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99" r:id="rId6"/>
    <p:sldId id="298" r:id="rId7"/>
    <p:sldId id="728" r:id="rId8"/>
    <p:sldId id="729" r:id="rId9"/>
    <p:sldId id="731" r:id="rId10"/>
    <p:sldId id="732" r:id="rId11"/>
    <p:sldId id="733" r:id="rId12"/>
    <p:sldId id="700" r:id="rId13"/>
    <p:sldId id="734" r:id="rId14"/>
    <p:sldId id="735" r:id="rId15"/>
    <p:sldId id="736" r:id="rId16"/>
    <p:sldId id="737" r:id="rId17"/>
    <p:sldId id="287" r:id="rId18"/>
    <p:sldId id="303" r:id="rId19"/>
    <p:sldId id="325" r:id="rId20"/>
    <p:sldId id="304" r:id="rId21"/>
    <p:sldId id="305" r:id="rId22"/>
    <p:sldId id="724" r:id="rId23"/>
    <p:sldId id="306" r:id="rId24"/>
    <p:sldId id="727" r:id="rId25"/>
    <p:sldId id="726" r:id="rId26"/>
    <p:sldId id="725" r:id="rId27"/>
    <p:sldId id="739" r:id="rId28"/>
    <p:sldId id="741" r:id="rId29"/>
    <p:sldId id="742" r:id="rId30"/>
    <p:sldId id="743" r:id="rId31"/>
    <p:sldId id="710" r:id="rId32"/>
    <p:sldId id="711" r:id="rId33"/>
    <p:sldId id="712" r:id="rId34"/>
    <p:sldId id="713" r:id="rId35"/>
    <p:sldId id="714" r:id="rId36"/>
    <p:sldId id="715" r:id="rId37"/>
    <p:sldId id="716" r:id="rId38"/>
    <p:sldId id="717" r:id="rId39"/>
    <p:sldId id="718" r:id="rId40"/>
    <p:sldId id="310" r:id="rId41"/>
    <p:sldId id="318" r:id="rId42"/>
    <p:sldId id="311" r:id="rId43"/>
    <p:sldId id="312" r:id="rId44"/>
    <p:sldId id="313" r:id="rId45"/>
    <p:sldId id="315" r:id="rId46"/>
    <p:sldId id="316" r:id="rId47"/>
    <p:sldId id="317" r:id="rId48"/>
    <p:sldId id="721" r:id="rId49"/>
    <p:sldId id="722" r:id="rId50"/>
    <p:sldId id="723" r:id="rId51"/>
    <p:sldId id="744" r:id="rId52"/>
    <p:sldId id="745" r:id="rId53"/>
    <p:sldId id="321" r:id="rId54"/>
    <p:sldId id="282" r:id="rId55"/>
  </p:sldIdLst>
  <p:sldSz cx="9144000" cy="5143500" type="screen16x9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9C88"/>
    <a:srgbClr val="50A8A1"/>
    <a:srgbClr val="72C9C9"/>
    <a:srgbClr val="BFF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0" autoAdjust="0"/>
    <p:restoredTop sz="93628" autoAdjust="0"/>
  </p:normalViewPr>
  <p:slideViewPr>
    <p:cSldViewPr snapToGrid="0" snapToObjects="1">
      <p:cViewPr varScale="1">
        <p:scale>
          <a:sx n="103" d="100"/>
          <a:sy n="103" d="100"/>
        </p:scale>
        <p:origin x="1339" y="77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RRAVM%20pr&#225;ce\SFPI\propo&#269;ty\Hru&#353;ovany_KODU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'[1]výše nájemného'!$B$12</c:f>
              <c:strCache>
                <c:ptCount val="1"/>
                <c:pt idx="0">
                  <c:v>roční nájem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val>
            <c:numRef>
              <c:f>'[1]výše nájemného'!$C$12:$V$12</c:f>
              <c:numCache>
                <c:formatCode>General</c:formatCode>
                <c:ptCount val="20"/>
                <c:pt idx="0">
                  <c:v>1665796.7249049605</c:v>
                </c:pt>
                <c:pt idx="1">
                  <c:v>1732428.5939011592</c:v>
                </c:pt>
                <c:pt idx="2">
                  <c:v>1801725.7376572054</c:v>
                </c:pt>
                <c:pt idx="3">
                  <c:v>1873794.7671634939</c:v>
                </c:pt>
                <c:pt idx="4">
                  <c:v>1948746.5578500337</c:v>
                </c:pt>
                <c:pt idx="5">
                  <c:v>2026696.4201640352</c:v>
                </c:pt>
                <c:pt idx="6">
                  <c:v>2069257.0449874797</c:v>
                </c:pt>
                <c:pt idx="7">
                  <c:v>2149958.0697419913</c:v>
                </c:pt>
                <c:pt idx="8">
                  <c:v>2235956.3925316706</c:v>
                </c:pt>
                <c:pt idx="9">
                  <c:v>2276203.6075972407</c:v>
                </c:pt>
                <c:pt idx="10">
                  <c:v>2278479.8112048376</c:v>
                </c:pt>
                <c:pt idx="11">
                  <c:v>2342277.2459185733</c:v>
                </c:pt>
                <c:pt idx="12">
                  <c:v>2386780.513591026</c:v>
                </c:pt>
                <c:pt idx="13">
                  <c:v>2446450.0264308015</c:v>
                </c:pt>
                <c:pt idx="14">
                  <c:v>2514950.627170864</c:v>
                </c:pt>
                <c:pt idx="15">
                  <c:v>2615548.6522576986</c:v>
                </c:pt>
                <c:pt idx="16">
                  <c:v>2641704.1387802754</c:v>
                </c:pt>
                <c:pt idx="17">
                  <c:v>2681329.7008619793</c:v>
                </c:pt>
                <c:pt idx="18">
                  <c:v>2732274.9651783565</c:v>
                </c:pt>
                <c:pt idx="19">
                  <c:v>2822440.039029242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8B3-42C0-B2F4-F4C3D903B313}"/>
            </c:ext>
          </c:extLst>
        </c:ser>
        <c:ser>
          <c:idx val="1"/>
          <c:order val="1"/>
          <c:tx>
            <c:strRef>
              <c:f>'[1]výše nájemného'!$B$13</c:f>
              <c:strCache>
                <c:ptCount val="1"/>
                <c:pt idx="0">
                  <c:v>roční splátka</c:v>
                </c:pt>
              </c:strCache>
            </c:strRef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val>
            <c:numRef>
              <c:f>'[1]výše nájemného'!$C$13:$V$13</c:f>
              <c:numCache>
                <c:formatCode>General</c:formatCode>
                <c:ptCount val="20"/>
                <c:pt idx="0">
                  <c:v>1542504</c:v>
                </c:pt>
                <c:pt idx="1">
                  <c:v>1542504</c:v>
                </c:pt>
                <c:pt idx="2">
                  <c:v>1542504</c:v>
                </c:pt>
                <c:pt idx="3">
                  <c:v>1542504</c:v>
                </c:pt>
                <c:pt idx="4">
                  <c:v>1542504</c:v>
                </c:pt>
                <c:pt idx="5">
                  <c:v>1542504</c:v>
                </c:pt>
                <c:pt idx="6">
                  <c:v>1542504</c:v>
                </c:pt>
                <c:pt idx="7">
                  <c:v>1542504</c:v>
                </c:pt>
                <c:pt idx="8">
                  <c:v>1542504</c:v>
                </c:pt>
                <c:pt idx="9">
                  <c:v>1542504</c:v>
                </c:pt>
                <c:pt idx="10">
                  <c:v>1542504</c:v>
                </c:pt>
                <c:pt idx="11">
                  <c:v>1542504</c:v>
                </c:pt>
                <c:pt idx="12">
                  <c:v>1542504</c:v>
                </c:pt>
                <c:pt idx="13">
                  <c:v>1542504</c:v>
                </c:pt>
                <c:pt idx="14">
                  <c:v>1542504</c:v>
                </c:pt>
                <c:pt idx="15">
                  <c:v>1542504</c:v>
                </c:pt>
                <c:pt idx="16">
                  <c:v>1542504</c:v>
                </c:pt>
                <c:pt idx="17">
                  <c:v>1542504</c:v>
                </c:pt>
                <c:pt idx="18">
                  <c:v>1542504</c:v>
                </c:pt>
                <c:pt idx="19">
                  <c:v>1542504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8B3-42C0-B2F4-F4C3D903B3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3865448"/>
        <c:axId val="763859328"/>
      </c:lineChart>
      <c:catAx>
        <c:axId val="76386544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763859328"/>
        <c:crosses val="autoZero"/>
        <c:auto val="1"/>
        <c:lblAlgn val="ctr"/>
        <c:lblOffset val="100"/>
        <c:noMultiLvlLbl val="0"/>
      </c:catAx>
      <c:valAx>
        <c:axId val="76385932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763865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6"/>
            <a:ext cx="7772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2"/>
            <a:ext cx="64008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CF5-68CA-0E41-96E9-03E7AE550B1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B2A3-5381-5145-B5CE-117B60328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3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6254" y="1146780"/>
            <a:ext cx="4604385" cy="230832"/>
          </a:xfrm>
        </p:spPr>
        <p:txBody>
          <a:bodyPr lIns="0" tIns="0" rIns="0" bIns="0"/>
          <a:lstStyle>
            <a:lvl1pPr>
              <a:defRPr sz="1500" b="0" i="0">
                <a:solidFill>
                  <a:srgbClr val="009A92"/>
                </a:solidFill>
                <a:latin typeface="Tahoma"/>
                <a:cs typeface="Tahoma"/>
              </a:defRPr>
            </a:lvl1pPr>
          </a:lstStyle>
          <a:p>
            <a:r>
              <a:rPr lang="cs-CZ"/>
              <a:t>Kliknutím lze upravit styl.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16254" y="1146781"/>
            <a:ext cx="4604385" cy="230832"/>
          </a:xfrm>
        </p:spPr>
        <p:txBody>
          <a:bodyPr lIns="0" tIns="0" rIns="0" bIns="0"/>
          <a:lstStyle>
            <a:lvl1pPr>
              <a:defRPr sz="1500" b="0" i="0">
                <a:solidFill>
                  <a:srgbClr val="009A92"/>
                </a:solidFill>
                <a:latin typeface="Tahoma"/>
                <a:cs typeface="Tahoma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CF5-68CA-0E41-96E9-03E7AE550B1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B2A3-5381-5145-B5CE-117B603281E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Obrázek 7" descr="Obsah obrázku text, Písmo, snímek obrazovky, logo&#10;&#10;Popis byl vytvořen automaticky">
            <a:extLst>
              <a:ext uri="{FF2B5EF4-FFF2-40B4-BE49-F238E27FC236}">
                <a16:creationId xmlns:a16="http://schemas.microsoft.com/office/drawing/2014/main" id="{D24D485F-D98F-2207-291E-94C42D2CF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2036" r="872" b="27232"/>
          <a:stretch/>
        </p:blipFill>
        <p:spPr>
          <a:xfrm>
            <a:off x="667752" y="83044"/>
            <a:ext cx="7808495" cy="53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67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6254" y="1146780"/>
            <a:ext cx="4604385" cy="230832"/>
          </a:xfrm>
        </p:spPr>
        <p:txBody>
          <a:bodyPr lIns="0" tIns="0" rIns="0" bIns="0"/>
          <a:lstStyle>
            <a:lvl1pPr>
              <a:defRPr sz="1500" b="0" i="0">
                <a:solidFill>
                  <a:srgbClr val="009A92"/>
                </a:solidFill>
                <a:latin typeface="Tahoma"/>
                <a:cs typeface="Tahoma"/>
              </a:defRPr>
            </a:lvl1pPr>
          </a:lstStyle>
          <a:p>
            <a:r>
              <a:rPr lang="cs-CZ"/>
              <a:t>Kliknutím lze upravit styl.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CF5-68CA-0E41-96E9-03E7AE550B1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B2A3-5381-5145-B5CE-117B60328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04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Jenom nadpi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94182" y="1"/>
            <a:ext cx="8848295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6254" y="1146780"/>
            <a:ext cx="4604385" cy="230832"/>
          </a:xfrm>
        </p:spPr>
        <p:txBody>
          <a:bodyPr lIns="0" tIns="0" rIns="0" bIns="0"/>
          <a:lstStyle>
            <a:lvl1pPr>
              <a:defRPr sz="1500" b="0" i="0">
                <a:solidFill>
                  <a:srgbClr val="009A92"/>
                </a:solidFill>
                <a:latin typeface="Tahoma"/>
                <a:cs typeface="Tahoma"/>
              </a:defRPr>
            </a:lvl1pPr>
          </a:lstStyle>
          <a:p>
            <a:r>
              <a:rPr lang="cs-CZ"/>
              <a:t>Kliknutím lze upravit styl.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CF5-68CA-0E41-96E9-03E7AE550B1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B2A3-5381-5145-B5CE-117B60328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8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CF5-68CA-0E41-96E9-03E7AE550B1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B2A3-5381-5145-B5CE-117B60328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8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481039" y="10670"/>
            <a:ext cx="1659912" cy="477142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6254" y="1146781"/>
            <a:ext cx="460438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009A9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16254" y="1146781"/>
            <a:ext cx="460438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009A9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7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CF5-68CA-0E41-96E9-03E7AE550B1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7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B2A3-5381-5145-B5CE-117B60328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62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radim.bosak@seznam.cz" TargetMode="External"/><Relationship Id="rId3" Type="http://schemas.openxmlformats.org/officeDocument/2006/relationships/hyperlink" Target="mailto:prudil.otakar@sfpi.cz" TargetMode="External"/><Relationship Id="rId7" Type="http://schemas.openxmlformats.org/officeDocument/2006/relationships/hyperlink" Target="mailto:kalup@rravm.cz" TargetMode="External"/><Relationship Id="rId2" Type="http://schemas.openxmlformats.org/officeDocument/2006/relationships/hyperlink" Target="mailto:jirceka.tomas@sfpi.cz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mailto:krocil@krocil.eu" TargetMode="External"/><Relationship Id="rId11" Type="http://schemas.openxmlformats.org/officeDocument/2006/relationships/hyperlink" Target="mailto:sedlackova.eva@sfpi.cz" TargetMode="External"/><Relationship Id="rId5" Type="http://schemas.openxmlformats.org/officeDocument/2006/relationships/hyperlink" Target="mailto:studenik.pavel@sfpi.cz" TargetMode="External"/><Relationship Id="rId10" Type="http://schemas.openxmlformats.org/officeDocument/2006/relationships/hyperlink" Target="mailto:navratil.petr@sfpi.cz" TargetMode="External"/><Relationship Id="rId4" Type="http://schemas.openxmlformats.org/officeDocument/2006/relationships/hyperlink" Target="mailto:rakova.barbora@sfpi.cz" TargetMode="External"/><Relationship Id="rId9" Type="http://schemas.openxmlformats.org/officeDocument/2006/relationships/hyperlink" Target="mailto:boril@sunritek.cz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mailto:endal.filip@sfpi.cz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42831" y="4594"/>
            <a:ext cx="201168" cy="3123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" y="0"/>
            <a:ext cx="5910071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82869" y="3817974"/>
            <a:ext cx="2959607" cy="11856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256821" y="139854"/>
            <a:ext cx="1802845" cy="184473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cs-CZ" sz="1700" spc="45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lang="cs-CZ" sz="1700" b="1" spc="45" dirty="0">
                <a:latin typeface="Tahoma"/>
                <a:cs typeface="Tahoma"/>
              </a:rPr>
              <a:t>Představení programu SFPI </a:t>
            </a:r>
          </a:p>
          <a:p>
            <a:pPr marL="12700">
              <a:lnSpc>
                <a:spcPct val="100000"/>
              </a:lnSpc>
            </a:pPr>
            <a:r>
              <a:rPr lang="cs-CZ" sz="1700" b="1" spc="45" dirty="0">
                <a:latin typeface="Tahoma"/>
                <a:cs typeface="Tahoma"/>
              </a:rPr>
              <a:t>DOSTUPNÉ BYDLENÍ</a:t>
            </a:r>
          </a:p>
          <a:p>
            <a:pPr marL="12700">
              <a:lnSpc>
                <a:spcPct val="100000"/>
              </a:lnSpc>
            </a:pPr>
            <a:endParaRPr lang="cs-CZ" sz="1700" b="1" spc="45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endParaRPr lang="cs-CZ" sz="1700" spc="45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20E49DFF-07E6-3E87-5E8D-840BC4DE843C}"/>
              </a:ext>
            </a:extLst>
          </p:cNvPr>
          <p:cNvSpPr txBox="1"/>
          <p:nvPr/>
        </p:nvSpPr>
        <p:spPr>
          <a:xfrm>
            <a:off x="0" y="857223"/>
            <a:ext cx="7902498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1400" b="1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Bytové domy: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100 000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na byt v </a:t>
            </a:r>
            <a:r>
              <a:rPr lang="cs-CZ" sz="1400" b="1" i="0" u="sng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bytovém domě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maximálně </a:t>
            </a:r>
            <a:r>
              <a:rPr lang="cs-CZ" sz="1400" b="1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1 mil. Kč 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na bytový dům + </a:t>
            </a:r>
            <a:r>
              <a:rPr lang="cs-CZ" sz="1400" b="1" i="0" u="sng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bonifikace: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- 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40 000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maximálně </a:t>
            </a:r>
            <a:r>
              <a:rPr lang="cs-CZ" sz="1400" b="1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400 000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za realizaci bytového domu v proluce či brownfieldu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- Obec se nachází v HSOÚ - </a:t>
            </a:r>
            <a:r>
              <a:rPr lang="cs-CZ" sz="1400" b="1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20 000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na byt v bytovém domě, maximálně </a:t>
            </a:r>
            <a:r>
              <a:rPr lang="cs-CZ" sz="1400" b="1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200 000 Kč 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- 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20 000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na byt v bytovém domě realizovaný v zastavěném území obce.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1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Rodinné domy: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100 000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na vzniklý rodinný dům + </a:t>
            </a:r>
            <a:r>
              <a:rPr lang="cs-CZ" sz="1400" b="1" i="0" u="sng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bonifikace: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- 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20 000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pokud je RD realizován v proluce či na území brownfieldu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- 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10 000 Kč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 pokud je RD realizován v zastavěném území obce</a:t>
            </a:r>
            <a:endParaRPr lang="cs-CZ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cs-CZ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4257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43D46F-4214-2EE5-A2AF-356F22179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2176" y="1031364"/>
            <a:ext cx="4604385" cy="230832"/>
          </a:xfrm>
        </p:spPr>
        <p:txBody>
          <a:bodyPr/>
          <a:lstStyle/>
          <a:p>
            <a:r>
              <a:rPr lang="cs-CZ" dirty="0"/>
              <a:t>Leden 2025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E06ADFF-95F7-EF4F-10FE-9AA6C71E5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4595" y="730469"/>
            <a:ext cx="4604385" cy="230832"/>
          </a:xfrm>
        </p:spPr>
        <p:txBody>
          <a:bodyPr/>
          <a:lstStyle/>
          <a:p>
            <a:r>
              <a:rPr lang="cs-CZ" dirty="0"/>
              <a:t>Bytové domy bez bariér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77BDE8A8-0412-6C79-36E1-9FC82C2F932A}"/>
              </a:ext>
            </a:extLst>
          </p:cNvPr>
          <p:cNvSpPr txBox="1"/>
          <p:nvPr/>
        </p:nvSpPr>
        <p:spPr>
          <a:xfrm>
            <a:off x="1226635" y="1420843"/>
            <a:ext cx="63078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effectLst/>
                <a:latin typeface="Tahoma" panose="020B0604030504040204" pitchFamily="34" charset="0"/>
                <a:ea typeface="Arial" panose="020B0604020202020204" pitchFamily="34" charset="0"/>
              </a:rPr>
              <a:t>Podporované aktivity:</a:t>
            </a:r>
          </a:p>
          <a:p>
            <a:r>
              <a:rPr lang="cs-CZ" sz="1200" dirty="0">
                <a:effectLst/>
                <a:latin typeface="Tahoma" panose="020B0604030504040204" pitchFamily="34" charset="0"/>
                <a:ea typeface="Arial" panose="020B0604020202020204" pitchFamily="34" charset="0"/>
              </a:rPr>
              <a:t>- instalace výtahu výstavba nového nebo výměna stávajícího výtahu</a:t>
            </a:r>
            <a:endParaRPr lang="cs-CZ" sz="1200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1CF7CEAA-4AC3-B05C-A262-A579D6151F83}"/>
              </a:ext>
            </a:extLst>
          </p:cNvPr>
          <p:cNvSpPr txBox="1"/>
          <p:nvPr/>
        </p:nvSpPr>
        <p:spPr>
          <a:xfrm>
            <a:off x="182137" y="1885215"/>
            <a:ext cx="6969214" cy="3099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spcAft>
                <a:spcPts val="600"/>
              </a:spcAft>
              <a:buSzPts val="1100"/>
            </a:pPr>
            <a:r>
              <a:rPr lang="cs-CZ" sz="1100" b="1" dirty="0">
                <a:effectLst/>
                <a:latin typeface="+mj-lt"/>
                <a:ea typeface="Arial" panose="020B0604020202020204" pitchFamily="34" charset="0"/>
              </a:rPr>
              <a:t>Dotace</a:t>
            </a:r>
            <a:r>
              <a:rPr lang="cs-CZ" sz="1100" dirty="0">
                <a:effectLst/>
                <a:latin typeface="+mj-lt"/>
                <a:ea typeface="Arial" panose="020B0604020202020204" pitchFamily="34" charset="0"/>
              </a:rPr>
              <a:t>:</a:t>
            </a:r>
          </a:p>
          <a:p>
            <a:pPr marL="742950" lvl="1" indent="-285750" algn="just">
              <a:spcAft>
                <a:spcPts val="600"/>
              </a:spcAft>
              <a:buSzPts val="1100"/>
              <a:buFont typeface="Tahoma" panose="020B0604030504040204" pitchFamily="34" charset="0"/>
              <a:buAutoNum type="arabicPeriod"/>
            </a:pPr>
            <a:r>
              <a:rPr lang="cs-CZ" sz="1100" dirty="0">
                <a:effectLst/>
                <a:latin typeface="+mj-lt"/>
                <a:ea typeface="Arial" panose="020B0604020202020204" pitchFamily="34" charset="0"/>
              </a:rPr>
              <a:t>Dotace je poskytována do výše způsobilých nákladů, nejvýše však </a:t>
            </a:r>
            <a:r>
              <a:rPr lang="cs-CZ" sz="1100" b="1" dirty="0">
                <a:effectLst/>
                <a:latin typeface="+mj-lt"/>
                <a:ea typeface="Arial" panose="020B0604020202020204" pitchFamily="34" charset="0"/>
              </a:rPr>
              <a:t>600.000,- Kč</a:t>
            </a:r>
            <a:r>
              <a:rPr lang="cs-CZ" sz="1100" dirty="0">
                <a:effectLst/>
                <a:latin typeface="+mj-lt"/>
                <a:ea typeface="Arial" panose="020B0604020202020204" pitchFamily="34" charset="0"/>
              </a:rPr>
              <a:t>, přičemž pokud odstraněním bariér dojde k:</a:t>
            </a:r>
          </a:p>
          <a:p>
            <a:pPr marL="342900" marR="71755" lvl="0" indent="-342900" algn="just">
              <a:lnSpc>
                <a:spcPct val="115000"/>
              </a:lnSpc>
              <a:spcBef>
                <a:spcPts val="595"/>
              </a:spcBef>
              <a:spcAft>
                <a:spcPts val="600"/>
              </a:spcAft>
              <a:buSzPts val="1100"/>
              <a:buFont typeface="Tahoma" panose="020B0604030504040204" pitchFamily="34" charset="0"/>
              <a:buAutoNum type="alphaLcParenR"/>
            </a:pPr>
            <a:r>
              <a:rPr lang="cs-CZ" sz="1100" spc="-5" dirty="0">
                <a:effectLst/>
                <a:latin typeface="+mj-lt"/>
                <a:ea typeface="Arial" panose="020B0604020202020204" pitchFamily="34" charset="0"/>
              </a:rPr>
              <a:t>plnému bezbariérovému zpřístupnění celého bytového domu vč. prostor se stavebním povolením pro budoucí vestavbu bytu, tj. všech bytů a společných prostor ve všech současných i budoucích podlažích, může být dotace navýšena o 100.000,- Kč na vchod;</a:t>
            </a:r>
          </a:p>
          <a:p>
            <a:pPr marL="342900" marR="71755" lvl="0" indent="-342900" algn="just">
              <a:lnSpc>
                <a:spcPct val="115000"/>
              </a:lnSpc>
              <a:spcBef>
                <a:spcPts val="595"/>
              </a:spcBef>
              <a:spcAft>
                <a:spcPts val="600"/>
              </a:spcAft>
              <a:buSzPts val="1100"/>
              <a:buFont typeface="Tahoma" panose="020B0604030504040204" pitchFamily="34" charset="0"/>
              <a:buAutoNum type="alphaLcParenR"/>
            </a:pPr>
            <a:r>
              <a:rPr lang="cs-CZ" sz="1100" spc="-5" dirty="0">
                <a:effectLst/>
                <a:latin typeface="+mj-lt"/>
                <a:ea typeface="Arial" panose="020B0604020202020204" pitchFamily="34" charset="0"/>
              </a:rPr>
              <a:t>plnému bezbariérovému zpřístupnění celého bytového domu, tj. všech bytů a společných prostor ve všech podlažích, může být dotace navýšena o 50.000,- Kč.</a:t>
            </a:r>
          </a:p>
          <a:p>
            <a:pPr marR="71755" lvl="0" algn="just">
              <a:lnSpc>
                <a:spcPct val="115000"/>
              </a:lnSpc>
              <a:spcBef>
                <a:spcPts val="595"/>
              </a:spcBef>
              <a:spcAft>
                <a:spcPts val="600"/>
              </a:spcAft>
              <a:buSzPts val="1100"/>
            </a:pPr>
            <a:r>
              <a:rPr lang="cs-CZ" sz="1100" spc="-5" dirty="0">
                <a:latin typeface="+mj-lt"/>
                <a:ea typeface="Arial" panose="020B0604020202020204" pitchFamily="34" charset="0"/>
              </a:rPr>
              <a:t>        </a:t>
            </a:r>
            <a:r>
              <a:rPr lang="cs-CZ" sz="1100" b="1" spc="-5" dirty="0">
                <a:latin typeface="+mj-lt"/>
                <a:ea typeface="Arial" panose="020B0604020202020204" pitchFamily="34" charset="0"/>
              </a:rPr>
              <a:t>Úvěr</a:t>
            </a:r>
            <a:r>
              <a:rPr lang="cs-CZ" sz="1100" spc="-5" dirty="0">
                <a:latin typeface="+mj-lt"/>
                <a:ea typeface="Arial" panose="020B0604020202020204" pitchFamily="34" charset="0"/>
              </a:rPr>
              <a:t>:</a:t>
            </a:r>
          </a:p>
          <a:p>
            <a:pPr marR="71755" lvl="0" algn="just">
              <a:lnSpc>
                <a:spcPct val="115000"/>
              </a:lnSpc>
              <a:spcBef>
                <a:spcPts val="595"/>
              </a:spcBef>
              <a:spcAft>
                <a:spcPts val="600"/>
              </a:spcAft>
              <a:buSzPts val="1100"/>
            </a:pPr>
            <a:r>
              <a:rPr lang="cs-CZ" sz="1100" dirty="0">
                <a:latin typeface="+mj-lt"/>
                <a:ea typeface="Arial" panose="020B0604020202020204" pitchFamily="34" charset="0"/>
              </a:rPr>
              <a:t>        </a:t>
            </a:r>
            <a:r>
              <a:rPr lang="cs-CZ" sz="1100" dirty="0">
                <a:effectLst/>
                <a:latin typeface="+mj-lt"/>
                <a:ea typeface="Arial" panose="020B0604020202020204" pitchFamily="34" charset="0"/>
              </a:rPr>
              <a:t>Úvěr (1-3 %) je poskytován do výše 90 % způsobilých výdajů</a:t>
            </a:r>
          </a:p>
          <a:p>
            <a:pPr marR="71755" lvl="0" algn="just">
              <a:lnSpc>
                <a:spcPct val="115000"/>
              </a:lnSpc>
              <a:spcBef>
                <a:spcPts val="595"/>
              </a:spcBef>
              <a:spcAft>
                <a:spcPts val="600"/>
              </a:spcAft>
              <a:buSzPts val="1100"/>
            </a:pPr>
            <a:r>
              <a:rPr lang="cs-CZ" sz="1100" dirty="0">
                <a:effectLst/>
                <a:latin typeface="+mj-lt"/>
                <a:ea typeface="Arial" panose="020B0604020202020204" pitchFamily="34" charset="0"/>
              </a:rPr>
              <a:t>        Maximální doba splácení je 20 let</a:t>
            </a:r>
            <a:endParaRPr lang="cs-CZ" sz="1100" spc="-5" dirty="0">
              <a:effectLst/>
              <a:latin typeface="+mj-lt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5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79372C1-2977-74C2-FF0B-E1FFF7D9B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7161" y="2246185"/>
            <a:ext cx="4604385" cy="369332"/>
          </a:xfrm>
        </p:spPr>
        <p:txBody>
          <a:bodyPr/>
          <a:lstStyle/>
          <a:p>
            <a:r>
              <a:rPr lang="cs-CZ" sz="2400" dirty="0"/>
              <a:t>Dostupné bydlení</a:t>
            </a:r>
          </a:p>
        </p:txBody>
      </p:sp>
    </p:spTree>
    <p:extLst>
      <p:ext uri="{BB962C8B-B14F-4D97-AF65-F5344CB8AC3E}">
        <p14:creationId xmlns:p14="http://schemas.microsoft.com/office/powerpoint/2010/main" val="1155066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F2C020F-87AD-7F9F-BB97-CAA02BA96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386" y="1109610"/>
            <a:ext cx="4604385" cy="3339376"/>
          </a:xfrm>
        </p:spPr>
        <p:txBody>
          <a:bodyPr/>
          <a:lstStyle/>
          <a:p>
            <a:r>
              <a:rPr lang="cs-CZ" dirty="0"/>
              <a:t>Požádáno o: 2,3 mld. Kč</a:t>
            </a:r>
          </a:p>
          <a:p>
            <a:r>
              <a:rPr lang="cs-CZ" dirty="0"/>
              <a:t>Průměrná velikost projektu: 70 mil. Kč</a:t>
            </a:r>
          </a:p>
          <a:p>
            <a:r>
              <a:rPr lang="cs-CZ" dirty="0"/>
              <a:t>Žadatelé: církve: 1,8 %, obce 88 %, ostatní: 10,2 %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Finance</a:t>
            </a:r>
          </a:p>
          <a:p>
            <a:pPr marL="0" lvl="1"/>
            <a:r>
              <a:rPr lang="cs-CZ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Úvěry = 4,2 mld. Kč u Národního plánu obnovy</a:t>
            </a:r>
          </a:p>
          <a:p>
            <a:pPr marL="0" lvl="1"/>
            <a:r>
              <a:rPr lang="cs-CZ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Dotace = 2,6 mld. Kč ze státního rozpočtu</a:t>
            </a:r>
          </a:p>
          <a:p>
            <a:pPr lvl="1"/>
            <a:endParaRPr lang="cs-CZ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cs-CZ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Milníky programu</a:t>
            </a:r>
          </a:p>
          <a:p>
            <a:pPr marL="0" lvl="1"/>
            <a:r>
              <a:rPr lang="cs-CZ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Zahájení příjmu žádostí v 01.10.2024</a:t>
            </a:r>
          </a:p>
          <a:p>
            <a:pPr marL="0" lvl="1"/>
            <a:r>
              <a:rPr lang="cs-CZ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Podpis smluv o podpoře do 30.06.2026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5088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0CA074-C5BE-9A9A-ADF4-2A8EF444C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25" y="1023866"/>
            <a:ext cx="5608128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Způsobilí žadatelé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9012C38-EC30-D55C-7F38-EE01F9E72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277" y="1545652"/>
            <a:ext cx="6627376" cy="3001638"/>
          </a:xfrm>
        </p:spPr>
        <p:txBody>
          <a:bodyPr>
            <a:normAutofit/>
          </a:bodyPr>
          <a:lstStyle/>
          <a:p>
            <a:pPr marL="342883" lvl="1"/>
            <a:endParaRPr lang="cs-CZ" dirty="0">
              <a:solidFill>
                <a:schemeClr val="tx1"/>
              </a:solidFill>
            </a:endParaRPr>
          </a:p>
          <a:p>
            <a:r>
              <a:rPr lang="cs-CZ" sz="1800" b="1" dirty="0"/>
              <a:t>Žadatelé dle účelu podpory</a:t>
            </a:r>
          </a:p>
          <a:p>
            <a:pPr marL="0" lvl="1"/>
            <a:r>
              <a:rPr lang="cs-CZ" dirty="0">
                <a:solidFill>
                  <a:schemeClr val="tx1"/>
                </a:solidFill>
              </a:rPr>
              <a:t>Územně samosprávné celky, církve, NNO – výstavba i nákup </a:t>
            </a:r>
            <a:r>
              <a:rPr lang="cs-CZ" dirty="0">
                <a:solidFill>
                  <a:srgbClr val="FF0000"/>
                </a:solidFill>
              </a:rPr>
              <a:t>(nemusí nově plnit en. náročnost stavby)</a:t>
            </a:r>
          </a:p>
          <a:p>
            <a:pPr marL="0" lvl="1"/>
            <a:r>
              <a:rPr lang="cs-CZ" dirty="0">
                <a:solidFill>
                  <a:schemeClr val="tx1"/>
                </a:solidFill>
              </a:rPr>
              <a:t>Ostatní právnické osoby z EU – pouze výstavba</a:t>
            </a:r>
          </a:p>
          <a:p>
            <a:pPr lvl="1"/>
            <a:endParaRPr lang="cs-CZ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88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0CA074-C5BE-9A9A-ADF4-2A8EF444C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944" y="863507"/>
            <a:ext cx="5406423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Forma a výše a režim podpory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9012C38-EC30-D55C-7F38-EE01F9E72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9799" y="1456566"/>
            <a:ext cx="6863354" cy="3719302"/>
          </a:xfrm>
        </p:spPr>
        <p:txBody>
          <a:bodyPr>
            <a:normAutofit fontScale="55000" lnSpcReduction="20000"/>
          </a:bodyPr>
          <a:lstStyle/>
          <a:p>
            <a:r>
              <a:rPr lang="cs-CZ" sz="3300" dirty="0"/>
              <a:t>Dotace </a:t>
            </a:r>
          </a:p>
          <a:p>
            <a:pPr marL="0" lvl="1"/>
            <a:r>
              <a:rPr lang="cs-CZ" sz="3300" dirty="0">
                <a:solidFill>
                  <a:schemeClr val="tx1"/>
                </a:solidFill>
              </a:rPr>
              <a:t>Základ pro novostavbu, rekonstrukci a koupi 25 % CZV</a:t>
            </a:r>
          </a:p>
          <a:p>
            <a:pPr marL="0" lvl="1"/>
            <a:r>
              <a:rPr lang="cs-CZ" sz="3300" dirty="0">
                <a:solidFill>
                  <a:schemeClr val="tx1"/>
                </a:solidFill>
              </a:rPr>
              <a:t>Navýšení o 5 p. b. za</a:t>
            </a:r>
            <a:r>
              <a:rPr lang="cs-CZ" sz="3600" dirty="0">
                <a:solidFill>
                  <a:schemeClr val="tx1"/>
                </a:solidFill>
              </a:rPr>
              <a:t>:</a:t>
            </a:r>
          </a:p>
          <a:p>
            <a:pPr marL="788988" lvl="2" indent="-342900">
              <a:buFont typeface="Calibri" panose="020F0502020204030204" pitchFamily="34" charset="0"/>
              <a:buChar char="+"/>
            </a:pPr>
            <a:r>
              <a:rPr lang="cs-CZ" sz="2000" dirty="0">
                <a:solidFill>
                  <a:schemeClr val="tx1"/>
                </a:solidFill>
              </a:rPr>
              <a:t>Rekonstrukce s energetickou úsporou 30 % nebo dosažení energetické náročnosti o 20 % nižší než budova s téměř nulovou spotřebou</a:t>
            </a:r>
          </a:p>
          <a:p>
            <a:pPr marL="788988" lvl="2" indent="-342900">
              <a:buFont typeface="Calibri" panose="020F0502020204030204" pitchFamily="34" charset="0"/>
              <a:buChar char="+"/>
            </a:pPr>
            <a:r>
              <a:rPr lang="cs-CZ" sz="2000" dirty="0">
                <a:solidFill>
                  <a:schemeClr val="tx1"/>
                </a:solidFill>
              </a:rPr>
              <a:t>Sociální mix – alespoň 10 % bytů pro studenty, nebo ETHOS</a:t>
            </a:r>
          </a:p>
          <a:p>
            <a:pPr marL="788988" lvl="2" indent="-342900">
              <a:buFont typeface="Calibri" panose="020F0502020204030204" pitchFamily="34" charset="0"/>
              <a:buChar char="+"/>
            </a:pPr>
            <a:r>
              <a:rPr lang="cs-CZ" sz="2000" dirty="0">
                <a:solidFill>
                  <a:schemeClr val="tx1"/>
                </a:solidFill>
              </a:rPr>
              <a:t>Hospodářky a sociálně ohrožená území nebo strukturálně postižené regiony (MSK, ÚK, KVK)</a:t>
            </a:r>
          </a:p>
          <a:p>
            <a:pPr marL="788988" lvl="2" indent="-342900">
              <a:buFont typeface="Calibri" panose="020F0502020204030204" pitchFamily="34" charset="0"/>
              <a:buChar char="+"/>
            </a:pPr>
            <a:r>
              <a:rPr lang="cs-CZ" sz="2000" dirty="0">
                <a:solidFill>
                  <a:schemeClr val="tx1"/>
                </a:solidFill>
              </a:rPr>
              <a:t>Památka zapsaná na listu památek nebo památková zóna nebo rezervace</a:t>
            </a:r>
          </a:p>
          <a:p>
            <a:pPr marL="0" lvl="1"/>
            <a:r>
              <a:rPr lang="cs-CZ" sz="3300" dirty="0">
                <a:solidFill>
                  <a:schemeClr val="tx1"/>
                </a:solidFill>
              </a:rPr>
              <a:t>Maximálně 40 % CZV</a:t>
            </a:r>
          </a:p>
          <a:p>
            <a:pPr lvl="1"/>
            <a:endParaRPr lang="cs-CZ" sz="1900" dirty="0">
              <a:solidFill>
                <a:schemeClr val="tx1"/>
              </a:solidFill>
            </a:endParaRPr>
          </a:p>
          <a:p>
            <a:endParaRPr lang="cs-CZ" sz="2900" dirty="0"/>
          </a:p>
          <a:p>
            <a:r>
              <a:rPr lang="cs-CZ" sz="3300" dirty="0"/>
              <a:t>Úvěr</a:t>
            </a:r>
          </a:p>
          <a:p>
            <a:pPr marL="0" lvl="1"/>
            <a:r>
              <a:rPr lang="cs-CZ" sz="2900" dirty="0">
                <a:solidFill>
                  <a:schemeClr val="tx1"/>
                </a:solidFill>
              </a:rPr>
              <a:t>Do 90 % CZV a možno čerpat bez dotace</a:t>
            </a:r>
          </a:p>
          <a:p>
            <a:pPr marL="0" lvl="1"/>
            <a:r>
              <a:rPr lang="cs-CZ" sz="2900" dirty="0">
                <a:solidFill>
                  <a:schemeClr val="tx1"/>
                </a:solidFill>
              </a:rPr>
              <a:t>Úroková sazba: základní sazba EU snížené a 3 p. b., 1 % - 3 %. </a:t>
            </a:r>
            <a:r>
              <a:rPr lang="cs-CZ" sz="2900" dirty="0">
                <a:solidFill>
                  <a:srgbClr val="FF0000"/>
                </a:solidFill>
              </a:rPr>
              <a:t>(od 1.11.2024 - 1 %)</a:t>
            </a:r>
          </a:p>
          <a:p>
            <a:pPr marL="0" lvl="1"/>
            <a:r>
              <a:rPr lang="cs-CZ" sz="2900" dirty="0">
                <a:solidFill>
                  <a:schemeClr val="tx1"/>
                </a:solidFill>
              </a:rPr>
              <a:t>Splatnost 20 - 30 let</a:t>
            </a:r>
          </a:p>
          <a:p>
            <a:pPr marL="342883" lvl="1"/>
            <a:endParaRPr lang="cs-CZ" sz="2000" dirty="0">
              <a:solidFill>
                <a:schemeClr val="tx1"/>
              </a:solidFill>
            </a:endParaRPr>
          </a:p>
          <a:p>
            <a:endParaRPr lang="cs-CZ" sz="3300" dirty="0"/>
          </a:p>
          <a:p>
            <a:r>
              <a:rPr lang="cs-CZ" sz="3300" dirty="0"/>
              <a:t>Režim veřejné podpory</a:t>
            </a:r>
          </a:p>
          <a:p>
            <a:r>
              <a:rPr lang="cs-CZ" sz="2500" dirty="0">
                <a:solidFill>
                  <a:schemeClr val="tx1"/>
                </a:solidFill>
              </a:rPr>
              <a:t>Rozhodnutí Evropské komise o notifikovaném režimu</a:t>
            </a:r>
          </a:p>
        </p:txBody>
      </p:sp>
    </p:spTree>
    <p:extLst>
      <p:ext uri="{BB962C8B-B14F-4D97-AF65-F5344CB8AC3E}">
        <p14:creationId xmlns:p14="http://schemas.microsoft.com/office/powerpoint/2010/main" val="3213669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4724191-FA78-9DB2-DB99-4C6FBDD77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07798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5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0CA074-C5BE-9A9A-ADF4-2A8EF444C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592" y="851803"/>
            <a:ext cx="4604385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Možnosti vzniku dostupných bytů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9012C38-EC30-D55C-7F38-EE01F9E72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3154" y="1237312"/>
            <a:ext cx="6975334" cy="3572581"/>
          </a:xfrm>
        </p:spPr>
        <p:txBody>
          <a:bodyPr>
            <a:normAutofit/>
          </a:bodyPr>
          <a:lstStyle/>
          <a:p>
            <a:r>
              <a:rPr lang="cs-CZ" sz="1800" dirty="0"/>
              <a:t>Výstavba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Novostavba bytového domu</a:t>
            </a:r>
          </a:p>
          <a:p>
            <a:pPr marL="0" lvl="1"/>
            <a:r>
              <a:rPr lang="cs-CZ" sz="1900" u="sng" dirty="0">
                <a:solidFill>
                  <a:schemeClr val="tx1"/>
                </a:solidFill>
              </a:rPr>
              <a:t>Stavební úprava bytů </a:t>
            </a:r>
            <a:r>
              <a:rPr lang="cs-CZ" sz="1900" dirty="0">
                <a:solidFill>
                  <a:schemeClr val="tx1"/>
                </a:solidFill>
              </a:rPr>
              <a:t>(ne v RD) nebo nebytových prostor na byty se zvýšením energetické účinnosti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Přístavba nebo nástavba, vyjma přístavby nebo nástavby rodinného domu, pokud nevznikne bytový dům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Stavební úprava rodinného domu nezpůsobilého k bydlení, pokud vznikne bytový dům</a:t>
            </a:r>
          </a:p>
          <a:p>
            <a:pPr lvl="1"/>
            <a:endParaRPr lang="cs-CZ" sz="1900" dirty="0">
              <a:solidFill>
                <a:schemeClr val="tx1"/>
              </a:solidFill>
            </a:endParaRPr>
          </a:p>
          <a:p>
            <a:r>
              <a:rPr lang="cs-CZ" sz="1800" dirty="0"/>
              <a:t>Pořízení (pouze vybrané skupiny žadatelů)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Koupě bytů zapsaných v KN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Koupě bytů – developerské projekty (rozestavěné, </a:t>
            </a:r>
            <a:r>
              <a:rPr lang="cs-CZ" sz="1900" dirty="0" err="1">
                <a:solidFill>
                  <a:schemeClr val="tx1"/>
                </a:solidFill>
              </a:rPr>
              <a:t>naprojektované</a:t>
            </a:r>
            <a:r>
              <a:rPr lang="cs-CZ" sz="1900" dirty="0">
                <a:solidFill>
                  <a:schemeClr val="tx1"/>
                </a:solidFill>
              </a:rPr>
              <a:t>)</a:t>
            </a:r>
          </a:p>
          <a:p>
            <a:pPr marL="342883" lvl="1"/>
            <a:endParaRPr lang="cs-CZ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81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0CA074-C5BE-9A9A-ADF4-2A8EF444C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584" y="907653"/>
            <a:ext cx="4604385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Cílová skupina nájemců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9012C38-EC30-D55C-7F38-EE01F9E72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985" y="1431934"/>
            <a:ext cx="7051386" cy="3318485"/>
          </a:xfrm>
        </p:spPr>
        <p:txBody>
          <a:bodyPr>
            <a:normAutofit/>
          </a:bodyPr>
          <a:lstStyle/>
          <a:p>
            <a:r>
              <a:rPr lang="cs-CZ" sz="2000" dirty="0"/>
              <a:t>Nemohou vlastnit nemovitost k bydlení</a:t>
            </a:r>
          </a:p>
          <a:p>
            <a:pPr marL="0" lvl="1"/>
            <a:r>
              <a:rPr lang="cs-CZ" dirty="0">
                <a:solidFill>
                  <a:schemeClr val="tx1"/>
                </a:solidFill>
              </a:rPr>
              <a:t>Osoby s čistým příjmem do 8. příjmového decilu v ČR</a:t>
            </a:r>
          </a:p>
          <a:p>
            <a:pPr marL="0" lvl="1"/>
            <a:endParaRPr lang="cs-CZ" dirty="0">
              <a:solidFill>
                <a:schemeClr val="tx1"/>
              </a:solidFill>
            </a:endParaRPr>
          </a:p>
          <a:p>
            <a:pPr marL="0" lvl="1"/>
            <a:r>
              <a:rPr lang="cs-CZ" dirty="0">
                <a:solidFill>
                  <a:schemeClr val="tx1"/>
                </a:solidFill>
              </a:rPr>
              <a:t>Osoby mladší 35 let do 9. příjmového decilu v ČR</a:t>
            </a:r>
          </a:p>
          <a:p>
            <a:pPr marL="0" lvl="1"/>
            <a:endParaRPr lang="cs-CZ" dirty="0">
              <a:solidFill>
                <a:schemeClr val="tx1"/>
              </a:solidFill>
            </a:endParaRPr>
          </a:p>
          <a:p>
            <a:pPr marL="0" lvl="1"/>
            <a:r>
              <a:rPr lang="cs-CZ" dirty="0">
                <a:solidFill>
                  <a:schemeClr val="tx1"/>
                </a:solidFill>
              </a:rPr>
              <a:t>Osoby vykonávající obecně prospěšná povolání (lékaři, zdravotní sestry, policisté, hasiči, úředníci) </a:t>
            </a:r>
            <a:r>
              <a:rPr lang="cs-CZ" sz="1800" dirty="0">
                <a:solidFill>
                  <a:schemeClr val="tx1"/>
                </a:solidFill>
              </a:rPr>
              <a:t>/možná budou moci vlastnit byt/</a:t>
            </a:r>
          </a:p>
          <a:p>
            <a:pPr marL="0" lvl="1"/>
            <a:endParaRPr lang="cs-CZ" dirty="0">
              <a:solidFill>
                <a:schemeClr val="tx1"/>
              </a:solidFill>
            </a:endParaRPr>
          </a:p>
          <a:p>
            <a:pPr marL="0" lvl="1"/>
            <a:r>
              <a:rPr lang="cs-CZ" sz="2000" dirty="0">
                <a:solidFill>
                  <a:schemeClr val="tx1"/>
                </a:solidFill>
              </a:rPr>
              <a:t>+</a:t>
            </a:r>
          </a:p>
          <a:p>
            <a:pPr marL="0" lvl="1"/>
            <a:r>
              <a:rPr lang="cs-CZ" sz="2000" dirty="0">
                <a:solidFill>
                  <a:schemeClr val="tx1"/>
                </a:solidFill>
              </a:rPr>
              <a:t>5 % bonifikace:</a:t>
            </a:r>
          </a:p>
          <a:p>
            <a:pPr marL="0" lvl="1"/>
            <a:r>
              <a:rPr lang="cs-CZ" sz="2000" dirty="0">
                <a:solidFill>
                  <a:schemeClr val="tx1"/>
                </a:solidFill>
              </a:rPr>
              <a:t>Mladí do 26 let v prezenční formě studie na VŠ, nebo ETHOS </a:t>
            </a:r>
          </a:p>
        </p:txBody>
      </p:sp>
    </p:spTree>
    <p:extLst>
      <p:ext uri="{BB962C8B-B14F-4D97-AF65-F5344CB8AC3E}">
        <p14:creationId xmlns:p14="http://schemas.microsoft.com/office/powerpoint/2010/main" val="3493061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EC3F76-1BD0-745E-E77E-25381F220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0EC58DD-7975-FC87-F676-1D2AADC533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2A1777A-46BE-9C56-0E13-D94E420E4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6997"/>
            <a:ext cx="9144000" cy="23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83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DC121DCC-EA63-A149-AF44-7481D8C5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757996"/>
            <a:ext cx="7239000" cy="3627508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650AFCB5-C681-DDFC-F810-50DCDAADA578}"/>
              </a:ext>
            </a:extLst>
          </p:cNvPr>
          <p:cNvSpPr txBox="1"/>
          <p:nvPr/>
        </p:nvSpPr>
        <p:spPr>
          <a:xfrm>
            <a:off x="3505200" y="209550"/>
            <a:ext cx="2351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Partnerství SFPI s ČARA</a:t>
            </a:r>
          </a:p>
        </p:txBody>
      </p:sp>
    </p:spTree>
    <p:extLst>
      <p:ext uri="{BB962C8B-B14F-4D97-AF65-F5344CB8AC3E}">
        <p14:creationId xmlns:p14="http://schemas.microsoft.com/office/powerpoint/2010/main" val="491415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0CA074-C5BE-9A9A-ADF4-2A8EF444C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465" y="766071"/>
            <a:ext cx="4604385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Pravidla provozu nájemních bytů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9012C38-EC30-D55C-7F38-EE01F9E72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786" y="1644487"/>
            <a:ext cx="7024914" cy="3079375"/>
          </a:xfrm>
        </p:spPr>
        <p:txBody>
          <a:bodyPr>
            <a:normAutofit fontScale="85000" lnSpcReduction="10000"/>
          </a:bodyPr>
          <a:lstStyle/>
          <a:p>
            <a:r>
              <a:rPr lang="cs-CZ" sz="1900" dirty="0"/>
              <a:t>Výše nájemného – nižší z:</a:t>
            </a:r>
          </a:p>
          <a:p>
            <a:pPr marL="0" lvl="1"/>
            <a:r>
              <a:rPr lang="cs-CZ" sz="1900" b="1" dirty="0">
                <a:solidFill>
                  <a:schemeClr val="tx1"/>
                </a:solidFill>
              </a:rPr>
              <a:t>Nákladové nájemné </a:t>
            </a:r>
            <a:r>
              <a:rPr lang="cs-CZ" sz="1900" dirty="0">
                <a:solidFill>
                  <a:schemeClr val="tx1"/>
                </a:solidFill>
              </a:rPr>
              <a:t>(anuita úvěru SFPI, anuita komerčního úvěru, náklady vlastního kapitálu /včetně nákladů na pořízení pozemku nebo budovy/, provozní náklady)</a:t>
            </a:r>
          </a:p>
          <a:p>
            <a:pPr marL="0" lvl="1"/>
            <a:r>
              <a:rPr lang="cs-CZ" sz="1900" b="1" dirty="0">
                <a:solidFill>
                  <a:schemeClr val="tx1"/>
                </a:solidFill>
              </a:rPr>
              <a:t>Srovnatelné nájemné </a:t>
            </a:r>
            <a:r>
              <a:rPr lang="cs-CZ" sz="1900" dirty="0">
                <a:solidFill>
                  <a:schemeClr val="tx1"/>
                </a:solidFill>
              </a:rPr>
              <a:t>v daném místě (cenové mapy nebo NV 453/2013)</a:t>
            </a:r>
          </a:p>
          <a:p>
            <a:pPr marL="342883" lvl="1"/>
            <a:endParaRPr lang="cs-CZ" sz="1900" dirty="0">
              <a:solidFill>
                <a:schemeClr val="tx1"/>
              </a:solidFill>
            </a:endParaRPr>
          </a:p>
          <a:p>
            <a:r>
              <a:rPr lang="cs-CZ" sz="1900" dirty="0"/>
              <a:t>Doba trvání nájemní smlouvy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1. smlouva na 1 rok a následující na 2 roky</a:t>
            </a:r>
          </a:p>
          <a:p>
            <a:pPr marL="342883" lvl="1"/>
            <a:endParaRPr lang="cs-CZ" sz="1900" dirty="0">
              <a:solidFill>
                <a:schemeClr val="tx1"/>
              </a:solidFill>
            </a:endParaRPr>
          </a:p>
          <a:p>
            <a:r>
              <a:rPr lang="cs-CZ" sz="1900" dirty="0"/>
              <a:t>Jiný příjemce než ÚSC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25 % bytů obsadí ve spolupráci s obcí nebo jinou veřejnou institucí (policie ČR, nemocnice, obec atp.) </a:t>
            </a:r>
          </a:p>
          <a:p>
            <a:pPr lvl="1"/>
            <a:endParaRPr lang="cs-CZ" sz="1900" dirty="0">
              <a:solidFill>
                <a:schemeClr val="tx1"/>
              </a:solidFill>
            </a:endParaRPr>
          </a:p>
          <a:p>
            <a:r>
              <a:rPr lang="cs-CZ" sz="1900" dirty="0"/>
              <a:t>Doba udržitelnosti</a:t>
            </a:r>
          </a:p>
          <a:p>
            <a:pPr marL="0" lvl="1"/>
            <a:r>
              <a:rPr lang="cs-CZ" sz="1900" dirty="0">
                <a:solidFill>
                  <a:schemeClr val="tx1"/>
                </a:solidFill>
              </a:rPr>
              <a:t>Nejméně 20 let nebo po dobu splácení úvěru nejvýše 30 let</a:t>
            </a:r>
          </a:p>
          <a:p>
            <a:pPr lvl="1"/>
            <a:endParaRPr lang="cs-CZ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88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C1A9DE-A9B3-EE04-E886-73421D330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3F23212-FDE9-9AA4-2784-1B9F3B858D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EAEA976-D902-4F36-CB20-AC062451E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8" y="0"/>
            <a:ext cx="740450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36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B0C3C66-0E3F-29E6-C509-22E7C0A1B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61835" y="762091"/>
            <a:ext cx="4604385" cy="307777"/>
          </a:xfrm>
        </p:spPr>
        <p:txBody>
          <a:bodyPr/>
          <a:lstStyle/>
          <a:p>
            <a:r>
              <a:rPr lang="cs-CZ" sz="2000" b="1" dirty="0"/>
              <a:t>Nákladové nájemné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7CA1287-D35E-1FA2-092F-28D3A29A846C}"/>
              </a:ext>
            </a:extLst>
          </p:cNvPr>
          <p:cNvSpPr txBox="1"/>
          <p:nvPr/>
        </p:nvSpPr>
        <p:spPr>
          <a:xfrm>
            <a:off x="490653" y="2014654"/>
            <a:ext cx="683941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b="1" dirty="0"/>
              <a:t>energie společné prostory </a:t>
            </a:r>
            <a:r>
              <a:rPr lang="cs-CZ" dirty="0"/>
              <a:t>= 300 Kč/byt</a:t>
            </a:r>
          </a:p>
          <a:p>
            <a:r>
              <a:rPr lang="cs-CZ" b="1" dirty="0"/>
              <a:t>krátkodobé úpravy a údržba </a:t>
            </a:r>
            <a:r>
              <a:rPr lang="cs-CZ" dirty="0"/>
              <a:t>= 10000* počet bytů (filtry….) </a:t>
            </a:r>
          </a:p>
          <a:p>
            <a:r>
              <a:rPr lang="cs-CZ" b="1" dirty="0"/>
              <a:t>dlouhodobé opravy </a:t>
            </a:r>
            <a:r>
              <a:rPr lang="cs-CZ" dirty="0"/>
              <a:t>= 20000* počet bytů </a:t>
            </a:r>
          </a:p>
          <a:p>
            <a:r>
              <a:rPr lang="cs-CZ" b="1" dirty="0"/>
              <a:t>revize</a:t>
            </a:r>
            <a:r>
              <a:rPr lang="cs-CZ" dirty="0"/>
              <a:t> – 8-10 000 Kč/ výtah, 5000 TČ, 5000 Vzduchotechnika, komíny 3000 Kč</a:t>
            </a:r>
          </a:p>
          <a:p>
            <a:r>
              <a:rPr lang="cs-CZ" b="1" dirty="0"/>
              <a:t>Daň z nemovitosti </a:t>
            </a:r>
            <a:r>
              <a:rPr lang="cs-CZ" dirty="0"/>
              <a:t>- celková plocha domu x (3,5 koeficientu)</a:t>
            </a:r>
          </a:p>
          <a:p>
            <a:r>
              <a:rPr lang="cs-CZ" b="1" dirty="0"/>
              <a:t>pojištění</a:t>
            </a:r>
            <a:r>
              <a:rPr lang="cs-CZ" dirty="0"/>
              <a:t> 4000/byt</a:t>
            </a:r>
          </a:p>
          <a:p>
            <a:r>
              <a:rPr lang="cs-CZ" b="1" dirty="0"/>
              <a:t>správa domu </a:t>
            </a:r>
            <a:r>
              <a:rPr lang="cs-CZ" dirty="0"/>
              <a:t>- 30 bytů/správce – 20 000 Kč </a:t>
            </a:r>
          </a:p>
          <a:p>
            <a:r>
              <a:rPr lang="cs-CZ" dirty="0"/>
              <a:t>Atd.</a:t>
            </a:r>
          </a:p>
        </p:txBody>
      </p:sp>
    </p:spTree>
    <p:extLst>
      <p:ext uri="{BB962C8B-B14F-4D97-AF65-F5344CB8AC3E}">
        <p14:creationId xmlns:p14="http://schemas.microsoft.com/office/powerpoint/2010/main" val="26641576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A447E7-24AD-000A-4296-C94FB3527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A9EC588-CFEC-FD36-9DF3-AC5354FB75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F3832C4-E95E-D12B-FDF7-29F5BC2AF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76"/>
            <a:ext cx="9144000" cy="503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31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1BE6283-A057-2988-AADE-AC5F8FCA2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09328" y="689902"/>
            <a:ext cx="4604385" cy="230832"/>
          </a:xfrm>
        </p:spPr>
        <p:txBody>
          <a:bodyPr/>
          <a:lstStyle/>
          <a:p>
            <a:r>
              <a:rPr lang="cs-CZ" dirty="0"/>
              <a:t>Vývoj limitu nájemného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18BEA1D-4248-2DDA-A18D-E2E8D92C3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6519"/>
            <a:ext cx="9144000" cy="144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774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364F71-FF41-C21A-1D34-2F14C044C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1B07D7C-E85B-91BE-A62C-16DA51A099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D87C0EB9-EDE9-C20F-40C7-69C4645A6F10}"/>
              </a:ext>
            </a:extLst>
          </p:cNvPr>
          <p:cNvGraphicFramePr>
            <a:graphicFrameLocks noGrp="1"/>
          </p:cNvGraphicFramePr>
          <p:nvPr/>
        </p:nvGraphicFramePr>
        <p:xfrm>
          <a:off x="0" y="18460"/>
          <a:ext cx="9240643" cy="51250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2090">
                  <a:extLst>
                    <a:ext uri="{9D8B030D-6E8A-4147-A177-3AD203B41FA5}">
                      <a16:colId xmlns:a16="http://schemas.microsoft.com/office/drawing/2014/main" val="458776597"/>
                    </a:ext>
                  </a:extLst>
                </a:gridCol>
                <a:gridCol w="29313">
                  <a:extLst>
                    <a:ext uri="{9D8B030D-6E8A-4147-A177-3AD203B41FA5}">
                      <a16:colId xmlns:a16="http://schemas.microsoft.com/office/drawing/2014/main" val="4186872676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3317586532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4133328060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2337521205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1551880588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2025956521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302592006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2835345254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3551254465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422409857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1084595835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1235420824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97804822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3265259815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2663467128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2919941224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807262595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715719727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3568652808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15032657"/>
                    </a:ext>
                  </a:extLst>
                </a:gridCol>
                <a:gridCol w="422962">
                  <a:extLst>
                    <a:ext uri="{9D8B030D-6E8A-4147-A177-3AD203B41FA5}">
                      <a16:colId xmlns:a16="http://schemas.microsoft.com/office/drawing/2014/main" val="3826710838"/>
                    </a:ext>
                  </a:extLst>
                </a:gridCol>
              </a:tblGrid>
              <a:tr h="5913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Nájemné v dostupných bytech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3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5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6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7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8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9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10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11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12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13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14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15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16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17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18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19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20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12605314"/>
                  </a:ext>
                </a:extLst>
              </a:tr>
              <a:tr h="5913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Nájemné na m2 bytu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 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180,00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>
                          <a:effectLst/>
                        </a:rPr>
                        <a:t>     187,20 Kč 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194,68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202,47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210,57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218,99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>
                          <a:effectLst/>
                        </a:rPr>
                        <a:t>     223,59 Kč 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232,31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>
                          <a:effectLst/>
                        </a:rPr>
                        <a:t>     241,60 Kč 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245,95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246,20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>
                          <a:effectLst/>
                        </a:rPr>
                        <a:t>     253,09 Kč 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257,90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264,35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271,75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>
                          <a:effectLst/>
                        </a:rPr>
                        <a:t>     282,62 Kč 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285,45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289,73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295,23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     304,98 Kč 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78883796"/>
                  </a:ext>
                </a:extLst>
              </a:tr>
              <a:tr h="5913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Roční růst limitu nájemného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4%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4%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4565311"/>
                  </a:ext>
                </a:extLst>
              </a:tr>
              <a:tr h="788468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Roční index spotřebitelských cen (1994-2023)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9%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9%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11%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7765334"/>
                  </a:ext>
                </a:extLst>
              </a:tr>
              <a:tr h="591351"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Nájemné na m2 bytu bez stropu 4 % 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180,00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198,00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216,01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235,02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255,00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282,28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288,21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299,45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313,53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319,17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319,49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328,43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334,68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343,04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352,65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374,86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378,61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384,29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391,59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404,52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33425880"/>
                  </a:ext>
                </a:extLst>
              </a:tr>
              <a:tr h="5913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OPEX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   90,00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   99,00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108,01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117,51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127,50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141,14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144,11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149,73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156,76 Kč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159,58 Kč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159,74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164,22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167,34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171,52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176,32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187,43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189,31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192,15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195,80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202,26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94792421"/>
                  </a:ext>
                </a:extLst>
              </a:tr>
              <a:tr h="5913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CAPEX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   90,00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130,00 Kč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130,00 Kč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130,00 Kč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130,00 Kč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78806967"/>
                  </a:ext>
                </a:extLst>
              </a:tr>
              <a:tr h="788468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Nájemné při růstu OPEX 50 % NN o inflaci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180,00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229,00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238,01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247,51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257,50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271,14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274,11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279,73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286,76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289,58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289,74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294,22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297,34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301,52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306,32 Kč </a:t>
                      </a:r>
                      <a:endParaRPr lang="cs-CZ" sz="1100" b="0" i="1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317,43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319,31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322,15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325,80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332,26 Kč </a:t>
                      </a:r>
                      <a:endParaRPr lang="cs-CZ" sz="1100" b="0" i="1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0636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993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9253F5-DF81-3A7A-FF4F-BDD33EE4E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67D406C-6496-211A-5B10-C5164D15D0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8ECA2546-084A-F798-B9C9-8A699E950853}"/>
              </a:ext>
            </a:extLst>
          </p:cNvPr>
          <p:cNvGraphicFramePr>
            <a:graphicFrameLocks noGrp="1"/>
          </p:cNvGraphicFramePr>
          <p:nvPr/>
        </p:nvGraphicFramePr>
        <p:xfrm>
          <a:off x="0" y="587298"/>
          <a:ext cx="9129134" cy="20443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7298">
                  <a:extLst>
                    <a:ext uri="{9D8B030D-6E8A-4147-A177-3AD203B41FA5}">
                      <a16:colId xmlns:a16="http://schemas.microsoft.com/office/drawing/2014/main" val="2253888957"/>
                    </a:ext>
                  </a:extLst>
                </a:gridCol>
                <a:gridCol w="496913">
                  <a:extLst>
                    <a:ext uri="{9D8B030D-6E8A-4147-A177-3AD203B41FA5}">
                      <a16:colId xmlns:a16="http://schemas.microsoft.com/office/drawing/2014/main" val="4195794148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4030892414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3310880575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1683026945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936721880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1325529304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2424860261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828590580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1719562000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4166463566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4147734384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2942269973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1952525081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2972041170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3278685275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3557105138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971125121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3277662546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551573770"/>
                    </a:ext>
                  </a:extLst>
                </a:gridCol>
                <a:gridCol w="423417">
                  <a:extLst>
                    <a:ext uri="{9D8B030D-6E8A-4147-A177-3AD203B41FA5}">
                      <a16:colId xmlns:a16="http://schemas.microsoft.com/office/drawing/2014/main" val="4261834444"/>
                    </a:ext>
                  </a:extLst>
                </a:gridCol>
              </a:tblGrid>
              <a:tr h="505827"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</a:rPr>
                        <a:t>SFPI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3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4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5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6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7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10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11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12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13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14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15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16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17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20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53961908"/>
                  </a:ext>
                </a:extLst>
              </a:tr>
              <a:tr h="505827"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</a:rPr>
                        <a:t>roční nájem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1 665 797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1 732 429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1 801 726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1 873 795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1 948 747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2 026 696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2 069 257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2 149 958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2 235 956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2 276 204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2 278 480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2 342 277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2 386 781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2 446 450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2 514 951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2 615 549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2 641 704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2 681 330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2 732 275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2 822 440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05473249"/>
                  </a:ext>
                </a:extLst>
              </a:tr>
              <a:tr h="505827"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</a:rPr>
                        <a:t>roční splátka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1 542 504 Kč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1 542 504 Kč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11838658"/>
                  </a:ext>
                </a:extLst>
              </a:tr>
              <a:tr h="526908"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</a:rPr>
                        <a:t>rozdíl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123 293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189 925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259 222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331 291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406 243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484 192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526 753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607 454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>
                          <a:solidFill>
                            <a:srgbClr val="00B050"/>
                          </a:solidFill>
                          <a:effectLst/>
                        </a:rPr>
                        <a:t>693 452 Kč</a:t>
                      </a:r>
                      <a:endParaRPr lang="cs-CZ" sz="1000" b="1" i="0" u="none" strike="noStrike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733 700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>
                          <a:solidFill>
                            <a:srgbClr val="00B050"/>
                          </a:solidFill>
                          <a:effectLst/>
                        </a:rPr>
                        <a:t>735 976 Kč</a:t>
                      </a:r>
                      <a:endParaRPr lang="cs-CZ" sz="1000" b="1" i="0" u="none" strike="noStrike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799 773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844 277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>
                          <a:solidFill>
                            <a:srgbClr val="00B050"/>
                          </a:solidFill>
                          <a:effectLst/>
                        </a:rPr>
                        <a:t>903 946 Kč</a:t>
                      </a:r>
                      <a:endParaRPr lang="cs-CZ" sz="1000" b="1" i="0" u="none" strike="noStrike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972 447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1 073 045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>
                          <a:solidFill>
                            <a:srgbClr val="00B050"/>
                          </a:solidFill>
                          <a:effectLst/>
                        </a:rPr>
                        <a:t>1 099 200 Kč</a:t>
                      </a:r>
                      <a:endParaRPr lang="cs-CZ" sz="1000" b="1" i="0" u="none" strike="noStrike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1 138 826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1 189 771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1 279 936 Kč</a:t>
                      </a:r>
                      <a:endParaRPr lang="cs-CZ" sz="1000" b="1" i="0" u="none" strike="noStrike" dirty="0">
                        <a:solidFill>
                          <a:srgbClr val="00B05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79825380"/>
                  </a:ext>
                </a:extLst>
              </a:tr>
            </a:tbl>
          </a:graphicData>
        </a:graphic>
      </p:graphicFrame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E029942E-4891-47B4-8B4B-DECEF6F43C9F}"/>
              </a:ext>
            </a:extLst>
          </p:cNvPr>
          <p:cNvGraphicFramePr>
            <a:graphicFrameLocks/>
          </p:cNvGraphicFramePr>
          <p:nvPr/>
        </p:nvGraphicFramePr>
        <p:xfrm>
          <a:off x="1573093" y="2631687"/>
          <a:ext cx="5184546" cy="243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29039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88BE548-881C-C392-F904-46C611CAB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6176" y="670996"/>
            <a:ext cx="4604385" cy="230832"/>
          </a:xfrm>
        </p:spPr>
        <p:txBody>
          <a:bodyPr/>
          <a:lstStyle/>
          <a:p>
            <a:r>
              <a:rPr lang="cs-CZ" dirty="0"/>
              <a:t>Udržitelnost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75AB2755-6089-CEF6-734F-F5E7A03CE204}"/>
              </a:ext>
            </a:extLst>
          </p:cNvPr>
          <p:cNvSpPr txBox="1"/>
          <p:nvPr/>
        </p:nvSpPr>
        <p:spPr>
          <a:xfrm>
            <a:off x="350520" y="1096722"/>
            <a:ext cx="72323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Žadatel by měl vést evidenci nájemců, ale SFPI ji bude předkládat pouze na </a:t>
            </a:r>
          </a:p>
          <a:p>
            <a:r>
              <a:rPr lang="cs-CZ" dirty="0"/>
              <a:t>vyzvání, a to jen jako přehled obsazenosti bytů cílovou skupinou bez </a:t>
            </a:r>
          </a:p>
          <a:p>
            <a:r>
              <a:rPr lang="cs-CZ" dirty="0"/>
              <a:t>konkrétních jmen. Podrobná kontrola bude probíhat na vzorku příjemců </a:t>
            </a:r>
          </a:p>
          <a:p>
            <a:r>
              <a:rPr lang="cs-CZ" dirty="0"/>
              <a:t>podpory každý rok v rámci následné veřejnosprávní kontroly, </a:t>
            </a:r>
          </a:p>
          <a:p>
            <a:r>
              <a:rPr lang="cs-CZ" dirty="0"/>
              <a:t>kterou musí SFPI dělat ze zákona.</a:t>
            </a:r>
          </a:p>
        </p:txBody>
      </p:sp>
    </p:spTree>
    <p:extLst>
      <p:ext uri="{BB962C8B-B14F-4D97-AF65-F5344CB8AC3E}">
        <p14:creationId xmlns:p14="http://schemas.microsoft.com/office/powerpoint/2010/main" val="17540104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D984F0-BCB8-991F-7C4F-C221EB2F2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72870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874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AF11012-EA2A-49AF-2738-E53AF8A25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732"/>
            <a:ext cx="445494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1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2990DC1E-2A98-4B96-0BBA-805C98567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61950"/>
            <a:ext cx="734465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964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5AD2966-AD08-6CB2-E419-D9FDAEA31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0"/>
            <a:ext cx="385288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512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345B30B-DF68-958B-B629-EB093436C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42950"/>
            <a:ext cx="58578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47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99F2520-7711-476A-EB28-EE631B4CC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6368"/>
            <a:ext cx="52945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451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E3F4142-25C7-CA77-B298-3D20F0381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-95250"/>
            <a:ext cx="37477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388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18C8F4D-681D-480A-DE83-13D5A9EDF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35766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718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F2C2456-DFE1-1168-C9C2-8970A1C51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0"/>
            <a:ext cx="426631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797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A82368C-0FE8-A569-67B8-DFA5154B6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-19050"/>
            <a:ext cx="554286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3477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515" y="965295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Další podmínky pro poskytnutí podpory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534" y="1752603"/>
            <a:ext cx="6854954" cy="292387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cs-CZ" dirty="0"/>
              <a:t>Bezdlužnost vůči státu a pojišťovnám</a:t>
            </a:r>
          </a:p>
          <a:p>
            <a:pPr>
              <a:spcAft>
                <a:spcPts val="600"/>
              </a:spcAft>
            </a:pPr>
            <a:r>
              <a:rPr lang="cs-CZ" dirty="0"/>
              <a:t>Podporovaná velikost bytu nejvýše 80 m2 a byt nejvýše 120 m2</a:t>
            </a:r>
          </a:p>
          <a:p>
            <a:pPr>
              <a:spcAft>
                <a:spcPts val="600"/>
              </a:spcAft>
            </a:pPr>
            <a:r>
              <a:rPr lang="cs-CZ" dirty="0"/>
              <a:t>Splnění podmínky významně nepoškozovat  - DNSH</a:t>
            </a:r>
          </a:p>
          <a:p>
            <a:pPr>
              <a:spcAft>
                <a:spcPts val="600"/>
              </a:spcAft>
            </a:pPr>
            <a:r>
              <a:rPr lang="cs-CZ" dirty="0"/>
              <a:t>V případě úvěru, bonita a zajištění (obvykle zástava úvěrované nemovitosti a u PO směnka)</a:t>
            </a:r>
          </a:p>
          <a:p>
            <a:pPr>
              <a:spcAft>
                <a:spcPts val="600"/>
              </a:spcAft>
            </a:pPr>
            <a:r>
              <a:rPr lang="cs-CZ" dirty="0"/>
              <a:t>Posudek o ceně obvyklé nemovitosti a o výši nájemného</a:t>
            </a:r>
          </a:p>
          <a:p>
            <a:pPr>
              <a:spcAft>
                <a:spcPts val="600"/>
              </a:spcAft>
            </a:pPr>
            <a:r>
              <a:rPr lang="cs-CZ" dirty="0"/>
              <a:t>V případě výstavby: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dirty="0"/>
              <a:t>vlastnictví nemovitosti (pozemek/budova) nebo právo stavby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dirty="0"/>
              <a:t>stavební povolení před podpisem smlouvy</a:t>
            </a:r>
          </a:p>
          <a:p>
            <a:pPr>
              <a:spcAft>
                <a:spcPts val="600"/>
              </a:spcAft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222585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49" y="558446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Do no </a:t>
            </a:r>
            <a:r>
              <a:rPr lang="cs-CZ" sz="2400" dirty="0" err="1">
                <a:solidFill>
                  <a:schemeClr val="tx1"/>
                </a:solidFill>
              </a:rPr>
              <a:t>significant</a:t>
            </a:r>
            <a:r>
              <a:rPr lang="cs-CZ" sz="2400" dirty="0">
                <a:solidFill>
                  <a:schemeClr val="tx1"/>
                </a:solidFill>
              </a:rPr>
              <a:t> </a:t>
            </a:r>
            <a:r>
              <a:rPr lang="cs-CZ" sz="2400" dirty="0" err="1">
                <a:solidFill>
                  <a:schemeClr val="tx1"/>
                </a:solidFill>
              </a:rPr>
              <a:t>harm</a:t>
            </a:r>
            <a:r>
              <a:rPr lang="cs-CZ" sz="2400" dirty="0">
                <a:solidFill>
                  <a:schemeClr val="tx1"/>
                </a:solidFill>
              </a:rPr>
              <a:t> (DNSH)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1047551"/>
            <a:ext cx="5601404" cy="3777957"/>
          </a:xfrm>
        </p:spPr>
        <p:txBody>
          <a:bodyPr/>
          <a:lstStyle/>
          <a:p>
            <a:pPr algn="just"/>
            <a:r>
              <a:rPr lang="cs-CZ" sz="1400" dirty="0"/>
              <a:t>Zmírňování změny klimatu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Novostavba musí splnit požadavky na budovu s téměř nulovou spotřebou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Rekonstrukce energeticky účinná (není DNSH, ale podmínka CID)</a:t>
            </a:r>
          </a:p>
          <a:p>
            <a:pPr algn="just"/>
            <a:r>
              <a:rPr lang="cs-CZ" sz="1400" dirty="0"/>
              <a:t>Přizpůsobení se změně klimatu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Opatření vedoucí k přizpůsobování se změně klimatu jsou vyplňována do tabulky.</a:t>
            </a:r>
          </a:p>
          <a:p>
            <a:pPr algn="just"/>
            <a:r>
              <a:rPr lang="cs-CZ" sz="1400" dirty="0"/>
              <a:t>Udržitelné využívání a ochrana vodních zdrojů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Používání ke spotřebě vody šetrných zařizovacích předmětů (kohoutky, sprchy, toalety, pisoáry) – není povinnost instalovat v bytech</a:t>
            </a:r>
          </a:p>
          <a:p>
            <a:pPr algn="just"/>
            <a:r>
              <a:rPr lang="cs-CZ" sz="1400" dirty="0"/>
              <a:t>Přechod na oběhové hospodářství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70 % odpadu znovu použít nebo recyklovat (odvést na sběrný dvůr)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Navrhovaná stavba s dostupnými byty musí být projektována s ohledem na její budoucí demontovatelnou</a:t>
            </a:r>
          </a:p>
          <a:p>
            <a:pPr algn="just"/>
            <a:r>
              <a:rPr lang="cs-CZ" sz="1400" dirty="0"/>
              <a:t>Prevence a omezování znečistění</a:t>
            </a:r>
          </a:p>
          <a:p>
            <a:pPr algn="just">
              <a:spcAft>
                <a:spcPts val="300"/>
              </a:spcAft>
            </a:pPr>
            <a:r>
              <a:rPr lang="cs-CZ" sz="1200" dirty="0">
                <a:solidFill>
                  <a:schemeClr val="tx1"/>
                </a:solidFill>
              </a:rPr>
              <a:t>Stavební prvky a materiály použité při stavbě splňují kritéria stanovená EU v oblasti používání chemických a kontaminujících látek. </a:t>
            </a:r>
          </a:p>
          <a:p>
            <a:pPr algn="just"/>
            <a:r>
              <a:rPr lang="cs-CZ" sz="1400" dirty="0"/>
              <a:t>Ochrana a obnova biologické rozmanitosti a ekosystémů</a:t>
            </a:r>
          </a:p>
          <a:p>
            <a:pPr algn="just">
              <a:spcAft>
                <a:spcPts val="600"/>
              </a:spcAft>
            </a:pPr>
            <a:r>
              <a:rPr lang="cs-CZ" sz="1200" dirty="0">
                <a:solidFill>
                  <a:schemeClr val="tx1"/>
                </a:solidFill>
              </a:rPr>
              <a:t>Novostavba bytového doma nesmí vzniknout na orné půdě a zemědělské půdě se střední až vysokou úrovní úrodnosti a podzemní biologické rozmanitosti </a:t>
            </a:r>
          </a:p>
        </p:txBody>
      </p:sp>
    </p:spTree>
    <p:extLst>
      <p:ext uri="{BB962C8B-B14F-4D97-AF65-F5344CB8AC3E}">
        <p14:creationId xmlns:p14="http://schemas.microsoft.com/office/powerpoint/2010/main" val="10670030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874" y="785225"/>
            <a:ext cx="6952252" cy="615553"/>
          </a:xfrm>
        </p:spPr>
        <p:txBody>
          <a:bodyPr/>
          <a:lstStyle/>
          <a:p>
            <a:r>
              <a:rPr lang="cs-CZ" sz="2000" dirty="0">
                <a:solidFill>
                  <a:schemeClr val="tx1"/>
                </a:solidFill>
              </a:rPr>
              <a:t>Započitatelné investiční náklady do Nákladového nájemného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2024795"/>
            <a:ext cx="5433316" cy="207749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cs-CZ" dirty="0"/>
              <a:t>Hodnota pozemku/budovy v které vzniknou byty</a:t>
            </a:r>
          </a:p>
          <a:p>
            <a:pPr>
              <a:spcAft>
                <a:spcPts val="600"/>
              </a:spcAft>
            </a:pPr>
            <a:r>
              <a:rPr lang="cs-CZ" dirty="0"/>
              <a:t>Projektová příprava </a:t>
            </a:r>
          </a:p>
          <a:p>
            <a:pPr>
              <a:spcAft>
                <a:spcPts val="600"/>
              </a:spcAft>
            </a:pPr>
            <a:r>
              <a:rPr lang="cs-CZ" dirty="0"/>
              <a:t>Administrativní a správní náklady</a:t>
            </a:r>
          </a:p>
          <a:p>
            <a:pPr>
              <a:spcAft>
                <a:spcPts val="600"/>
              </a:spcAft>
            </a:pPr>
            <a:r>
              <a:rPr lang="cs-CZ" dirty="0"/>
              <a:t>Uznatelné náklady, ze kterých se počítá výše podpory </a:t>
            </a:r>
          </a:p>
          <a:p>
            <a:pPr>
              <a:spcAft>
                <a:spcPts val="600"/>
              </a:spcAft>
            </a:pPr>
            <a:r>
              <a:rPr lang="cs-CZ" dirty="0"/>
              <a:t>Neuznatelné náklady z bytů větších než 80 m2 (do 120 m2)</a:t>
            </a:r>
          </a:p>
          <a:p>
            <a:pPr>
              <a:spcAft>
                <a:spcPts val="600"/>
              </a:spcAft>
            </a:pPr>
            <a:endParaRPr lang="cs-CZ" dirty="0"/>
          </a:p>
          <a:p>
            <a:pPr>
              <a:spcAft>
                <a:spcPts val="600"/>
              </a:spcAft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9321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14E82692-0F42-D282-F584-578A3F873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25189"/>
            <a:ext cx="4464619" cy="2578255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63EC3D0E-F093-9324-577A-1CF7FF21A26F}"/>
              </a:ext>
            </a:extLst>
          </p:cNvPr>
          <p:cNvSpPr txBox="1"/>
          <p:nvPr/>
        </p:nvSpPr>
        <p:spPr>
          <a:xfrm>
            <a:off x="371708" y="54414"/>
            <a:ext cx="4912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Regionální centrum 7 – Zlínský a Jihomoravský kraj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488F571-11B7-B481-780E-BF769E965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383" y="825190"/>
            <a:ext cx="4456195" cy="2578255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15ED08CA-F879-587C-A605-39EABA19E604}"/>
              </a:ext>
            </a:extLst>
          </p:cNvPr>
          <p:cNvSpPr txBox="1"/>
          <p:nvPr/>
        </p:nvSpPr>
        <p:spPr>
          <a:xfrm>
            <a:off x="609600" y="3465292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Tř. T. Bati 5146 Zlín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059607B-41B4-28E4-AEE1-472D2FF9FB56}"/>
              </a:ext>
            </a:extLst>
          </p:cNvPr>
          <p:cNvSpPr txBox="1"/>
          <p:nvPr/>
        </p:nvSpPr>
        <p:spPr>
          <a:xfrm>
            <a:off x="4769005" y="345161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Hlinky 487/35, 603 00 Brno-střed</a:t>
            </a:r>
          </a:p>
          <a:p>
            <a:r>
              <a:rPr lang="cs-CZ" dirty="0"/>
              <a:t>5. patro</a:t>
            </a:r>
          </a:p>
        </p:txBody>
      </p:sp>
    </p:spTree>
    <p:extLst>
      <p:ext uri="{BB962C8B-B14F-4D97-AF65-F5344CB8AC3E}">
        <p14:creationId xmlns:p14="http://schemas.microsoft.com/office/powerpoint/2010/main" val="19539245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49" y="715893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Uznatelné náklady z pohledu funkce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1325066"/>
            <a:ext cx="5601404" cy="3473259"/>
          </a:xfrm>
        </p:spPr>
        <p:txBody>
          <a:bodyPr/>
          <a:lstStyle/>
          <a:p>
            <a:pPr lvl="0" algn="just">
              <a:lnSpc>
                <a:spcPct val="115000"/>
              </a:lnSpc>
            </a:pPr>
            <a:r>
              <a:rPr lang="cs-CZ" sz="1800" dirty="0"/>
              <a:t>Bytová infrastruktura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Nájemní byty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Komunitní klub / společenská místnost, cvičební sál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Prádelna, sušárna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Multifunkční vstupní vestibul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Komunitní dílny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Kolárna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Kočárkárna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Sklepy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Počet míst parkování daný legislativou</a:t>
            </a:r>
          </a:p>
          <a:p>
            <a:pPr algn="just"/>
            <a:r>
              <a:rPr lang="cs-CZ" sz="1400" dirty="0">
                <a:solidFill>
                  <a:schemeClr val="tx1"/>
                </a:solidFill>
              </a:rPr>
              <a:t>Komunitní pergola</a:t>
            </a:r>
          </a:p>
          <a:p>
            <a:pPr algn="just"/>
            <a:endParaRPr lang="cs-CZ" dirty="0">
              <a:solidFill>
                <a:schemeClr val="tx1"/>
              </a:solidFill>
            </a:endParaRPr>
          </a:p>
          <a:p>
            <a:pPr algn="just"/>
            <a:endParaRPr lang="cs-CZ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endParaRPr lang="cs-CZ" dirty="0"/>
          </a:p>
          <a:p>
            <a:pPr>
              <a:spcAft>
                <a:spcPts val="600"/>
              </a:spcAft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957080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49" y="715893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Uznatelné náklady z pohledu činnosti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1115001"/>
            <a:ext cx="5601404" cy="4370427"/>
          </a:xfrm>
        </p:spPr>
        <p:txBody>
          <a:bodyPr/>
          <a:lstStyle/>
          <a:p>
            <a:pPr algn="just"/>
            <a:r>
              <a:rPr lang="cs-CZ" sz="1800" dirty="0"/>
              <a:t>Přípravné a investiční náklady po podání žádosti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Přípravné práce a připojení staveniště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Příprava území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Přípojky inženýrských sítí 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Náklady spojené s umístěním stavby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Venkovní úpravy a vybavení včetně zelené střechy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Zpevněné plochy včetně podkladních vrstev a obrubníků v rozsahu dle územního rozhodnutí / souhlasu / povolení apod. 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Stavební práce na samotných bytech nebo společných prostorách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Zahradnické (sadové) úpravy v bezprostředním okolí 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Výškové úpravy terénu  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Demolice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Investiční rezerva do 5%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Drobné venkovní vodní prvky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Projektové práce zadané po podání žádosti (projekt pro provedení stavby, dílenské výkresy, projekt zelené střechy, projekt zahradních úprav bezprostředního okolí apod. s výjimkou urbanistických studií a plánů)</a:t>
            </a:r>
          </a:p>
          <a:p>
            <a:pPr algn="just"/>
            <a:r>
              <a:rPr lang="cs-CZ" sz="1200" dirty="0">
                <a:solidFill>
                  <a:schemeClr val="tx1"/>
                </a:solidFill>
              </a:rPr>
              <a:t>Práce vyvolané DNSH (např. klimatické scénáře)</a:t>
            </a:r>
          </a:p>
          <a:p>
            <a:pPr algn="just"/>
            <a:endParaRPr lang="cs-CZ" sz="1200" dirty="0">
              <a:solidFill>
                <a:schemeClr val="tx1"/>
              </a:solidFill>
            </a:endParaRPr>
          </a:p>
          <a:p>
            <a:pPr algn="just"/>
            <a:endParaRPr lang="cs-CZ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endParaRPr lang="cs-CZ" dirty="0"/>
          </a:p>
          <a:p>
            <a:pPr>
              <a:spcAft>
                <a:spcPts val="600"/>
              </a:spcAft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16846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49" y="495267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Přílohy žádosti o dotaci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880917"/>
            <a:ext cx="5601404" cy="4062651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cs-CZ" sz="1600" dirty="0"/>
              <a:t>Projektovou dokumentaci pro stavební povolení 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Investiční záměr </a:t>
            </a:r>
          </a:p>
          <a:p>
            <a:pPr algn="just">
              <a:spcAft>
                <a:spcPts val="300"/>
              </a:spcAft>
            </a:pPr>
            <a:r>
              <a:rPr lang="cs-CZ" sz="1400" dirty="0">
                <a:solidFill>
                  <a:schemeClr val="tx1"/>
                </a:solidFill>
              </a:rPr>
              <a:t>popis ekonomického a technického provozu bytů, doložení existence dostatečného počtu zájemců o nájemní bydlení v dané lokalitě, včetně podrobného popisu transparentního způsobu výběru nájemců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Plán podpory stávajících nájemců bytů </a:t>
            </a:r>
          </a:p>
          <a:p>
            <a:pPr algn="just">
              <a:spcAft>
                <a:spcPts val="300"/>
              </a:spcAft>
            </a:pPr>
            <a:r>
              <a:rPr lang="cs-CZ" sz="1400" dirty="0">
                <a:solidFill>
                  <a:schemeClr val="tx1"/>
                </a:solidFill>
              </a:rPr>
              <a:t>v případě koupě nebo rekonstrukce bytů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PENB, ve které má vzniknout nebo již se nachází byt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Předpokládaný rozpočet výstavby/ odhad tržní ceny bytu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Zprávu DNSH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Výpočet max. výše podpory a nákladového nájemného</a:t>
            </a:r>
          </a:p>
          <a:p>
            <a:pPr algn="just">
              <a:spcAft>
                <a:spcPts val="300"/>
              </a:spcAft>
            </a:pPr>
            <a:r>
              <a:rPr lang="cs-CZ" sz="1600" dirty="0"/>
              <a:t>Doklady pro zajištění úvěru a posouzení bonity žadatele</a:t>
            </a:r>
          </a:p>
          <a:p>
            <a:pPr algn="just">
              <a:spcAft>
                <a:spcPts val="300"/>
              </a:spcAft>
            </a:pPr>
            <a:r>
              <a:rPr lang="cs-CZ" sz="1800" dirty="0">
                <a:solidFill>
                  <a:schemeClr val="tx1"/>
                </a:solidFill>
              </a:rPr>
              <a:t>Před podpisem smlouvy:</a:t>
            </a:r>
          </a:p>
          <a:p>
            <a:pPr algn="l">
              <a:spcAft>
                <a:spcPts val="300"/>
              </a:spcAft>
            </a:pPr>
            <a:r>
              <a:rPr lang="cs-CZ" sz="1600" dirty="0"/>
              <a:t>Stavební povolení / posudek ceny bytu</a:t>
            </a:r>
          </a:p>
          <a:p>
            <a:pPr algn="l">
              <a:spcAft>
                <a:spcPts val="300"/>
              </a:spcAft>
            </a:pPr>
            <a:r>
              <a:rPr lang="cs-CZ" sz="1600" dirty="0"/>
              <a:t>V případě koupě půdorys bytů a návrh kupní smlouvy </a:t>
            </a:r>
          </a:p>
        </p:txBody>
      </p:sp>
    </p:spTree>
    <p:extLst>
      <p:ext uri="{BB962C8B-B14F-4D97-AF65-F5344CB8AC3E}">
        <p14:creationId xmlns:p14="http://schemas.microsoft.com/office/powerpoint/2010/main" val="34112558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49" y="715893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Přílohy žádosti o čerpání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1801274"/>
            <a:ext cx="5601404" cy="1862048"/>
          </a:xfrm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cs-CZ" sz="1600" dirty="0"/>
              <a:t>Výpočet nákladového nájemného a max. výše podpory</a:t>
            </a:r>
          </a:p>
          <a:p>
            <a:pPr algn="just">
              <a:spcAft>
                <a:spcPts val="600"/>
              </a:spcAft>
            </a:pPr>
            <a:r>
              <a:rPr lang="cs-CZ" sz="1600" dirty="0"/>
              <a:t>Pojištění stavby nebo bytu</a:t>
            </a:r>
          </a:p>
          <a:p>
            <a:pPr algn="just">
              <a:spcAft>
                <a:spcPts val="600"/>
              </a:spcAft>
            </a:pPr>
            <a:r>
              <a:rPr lang="cs-CZ" sz="1600" dirty="0"/>
              <a:t>V případě výstavby: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/>
              <a:t>Výběrové řízení veřejné zakázky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/>
              <a:t>Smlouva o dílo</a:t>
            </a:r>
          </a:p>
          <a:p>
            <a:pPr algn="just">
              <a:spcAft>
                <a:spcPts val="600"/>
              </a:spcAft>
            </a:pPr>
            <a:r>
              <a:rPr lang="cs-CZ" sz="1600" dirty="0"/>
              <a:t>V případě koupě kupní smlouva</a:t>
            </a:r>
          </a:p>
        </p:txBody>
      </p:sp>
    </p:spTree>
    <p:extLst>
      <p:ext uri="{BB962C8B-B14F-4D97-AF65-F5344CB8AC3E}">
        <p14:creationId xmlns:p14="http://schemas.microsoft.com/office/powerpoint/2010/main" val="8692634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CEFCB0-2C5D-B633-A42C-87C420DC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749" y="715893"/>
            <a:ext cx="5977922" cy="369332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</a:rPr>
              <a:t>Formy zajištění úvěru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F3554F-5C30-8DCD-4021-E873F6E49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1749" y="1158723"/>
            <a:ext cx="5601404" cy="2677656"/>
          </a:xfrm>
        </p:spPr>
        <p:txBody>
          <a:bodyPr/>
          <a:lstStyle/>
          <a:p>
            <a:pPr algn="just"/>
            <a:r>
              <a:rPr lang="cs-CZ" sz="1600" dirty="0"/>
              <a:t>Zástava</a:t>
            </a:r>
          </a:p>
          <a:p>
            <a:pPr algn="just">
              <a:spcAft>
                <a:spcPts val="600"/>
              </a:spcAft>
            </a:pPr>
            <a:r>
              <a:rPr lang="cs-CZ" sz="1400" dirty="0">
                <a:solidFill>
                  <a:schemeClr val="tx1"/>
                </a:solidFill>
              </a:rPr>
              <a:t>Obvykle zástava úvěrované nemovitosti, případně jiné nemovitosti, jejíž hodnota odpovídá 1,3 násobku jistiny úvěru</a:t>
            </a:r>
          </a:p>
          <a:p>
            <a:pPr algn="just"/>
            <a:endParaRPr lang="cs-CZ" sz="1600" dirty="0"/>
          </a:p>
          <a:p>
            <a:pPr algn="just"/>
            <a:r>
              <a:rPr lang="cs-CZ" sz="1600" dirty="0"/>
              <a:t>Směnka</a:t>
            </a:r>
          </a:p>
          <a:p>
            <a:pPr algn="just">
              <a:spcAft>
                <a:spcPts val="600"/>
              </a:spcAft>
            </a:pPr>
            <a:r>
              <a:rPr lang="cs-CZ" sz="1400" dirty="0">
                <a:solidFill>
                  <a:schemeClr val="tx1"/>
                </a:solidFill>
              </a:rPr>
              <a:t>Blankosměnka avalovaná jednateli nebo vlastníky společnosti</a:t>
            </a:r>
          </a:p>
          <a:p>
            <a:pPr algn="just"/>
            <a:endParaRPr lang="cs-CZ" sz="1600" dirty="0"/>
          </a:p>
          <a:p>
            <a:pPr algn="just"/>
            <a:r>
              <a:rPr lang="cs-CZ" sz="1600" dirty="0"/>
              <a:t>Vinkulace pojistného plnění</a:t>
            </a:r>
          </a:p>
          <a:p>
            <a:pPr algn="just">
              <a:spcAft>
                <a:spcPts val="600"/>
              </a:spcAft>
            </a:pPr>
            <a:r>
              <a:rPr lang="cs-CZ" sz="1400" dirty="0">
                <a:solidFill>
                  <a:schemeClr val="tx1"/>
                </a:solidFill>
              </a:rPr>
              <a:t>Vinkulace stavebně montážního pojištění během výstavby a následně vinkulace pojištění existujících dostupných bytů během doby udržitelnosti</a:t>
            </a:r>
          </a:p>
        </p:txBody>
      </p:sp>
    </p:spTree>
    <p:extLst>
      <p:ext uri="{BB962C8B-B14F-4D97-AF65-F5344CB8AC3E}">
        <p14:creationId xmlns:p14="http://schemas.microsoft.com/office/powerpoint/2010/main" val="11217306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419AD48-D3C8-1096-8ACB-1F86E6E9B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"/>
            <a:ext cx="844339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753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9737B40E-85D3-7146-CEAB-D62CA4B5C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"/>
            <a:ext cx="828886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964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7BE1E84-FD20-B400-1A07-91772CE5E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875"/>
            <a:ext cx="7990522" cy="42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672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2DC947E-BAF8-7B52-8A5B-FDBBBD88F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2" y="236963"/>
            <a:ext cx="8124518" cy="490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429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F21D26F-08A4-6D45-A73E-FCDEAD5F9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4" y="0"/>
            <a:ext cx="781743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243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B84A21C5-332D-F2F6-4F6D-52C61BBE5E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99813"/>
              </p:ext>
            </p:extLst>
          </p:nvPr>
        </p:nvGraphicFramePr>
        <p:xfrm>
          <a:off x="267629" y="341971"/>
          <a:ext cx="7203689" cy="31390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6478">
                  <a:extLst>
                    <a:ext uri="{9D8B030D-6E8A-4147-A177-3AD203B41FA5}">
                      <a16:colId xmlns:a16="http://schemas.microsoft.com/office/drawing/2014/main" val="4193026700"/>
                    </a:ext>
                  </a:extLst>
                </a:gridCol>
                <a:gridCol w="840051">
                  <a:extLst>
                    <a:ext uri="{9D8B030D-6E8A-4147-A177-3AD203B41FA5}">
                      <a16:colId xmlns:a16="http://schemas.microsoft.com/office/drawing/2014/main" val="3482313525"/>
                    </a:ext>
                  </a:extLst>
                </a:gridCol>
                <a:gridCol w="1818182">
                  <a:extLst>
                    <a:ext uri="{9D8B030D-6E8A-4147-A177-3AD203B41FA5}">
                      <a16:colId xmlns:a16="http://schemas.microsoft.com/office/drawing/2014/main" val="4003122769"/>
                    </a:ext>
                  </a:extLst>
                </a:gridCol>
                <a:gridCol w="1645571">
                  <a:extLst>
                    <a:ext uri="{9D8B030D-6E8A-4147-A177-3AD203B41FA5}">
                      <a16:colId xmlns:a16="http://schemas.microsoft.com/office/drawing/2014/main" val="2020411839"/>
                    </a:ext>
                  </a:extLst>
                </a:gridCol>
                <a:gridCol w="1426929">
                  <a:extLst>
                    <a:ext uri="{9D8B030D-6E8A-4147-A177-3AD203B41FA5}">
                      <a16:colId xmlns:a16="http://schemas.microsoft.com/office/drawing/2014/main" val="58993662"/>
                    </a:ext>
                  </a:extLst>
                </a:gridCol>
                <a:gridCol w="736478">
                  <a:extLst>
                    <a:ext uri="{9D8B030D-6E8A-4147-A177-3AD203B41FA5}">
                      <a16:colId xmlns:a16="http://schemas.microsoft.com/office/drawing/2014/main" val="1267779219"/>
                    </a:ext>
                  </a:extLst>
                </a:gridCol>
              </a:tblGrid>
              <a:tr h="13146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Regionální centrum - Jihomoravský a Zlínský kraj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478274"/>
                  </a:ext>
                </a:extLst>
              </a:tr>
              <a:tr h="131464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 err="1">
                          <a:effectLst/>
                        </a:rPr>
                        <a:t>Jmeno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>
                          <a:effectLst/>
                        </a:rPr>
                        <a:t>příjmení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>
                          <a:effectLst/>
                        </a:rPr>
                        <a:t>email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telefon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>
                          <a:effectLst/>
                        </a:rPr>
                        <a:t>pozice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místo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241592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Tomáš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Jurčeka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jirceka.tomas@sfpi.cz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 dirty="0">
                          <a:effectLst/>
                        </a:rPr>
                        <a:t>739 719 638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ředitel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Brno/Zlín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42030154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Otakar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Prudil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prudil.otakar@sfpi.cz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737 565 954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specialista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Zlín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27214252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Barbora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Raková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rakova.barbora@sfpi.cz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734 545 149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specialista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Zlín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01242162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Pavel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Studeník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studenik.pavel@sfpi.cz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732 675 875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specialista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>
                          <a:effectLst/>
                        </a:rPr>
                        <a:t>Zlín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1763074"/>
                  </a:ext>
                </a:extLst>
              </a:tr>
              <a:tr h="131464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Tomáš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Krocil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krocil@krocil.eu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734 600 316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technik - stavař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Zlín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76651090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Stanislav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Kalup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kalup@rravm.cz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733 480 450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specialista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Zlín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70999990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Radim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Bosák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radim.bosak@seznam.cz 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739 889 172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technik - stavař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Zlín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15294256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Michal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Bořil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boril@sunritek.cz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724 919 913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technik - energetika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Brno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86424944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Petr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Navrátil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>
                          <a:solidFill>
                            <a:srgbClr val="00B0F0"/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navratil.petr@sfpi.cz</a:t>
                      </a:r>
                      <a:endParaRPr lang="cs-CZ" sz="1400" b="0" i="0" u="sng" strike="noStrike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724 103 466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specialista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Brno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582986517"/>
                  </a:ext>
                </a:extLst>
              </a:tr>
              <a:tr h="258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Eva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Sedláčková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sng" strike="noStrike" dirty="0">
                          <a:solidFill>
                            <a:srgbClr val="00B0F0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sedlackova.eva@sfpi.cz</a:t>
                      </a:r>
                      <a:endParaRPr lang="cs-CZ" sz="1400" b="0" i="0" u="sng" strike="noStrike" dirty="0">
                        <a:solidFill>
                          <a:srgbClr val="00B0F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739 640 608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specialista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>
                          <a:effectLst/>
                        </a:rPr>
                        <a:t>Brno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062" marR="1062" marT="10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696639"/>
                  </a:ext>
                </a:extLst>
              </a:tr>
            </a:tbl>
          </a:graphicData>
        </a:graphic>
      </p:graphicFrame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F60AD709-A0B9-D80C-0006-555C07E66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591933"/>
              </p:ext>
            </p:extLst>
          </p:nvPr>
        </p:nvGraphicFramePr>
        <p:xfrm>
          <a:off x="267629" y="380981"/>
          <a:ext cx="7196254" cy="3107473"/>
        </p:xfrm>
        <a:graphic>
          <a:graphicData uri="http://schemas.openxmlformats.org/drawingml/2006/table">
            <a:tbl>
              <a:tblPr/>
              <a:tblGrid>
                <a:gridCol w="7196254">
                  <a:extLst>
                    <a:ext uri="{9D8B030D-6E8A-4147-A177-3AD203B41FA5}">
                      <a16:colId xmlns:a16="http://schemas.microsoft.com/office/drawing/2014/main" val="2276833286"/>
                    </a:ext>
                  </a:extLst>
                </a:gridCol>
              </a:tblGrid>
              <a:tr h="3107473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114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371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FE67E8-9F49-114A-0DE8-A5E947F09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254" y="617497"/>
            <a:ext cx="5703530" cy="303081"/>
          </a:xfrm>
        </p:spPr>
        <p:txBody>
          <a:bodyPr/>
          <a:lstStyle/>
          <a:p>
            <a:r>
              <a:rPr lang="cs-CZ" sz="1800" dirty="0">
                <a:solidFill>
                  <a:schemeClr val="tx1"/>
                </a:solidFill>
              </a:rPr>
              <a:t>Proces hodnocení žádosti o podporu a čerpání podpory</a:t>
            </a:r>
            <a:br>
              <a:rPr lang="cs-CZ" sz="1800" dirty="0">
                <a:solidFill>
                  <a:schemeClr val="tx1"/>
                </a:solidFill>
              </a:rPr>
            </a:br>
            <a:endParaRPr lang="cs-CZ" sz="1600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0A479B8-408F-7A6B-DB86-52AE75E7D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6254" y="982029"/>
            <a:ext cx="5703530" cy="4524315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cs-CZ" sz="1400" dirty="0"/>
              <a:t>Vyhlášení výzvy k příjmu žádostí SFPI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Podání žádosti o podporu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Kontrola žádosti případné výzvy k odstranění vad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Posouzení splnění podmínek programu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Hodnocení podle hodnotících kritérií včetně bonity žadatele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Posouzení úvěruschopnosti - </a:t>
            </a:r>
            <a:r>
              <a:rPr lang="cs-CZ" sz="1400" dirty="0" err="1"/>
              <a:t>scoring</a:t>
            </a:r>
            <a:endParaRPr lang="cs-CZ" sz="1400" dirty="0"/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Investiční výbor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Protokol o vyhodnocení žádosti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Uzavření smlouvy o dotaci a smlouvy o úvěru a zajišťovacích instrumentů – </a:t>
            </a:r>
            <a:r>
              <a:rPr lang="cs-CZ" sz="1400" b="1" dirty="0">
                <a:solidFill>
                  <a:srgbClr val="FF0000"/>
                </a:solidFill>
              </a:rPr>
              <a:t>3 měsíce od podání žádosti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i="1" dirty="0"/>
              <a:t>Výběrové řízení na dodavatele stavby a podpis SOD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i="1" dirty="0"/>
              <a:t>Kontrola VZ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Kontrola SOD nebo kupní smlouvy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Protokol o splnění podmínek pro čerpání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Žádost o čerpání včetně faktur nebo kupní smlouvy (KS)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Kontrola soupisu provedených prací nebo podmínek čerpání KS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Převod prostředků na účet žadatele nebo dle podmínek KS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Kolaudace bytů nebo převod vlastnického práva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Závěrečné vyhodnocení projektu</a:t>
            </a:r>
          </a:p>
          <a:p>
            <a:pPr marL="342900" indent="-342900">
              <a:buFont typeface="+mj-lt"/>
              <a:buAutoNum type="arabicPeriod"/>
            </a:pPr>
            <a:endParaRPr lang="cs-CZ" sz="1400" dirty="0"/>
          </a:p>
          <a:p>
            <a:pPr marL="342900" indent="-342900">
              <a:buFont typeface="+mj-lt"/>
              <a:buAutoNum type="arabicPeriod"/>
            </a:pP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5782632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359009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742890" y="3992381"/>
            <a:ext cx="3613520" cy="11644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</a:pPr>
            <a:r>
              <a:rPr lang="cs-CZ" sz="1200" b="1" spc="75" dirty="0">
                <a:solidFill>
                  <a:srgbClr val="FFFFFF"/>
                </a:solidFill>
                <a:latin typeface="Tahoma"/>
                <a:cs typeface="Tahoma"/>
              </a:rPr>
              <a:t>Tomáš Jurčeka</a:t>
            </a:r>
            <a:endParaRPr lang="cs-CZ" sz="12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lang="cs-CZ" sz="1200" spc="75" dirty="0">
                <a:solidFill>
                  <a:srgbClr val="FFFFFF"/>
                </a:solidFill>
                <a:latin typeface="Tahoma"/>
                <a:cs typeface="Tahoma"/>
              </a:rPr>
              <a:t>Ředitel SFPI pro Zlínský a Jihomoravský kraj</a:t>
            </a:r>
            <a:endParaRPr lang="cs-CZ" sz="12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lang="cs-CZ" sz="1200" spc="75" dirty="0">
                <a:solidFill>
                  <a:srgbClr val="FFFFFF"/>
                </a:solidFill>
                <a:latin typeface="Tahoma"/>
                <a:cs typeface="Tahoma"/>
              </a:rPr>
              <a:t>739 719 638</a:t>
            </a:r>
            <a:br>
              <a:rPr lang="cs-CZ" sz="1200" spc="75" dirty="0">
                <a:solidFill>
                  <a:srgbClr val="FFFFFF"/>
                </a:solidFill>
                <a:latin typeface="Tahoma"/>
                <a:cs typeface="Tahoma"/>
              </a:rPr>
            </a:br>
            <a:r>
              <a:rPr lang="cs-CZ" sz="1200" spc="75" dirty="0">
                <a:solidFill>
                  <a:srgbClr val="FFFFFF"/>
                </a:solidFill>
                <a:latin typeface="Tahoma"/>
                <a:cs typeface="Tahoma"/>
              </a:rPr>
              <a:t>jurceka</a:t>
            </a:r>
            <a:r>
              <a:rPr lang="cs-CZ" sz="1200" spc="75" dirty="0">
                <a:solidFill>
                  <a:srgbClr val="FFFFFF"/>
                </a:solidFill>
                <a:latin typeface="Tahoma"/>
                <a:cs typeface="Tahom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.tomas@sfpi.cz</a:t>
            </a:r>
            <a:r>
              <a:rPr lang="cs-CZ" sz="1200" spc="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cs-CZ" sz="1200" b="1" spc="75" dirty="0">
              <a:solidFill>
                <a:srgbClr val="FFFFFF"/>
              </a:solidFill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400" dirty="0">
              <a:latin typeface="Tahoma"/>
              <a:cs typeface="Tahoma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F491A7C-EAC0-27EF-0812-F131F4AC71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435" y="154552"/>
            <a:ext cx="2559817" cy="36517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CC364D9C-EF9A-F5AA-222D-213DA647D625}"/>
              </a:ext>
            </a:extLst>
          </p:cNvPr>
          <p:cNvSpPr txBox="1"/>
          <p:nvPr/>
        </p:nvSpPr>
        <p:spPr>
          <a:xfrm>
            <a:off x="2438400" y="209550"/>
            <a:ext cx="3179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/>
              <a:t>Činnosti regionálního centra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B6CD291-055F-ACB8-499B-EEE0A6F9AD98}"/>
              </a:ext>
            </a:extLst>
          </p:cNvPr>
          <p:cNvSpPr txBox="1"/>
          <p:nvPr/>
        </p:nvSpPr>
        <p:spPr>
          <a:xfrm>
            <a:off x="152400" y="1200150"/>
            <a:ext cx="8077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cs-CZ" dirty="0"/>
              <a:t>Mapování absorpční kapacity – 40 největších obcí ZLK a JMK, nyní všechny</a:t>
            </a:r>
          </a:p>
          <a:p>
            <a:r>
              <a:rPr lang="cs-CZ" dirty="0"/>
              <a:t>obce - 957</a:t>
            </a:r>
          </a:p>
          <a:p>
            <a:r>
              <a:rPr lang="cs-CZ" dirty="0"/>
              <a:t>2. Vytipování klíčových projektů s kterými se bude ihned pracovat</a:t>
            </a:r>
          </a:p>
          <a:p>
            <a:r>
              <a:rPr lang="cs-CZ" dirty="0"/>
              <a:t>3. Vytvoření pracovní skupiny RC + kraj + klíčové projekty (obec vs investor, </a:t>
            </a:r>
          </a:p>
          <a:p>
            <a:r>
              <a:rPr lang="cs-CZ" dirty="0"/>
              <a:t>územní plánování, modulární výstavba atd.)</a:t>
            </a:r>
          </a:p>
          <a:p>
            <a:r>
              <a:rPr lang="cs-CZ" dirty="0"/>
              <a:t>4. Komunikace se STAKEHOLDERS – mikroregiony, developeři, Centra </a:t>
            </a:r>
          </a:p>
          <a:p>
            <a:r>
              <a:rPr lang="cs-CZ" dirty="0"/>
              <a:t>pro bydlení, církev atd.</a:t>
            </a:r>
          </a:p>
          <a:p>
            <a:r>
              <a:rPr lang="cs-CZ" dirty="0"/>
              <a:t>           -   představení programů SFPI</a:t>
            </a:r>
          </a:p>
          <a:p>
            <a:r>
              <a:rPr lang="cs-CZ" dirty="0"/>
              <a:t>           -   propočty stavebních nákladů KUBIX URS, výpočty nákladového </a:t>
            </a:r>
          </a:p>
          <a:p>
            <a:r>
              <a:rPr lang="cs-CZ" dirty="0"/>
              <a:t>nájemného </a:t>
            </a:r>
          </a:p>
          <a:p>
            <a:r>
              <a:rPr lang="cs-CZ" dirty="0"/>
              <a:t>          - bezplatné poradenství specialistů v území –</a:t>
            </a:r>
            <a:r>
              <a:rPr lang="cs-CZ" i="1" dirty="0"/>
              <a:t> projekce, rozpočty, </a:t>
            </a:r>
          </a:p>
          <a:p>
            <a:r>
              <a:rPr lang="cs-CZ" i="1" dirty="0"/>
              <a:t>právní služby, urbanismus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0595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61D10D6E-9070-24EC-E107-573DB5F6B9A9}"/>
              </a:ext>
            </a:extLst>
          </p:cNvPr>
          <p:cNvSpPr txBox="1"/>
          <p:nvPr/>
        </p:nvSpPr>
        <p:spPr>
          <a:xfrm>
            <a:off x="1818833" y="16055"/>
            <a:ext cx="5210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/>
              <a:t>MMR 4.1.3. projektová příprava - 5. výzva na finanční </a:t>
            </a:r>
          </a:p>
          <a:p>
            <a:pPr algn="ctr"/>
            <a:r>
              <a:rPr lang="cs-CZ" dirty="0"/>
              <a:t>podporu přípravy projektů souladných s cíli EU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A1E294A-9457-550D-8E90-6E1479687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628" y="1439670"/>
            <a:ext cx="5551123" cy="352735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DC99EF6D-F3EC-FD1C-0BA8-467C647CC91B}"/>
              </a:ext>
            </a:extLst>
          </p:cNvPr>
          <p:cNvSpPr txBox="1"/>
          <p:nvPr/>
        </p:nvSpPr>
        <p:spPr>
          <a:xfrm>
            <a:off x="52039" y="1628825"/>
            <a:ext cx="22265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Alokace: 390 mil. Kč, </a:t>
            </a:r>
          </a:p>
          <a:p>
            <a:r>
              <a:rPr lang="cs-CZ" dirty="0"/>
              <a:t>podáno za 557 mil. Kč</a:t>
            </a:r>
          </a:p>
          <a:p>
            <a:r>
              <a:rPr lang="cs-CZ" dirty="0"/>
              <a:t>Žádostí 157</a:t>
            </a:r>
          </a:p>
          <a:p>
            <a:r>
              <a:rPr lang="cs-CZ" dirty="0"/>
              <a:t>RC Zlín: příprava a </a:t>
            </a:r>
          </a:p>
          <a:p>
            <a:r>
              <a:rPr lang="cs-CZ" dirty="0"/>
              <a:t>konzultace</a:t>
            </a:r>
          </a:p>
          <a:p>
            <a:r>
              <a:rPr lang="cs-CZ" dirty="0"/>
              <a:t> 67 žádostí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492BDC3-7744-38F8-9655-DB66C5F814C6}"/>
              </a:ext>
            </a:extLst>
          </p:cNvPr>
          <p:cNvSpPr txBox="1"/>
          <p:nvPr/>
        </p:nvSpPr>
        <p:spPr>
          <a:xfrm>
            <a:off x="3137210" y="776273"/>
            <a:ext cx="210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Výsledky leden 2025</a:t>
            </a:r>
          </a:p>
        </p:txBody>
      </p:sp>
    </p:spTree>
    <p:extLst>
      <p:ext uri="{BB962C8B-B14F-4D97-AF65-F5344CB8AC3E}">
        <p14:creationId xmlns:p14="http://schemas.microsoft.com/office/powerpoint/2010/main" val="3416627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9B482CF-038B-F55C-89F8-37EBC5B29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59" y="693235"/>
            <a:ext cx="61626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54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25FD5-5A62-41B9-B39D-D6D9335A9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8601" y="581934"/>
            <a:ext cx="7886700" cy="704241"/>
          </a:xfrm>
        </p:spPr>
        <p:txBody>
          <a:bodyPr>
            <a:normAutofit fontScale="90000"/>
          </a:bodyPr>
          <a:lstStyle/>
          <a:p>
            <a:r>
              <a:rPr lang="cs-CZ" sz="2025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Leden 2025</a:t>
            </a:r>
            <a:br>
              <a:rPr lang="cs-CZ" sz="2025" b="1" dirty="0">
                <a:latin typeface="+mn-lt"/>
                <a:cs typeface="Times New Roman" panose="02020603050405020304" pitchFamily="18" charset="0"/>
              </a:rPr>
            </a:br>
            <a:r>
              <a:rPr lang="cs-CZ" sz="2025" b="1" dirty="0">
                <a:latin typeface="+mn-lt"/>
                <a:cs typeface="Times New Roman" panose="02020603050405020304" pitchFamily="18" charset="0"/>
              </a:rPr>
              <a:t>Podpora výstavby technické infrastruktury</a:t>
            </a:r>
            <a:b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025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F1726-1B19-4941-B76A-0A015679A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30" y="1172592"/>
            <a:ext cx="7886700" cy="3694165"/>
          </a:xfrm>
        </p:spPr>
        <p:txBody>
          <a:bodyPr>
            <a:normAutofit/>
          </a:bodyPr>
          <a:lstStyle/>
          <a:p>
            <a:r>
              <a:rPr lang="cs-CZ" sz="1425" b="1" dirty="0"/>
              <a:t>Cíl výzvy</a:t>
            </a:r>
            <a:r>
              <a:rPr lang="cs-CZ" sz="1425" dirty="0"/>
              <a:t>: </a:t>
            </a:r>
          </a:p>
          <a:p>
            <a:r>
              <a:rPr lang="cs-CZ" sz="1425" dirty="0"/>
              <a:t>Cílem podpory je rozšířit nabídku zainvestovaných pozemků pro následnou výstavbu bytových domů, </a:t>
            </a:r>
          </a:p>
          <a:p>
            <a:r>
              <a:rPr lang="cs-CZ" sz="1425" dirty="0"/>
              <a:t>rodinných domů nebo bytových a rodinných domů.  </a:t>
            </a:r>
          </a:p>
          <a:p>
            <a:endParaRPr lang="cs-CZ" sz="1425" dirty="0"/>
          </a:p>
          <a:p>
            <a:r>
              <a:rPr lang="cs-CZ" sz="1425" dirty="0"/>
              <a:t>Technickou infrastrukturou rozumí dopravní a technická infrastruktura, kterou jsou:  </a:t>
            </a:r>
          </a:p>
          <a:p>
            <a:r>
              <a:rPr lang="cs-CZ" sz="1425" dirty="0"/>
              <a:t>a) pozemní komunikace, </a:t>
            </a:r>
          </a:p>
          <a:p>
            <a:r>
              <a:rPr lang="cs-CZ" sz="1425" dirty="0"/>
              <a:t>b) vodovod, </a:t>
            </a:r>
          </a:p>
          <a:p>
            <a:r>
              <a:rPr lang="cs-CZ" sz="1425" dirty="0"/>
              <a:t>c) kanalizace, </a:t>
            </a:r>
          </a:p>
          <a:p>
            <a:r>
              <a:rPr lang="cs-CZ" sz="1425" dirty="0"/>
              <a:t>pokud nejsou uhrazeny provozovatelem sítí.</a:t>
            </a:r>
          </a:p>
          <a:p>
            <a:endParaRPr lang="cs-CZ" sz="1425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7060D5F-8FB6-8565-FAF6-BD3026425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526" y="2500311"/>
            <a:ext cx="4860475" cy="264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2604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iv1" id="{7A0D3536-2833-468B-A371-1E4271AAC52F}" vid="{844F7270-6082-4A5A-8272-D5767602905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5277939A0020449A33D276E7D41A05" ma:contentTypeVersion="13" ma:contentTypeDescription="Vytvoří nový dokument" ma:contentTypeScope="" ma:versionID="faa2f7484ddcdfd83bdadd700f42e55e">
  <xsd:schema xmlns:xsd="http://www.w3.org/2001/XMLSchema" xmlns:xs="http://www.w3.org/2001/XMLSchema" xmlns:p="http://schemas.microsoft.com/office/2006/metadata/properties" xmlns:ns2="b3a1a1f7-7371-4f74-8eb3-e7ebc958d513" xmlns:ns3="2be738ba-fcd8-41fd-a125-08c28f182670" targetNamespace="http://schemas.microsoft.com/office/2006/metadata/properties" ma:root="true" ma:fieldsID="a9e329ccaf8823076a735f9db3ebd01e" ns2:_="" ns3:_="">
    <xsd:import namespace="b3a1a1f7-7371-4f74-8eb3-e7ebc958d513"/>
    <xsd:import namespace="2be738ba-fcd8-41fd-a125-08c28f1826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a1a1f7-7371-4f74-8eb3-e7ebc958d5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ce2ff69e-c7fc-48b4-9994-1787c89782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e738ba-fcd8-41fd-a125-08c28f18267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3a1a1f7-7371-4f74-8eb3-e7ebc958d51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6FD871-CAFA-4B78-B6BA-6ECA9DA36F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a1a1f7-7371-4f74-8eb3-e7ebc958d513"/>
    <ds:schemaRef ds:uri="2be738ba-fcd8-41fd-a125-08c28f1826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E5FDF8-A7D4-4CB9-9473-93255D3640A2}">
  <ds:schemaRefs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adcad47d-9693-41c6-b5e4-affb3f364e11"/>
    <ds:schemaRef ds:uri="http://schemas.openxmlformats.org/package/2006/metadata/core-properties"/>
    <ds:schemaRef ds:uri="65438bb7-8e6a-4e65-89f5-b98b9a266a8b"/>
    <ds:schemaRef ds:uri="http://www.w3.org/XML/1998/namespace"/>
    <ds:schemaRef ds:uri="b3a1a1f7-7371-4f74-8eb3-e7ebc958d513"/>
  </ds:schemaRefs>
</ds:datastoreItem>
</file>

<file path=customXml/itemProps3.xml><?xml version="1.0" encoding="utf-8"?>
<ds:datastoreItem xmlns:ds="http://schemas.openxmlformats.org/officeDocument/2006/customXml" ds:itemID="{8DC24655-2B50-4A18-B708-FF9B3BF3D2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Motiv1</Template>
  <TotalTime>8356</TotalTime>
  <Words>2705</Words>
  <Application>Microsoft Office PowerPoint</Application>
  <PresentationFormat>Předvádění na obrazovce (16:9)</PresentationFormat>
  <Paragraphs>591</Paragraphs>
  <Slides>51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51</vt:i4>
      </vt:variant>
    </vt:vector>
  </HeadingPairs>
  <TitlesOfParts>
    <vt:vector size="58" baseType="lpstr">
      <vt:lpstr>Aptos Narrow</vt:lpstr>
      <vt:lpstr>Arial</vt:lpstr>
      <vt:lpstr>Calibri</vt:lpstr>
      <vt:lpstr>Tahoma</vt:lpstr>
      <vt:lpstr>Times New Roman</vt:lpstr>
      <vt:lpstr>trebuchet ms</vt:lpstr>
      <vt:lpstr>Motiv1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Leden 2025 Podpora výstavby technické infrastruktury </vt:lpstr>
      <vt:lpstr>Prezentace aplikace PowerPoint</vt:lpstr>
      <vt:lpstr>Leden 2025</vt:lpstr>
      <vt:lpstr>Prezentace aplikace PowerPoint</vt:lpstr>
      <vt:lpstr>Prezentace aplikace PowerPoint</vt:lpstr>
      <vt:lpstr>Způsobilí žadatelé</vt:lpstr>
      <vt:lpstr>Forma a výše a režim podpory</vt:lpstr>
      <vt:lpstr>Prezentace aplikace PowerPoint</vt:lpstr>
      <vt:lpstr>Možnosti vzniku dostupných bytů</vt:lpstr>
      <vt:lpstr>Cílová skupina nájemců</vt:lpstr>
      <vt:lpstr>Prezentace aplikace PowerPoint</vt:lpstr>
      <vt:lpstr>Pravidla provozu nájemních bytů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Další podmínky pro poskytnutí podpory</vt:lpstr>
      <vt:lpstr>Do no significant harm (DNSH)</vt:lpstr>
      <vt:lpstr>Započitatelné investiční náklady do Nákladového nájemného</vt:lpstr>
      <vt:lpstr>Uznatelné náklady z pohledu funkce</vt:lpstr>
      <vt:lpstr>Uznatelné náklady z pohledu činnosti</vt:lpstr>
      <vt:lpstr>Přílohy žádosti o dotaci</vt:lpstr>
      <vt:lpstr>Přílohy žádosti o čerpání</vt:lpstr>
      <vt:lpstr>Formy zajištění úvěru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Proces hodnocení žádosti o podporu a čerpání podpory 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Jitka</dc:creator>
  <cp:lastModifiedBy>Tomáš Jurčeka</cp:lastModifiedBy>
  <cp:revision>209</cp:revision>
  <cp:lastPrinted>2023-11-30T08:06:03Z</cp:lastPrinted>
  <dcterms:created xsi:type="dcterms:W3CDTF">2020-06-19T12:59:47Z</dcterms:created>
  <dcterms:modified xsi:type="dcterms:W3CDTF">2024-11-19T05:32:47Z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0x010100C25277939A0020449A33D276E7D41A05</vt:lpwstr>
  </property>
</Properties>
</file>