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notesMasterIdLst>
    <p:notesMasterId r:id="rId18"/>
  </p:notesMasterIdLst>
  <p:sldIdLst>
    <p:sldId id="256" r:id="rId2"/>
    <p:sldId id="268" r:id="rId3"/>
    <p:sldId id="349" r:id="rId4"/>
    <p:sldId id="346" r:id="rId5"/>
    <p:sldId id="348" r:id="rId6"/>
    <p:sldId id="350" r:id="rId7"/>
    <p:sldId id="351" r:id="rId8"/>
    <p:sldId id="352" r:id="rId9"/>
    <p:sldId id="353" r:id="rId10"/>
    <p:sldId id="354" r:id="rId11"/>
    <p:sldId id="347" r:id="rId12"/>
    <p:sldId id="355" r:id="rId13"/>
    <p:sldId id="356" r:id="rId14"/>
    <p:sldId id="357" r:id="rId15"/>
    <p:sldId id="358" r:id="rId16"/>
    <p:sldId id="293" r:id="rId17"/>
  </p:sldIdLst>
  <p:sldSz cx="12192000" cy="6858000"/>
  <p:notesSz cx="6858000" cy="9144000"/>
  <p:embeddedFontLst>
    <p:embeddedFont>
      <p:font typeface="Barlow" panose="00000500000000000000" pitchFamily="2" charset="-18"/>
      <p:regular r:id="rId19"/>
      <p:bold r:id="rId20"/>
      <p:italic r:id="rId21"/>
      <p:boldItalic r:id="rId22"/>
    </p:embeddedFont>
    <p:embeddedFont>
      <p:font typeface="Barlow bold" panose="00000800000000000000" charset="-18"/>
      <p:bold r:id="rId23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29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Světlý sty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ED083AE6-46FA-4A59-8FB0-9F97EB10719F}" styleName="Světlý styl 3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3304" autoAdjust="0"/>
  </p:normalViewPr>
  <p:slideViewPr>
    <p:cSldViewPr snapToGrid="0">
      <p:cViewPr varScale="1">
        <p:scale>
          <a:sx n="77" d="100"/>
          <a:sy n="77" d="100"/>
        </p:scale>
        <p:origin x="773" y="4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2652C0-9A4D-4696-9B4A-9B6E934BC007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A4EF8-F87A-4A44-B55E-31FF15098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613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0A4EF8-F87A-4A44-B55E-31FF150989C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25153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3CF7DE-DD2F-4F72-A53D-2CF39A0DFD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6EF8CDD1-1166-7037-97CC-E4051C063DE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5CFEDFE-6B06-65EF-63A1-6F35575930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04F0E88-4B8B-A232-5D8F-73965930FB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0A4EF8-F87A-4A44-B55E-31FF150989C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3988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5F30FF-82D9-1A2F-FBAF-E97746E9CE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26354029-C317-9D12-545B-FDD75006A64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3B2CAF16-CBAA-7A76-BA25-C9C1452335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4262F18-B24E-41A6-A0C9-6EB1FB2DA0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0A4EF8-F87A-4A44-B55E-31FF150989C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44726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DF038C-9CBE-2ED4-4338-C45DAA734B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BC3F2B67-1A1A-5DF4-A2C2-BBB0D9B7D66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B075FBF7-45A7-36C3-8D0B-B21FBBE010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70A2830-7F32-EF3A-1A27-6CB0C82B5A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0A4EF8-F87A-4A44-B55E-31FF150989C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0482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C97C47-6923-6A11-8A5F-B5D294E158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DCE8F1D8-F2F1-48E5-5AC3-E215D8ACFCC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302049EB-C8D5-8A63-9D1C-B2E14CFE13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58E0F86-E018-67C4-4C3F-7E9BD75385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0A4EF8-F87A-4A44-B55E-31FF150989C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4787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9DA60F-547F-4A3D-E6BC-66DF9AD62C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6512E834-6961-72ED-907D-8EFA2158CF0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F2D9D158-52E0-F0F7-B378-05AA92A328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615F660-929A-D6A3-7E4D-DC1F2B8CFC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0A4EF8-F87A-4A44-B55E-31FF150989C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136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5F482D-691C-2FDB-ECC3-28831DADEB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155D48BD-905A-6DC0-7FE9-D637B2F23C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20F6EBD-EEE0-2EEE-5C61-B59F8C0BBA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21E4665-D154-7CC4-1A4B-D92D6B6C3E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0A4EF8-F87A-4A44-B55E-31FF150989C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680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8AB736-54F7-42D7-03FE-CCEC944F9F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DB6E1ACC-3615-7DFA-A145-7CD6C67ED41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36339C9D-00AB-7493-6451-E4C8896F34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CFEF6AA-642D-0D63-D120-35B9EBF5A0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0A4EF8-F87A-4A44-B55E-31FF150989C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84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7F5D65-06E1-B2E6-73BD-EA74D68A63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69CA3911-DFEF-C242-AD46-087AADF11EE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4ABE8B5D-A547-B43E-F883-F1B26BC4A3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918ABF7-F086-FDA5-A9B3-80ECA415FC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0A4EF8-F87A-4A44-B55E-31FF150989C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766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08A7EC-2BEC-5C40-2525-4C0A3D686E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B9050459-8292-FF5C-CDB6-8496513536A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04100FEF-0120-4E0D-7405-8AD007BE7D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08F650F-FC3B-57E8-4B8E-6E2B1C4465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0A4EF8-F87A-4A44-B55E-31FF150989C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082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10F713-A105-2FAA-E136-E330ADF6CB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D45C673E-F33D-7E64-5E54-2D263BF978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FF87FFC-443D-64C9-FA4D-FBAFA1293C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CCB7A0F-9FB6-8A00-2BAA-124DA72C05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0A4EF8-F87A-4A44-B55E-31FF150989C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1781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0FDE74-BBE2-1E6B-444A-4B582C3813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D43EEF01-60DF-634F-455C-8D79668EBC9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B173D79D-8876-87A5-BFF3-FA3CFA4250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06569F2-A900-6DB5-DC4D-717CF3ECE6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0A4EF8-F87A-4A44-B55E-31FF150989C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34667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FE53C7-143E-4FC9-F1A8-8B547E57D3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E64B9CD3-3519-63BE-0DEE-C97E32FFAB0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E83BB337-A6C3-EB20-CB98-F57074E5DB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74AC9F6-F5B8-2F8F-2B22-A7A55291FA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0A4EF8-F87A-4A44-B55E-31FF150989C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17977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2E1192-58CE-15A4-DC29-349C4F6F51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1021B968-6C56-3BA3-F3E4-5163D04865D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3A8EA6D5-458C-BB9A-EAB8-603009638C8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FA782B3-707C-CEEC-CD6B-088769A4D2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0A4EF8-F87A-4A44-B55E-31FF150989C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452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8C0C-CF60-484B-9E49-472574E04F8D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AF11-13EE-46E4-9461-D756499F88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886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8C0C-CF60-484B-9E49-472574E04F8D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AF11-13EE-46E4-9461-D756499F88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27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8C0C-CF60-484B-9E49-472574E04F8D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AF11-13EE-46E4-9461-D756499F88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3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8C0C-CF60-484B-9E49-472574E04F8D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AF11-13EE-46E4-9461-D756499F88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5013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8C0C-CF60-484B-9E49-472574E04F8D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AF11-13EE-46E4-9461-D756499F88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468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8C0C-CF60-484B-9E49-472574E04F8D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AF11-13EE-46E4-9461-D756499F88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6698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8C0C-CF60-484B-9E49-472574E04F8D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AF11-13EE-46E4-9461-D756499F88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265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8C0C-CF60-484B-9E49-472574E04F8D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AF11-13EE-46E4-9461-D756499F88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641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8C0C-CF60-484B-9E49-472574E04F8D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AF11-13EE-46E4-9461-D756499F88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298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8C0C-CF60-484B-9E49-472574E04F8D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AF11-13EE-46E4-9461-D756499F88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2516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8C0C-CF60-484B-9E49-472574E04F8D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AF11-13EE-46E4-9461-D756499F88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168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48C0C-CF60-484B-9E49-472574E04F8D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EAF11-13EE-46E4-9461-D756499F88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938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916DD6-FBC9-4BB2-8F5E-5175926EDE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33245"/>
            <a:ext cx="9144000" cy="2387600"/>
          </a:xfrm>
        </p:spPr>
        <p:txBody>
          <a:bodyPr>
            <a:noAutofit/>
          </a:bodyPr>
          <a:lstStyle/>
          <a:p>
            <a:r>
              <a:rPr lang="cs-CZ" sz="4400" b="1" dirty="0">
                <a:solidFill>
                  <a:schemeClr val="bg1"/>
                </a:solidFill>
                <a:latin typeface="Barlow" panose="00000500000000000000" pitchFamily="2" charset="-18"/>
              </a:rPr>
              <a:t>Minimální vzdálenosti v návrhu novely zákona: aktuální vývoj a prováděcí předpis</a:t>
            </a:r>
            <a:endParaRPr lang="en-GB" sz="4400" b="1" dirty="0">
              <a:solidFill>
                <a:schemeClr val="bg1"/>
              </a:solidFill>
              <a:latin typeface="Barlow" panose="00000500000000000000" pitchFamily="2" charset="-18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0A79EEB-F377-4D51-B9B2-CBD96229B4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31564"/>
            <a:ext cx="9144000" cy="546216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Jakub Achrer, jakub.achrer@mzp.cz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7376B0A1-696C-4184-9914-6693F9BA700D}"/>
              </a:ext>
            </a:extLst>
          </p:cNvPr>
          <p:cNvSpPr/>
          <p:nvPr/>
        </p:nvSpPr>
        <p:spPr>
          <a:xfrm>
            <a:off x="0" y="5257800"/>
            <a:ext cx="12192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B88601A-303F-46C0-B0C2-10C6501665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0887" y="4312787"/>
            <a:ext cx="3490225" cy="3490225"/>
          </a:xfrm>
          <a:prstGeom prst="rect">
            <a:avLst/>
          </a:prstGeom>
        </p:spPr>
      </p:pic>
      <p:sp>
        <p:nvSpPr>
          <p:cNvPr id="7" name="Podnadpis 2">
            <a:extLst>
              <a:ext uri="{FF2B5EF4-FFF2-40B4-BE49-F238E27FC236}">
                <a16:creationId xmlns:a16="http://schemas.microsoft.com/office/drawing/2014/main" id="{88E0713C-DE58-425E-A815-F69775DE759A}"/>
              </a:ext>
            </a:extLst>
          </p:cNvPr>
          <p:cNvSpPr txBox="1">
            <a:spLocks/>
          </p:cNvSpPr>
          <p:nvPr/>
        </p:nvSpPr>
        <p:spPr>
          <a:xfrm>
            <a:off x="1524000" y="4004070"/>
            <a:ext cx="9144000" cy="54621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b="1" dirty="0">
              <a:solidFill>
                <a:schemeClr val="bg1"/>
              </a:solidFill>
            </a:endParaRPr>
          </a:p>
          <a:p>
            <a:r>
              <a:rPr lang="cs-CZ" sz="1800" b="1" dirty="0">
                <a:solidFill>
                  <a:schemeClr val="bg1"/>
                </a:solidFill>
              </a:rPr>
              <a:t>Kurdějov 24. 10. 2024</a:t>
            </a:r>
          </a:p>
        </p:txBody>
      </p:sp>
    </p:spTree>
    <p:extLst>
      <p:ext uri="{BB962C8B-B14F-4D97-AF65-F5344CB8AC3E}">
        <p14:creationId xmlns:p14="http://schemas.microsoft.com/office/powerpoint/2010/main" val="3750461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8177FB-88A4-D82F-9E1F-FB0D9C3AF0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E37B4D2A-754C-55D8-02DD-240DEE4B72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1398027"/>
            <a:ext cx="10886991" cy="5041057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GB" b="1" dirty="0">
                <a:solidFill>
                  <a:schemeClr val="tx2"/>
                </a:solidFill>
              </a:rPr>
              <a:t>8.	</a:t>
            </a:r>
            <a:r>
              <a:rPr lang="en-GB" dirty="0" err="1">
                <a:solidFill>
                  <a:schemeClr val="tx2"/>
                </a:solidFill>
              </a:rPr>
              <a:t>Chovy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hospodářských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zvířat</a:t>
            </a:r>
            <a:r>
              <a:rPr lang="en-GB" dirty="0">
                <a:solidFill>
                  <a:schemeClr val="tx2"/>
                </a:solidFill>
              </a:rPr>
              <a:t> s </a:t>
            </a:r>
            <a:r>
              <a:rPr lang="en-GB" dirty="0" err="1">
                <a:solidFill>
                  <a:schemeClr val="tx2"/>
                </a:solidFill>
              </a:rPr>
              <a:t>celkovou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projektovanou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roční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emisí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amoniaku</a:t>
            </a:r>
            <a:r>
              <a:rPr lang="en-GB" dirty="0">
                <a:solidFill>
                  <a:schemeClr val="tx2"/>
                </a:solidFill>
              </a:rPr>
              <a:t> 5 t a </a:t>
            </a:r>
            <a:r>
              <a:rPr lang="en-GB" dirty="0" err="1">
                <a:solidFill>
                  <a:schemeClr val="tx2"/>
                </a:solidFill>
              </a:rPr>
              <a:t>více</a:t>
            </a:r>
            <a:endParaRPr lang="en-GB" dirty="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solidFill>
                  <a:schemeClr val="tx2"/>
                </a:solidFill>
              </a:rPr>
              <a:t>9.8.</a:t>
            </a:r>
            <a:r>
              <a:rPr lang="en-GB" dirty="0">
                <a:solidFill>
                  <a:schemeClr val="tx2"/>
                </a:solidFill>
              </a:rPr>
              <a:t>	</a:t>
            </a:r>
            <a:r>
              <a:rPr lang="en-GB" dirty="0" err="1">
                <a:solidFill>
                  <a:schemeClr val="tx2"/>
                </a:solidFill>
              </a:rPr>
              <a:t>Aplikace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nátěrových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hmot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včetně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kataforetického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nanášení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nespadají</a:t>
            </a:r>
            <a:r>
              <a:rPr lang="en-GB" dirty="0">
                <a:solidFill>
                  <a:schemeClr val="tx2"/>
                </a:solidFill>
              </a:rPr>
              <a:t>-li pod </a:t>
            </a:r>
            <a:r>
              <a:rPr lang="en-GB" dirty="0" err="1">
                <a:solidFill>
                  <a:schemeClr val="tx2"/>
                </a:solidFill>
              </a:rPr>
              <a:t>činnosti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uvedené</a:t>
            </a:r>
            <a:r>
              <a:rPr lang="en-GB" dirty="0">
                <a:solidFill>
                  <a:schemeClr val="tx2"/>
                </a:solidFill>
              </a:rPr>
              <a:t> pod </a:t>
            </a:r>
            <a:r>
              <a:rPr lang="en-GB" dirty="0" err="1">
                <a:solidFill>
                  <a:schemeClr val="tx2"/>
                </a:solidFill>
              </a:rPr>
              <a:t>kódy</a:t>
            </a:r>
            <a:r>
              <a:rPr lang="en-GB" dirty="0">
                <a:solidFill>
                  <a:schemeClr val="tx2"/>
                </a:solidFill>
              </a:rPr>
              <a:t> 9.9. </a:t>
            </a:r>
            <a:r>
              <a:rPr lang="en-GB" dirty="0" err="1">
                <a:solidFill>
                  <a:schemeClr val="tx2"/>
                </a:solidFill>
              </a:rPr>
              <a:t>až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cs-CZ" dirty="0">
                <a:solidFill>
                  <a:schemeClr val="tx2"/>
                </a:solidFill>
              </a:rPr>
              <a:t>	</a:t>
            </a:r>
            <a:r>
              <a:rPr lang="en-GB" dirty="0">
                <a:solidFill>
                  <a:schemeClr val="tx2"/>
                </a:solidFill>
              </a:rPr>
              <a:t>9.14., s </a:t>
            </a:r>
            <a:r>
              <a:rPr lang="en-GB" dirty="0" err="1">
                <a:solidFill>
                  <a:schemeClr val="tx2"/>
                </a:solidFill>
              </a:rPr>
              <a:t>celkovou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projektovanou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spotřebou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organických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rozpouštědel</a:t>
            </a:r>
            <a:r>
              <a:rPr lang="en-GB" dirty="0">
                <a:solidFill>
                  <a:schemeClr val="tx2"/>
                </a:solidFill>
              </a:rPr>
              <a:t> 0,6 t za </a:t>
            </a:r>
            <a:r>
              <a:rPr lang="en-GB" dirty="0" err="1">
                <a:solidFill>
                  <a:schemeClr val="tx2"/>
                </a:solidFill>
              </a:rPr>
              <a:t>rok</a:t>
            </a:r>
            <a:r>
              <a:rPr lang="en-GB" dirty="0">
                <a:solidFill>
                  <a:schemeClr val="tx2"/>
                </a:solidFill>
              </a:rPr>
              <a:t> a </a:t>
            </a:r>
            <a:r>
              <a:rPr lang="en-GB" dirty="0" err="1">
                <a:solidFill>
                  <a:schemeClr val="tx2"/>
                </a:solidFill>
              </a:rPr>
              <a:t>více</a:t>
            </a:r>
            <a:endParaRPr lang="en-GB" dirty="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solidFill>
                  <a:schemeClr val="tx2"/>
                </a:solidFill>
              </a:rPr>
              <a:t>9.19.</a:t>
            </a:r>
            <a:r>
              <a:rPr lang="en-GB" dirty="0">
                <a:solidFill>
                  <a:schemeClr val="tx2"/>
                </a:solidFill>
              </a:rPr>
              <a:t>	</a:t>
            </a:r>
            <a:r>
              <a:rPr lang="en-GB" dirty="0" err="1">
                <a:solidFill>
                  <a:schemeClr val="tx2"/>
                </a:solidFill>
              </a:rPr>
              <a:t>Výroba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kompozitů</a:t>
            </a:r>
            <a:r>
              <a:rPr lang="en-GB" dirty="0">
                <a:solidFill>
                  <a:schemeClr val="tx2"/>
                </a:solidFill>
              </a:rPr>
              <a:t> za </a:t>
            </a:r>
            <a:r>
              <a:rPr lang="en-GB" dirty="0" err="1">
                <a:solidFill>
                  <a:schemeClr val="tx2"/>
                </a:solidFill>
              </a:rPr>
              <a:t>použití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kapalných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nenasycených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polyesterových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pryskyřic</a:t>
            </a:r>
            <a:r>
              <a:rPr lang="en-GB" dirty="0">
                <a:solidFill>
                  <a:schemeClr val="tx2"/>
                </a:solidFill>
              </a:rPr>
              <a:t> s </a:t>
            </a:r>
            <a:r>
              <a:rPr lang="en-GB" dirty="0" err="1">
                <a:solidFill>
                  <a:schemeClr val="tx2"/>
                </a:solidFill>
              </a:rPr>
              <a:t>obsahem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styrenu</a:t>
            </a:r>
            <a:r>
              <a:rPr lang="en-GB" dirty="0">
                <a:solidFill>
                  <a:schemeClr val="tx2"/>
                </a:solidFill>
              </a:rPr>
              <a:t> s </a:t>
            </a:r>
            <a:r>
              <a:rPr lang="en-GB" dirty="0" err="1">
                <a:solidFill>
                  <a:schemeClr val="tx2"/>
                </a:solidFill>
              </a:rPr>
              <a:t>celkovou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cs-CZ" dirty="0">
                <a:solidFill>
                  <a:schemeClr val="tx2"/>
                </a:solidFill>
              </a:rPr>
              <a:t>	</a:t>
            </a:r>
            <a:r>
              <a:rPr lang="en-GB" dirty="0" err="1">
                <a:solidFill>
                  <a:schemeClr val="tx2"/>
                </a:solidFill>
              </a:rPr>
              <a:t>projektovanou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spotřebou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těkavých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organických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látek</a:t>
            </a:r>
            <a:r>
              <a:rPr lang="en-GB" dirty="0">
                <a:solidFill>
                  <a:schemeClr val="tx2"/>
                </a:solidFill>
              </a:rPr>
              <a:t> 0,6 t za </a:t>
            </a:r>
            <a:r>
              <a:rPr lang="en-GB" dirty="0" err="1">
                <a:solidFill>
                  <a:schemeClr val="tx2"/>
                </a:solidFill>
              </a:rPr>
              <a:t>rok</a:t>
            </a:r>
            <a:r>
              <a:rPr lang="en-GB" dirty="0">
                <a:solidFill>
                  <a:schemeClr val="tx2"/>
                </a:solidFill>
              </a:rPr>
              <a:t> a </a:t>
            </a:r>
            <a:r>
              <a:rPr lang="en-GB" dirty="0" err="1">
                <a:solidFill>
                  <a:schemeClr val="tx2"/>
                </a:solidFill>
              </a:rPr>
              <a:t>více</a:t>
            </a:r>
            <a:endParaRPr lang="en-GB" dirty="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solidFill>
                  <a:schemeClr val="tx2"/>
                </a:solidFill>
              </a:rPr>
              <a:t>9.23.	</a:t>
            </a:r>
            <a:r>
              <a:rPr lang="en-GB" dirty="0" err="1">
                <a:solidFill>
                  <a:schemeClr val="tx2"/>
                </a:solidFill>
              </a:rPr>
              <a:t>Zpracování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kaučuku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nebo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výroba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pryže</a:t>
            </a:r>
            <a:r>
              <a:rPr lang="en-GB" dirty="0">
                <a:solidFill>
                  <a:schemeClr val="tx2"/>
                </a:solidFill>
              </a:rPr>
              <a:t> s </a:t>
            </a:r>
            <a:r>
              <a:rPr lang="en-GB" dirty="0" err="1">
                <a:solidFill>
                  <a:schemeClr val="tx2"/>
                </a:solidFill>
              </a:rPr>
              <a:t>celkovou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projektovanou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spotřebou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organických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rozpouštědel</a:t>
            </a:r>
            <a:r>
              <a:rPr lang="en-GB" dirty="0">
                <a:solidFill>
                  <a:schemeClr val="tx2"/>
                </a:solidFill>
              </a:rPr>
              <a:t> 5 t za </a:t>
            </a:r>
            <a:r>
              <a:rPr lang="en-GB" dirty="0" err="1">
                <a:solidFill>
                  <a:schemeClr val="tx2"/>
                </a:solidFill>
              </a:rPr>
              <a:t>rok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cs-CZ" dirty="0">
                <a:solidFill>
                  <a:schemeClr val="tx2"/>
                </a:solidFill>
              </a:rPr>
              <a:t>	</a:t>
            </a:r>
            <a:r>
              <a:rPr lang="en-GB" dirty="0">
                <a:solidFill>
                  <a:schemeClr val="tx2"/>
                </a:solidFill>
              </a:rPr>
              <a:t>a </a:t>
            </a:r>
            <a:r>
              <a:rPr lang="en-GB" dirty="0" err="1">
                <a:solidFill>
                  <a:schemeClr val="tx2"/>
                </a:solidFill>
              </a:rPr>
              <a:t>více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nebo</a:t>
            </a:r>
            <a:r>
              <a:rPr lang="en-GB" dirty="0">
                <a:solidFill>
                  <a:schemeClr val="tx2"/>
                </a:solidFill>
              </a:rPr>
              <a:t> o </a:t>
            </a:r>
            <a:r>
              <a:rPr lang="en-GB" dirty="0" err="1">
                <a:solidFill>
                  <a:schemeClr val="tx2"/>
                </a:solidFill>
              </a:rPr>
              <a:t>zpracovatelské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kapacitě</a:t>
            </a:r>
            <a:r>
              <a:rPr lang="en-GB" dirty="0">
                <a:solidFill>
                  <a:schemeClr val="tx2"/>
                </a:solidFill>
              </a:rPr>
              <a:t> 50 t za </a:t>
            </a:r>
            <a:r>
              <a:rPr lang="en-GB" dirty="0" err="1">
                <a:solidFill>
                  <a:schemeClr val="tx2"/>
                </a:solidFill>
              </a:rPr>
              <a:t>rok</a:t>
            </a:r>
            <a:r>
              <a:rPr lang="en-GB" dirty="0">
                <a:solidFill>
                  <a:schemeClr val="tx2"/>
                </a:solidFill>
              </a:rPr>
              <a:t> a </a:t>
            </a:r>
            <a:r>
              <a:rPr lang="en-GB" dirty="0" err="1">
                <a:solidFill>
                  <a:schemeClr val="tx2"/>
                </a:solidFill>
              </a:rPr>
              <a:t>více</a:t>
            </a:r>
            <a:endParaRPr lang="en-GB" dirty="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solidFill>
                  <a:schemeClr val="tx2"/>
                </a:solidFill>
              </a:rPr>
              <a:t>9.24.	</a:t>
            </a:r>
            <a:r>
              <a:rPr lang="en-GB" dirty="0" err="1">
                <a:solidFill>
                  <a:schemeClr val="tx2"/>
                </a:solidFill>
              </a:rPr>
              <a:t>Extrakce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nebo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rafinace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rostlinných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olejů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nebo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živočišných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tuků</a:t>
            </a:r>
            <a:endParaRPr lang="en-GB" dirty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r>
              <a:rPr lang="en-GB" dirty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97EB6F2-DF61-716D-5FEC-CF4E9A23B9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301" y="5848406"/>
            <a:ext cx="1369909" cy="1369909"/>
          </a:xfrm>
          <a:prstGeom prst="rect">
            <a:avLst/>
          </a:prstGeom>
        </p:spPr>
      </p:pic>
      <p:sp>
        <p:nvSpPr>
          <p:cNvPr id="12" name="Nadpis 1">
            <a:extLst>
              <a:ext uri="{FF2B5EF4-FFF2-40B4-BE49-F238E27FC236}">
                <a16:creationId xmlns:a16="http://schemas.microsoft.com/office/drawing/2014/main" id="{81296F0D-15F3-6073-B331-3FA2AF2CD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360262"/>
            <a:ext cx="8191917" cy="751437"/>
          </a:xfrm>
          <a:prstGeom prst="round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8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round/>
          </a:ln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cs-CZ" sz="4000" dirty="0">
                <a:solidFill>
                  <a:schemeClr val="bg1"/>
                </a:solidFill>
              </a:rPr>
              <a:t>     Příloha č. 2a</a:t>
            </a:r>
          </a:p>
        </p:txBody>
      </p:sp>
      <p:sp>
        <p:nvSpPr>
          <p:cNvPr id="4" name="Zástupný symbol pro text 10">
            <a:extLst>
              <a:ext uri="{FF2B5EF4-FFF2-40B4-BE49-F238E27FC236}">
                <a16:creationId xmlns:a16="http://schemas.microsoft.com/office/drawing/2014/main" id="{FAC06E6B-4E0E-5CD7-C9BA-60F968B3BC66}"/>
              </a:ext>
            </a:extLst>
          </p:cNvPr>
          <p:cNvSpPr txBox="1">
            <a:spLocks/>
          </p:cNvSpPr>
          <p:nvPr/>
        </p:nvSpPr>
        <p:spPr>
          <a:xfrm>
            <a:off x="832058" y="3432103"/>
            <a:ext cx="4103687" cy="2165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schemeClr val="tx2"/>
              </a:solidFill>
            </a:endParaRPr>
          </a:p>
          <a:p>
            <a:r>
              <a:rPr lang="en-GB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2135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AD5687-88BF-9B3A-EC54-DBFFEB2B7F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">
            <a:extLst>
              <a:ext uri="{FF2B5EF4-FFF2-40B4-BE49-F238E27FC236}">
                <a16:creationId xmlns:a16="http://schemas.microsoft.com/office/drawing/2014/main" id="{C3ECB71E-BE24-6ACB-4698-619059CE5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456" y="237575"/>
            <a:ext cx="6804860" cy="751437"/>
          </a:xfrm>
          <a:prstGeom prst="round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8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round/>
          </a:ln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cs-CZ" sz="4000" dirty="0">
                <a:solidFill>
                  <a:schemeClr val="bg1"/>
                </a:solidFill>
              </a:rPr>
              <a:t>     Vznikající prováděcí předpis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64F53AE-2A27-CF3B-96D5-3B9733945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7EA32BAC-75DD-DDF9-D221-3904D89A76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455" y="1219994"/>
            <a:ext cx="5829300" cy="548640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E625FBB1-CA5B-FA92-43EF-67A3429497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9247" y="1181894"/>
            <a:ext cx="5819775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532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ADF45F-2086-DD6E-636B-4436931979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">
            <a:extLst>
              <a:ext uri="{FF2B5EF4-FFF2-40B4-BE49-F238E27FC236}">
                <a16:creationId xmlns:a16="http://schemas.microsoft.com/office/drawing/2014/main" id="{92A1610F-A869-2291-BF74-DDA57E925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455" y="237575"/>
            <a:ext cx="6419849" cy="751437"/>
          </a:xfrm>
          <a:prstGeom prst="round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8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round/>
          </a:ln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cs-CZ" sz="4000" dirty="0">
                <a:solidFill>
                  <a:schemeClr val="bg1"/>
                </a:solidFill>
              </a:rPr>
              <a:t>  Vznikající prováděcí předpis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E751ACC-1383-A6F9-2EDB-F7D33B7E8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5BF3780-6121-E47B-5292-9A3BDC6B42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456" y="1181100"/>
            <a:ext cx="5791200" cy="449580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725B2522-D758-EAF2-26B7-3AB6EC3A18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9244" y="1181100"/>
            <a:ext cx="5829300" cy="360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454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F2D918-F274-D909-7FCE-B27519DCB4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95446A03-91C9-60B0-3F95-6988F793C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1398027"/>
            <a:ext cx="10886991" cy="5041057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tx2"/>
                </a:solidFill>
              </a:rPr>
              <a:t>Plochy s rozdílným způsobem využití</a:t>
            </a:r>
          </a:p>
          <a:p>
            <a:pPr>
              <a:spcAft>
                <a:spcPts val="600"/>
              </a:spcAft>
            </a:pPr>
            <a:r>
              <a:rPr lang="en-GB" dirty="0" err="1">
                <a:solidFill>
                  <a:schemeClr val="tx2"/>
                </a:solidFill>
              </a:rPr>
              <a:t>Minimální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vzdálenosti</a:t>
            </a:r>
            <a:r>
              <a:rPr lang="en-GB" dirty="0">
                <a:solidFill>
                  <a:schemeClr val="tx2"/>
                </a:solidFill>
              </a:rPr>
              <a:t> se </a:t>
            </a:r>
            <a:r>
              <a:rPr lang="en-GB" dirty="0" err="1">
                <a:solidFill>
                  <a:schemeClr val="tx2"/>
                </a:solidFill>
              </a:rPr>
              <a:t>použijí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vůči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následujícím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plochám</a:t>
            </a:r>
            <a:r>
              <a:rPr lang="en-GB" dirty="0">
                <a:solidFill>
                  <a:schemeClr val="tx2"/>
                </a:solidFill>
              </a:rPr>
              <a:t> s </a:t>
            </a:r>
            <a:r>
              <a:rPr lang="en-GB" dirty="0" err="1">
                <a:solidFill>
                  <a:schemeClr val="tx2"/>
                </a:solidFill>
              </a:rPr>
              <a:t>rozdílným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způsobem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využití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podle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jednotného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standardu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územně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plánovací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dokumentace</a:t>
            </a:r>
            <a:r>
              <a:rPr lang="en-GB" dirty="0">
                <a:solidFill>
                  <a:schemeClr val="tx2"/>
                </a:solidFill>
              </a:rPr>
              <a:t>:</a:t>
            </a:r>
          </a:p>
          <a:p>
            <a:pPr>
              <a:spcAft>
                <a:spcPts val="600"/>
              </a:spcAft>
            </a:pPr>
            <a:r>
              <a:rPr lang="en-GB" dirty="0">
                <a:solidFill>
                  <a:schemeClr val="tx2"/>
                </a:solidFill>
              </a:rPr>
              <a:t>1. </a:t>
            </a:r>
            <a:r>
              <a:rPr lang="en-GB" dirty="0" err="1">
                <a:solidFill>
                  <a:schemeClr val="tx2"/>
                </a:solidFill>
              </a:rPr>
              <a:t>Plochy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bydlení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podle</a:t>
            </a:r>
            <a:r>
              <a:rPr lang="en-GB" dirty="0">
                <a:solidFill>
                  <a:schemeClr val="tx2"/>
                </a:solidFill>
              </a:rPr>
              <a:t> § 15 </a:t>
            </a:r>
            <a:r>
              <a:rPr lang="en-GB" dirty="0" err="1">
                <a:solidFill>
                  <a:schemeClr val="tx2"/>
                </a:solidFill>
              </a:rPr>
              <a:t>vyhlášky</a:t>
            </a:r>
            <a:r>
              <a:rPr lang="en-GB" dirty="0">
                <a:solidFill>
                  <a:schemeClr val="tx2"/>
                </a:solidFill>
              </a:rPr>
              <a:t> č. 157/2024 Sb., o </a:t>
            </a:r>
            <a:r>
              <a:rPr lang="en-GB" dirty="0" err="1">
                <a:solidFill>
                  <a:schemeClr val="tx2"/>
                </a:solidFill>
              </a:rPr>
              <a:t>územně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analytických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podkladech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územně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plánovací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dokumentaci</a:t>
            </a:r>
            <a:r>
              <a:rPr lang="en-GB" dirty="0">
                <a:solidFill>
                  <a:schemeClr val="tx2"/>
                </a:solidFill>
              </a:rPr>
              <a:t> a </a:t>
            </a:r>
            <a:r>
              <a:rPr lang="en-GB" dirty="0" err="1">
                <a:solidFill>
                  <a:schemeClr val="tx2"/>
                </a:solidFill>
              </a:rPr>
              <a:t>jednotném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standardu</a:t>
            </a:r>
            <a:r>
              <a:rPr lang="en-GB" dirty="0">
                <a:solidFill>
                  <a:schemeClr val="tx2"/>
                </a:solidFill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GB" dirty="0">
                <a:solidFill>
                  <a:schemeClr val="tx2"/>
                </a:solidFill>
              </a:rPr>
              <a:t>2. </a:t>
            </a:r>
            <a:r>
              <a:rPr lang="en-GB" dirty="0" err="1">
                <a:solidFill>
                  <a:schemeClr val="tx2"/>
                </a:solidFill>
              </a:rPr>
              <a:t>Plochy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občanského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vybavení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všeobecného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veřejného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lázeňského</a:t>
            </a:r>
            <a:r>
              <a:rPr lang="en-GB" dirty="0">
                <a:solidFill>
                  <a:schemeClr val="tx2"/>
                </a:solidFill>
              </a:rPr>
              <a:t> a </a:t>
            </a:r>
            <a:r>
              <a:rPr lang="en-GB" dirty="0" err="1">
                <a:solidFill>
                  <a:schemeClr val="tx2"/>
                </a:solidFill>
              </a:rPr>
              <a:t>hřbitovů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podle</a:t>
            </a:r>
            <a:r>
              <a:rPr lang="en-GB" dirty="0">
                <a:solidFill>
                  <a:schemeClr val="tx2"/>
                </a:solidFill>
              </a:rPr>
              <a:t> § 17 </a:t>
            </a:r>
            <a:r>
              <a:rPr lang="en-GB" dirty="0" err="1">
                <a:solidFill>
                  <a:schemeClr val="tx2"/>
                </a:solidFill>
              </a:rPr>
              <a:t>odst</a:t>
            </a:r>
            <a:r>
              <a:rPr lang="en-GB" dirty="0">
                <a:solidFill>
                  <a:schemeClr val="tx2"/>
                </a:solidFill>
              </a:rPr>
              <a:t>. 4 </a:t>
            </a:r>
            <a:r>
              <a:rPr lang="en-GB" dirty="0" err="1">
                <a:solidFill>
                  <a:schemeClr val="tx2"/>
                </a:solidFill>
              </a:rPr>
              <a:t>písm</a:t>
            </a:r>
            <a:r>
              <a:rPr lang="en-GB" dirty="0">
                <a:solidFill>
                  <a:schemeClr val="tx2"/>
                </a:solidFill>
              </a:rPr>
              <a:t>. a), b), e) a f) </a:t>
            </a:r>
            <a:r>
              <a:rPr lang="en-GB" dirty="0" err="1">
                <a:solidFill>
                  <a:schemeClr val="tx2"/>
                </a:solidFill>
              </a:rPr>
              <a:t>vyhlášky</a:t>
            </a:r>
            <a:r>
              <a:rPr lang="en-GB" dirty="0">
                <a:solidFill>
                  <a:schemeClr val="tx2"/>
                </a:solidFill>
              </a:rPr>
              <a:t> č. 157/2024 Sb.</a:t>
            </a:r>
          </a:p>
          <a:p>
            <a:pPr>
              <a:spcAft>
                <a:spcPts val="600"/>
              </a:spcAft>
            </a:pPr>
            <a:r>
              <a:rPr lang="en-GB" dirty="0">
                <a:solidFill>
                  <a:schemeClr val="tx2"/>
                </a:solidFill>
              </a:rPr>
              <a:t>3. </a:t>
            </a:r>
            <a:r>
              <a:rPr lang="en-GB" dirty="0" err="1">
                <a:solidFill>
                  <a:schemeClr val="tx2"/>
                </a:solidFill>
              </a:rPr>
              <a:t>Plochy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smíšené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obytné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podle</a:t>
            </a:r>
            <a:r>
              <a:rPr lang="en-GB" dirty="0">
                <a:solidFill>
                  <a:schemeClr val="tx2"/>
                </a:solidFill>
              </a:rPr>
              <a:t> § 20 </a:t>
            </a:r>
            <a:r>
              <a:rPr lang="en-GB" dirty="0" err="1">
                <a:solidFill>
                  <a:schemeClr val="tx2"/>
                </a:solidFill>
              </a:rPr>
              <a:t>vyhlášky</a:t>
            </a:r>
            <a:r>
              <a:rPr lang="en-GB" dirty="0">
                <a:solidFill>
                  <a:schemeClr val="tx2"/>
                </a:solidFill>
              </a:rPr>
              <a:t> č. 157/2024 Sb.</a:t>
            </a:r>
          </a:p>
          <a:p>
            <a:r>
              <a:rPr lang="en-GB" dirty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17DCF681-D607-B876-FD6D-A0742BC49B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301" y="5848406"/>
            <a:ext cx="1369909" cy="1369909"/>
          </a:xfrm>
          <a:prstGeom prst="rect">
            <a:avLst/>
          </a:prstGeom>
        </p:spPr>
      </p:pic>
      <p:sp>
        <p:nvSpPr>
          <p:cNvPr id="12" name="Nadpis 1">
            <a:extLst>
              <a:ext uri="{FF2B5EF4-FFF2-40B4-BE49-F238E27FC236}">
                <a16:creationId xmlns:a16="http://schemas.microsoft.com/office/drawing/2014/main" id="{FBA354D2-4AE0-5F8F-FE6E-4366CBC78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360262"/>
            <a:ext cx="8191917" cy="751437"/>
          </a:xfrm>
          <a:prstGeom prst="round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8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round/>
          </a:ln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cs-CZ" sz="4000" dirty="0">
                <a:solidFill>
                  <a:schemeClr val="bg1"/>
                </a:solidFill>
              </a:rPr>
              <a:t>      Vznikající prováděcí předpis</a:t>
            </a:r>
          </a:p>
        </p:txBody>
      </p:sp>
      <p:sp>
        <p:nvSpPr>
          <p:cNvPr id="4" name="Zástupný symbol pro text 10">
            <a:extLst>
              <a:ext uri="{FF2B5EF4-FFF2-40B4-BE49-F238E27FC236}">
                <a16:creationId xmlns:a16="http://schemas.microsoft.com/office/drawing/2014/main" id="{BC2511A0-F98B-3C96-2EED-AFEB3CC0D6F0}"/>
              </a:ext>
            </a:extLst>
          </p:cNvPr>
          <p:cNvSpPr txBox="1">
            <a:spLocks/>
          </p:cNvSpPr>
          <p:nvPr/>
        </p:nvSpPr>
        <p:spPr>
          <a:xfrm>
            <a:off x="832058" y="3432103"/>
            <a:ext cx="4103687" cy="2165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schemeClr val="tx2"/>
              </a:solidFill>
            </a:endParaRPr>
          </a:p>
          <a:p>
            <a:r>
              <a:rPr lang="en-GB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9620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FD8CC8-32D9-3D5F-8766-35DBF0C7E3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B08A517B-6F57-D79E-DE84-BBC7441536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1398027"/>
            <a:ext cx="10886991" cy="5041057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cs-CZ" b="1" dirty="0">
                <a:solidFill>
                  <a:schemeClr val="tx2"/>
                </a:solidFill>
              </a:rPr>
              <a:t>§ 16a</a:t>
            </a:r>
          </a:p>
          <a:p>
            <a:pPr>
              <a:spcAft>
                <a:spcPts val="600"/>
              </a:spcAft>
            </a:pPr>
            <a:r>
              <a:rPr lang="en-GB" dirty="0">
                <a:solidFill>
                  <a:schemeClr val="tx2"/>
                </a:solidFill>
              </a:rPr>
              <a:t>(3)	</a:t>
            </a:r>
            <a:r>
              <a:rPr lang="en-GB" dirty="0" err="1">
                <a:solidFill>
                  <a:schemeClr val="tx2"/>
                </a:solidFill>
              </a:rPr>
              <a:t>Stacionární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zdroj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umístěný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stavebním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objektu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který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má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unikátní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identifikátor</a:t>
            </a:r>
            <a:r>
              <a:rPr lang="en-GB" dirty="0">
                <a:solidFill>
                  <a:schemeClr val="tx2"/>
                </a:solidFill>
              </a:rPr>
              <a:t> v </a:t>
            </a:r>
            <a:r>
              <a:rPr lang="en-GB" dirty="0" err="1">
                <a:solidFill>
                  <a:schemeClr val="tx2"/>
                </a:solidFill>
              </a:rPr>
              <a:t>základní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bázi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geografických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cs-CZ" dirty="0">
                <a:solidFill>
                  <a:schemeClr val="tx2"/>
                </a:solidFill>
              </a:rPr>
              <a:t>	</a:t>
            </a:r>
            <a:r>
              <a:rPr lang="en-GB" dirty="0" err="1">
                <a:solidFill>
                  <a:schemeClr val="tx2"/>
                </a:solidFill>
              </a:rPr>
              <a:t>dat</a:t>
            </a:r>
            <a:r>
              <a:rPr lang="en-GB" dirty="0">
                <a:solidFill>
                  <a:schemeClr val="tx2"/>
                </a:solidFill>
              </a:rPr>
              <a:t>  </a:t>
            </a:r>
            <a:r>
              <a:rPr lang="en-GB" dirty="0" err="1">
                <a:solidFill>
                  <a:schemeClr val="tx2"/>
                </a:solidFill>
              </a:rPr>
              <a:t>nebo</a:t>
            </a:r>
            <a:r>
              <a:rPr lang="en-GB" dirty="0">
                <a:solidFill>
                  <a:schemeClr val="tx2"/>
                </a:solidFill>
              </a:rPr>
              <a:t> v </a:t>
            </a:r>
            <a:r>
              <a:rPr lang="en-GB" dirty="0" err="1">
                <a:solidFill>
                  <a:schemeClr val="tx2"/>
                </a:solidFill>
              </a:rPr>
              <a:t>objektu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který</a:t>
            </a:r>
            <a:r>
              <a:rPr lang="en-GB" dirty="0">
                <a:solidFill>
                  <a:schemeClr val="tx2"/>
                </a:solidFill>
              </a:rPr>
              <a:t> je </a:t>
            </a:r>
            <a:r>
              <a:rPr lang="en-GB" dirty="0" err="1">
                <a:solidFill>
                  <a:schemeClr val="tx2"/>
                </a:solidFill>
              </a:rPr>
              <a:t>nově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umisťován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jako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součást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záměru</a:t>
            </a:r>
            <a:r>
              <a:rPr lang="en-GB" dirty="0">
                <a:solidFill>
                  <a:schemeClr val="tx2"/>
                </a:solidFill>
              </a:rPr>
              <a:t>, se </a:t>
            </a:r>
            <a:r>
              <a:rPr lang="en-GB" dirty="0" err="1">
                <a:solidFill>
                  <a:schemeClr val="tx2"/>
                </a:solidFill>
              </a:rPr>
              <a:t>minimální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vzdálenost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určuje</a:t>
            </a:r>
            <a:r>
              <a:rPr lang="en-GB" dirty="0">
                <a:solidFill>
                  <a:schemeClr val="tx2"/>
                </a:solidFill>
              </a:rPr>
              <a:t> od </a:t>
            </a:r>
            <a:r>
              <a:rPr lang="en-GB" dirty="0" err="1">
                <a:solidFill>
                  <a:schemeClr val="tx2"/>
                </a:solidFill>
              </a:rPr>
              <a:t>hrany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cs-CZ" dirty="0">
                <a:solidFill>
                  <a:schemeClr val="tx2"/>
                </a:solidFill>
              </a:rPr>
              <a:t>	</a:t>
            </a:r>
            <a:r>
              <a:rPr lang="en-GB" dirty="0" err="1">
                <a:solidFill>
                  <a:schemeClr val="tx2"/>
                </a:solidFill>
              </a:rPr>
              <a:t>tohoto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stavebního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objektu</a:t>
            </a:r>
            <a:r>
              <a:rPr lang="en-GB" dirty="0">
                <a:solidFill>
                  <a:schemeClr val="tx2"/>
                </a:solidFill>
              </a:rPr>
              <a:t>. V </a:t>
            </a:r>
            <a:r>
              <a:rPr lang="en-GB" dirty="0" err="1">
                <a:solidFill>
                  <a:schemeClr val="tx2"/>
                </a:solidFill>
              </a:rPr>
              <a:t>ostatních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případech</a:t>
            </a:r>
            <a:r>
              <a:rPr lang="en-GB" dirty="0">
                <a:solidFill>
                  <a:schemeClr val="tx2"/>
                </a:solidFill>
              </a:rPr>
              <a:t> se </a:t>
            </a:r>
            <a:r>
              <a:rPr lang="en-GB" dirty="0" err="1">
                <a:solidFill>
                  <a:schemeClr val="tx2"/>
                </a:solidFill>
              </a:rPr>
              <a:t>minimální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vzdálenost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určuje</a:t>
            </a:r>
            <a:r>
              <a:rPr lang="en-GB" dirty="0">
                <a:solidFill>
                  <a:schemeClr val="tx2"/>
                </a:solidFill>
              </a:rPr>
              <a:t> od </a:t>
            </a:r>
            <a:r>
              <a:rPr lang="en-GB" dirty="0" err="1">
                <a:solidFill>
                  <a:schemeClr val="tx2"/>
                </a:solidFill>
              </a:rPr>
              <a:t>geometrického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středu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cs-CZ" dirty="0">
                <a:solidFill>
                  <a:schemeClr val="tx2"/>
                </a:solidFill>
              </a:rPr>
              <a:t>	</a:t>
            </a:r>
            <a:r>
              <a:rPr lang="en-GB" dirty="0" err="1">
                <a:solidFill>
                  <a:schemeClr val="tx2"/>
                </a:solidFill>
              </a:rPr>
              <a:t>stacionárního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zdroje</a:t>
            </a:r>
            <a:r>
              <a:rPr lang="en-GB" dirty="0">
                <a:solidFill>
                  <a:schemeClr val="tx2"/>
                </a:solidFill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GB" dirty="0">
                <a:solidFill>
                  <a:schemeClr val="tx2"/>
                </a:solidFill>
              </a:rPr>
              <a:t>(4)	</a:t>
            </a:r>
            <a:r>
              <a:rPr lang="en-GB" dirty="0" err="1">
                <a:solidFill>
                  <a:schemeClr val="tx2"/>
                </a:solidFill>
              </a:rPr>
              <a:t>Odchylně</a:t>
            </a:r>
            <a:r>
              <a:rPr lang="en-GB" dirty="0">
                <a:solidFill>
                  <a:schemeClr val="tx2"/>
                </a:solidFill>
              </a:rPr>
              <a:t> od </a:t>
            </a:r>
            <a:r>
              <a:rPr lang="en-GB" dirty="0" err="1">
                <a:solidFill>
                  <a:schemeClr val="tx2"/>
                </a:solidFill>
              </a:rPr>
              <a:t>odst</a:t>
            </a:r>
            <a:r>
              <a:rPr lang="en-GB" dirty="0">
                <a:solidFill>
                  <a:schemeClr val="tx2"/>
                </a:solidFill>
              </a:rPr>
              <a:t>. 3 se v </a:t>
            </a:r>
            <a:r>
              <a:rPr lang="en-GB" dirty="0" err="1">
                <a:solidFill>
                  <a:schemeClr val="tx2"/>
                </a:solidFill>
              </a:rPr>
              <a:t>případě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stacionárních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zdrojů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kódů</a:t>
            </a:r>
            <a:r>
              <a:rPr lang="en-GB" dirty="0">
                <a:solidFill>
                  <a:schemeClr val="tx2"/>
                </a:solidFill>
              </a:rPr>
              <a:t> 2.2, 2.7, a 8 </a:t>
            </a:r>
            <a:r>
              <a:rPr lang="en-GB" dirty="0" err="1">
                <a:solidFill>
                  <a:schemeClr val="tx2"/>
                </a:solidFill>
              </a:rPr>
              <a:t>minimální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vzdálenosti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vždy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určují</a:t>
            </a:r>
            <a:r>
              <a:rPr lang="en-GB" dirty="0">
                <a:solidFill>
                  <a:schemeClr val="tx2"/>
                </a:solidFill>
              </a:rPr>
              <a:t> od </a:t>
            </a:r>
            <a:r>
              <a:rPr lang="cs-CZ" dirty="0">
                <a:solidFill>
                  <a:schemeClr val="tx2"/>
                </a:solidFill>
              </a:rPr>
              <a:t>	</a:t>
            </a:r>
            <a:r>
              <a:rPr lang="en-GB" dirty="0" err="1">
                <a:solidFill>
                  <a:schemeClr val="tx2"/>
                </a:solidFill>
              </a:rPr>
              <a:t>hranice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provozovny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případně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parcelních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pozemků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na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kterých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jsou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nebo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budou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stacionární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zdroje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umístěny</a:t>
            </a:r>
            <a:r>
              <a:rPr lang="en-GB" dirty="0">
                <a:solidFill>
                  <a:schemeClr val="tx2"/>
                </a:solidFill>
              </a:rPr>
              <a:t> v </a:t>
            </a:r>
            <a:r>
              <a:rPr lang="cs-CZ" dirty="0">
                <a:solidFill>
                  <a:schemeClr val="tx2"/>
                </a:solidFill>
              </a:rPr>
              <a:t>	</a:t>
            </a:r>
            <a:r>
              <a:rPr lang="en-GB" dirty="0" err="1">
                <a:solidFill>
                  <a:schemeClr val="tx2"/>
                </a:solidFill>
              </a:rPr>
              <a:t>případě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že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hranice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provozovny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nejsou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zaneseny</a:t>
            </a:r>
            <a:r>
              <a:rPr lang="en-GB" dirty="0">
                <a:solidFill>
                  <a:schemeClr val="tx2"/>
                </a:solidFill>
              </a:rPr>
              <a:t> v </a:t>
            </a:r>
            <a:r>
              <a:rPr lang="en-GB" dirty="0" err="1">
                <a:solidFill>
                  <a:schemeClr val="tx2"/>
                </a:solidFill>
              </a:rPr>
              <a:t>základní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bázi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geografických</a:t>
            </a:r>
            <a:r>
              <a:rPr lang="en-GB" dirty="0">
                <a:solidFill>
                  <a:schemeClr val="tx2"/>
                </a:solidFill>
              </a:rPr>
              <a:t> dat.	</a:t>
            </a:r>
          </a:p>
          <a:p>
            <a:pPr>
              <a:spcAft>
                <a:spcPts val="600"/>
              </a:spcAft>
            </a:pPr>
            <a:r>
              <a:rPr lang="en-GB" dirty="0">
                <a:solidFill>
                  <a:schemeClr val="tx2"/>
                </a:solidFill>
              </a:rPr>
              <a:t>(5)	</a:t>
            </a:r>
            <a:r>
              <a:rPr lang="en-GB" dirty="0" err="1">
                <a:solidFill>
                  <a:schemeClr val="tx2"/>
                </a:solidFill>
              </a:rPr>
              <a:t>Odchylně</a:t>
            </a:r>
            <a:r>
              <a:rPr lang="en-GB" dirty="0">
                <a:solidFill>
                  <a:schemeClr val="tx2"/>
                </a:solidFill>
              </a:rPr>
              <a:t> od </a:t>
            </a:r>
            <a:r>
              <a:rPr lang="en-GB" dirty="0" err="1">
                <a:solidFill>
                  <a:schemeClr val="tx2"/>
                </a:solidFill>
              </a:rPr>
              <a:t>odst</a:t>
            </a:r>
            <a:r>
              <a:rPr lang="en-GB" dirty="0">
                <a:solidFill>
                  <a:schemeClr val="tx2"/>
                </a:solidFill>
              </a:rPr>
              <a:t>. 3 se v </a:t>
            </a:r>
            <a:r>
              <a:rPr lang="en-GB" dirty="0" err="1">
                <a:solidFill>
                  <a:schemeClr val="tx2"/>
                </a:solidFill>
              </a:rPr>
              <a:t>případě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stacionárních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zdrojů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kódu</a:t>
            </a:r>
            <a:r>
              <a:rPr lang="en-GB" dirty="0">
                <a:solidFill>
                  <a:schemeClr val="tx2"/>
                </a:solidFill>
              </a:rPr>
              <a:t> 2.3. a 5.11 </a:t>
            </a:r>
            <a:r>
              <a:rPr lang="en-GB" dirty="0" err="1">
                <a:solidFill>
                  <a:schemeClr val="tx2"/>
                </a:solidFill>
              </a:rPr>
              <a:t>minimální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vzdálenost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vždy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určuje</a:t>
            </a:r>
            <a:r>
              <a:rPr lang="en-GB" dirty="0">
                <a:solidFill>
                  <a:schemeClr val="tx2"/>
                </a:solidFill>
              </a:rPr>
              <a:t>  od </a:t>
            </a:r>
            <a:r>
              <a:rPr lang="cs-CZ" dirty="0">
                <a:solidFill>
                  <a:schemeClr val="tx2"/>
                </a:solidFill>
              </a:rPr>
              <a:t>	</a:t>
            </a:r>
            <a:r>
              <a:rPr lang="en-GB" dirty="0" err="1">
                <a:solidFill>
                  <a:schemeClr val="tx2"/>
                </a:solidFill>
              </a:rPr>
              <a:t>geometrického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středu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stacionárního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zdroje</a:t>
            </a:r>
            <a:r>
              <a:rPr lang="en-GB" dirty="0">
                <a:solidFill>
                  <a:schemeClr val="tx2"/>
                </a:solidFill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en-GB" dirty="0">
                <a:solidFill>
                  <a:schemeClr val="tx2"/>
                </a:solidFill>
              </a:rPr>
              <a:t>(6)	</a:t>
            </a:r>
            <a:r>
              <a:rPr lang="en-GB" dirty="0" err="1">
                <a:solidFill>
                  <a:schemeClr val="tx2"/>
                </a:solidFill>
              </a:rPr>
              <a:t>Minimální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vzdálenost</a:t>
            </a:r>
            <a:r>
              <a:rPr lang="en-GB" dirty="0">
                <a:solidFill>
                  <a:schemeClr val="tx2"/>
                </a:solidFill>
              </a:rPr>
              <a:t> se </a:t>
            </a:r>
            <a:r>
              <a:rPr lang="en-GB" dirty="0" err="1">
                <a:solidFill>
                  <a:schemeClr val="tx2"/>
                </a:solidFill>
              </a:rPr>
              <a:t>určuje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vůči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hranici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plochy</a:t>
            </a:r>
            <a:r>
              <a:rPr lang="en-GB" dirty="0">
                <a:solidFill>
                  <a:schemeClr val="tx2"/>
                </a:solidFill>
              </a:rPr>
              <a:t>, a to v </a:t>
            </a:r>
            <a:r>
              <a:rPr lang="en-GB" dirty="0" err="1">
                <a:solidFill>
                  <a:schemeClr val="tx2"/>
                </a:solidFill>
              </a:rPr>
              <a:t>místě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nejkratší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spojnice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hranice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plochy</a:t>
            </a:r>
            <a:r>
              <a:rPr lang="en-GB" dirty="0">
                <a:solidFill>
                  <a:schemeClr val="tx2"/>
                </a:solidFill>
              </a:rPr>
              <a:t> a </a:t>
            </a:r>
            <a:r>
              <a:rPr lang="en-GB" dirty="0" err="1">
                <a:solidFill>
                  <a:schemeClr val="tx2"/>
                </a:solidFill>
              </a:rPr>
              <a:t>hrany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cs-CZ" dirty="0">
                <a:solidFill>
                  <a:schemeClr val="tx2"/>
                </a:solidFill>
              </a:rPr>
              <a:t>	</a:t>
            </a:r>
            <a:r>
              <a:rPr lang="en-GB" dirty="0" err="1">
                <a:solidFill>
                  <a:schemeClr val="tx2"/>
                </a:solidFill>
              </a:rPr>
              <a:t>stavebního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objektu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hranice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provozovny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případně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parcelních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pozemků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na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kterých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budou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stacionární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zdroje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cs-CZ" dirty="0">
                <a:solidFill>
                  <a:schemeClr val="tx2"/>
                </a:solidFill>
              </a:rPr>
              <a:t>	</a:t>
            </a:r>
            <a:r>
              <a:rPr lang="en-GB" dirty="0" err="1">
                <a:solidFill>
                  <a:schemeClr val="tx2"/>
                </a:solidFill>
              </a:rPr>
              <a:t>umístěny</a:t>
            </a:r>
            <a:r>
              <a:rPr lang="en-GB" dirty="0">
                <a:solidFill>
                  <a:schemeClr val="tx2"/>
                </a:solidFill>
              </a:rPr>
              <a:t>,  </a:t>
            </a:r>
            <a:r>
              <a:rPr lang="en-GB" dirty="0" err="1">
                <a:solidFill>
                  <a:schemeClr val="tx2"/>
                </a:solidFill>
              </a:rPr>
              <a:t>nebo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geometrického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středu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zdroje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podle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odstavce</a:t>
            </a:r>
            <a:r>
              <a:rPr lang="en-GB" dirty="0">
                <a:solidFill>
                  <a:schemeClr val="tx2"/>
                </a:solidFill>
              </a:rPr>
              <a:t> 3 </a:t>
            </a:r>
            <a:r>
              <a:rPr lang="en-GB" dirty="0" err="1">
                <a:solidFill>
                  <a:schemeClr val="tx2"/>
                </a:solidFill>
              </a:rPr>
              <a:t>až</a:t>
            </a:r>
            <a:r>
              <a:rPr lang="en-GB" dirty="0">
                <a:solidFill>
                  <a:schemeClr val="tx2"/>
                </a:solidFill>
              </a:rPr>
              <a:t> 5.</a:t>
            </a:r>
          </a:p>
          <a:p>
            <a:pPr>
              <a:spcAft>
                <a:spcPts val="600"/>
              </a:spcAft>
            </a:pPr>
            <a:r>
              <a:rPr lang="en-GB" dirty="0">
                <a:solidFill>
                  <a:schemeClr val="tx2"/>
                </a:solidFill>
              </a:rPr>
              <a:t>(8)	V </a:t>
            </a:r>
            <a:r>
              <a:rPr lang="en-GB" dirty="0" err="1">
                <a:solidFill>
                  <a:schemeClr val="tx2"/>
                </a:solidFill>
              </a:rPr>
              <a:t>případě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že</a:t>
            </a:r>
            <a:r>
              <a:rPr lang="en-GB" dirty="0">
                <a:solidFill>
                  <a:schemeClr val="tx2"/>
                </a:solidFill>
              </a:rPr>
              <a:t> je pro </a:t>
            </a:r>
            <a:r>
              <a:rPr lang="en-GB" dirty="0" err="1">
                <a:solidFill>
                  <a:schemeClr val="tx2"/>
                </a:solidFill>
              </a:rPr>
              <a:t>stacionární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zdroj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aplikována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výjimka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podle</a:t>
            </a:r>
            <a:r>
              <a:rPr lang="en-GB" dirty="0">
                <a:solidFill>
                  <a:schemeClr val="tx2"/>
                </a:solidFill>
              </a:rPr>
              <a:t> § 12a </a:t>
            </a:r>
            <a:r>
              <a:rPr lang="en-GB" dirty="0" err="1">
                <a:solidFill>
                  <a:schemeClr val="tx2"/>
                </a:solidFill>
              </a:rPr>
              <a:t>odst</a:t>
            </a:r>
            <a:r>
              <a:rPr lang="en-GB" dirty="0">
                <a:solidFill>
                  <a:schemeClr val="tx2"/>
                </a:solidFill>
              </a:rPr>
              <a:t>. 1 </a:t>
            </a:r>
            <a:r>
              <a:rPr lang="en-GB" dirty="0" err="1">
                <a:solidFill>
                  <a:schemeClr val="tx2"/>
                </a:solidFill>
              </a:rPr>
              <a:t>písm</a:t>
            </a:r>
            <a:r>
              <a:rPr lang="en-GB" dirty="0">
                <a:solidFill>
                  <a:schemeClr val="tx2"/>
                </a:solidFill>
              </a:rPr>
              <a:t>. b) a c) </a:t>
            </a:r>
            <a:r>
              <a:rPr lang="en-GB" dirty="0" err="1">
                <a:solidFill>
                  <a:schemeClr val="tx2"/>
                </a:solidFill>
              </a:rPr>
              <a:t>nebo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odst</a:t>
            </a:r>
            <a:r>
              <a:rPr lang="en-GB" dirty="0">
                <a:solidFill>
                  <a:schemeClr val="tx2"/>
                </a:solidFill>
              </a:rPr>
              <a:t>. 4 </a:t>
            </a:r>
            <a:r>
              <a:rPr lang="en-GB" dirty="0" err="1">
                <a:solidFill>
                  <a:schemeClr val="tx2"/>
                </a:solidFill>
              </a:rPr>
              <a:t>zákona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pak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cs-CZ" dirty="0">
                <a:solidFill>
                  <a:schemeClr val="tx2"/>
                </a:solidFill>
              </a:rPr>
              <a:t>	</a:t>
            </a:r>
            <a:r>
              <a:rPr lang="en-GB" dirty="0">
                <a:solidFill>
                  <a:schemeClr val="tx2"/>
                </a:solidFill>
              </a:rPr>
              <a:t>se </a:t>
            </a:r>
            <a:r>
              <a:rPr lang="en-GB" dirty="0" err="1">
                <a:solidFill>
                  <a:schemeClr val="tx2"/>
                </a:solidFill>
              </a:rPr>
              <a:t>hodnoty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minimálních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vzdáleností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při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vymezování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ploch</a:t>
            </a:r>
            <a:r>
              <a:rPr lang="en-GB" dirty="0">
                <a:solidFill>
                  <a:schemeClr val="tx2"/>
                </a:solidFill>
              </a:rPr>
              <a:t> v </a:t>
            </a:r>
            <a:r>
              <a:rPr lang="en-GB" dirty="0" err="1">
                <a:solidFill>
                  <a:schemeClr val="tx2"/>
                </a:solidFill>
              </a:rPr>
              <a:t>územních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plánech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podle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odst</a:t>
            </a:r>
            <a:r>
              <a:rPr lang="en-GB" dirty="0">
                <a:solidFill>
                  <a:schemeClr val="tx2"/>
                </a:solidFill>
              </a:rPr>
              <a:t>. 1 </a:t>
            </a:r>
            <a:r>
              <a:rPr lang="en-GB" dirty="0" err="1">
                <a:solidFill>
                  <a:schemeClr val="tx2"/>
                </a:solidFill>
              </a:rPr>
              <a:t>neuplatní</a:t>
            </a:r>
            <a:r>
              <a:rPr lang="en-GB" dirty="0">
                <a:solidFill>
                  <a:schemeClr val="tx2"/>
                </a:solidFill>
              </a:rPr>
              <a:t>.</a:t>
            </a:r>
          </a:p>
          <a:p>
            <a:endParaRPr lang="en-GB" dirty="0">
              <a:solidFill>
                <a:schemeClr val="tx2"/>
              </a:solidFill>
            </a:endParaRPr>
          </a:p>
          <a:p>
            <a:r>
              <a:rPr lang="en-GB" dirty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63F3E8C-45CE-E6C3-6517-763CFAB3C6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301" y="5848406"/>
            <a:ext cx="1369909" cy="1369909"/>
          </a:xfrm>
          <a:prstGeom prst="rect">
            <a:avLst/>
          </a:prstGeom>
        </p:spPr>
      </p:pic>
      <p:sp>
        <p:nvSpPr>
          <p:cNvPr id="12" name="Nadpis 1">
            <a:extLst>
              <a:ext uri="{FF2B5EF4-FFF2-40B4-BE49-F238E27FC236}">
                <a16:creationId xmlns:a16="http://schemas.microsoft.com/office/drawing/2014/main" id="{17F6DEBB-1A59-530D-1B84-091398F0A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360262"/>
            <a:ext cx="8191917" cy="751437"/>
          </a:xfrm>
          <a:prstGeom prst="round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8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round/>
          </a:ln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cs-CZ" sz="4000" dirty="0">
                <a:solidFill>
                  <a:schemeClr val="bg1"/>
                </a:solidFill>
              </a:rPr>
              <a:t>      Vznikající prováděcí předpis</a:t>
            </a:r>
          </a:p>
        </p:txBody>
      </p:sp>
      <p:sp>
        <p:nvSpPr>
          <p:cNvPr id="4" name="Zástupný symbol pro text 10">
            <a:extLst>
              <a:ext uri="{FF2B5EF4-FFF2-40B4-BE49-F238E27FC236}">
                <a16:creationId xmlns:a16="http://schemas.microsoft.com/office/drawing/2014/main" id="{6DB1AD33-6C48-D721-3FEE-6336E422F009}"/>
              </a:ext>
            </a:extLst>
          </p:cNvPr>
          <p:cNvSpPr txBox="1">
            <a:spLocks/>
          </p:cNvSpPr>
          <p:nvPr/>
        </p:nvSpPr>
        <p:spPr>
          <a:xfrm>
            <a:off x="832058" y="3432103"/>
            <a:ext cx="4103687" cy="2165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schemeClr val="tx2"/>
              </a:solidFill>
            </a:endParaRPr>
          </a:p>
          <a:p>
            <a:r>
              <a:rPr lang="en-GB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3005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82F74E-C0A4-B0AC-3D46-032C3A7CFC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>
            <a:extLst>
              <a:ext uri="{FF2B5EF4-FFF2-40B4-BE49-F238E27FC236}">
                <a16:creationId xmlns:a16="http://schemas.microsoft.com/office/drawing/2014/main" id="{BC8F77DC-3D14-22C7-D894-1C9CA020E4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301" y="5848406"/>
            <a:ext cx="1369909" cy="1369909"/>
          </a:xfrm>
          <a:prstGeom prst="rect">
            <a:avLst/>
          </a:prstGeom>
        </p:spPr>
      </p:pic>
      <p:sp>
        <p:nvSpPr>
          <p:cNvPr id="12" name="Nadpis 1">
            <a:extLst>
              <a:ext uri="{FF2B5EF4-FFF2-40B4-BE49-F238E27FC236}">
                <a16:creationId xmlns:a16="http://schemas.microsoft.com/office/drawing/2014/main" id="{9D55F082-DB03-1E5A-E768-3EC22227B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815774"/>
            <a:ext cx="3484563" cy="2165550"/>
          </a:xfrm>
          <a:prstGeom prst="round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8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round/>
          </a:ln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algn="ctr"/>
            <a:r>
              <a:rPr lang="cs-CZ" sz="4000" dirty="0">
                <a:solidFill>
                  <a:schemeClr val="bg1"/>
                </a:solidFill>
              </a:rPr>
              <a:t>Vznikající prováděcí předpis</a:t>
            </a:r>
          </a:p>
        </p:txBody>
      </p:sp>
      <p:sp>
        <p:nvSpPr>
          <p:cNvPr id="4" name="Zástupný symbol pro text 10">
            <a:extLst>
              <a:ext uri="{FF2B5EF4-FFF2-40B4-BE49-F238E27FC236}">
                <a16:creationId xmlns:a16="http://schemas.microsoft.com/office/drawing/2014/main" id="{50675516-70D7-B424-7344-4685E8378C48}"/>
              </a:ext>
            </a:extLst>
          </p:cNvPr>
          <p:cNvSpPr txBox="1">
            <a:spLocks/>
          </p:cNvSpPr>
          <p:nvPr/>
        </p:nvSpPr>
        <p:spPr>
          <a:xfrm>
            <a:off x="832058" y="3432103"/>
            <a:ext cx="4103687" cy="2165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schemeClr val="tx2"/>
              </a:solidFill>
            </a:endParaRPr>
          </a:p>
          <a:p>
            <a:r>
              <a:rPr lang="en-GB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3A96BAB-9BB6-D2CE-62A5-9171AE5D0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3">
            <a:extLst>
              <a:ext uri="{FF2B5EF4-FFF2-40B4-BE49-F238E27FC236}">
                <a16:creationId xmlns:a16="http://schemas.microsoft.com/office/drawing/2014/main" id="{41473FEC-C8FC-ED5E-3F4F-05D118D8AC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033" y="260350"/>
            <a:ext cx="4941888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6413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B3BBACD-00BB-474E-8D8B-17D318000B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45880" y="1363042"/>
            <a:ext cx="8081187" cy="998658"/>
          </a:xfrm>
        </p:spPr>
        <p:txBody>
          <a:bodyPr>
            <a:normAutofit fontScale="92500"/>
          </a:bodyPr>
          <a:lstStyle/>
          <a:p>
            <a:r>
              <a:rPr lang="cs-CZ" sz="6000" dirty="0">
                <a:solidFill>
                  <a:schemeClr val="bg1"/>
                </a:solidFill>
                <a:latin typeface="+mj-lt"/>
              </a:rPr>
              <a:t>Děkuji Vám za pozornost</a:t>
            </a:r>
          </a:p>
          <a:p>
            <a:endParaRPr lang="cs-CZ" sz="6000" dirty="0">
              <a:solidFill>
                <a:schemeClr val="bg1"/>
              </a:solidFill>
              <a:latin typeface="+mj-lt"/>
            </a:endParaRPr>
          </a:p>
          <a:p>
            <a:pPr algn="r"/>
            <a:endParaRPr lang="cs-CZ" sz="35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FCA1773E-C350-487B-83C5-CA629173129F}"/>
              </a:ext>
            </a:extLst>
          </p:cNvPr>
          <p:cNvSpPr/>
          <p:nvPr/>
        </p:nvSpPr>
        <p:spPr>
          <a:xfrm>
            <a:off x="0" y="4831925"/>
            <a:ext cx="12192000" cy="20260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56F7DFB-6167-4775-928F-4C0E74F3F2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337" y="-229008"/>
            <a:ext cx="1369909" cy="1369909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1E7B8126-6D71-4B2F-87FB-AF152B0706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89" y="4999460"/>
            <a:ext cx="946163" cy="946163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3F7DA739-C9DD-46AB-B725-246BD4CC74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9279" y="5105994"/>
            <a:ext cx="808903" cy="808903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FD7979CC-6853-4764-AA13-E9F7E3D0C7F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1990" y="5076533"/>
            <a:ext cx="856953" cy="856953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508D0D8D-E422-4B12-9053-9CB5C7A9FC9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9279" y="5940170"/>
            <a:ext cx="856953" cy="856953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DB6FB25A-13F2-4708-AD5A-59BD0451FC0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003" y="5877732"/>
            <a:ext cx="856953" cy="856953"/>
          </a:xfrm>
          <a:prstGeom prst="rect">
            <a:avLst/>
          </a:prstGeom>
        </p:spPr>
      </p:pic>
      <p:sp>
        <p:nvSpPr>
          <p:cNvPr id="17" name="TextovéPole 16">
            <a:extLst>
              <a:ext uri="{FF2B5EF4-FFF2-40B4-BE49-F238E27FC236}">
                <a16:creationId xmlns:a16="http://schemas.microsoft.com/office/drawing/2014/main" id="{C57E0778-20B4-41D1-8400-BBCECB0B28DA}"/>
              </a:ext>
            </a:extLst>
          </p:cNvPr>
          <p:cNvSpPr txBox="1"/>
          <p:nvPr/>
        </p:nvSpPr>
        <p:spPr>
          <a:xfrm>
            <a:off x="1343956" y="5320344"/>
            <a:ext cx="3479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+mj-lt"/>
              </a:rPr>
              <a:t>Ministerstvo životního prostředí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1A98C851-983E-44EE-B5BD-44AEA22B39DB}"/>
              </a:ext>
            </a:extLst>
          </p:cNvPr>
          <p:cNvSpPr txBox="1"/>
          <p:nvPr/>
        </p:nvSpPr>
        <p:spPr>
          <a:xfrm>
            <a:off x="6518182" y="5293310"/>
            <a:ext cx="1149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+mj-lt"/>
              </a:rPr>
              <a:t>@</a:t>
            </a:r>
            <a:r>
              <a:rPr lang="cs-CZ" dirty="0" err="1">
                <a:latin typeface="+mj-lt"/>
              </a:rPr>
              <a:t>mzpcr</a:t>
            </a:r>
            <a:endParaRPr lang="cs-CZ" dirty="0">
              <a:latin typeface="+mj-lt"/>
            </a:endParaRP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FF366A44-BD26-451D-A8E8-9B1C7AD82B00}"/>
              </a:ext>
            </a:extLst>
          </p:cNvPr>
          <p:cNvSpPr txBox="1"/>
          <p:nvPr/>
        </p:nvSpPr>
        <p:spPr>
          <a:xfrm>
            <a:off x="9298943" y="5287875"/>
            <a:ext cx="2054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+mj-lt"/>
              </a:rPr>
              <a:t>@</a:t>
            </a:r>
            <a:r>
              <a:rPr lang="cs-CZ" dirty="0" err="1">
                <a:latin typeface="+mj-lt"/>
              </a:rPr>
              <a:t>ministerstvo_zp</a:t>
            </a:r>
            <a:endParaRPr lang="cs-CZ" dirty="0">
              <a:latin typeface="+mj-lt"/>
            </a:endParaRP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38806F83-234A-44CE-BEE8-FCB04B7FD471}"/>
              </a:ext>
            </a:extLst>
          </p:cNvPr>
          <p:cNvSpPr txBox="1"/>
          <p:nvPr/>
        </p:nvSpPr>
        <p:spPr>
          <a:xfrm>
            <a:off x="1335647" y="6121541"/>
            <a:ext cx="3479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+mj-lt"/>
              </a:rPr>
              <a:t>Ministerstvo životního prostředí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E743B1EE-F8AE-46E2-B493-8FDA78EE2FD3}"/>
              </a:ext>
            </a:extLst>
          </p:cNvPr>
          <p:cNvSpPr txBox="1"/>
          <p:nvPr/>
        </p:nvSpPr>
        <p:spPr>
          <a:xfrm>
            <a:off x="6518182" y="6159217"/>
            <a:ext cx="3649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+mj-lt"/>
              </a:rPr>
              <a:t>@</a:t>
            </a:r>
            <a:r>
              <a:rPr lang="cs-CZ" dirty="0" err="1">
                <a:latin typeface="+mj-lt"/>
              </a:rPr>
              <a:t>ministerstvozivotnihoprostredi</a:t>
            </a:r>
            <a:endParaRPr lang="cs-CZ" dirty="0">
              <a:latin typeface="+mj-lt"/>
            </a:endParaRPr>
          </a:p>
        </p:txBody>
      </p:sp>
      <p:sp>
        <p:nvSpPr>
          <p:cNvPr id="15" name="Zástupný symbol pro text 3">
            <a:extLst>
              <a:ext uri="{FF2B5EF4-FFF2-40B4-BE49-F238E27FC236}">
                <a16:creationId xmlns:a16="http://schemas.microsoft.com/office/drawing/2014/main" id="{5D2E9F42-8D2C-4BB7-A968-020E5C6FBB82}"/>
              </a:ext>
            </a:extLst>
          </p:cNvPr>
          <p:cNvSpPr txBox="1">
            <a:spLocks/>
          </p:cNvSpPr>
          <p:nvPr/>
        </p:nvSpPr>
        <p:spPr>
          <a:xfrm>
            <a:off x="647700" y="3286887"/>
            <a:ext cx="10877549" cy="998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6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Zástupný symbol pro text 3">
            <a:extLst>
              <a:ext uri="{FF2B5EF4-FFF2-40B4-BE49-F238E27FC236}">
                <a16:creationId xmlns:a16="http://schemas.microsoft.com/office/drawing/2014/main" id="{320476F9-6AA4-4B43-9C6C-1BBC8D089DEB}"/>
              </a:ext>
            </a:extLst>
          </p:cNvPr>
          <p:cNvSpPr txBox="1">
            <a:spLocks/>
          </p:cNvSpPr>
          <p:nvPr/>
        </p:nvSpPr>
        <p:spPr>
          <a:xfrm>
            <a:off x="2810910" y="2740507"/>
            <a:ext cx="8081187" cy="998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>
                <a:solidFill>
                  <a:schemeClr val="bg1"/>
                </a:solidFill>
                <a:latin typeface="+mj-lt"/>
              </a:rPr>
              <a:t>	… a přejme si hladké uvedení do praxe.</a:t>
            </a:r>
          </a:p>
          <a:p>
            <a:endParaRPr lang="cs-CZ" sz="6000" dirty="0">
              <a:solidFill>
                <a:schemeClr val="bg1"/>
              </a:solidFill>
              <a:latin typeface="+mj-lt"/>
            </a:endParaRPr>
          </a:p>
          <a:p>
            <a:pPr algn="r"/>
            <a:endParaRPr lang="cs-CZ" sz="35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F854697B-85E9-B4E8-A78D-302D52E7B2A1}"/>
              </a:ext>
            </a:extLst>
          </p:cNvPr>
          <p:cNvSpPr txBox="1"/>
          <p:nvPr/>
        </p:nvSpPr>
        <p:spPr>
          <a:xfrm>
            <a:off x="8965233" y="3916445"/>
            <a:ext cx="3853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Ing. Jakub Achrer</a:t>
            </a:r>
          </a:p>
          <a:p>
            <a:r>
              <a:rPr lang="cs-CZ" dirty="0">
                <a:solidFill>
                  <a:schemeClr val="bg1"/>
                </a:solidFill>
              </a:rPr>
              <a:t>MŽP, jakub.achrer@mzp.cz</a:t>
            </a:r>
          </a:p>
        </p:txBody>
      </p:sp>
    </p:spTree>
    <p:extLst>
      <p:ext uri="{BB962C8B-B14F-4D97-AF65-F5344CB8AC3E}">
        <p14:creationId xmlns:p14="http://schemas.microsoft.com/office/powerpoint/2010/main" val="1161849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8989B77D-3440-4EAB-A769-A14D74362B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456681"/>
            <a:ext cx="10886991" cy="5041057"/>
          </a:xfrm>
        </p:spPr>
        <p:txBody>
          <a:bodyPr>
            <a:noAutofit/>
          </a:bodyPr>
          <a:lstStyle/>
          <a:p>
            <a:r>
              <a:rPr lang="cs-CZ" sz="2000" dirty="0">
                <a:solidFill>
                  <a:schemeClr val="tx2"/>
                </a:solidFill>
              </a:rPr>
              <a:t>2016: zadání výzkumné potřeby TAČR </a:t>
            </a:r>
            <a:r>
              <a:rPr lang="cs-CZ" sz="2000" dirty="0"/>
              <a:t>(odstupové vzdálenosti)</a:t>
            </a:r>
          </a:p>
          <a:p>
            <a:r>
              <a:rPr lang="cs-CZ" sz="2000" dirty="0">
                <a:solidFill>
                  <a:schemeClr val="tx2"/>
                </a:solidFill>
              </a:rPr>
              <a:t>2019: zahájení výzkumného projektu</a:t>
            </a:r>
          </a:p>
          <a:p>
            <a:r>
              <a:rPr lang="cs-CZ" sz="2000" dirty="0">
                <a:solidFill>
                  <a:schemeClr val="tx2"/>
                </a:solidFill>
              </a:rPr>
              <a:t>2020: zahájení prací na novele zákona o ochraně ovzduší</a:t>
            </a:r>
          </a:p>
          <a:p>
            <a:r>
              <a:rPr lang="cs-CZ" sz="2000" dirty="0">
                <a:solidFill>
                  <a:schemeClr val="tx2"/>
                </a:solidFill>
              </a:rPr>
              <a:t>2021: první verze legislativního řešení </a:t>
            </a:r>
            <a:r>
              <a:rPr lang="cs-CZ" sz="2000" dirty="0"/>
              <a:t>(odstupy staveb)</a:t>
            </a:r>
          </a:p>
          <a:p>
            <a:r>
              <a:rPr lang="cs-CZ" sz="2000" dirty="0">
                <a:solidFill>
                  <a:schemeClr val="tx2"/>
                </a:solidFill>
              </a:rPr>
              <a:t>2022: konzultace s MMR </a:t>
            </a:r>
            <a:r>
              <a:rPr lang="cs-CZ" sz="2000" dirty="0"/>
              <a:t>(vznik verze opřené o stanoviska, závazná stanoviska a povolení orgánů ochrany ovzduší)</a:t>
            </a:r>
          </a:p>
          <a:p>
            <a:r>
              <a:rPr lang="cs-CZ" sz="2000" dirty="0">
                <a:solidFill>
                  <a:schemeClr val="tx2"/>
                </a:solidFill>
              </a:rPr>
              <a:t>2023: meziresortní připomínkové řízení </a:t>
            </a:r>
            <a:r>
              <a:rPr lang="cs-CZ" sz="2000" dirty="0"/>
              <a:t>(a vznik celé řady kompromisních verzí + výjimky)</a:t>
            </a:r>
          </a:p>
          <a:p>
            <a:r>
              <a:rPr lang="cs-CZ" sz="2000" dirty="0">
                <a:solidFill>
                  <a:schemeClr val="tx2"/>
                </a:solidFill>
              </a:rPr>
              <a:t>2023: ukončení projektu</a:t>
            </a:r>
          </a:p>
          <a:p>
            <a:r>
              <a:rPr lang="cs-CZ" sz="2000" dirty="0">
                <a:solidFill>
                  <a:schemeClr val="tx2"/>
                </a:solidFill>
              </a:rPr>
              <a:t>2024: PSP a Senát</a:t>
            </a:r>
          </a:p>
          <a:p>
            <a:endParaRPr lang="en-GB" sz="2000" dirty="0">
              <a:solidFill>
                <a:schemeClr val="tx2"/>
              </a:solidFill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D463300-D6DB-45C5-A7CF-00D741B1EA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301" y="5848406"/>
            <a:ext cx="1369909" cy="1369909"/>
          </a:xfrm>
          <a:prstGeom prst="rect">
            <a:avLst/>
          </a:prstGeom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id="{426A6473-85DF-ED59-AE26-94F389565577}"/>
              </a:ext>
            </a:extLst>
          </p:cNvPr>
          <p:cNvSpPr txBox="1">
            <a:spLocks/>
          </p:cNvSpPr>
          <p:nvPr/>
        </p:nvSpPr>
        <p:spPr>
          <a:xfrm>
            <a:off x="839787" y="360262"/>
            <a:ext cx="8191917" cy="751437"/>
          </a:xfrm>
          <a:prstGeom prst="round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8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round/>
          </a:ln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cs-CZ" sz="4000" dirty="0">
                <a:solidFill>
                  <a:schemeClr val="bg1"/>
                </a:solidFill>
              </a:rPr>
              <a:t>     Minimální vzdálenosti – časová osa</a:t>
            </a:r>
          </a:p>
        </p:txBody>
      </p:sp>
    </p:spTree>
    <p:extLst>
      <p:ext uri="{BB962C8B-B14F-4D97-AF65-F5344CB8AC3E}">
        <p14:creationId xmlns:p14="http://schemas.microsoft.com/office/powerpoint/2010/main" val="2880810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E262A6-BBF1-FCA6-9F33-6896568F53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E1F4DD34-DF5F-6423-6F3C-5CDF2BD52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456681"/>
            <a:ext cx="10886991" cy="5041057"/>
          </a:xfrm>
        </p:spPr>
        <p:txBody>
          <a:bodyPr>
            <a:noAutofit/>
          </a:bodyPr>
          <a:lstStyle/>
          <a:p>
            <a:r>
              <a:rPr lang="en-GB" sz="2000" b="1" dirty="0">
                <a:solidFill>
                  <a:schemeClr val="tx2"/>
                </a:solidFill>
              </a:rPr>
              <a:t>§ 12a</a:t>
            </a:r>
          </a:p>
          <a:p>
            <a:r>
              <a:rPr lang="en-GB" dirty="0">
                <a:solidFill>
                  <a:schemeClr val="tx2"/>
                </a:solidFill>
              </a:rPr>
              <a:t> (1) </a:t>
            </a:r>
            <a:r>
              <a:rPr lang="en-GB" dirty="0" err="1">
                <a:solidFill>
                  <a:schemeClr val="tx2"/>
                </a:solidFill>
              </a:rPr>
              <a:t>Orgány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ochrany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ovzduší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dále</a:t>
            </a:r>
            <a:r>
              <a:rPr lang="en-GB" dirty="0">
                <a:solidFill>
                  <a:schemeClr val="tx2"/>
                </a:solidFill>
              </a:rPr>
              <a:t> za </a:t>
            </a:r>
            <a:r>
              <a:rPr lang="en-GB" dirty="0" err="1">
                <a:solidFill>
                  <a:schemeClr val="tx2"/>
                </a:solidFill>
              </a:rPr>
              <a:t>účelem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ochrany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ovzduší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při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vydávání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stanoviska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závazného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stanoviska</a:t>
            </a:r>
            <a:r>
              <a:rPr lang="en-GB" dirty="0">
                <a:solidFill>
                  <a:schemeClr val="tx2"/>
                </a:solidFill>
              </a:rPr>
              <a:t> a </a:t>
            </a:r>
            <a:r>
              <a:rPr lang="en-GB" dirty="0" err="1">
                <a:solidFill>
                  <a:schemeClr val="tx2"/>
                </a:solidFill>
              </a:rPr>
              <a:t>povolení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provozu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vychází</a:t>
            </a:r>
            <a:r>
              <a:rPr lang="en-GB" dirty="0">
                <a:solidFill>
                  <a:schemeClr val="tx2"/>
                </a:solidFill>
              </a:rPr>
              <a:t> z </a:t>
            </a:r>
            <a:r>
              <a:rPr lang="en-GB" dirty="0" err="1">
                <a:solidFill>
                  <a:schemeClr val="tx2"/>
                </a:solidFill>
              </a:rPr>
              <a:t>minimálních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vzdáleností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mezi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stacionárním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zdrojem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uvedeným</a:t>
            </a:r>
            <a:r>
              <a:rPr lang="en-GB" dirty="0">
                <a:solidFill>
                  <a:schemeClr val="tx2"/>
                </a:solidFill>
              </a:rPr>
              <a:t> v </a:t>
            </a:r>
            <a:r>
              <a:rPr lang="en-GB" dirty="0" err="1">
                <a:solidFill>
                  <a:schemeClr val="tx2"/>
                </a:solidFill>
              </a:rPr>
              <a:t>příloze</a:t>
            </a:r>
            <a:r>
              <a:rPr lang="en-GB" dirty="0">
                <a:solidFill>
                  <a:schemeClr val="tx2"/>
                </a:solidFill>
              </a:rPr>
              <a:t> č. 2 k </a:t>
            </a:r>
            <a:r>
              <a:rPr lang="en-GB" dirty="0" err="1">
                <a:solidFill>
                  <a:schemeClr val="tx2"/>
                </a:solidFill>
              </a:rPr>
              <a:t>tomuto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zákonu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který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znečišťuje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nebo</a:t>
            </a:r>
            <a:r>
              <a:rPr lang="en-GB" dirty="0">
                <a:solidFill>
                  <a:schemeClr val="tx2"/>
                </a:solidFill>
              </a:rPr>
              <a:t> by </a:t>
            </a:r>
            <a:r>
              <a:rPr lang="en-GB" dirty="0" err="1">
                <a:solidFill>
                  <a:schemeClr val="tx2"/>
                </a:solidFill>
              </a:rPr>
              <a:t>mohl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znečišťovat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tuhými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znečišťujícími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látkami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nebo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látkami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obtěžujícími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zápachem</a:t>
            </a:r>
            <a:r>
              <a:rPr lang="en-GB" dirty="0">
                <a:solidFill>
                  <a:schemeClr val="tx2"/>
                </a:solidFill>
              </a:rPr>
              <a:t> a pro </a:t>
            </a:r>
            <a:r>
              <a:rPr lang="en-GB" dirty="0" err="1">
                <a:solidFill>
                  <a:schemeClr val="tx2"/>
                </a:solidFill>
              </a:rPr>
              <a:t>který</a:t>
            </a:r>
            <a:r>
              <a:rPr lang="en-GB" dirty="0">
                <a:solidFill>
                  <a:schemeClr val="tx2"/>
                </a:solidFill>
              </a:rPr>
              <a:t> je </a:t>
            </a:r>
            <a:r>
              <a:rPr lang="en-GB" dirty="0" err="1">
                <a:solidFill>
                  <a:schemeClr val="tx2"/>
                </a:solidFill>
              </a:rPr>
              <a:t>minimální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vzdálenost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stanovena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prováděcím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právním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předpisem</a:t>
            </a:r>
            <a:r>
              <a:rPr lang="en-GB" dirty="0">
                <a:solidFill>
                  <a:schemeClr val="tx2"/>
                </a:solidFill>
              </a:rPr>
              <a:t>, a </a:t>
            </a:r>
            <a:r>
              <a:rPr lang="en-GB" dirty="0" err="1">
                <a:solidFill>
                  <a:schemeClr val="tx2"/>
                </a:solidFill>
              </a:rPr>
              <a:t>stanovenými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plochami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vymezenými</a:t>
            </a:r>
            <a:r>
              <a:rPr lang="en-GB" dirty="0">
                <a:solidFill>
                  <a:schemeClr val="tx2"/>
                </a:solidFill>
              </a:rPr>
              <a:t> v </a:t>
            </a:r>
            <a:r>
              <a:rPr lang="en-GB" dirty="0" err="1">
                <a:solidFill>
                  <a:schemeClr val="tx2"/>
                </a:solidFill>
              </a:rPr>
              <a:t>územním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plánu</a:t>
            </a:r>
            <a:r>
              <a:rPr lang="en-GB" dirty="0">
                <a:solidFill>
                  <a:schemeClr val="tx2"/>
                </a:solidFill>
              </a:rPr>
              <a:t>, s </a:t>
            </a:r>
            <a:r>
              <a:rPr lang="en-GB" dirty="0" err="1">
                <a:solidFill>
                  <a:schemeClr val="tx2"/>
                </a:solidFill>
              </a:rPr>
              <a:t>výjimkou</a:t>
            </a:r>
            <a:r>
              <a:rPr lang="en-GB" dirty="0">
                <a:solidFill>
                  <a:schemeClr val="tx2"/>
                </a:solidFill>
              </a:rPr>
              <a:t> </a:t>
            </a:r>
          </a:p>
          <a:p>
            <a:r>
              <a:rPr lang="cs-CZ" dirty="0">
                <a:solidFill>
                  <a:schemeClr val="tx2"/>
                </a:solidFill>
              </a:rPr>
              <a:t>	</a:t>
            </a:r>
            <a:r>
              <a:rPr lang="en-GB" dirty="0">
                <a:solidFill>
                  <a:schemeClr val="tx2"/>
                </a:solidFill>
              </a:rPr>
              <a:t>a) </a:t>
            </a:r>
            <a:r>
              <a:rPr lang="en-GB" dirty="0" err="1">
                <a:solidFill>
                  <a:schemeClr val="tx2"/>
                </a:solidFill>
              </a:rPr>
              <a:t>případů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kdy</a:t>
            </a:r>
            <a:r>
              <a:rPr lang="en-GB" dirty="0">
                <a:solidFill>
                  <a:schemeClr val="tx2"/>
                </a:solidFill>
              </a:rPr>
              <a:t> by </a:t>
            </a:r>
            <a:r>
              <a:rPr lang="en-GB" dirty="0" err="1">
                <a:solidFill>
                  <a:schemeClr val="tx2"/>
                </a:solidFill>
              </a:rPr>
              <a:t>uplatněním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minimální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vzdálenosti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byla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znemožněna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modernizace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stávajících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průmyslových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cs-CZ" dirty="0">
                <a:solidFill>
                  <a:schemeClr val="tx2"/>
                </a:solidFill>
              </a:rPr>
              <a:t>	</a:t>
            </a:r>
            <a:r>
              <a:rPr lang="en-GB" dirty="0" err="1">
                <a:solidFill>
                  <a:schemeClr val="tx2"/>
                </a:solidFill>
              </a:rPr>
              <a:t>nebo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zemědělských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areálech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cs-CZ" dirty="0"/>
              <a:t>(platí jednostranně, protože se text vztahuje pouze k realizaci záměrů)</a:t>
            </a:r>
            <a:endParaRPr lang="en-GB" dirty="0"/>
          </a:p>
          <a:p>
            <a:r>
              <a:rPr lang="cs-CZ" dirty="0">
                <a:solidFill>
                  <a:schemeClr val="tx2"/>
                </a:solidFill>
              </a:rPr>
              <a:t>	</a:t>
            </a:r>
            <a:r>
              <a:rPr lang="en-GB" dirty="0">
                <a:solidFill>
                  <a:schemeClr val="tx2"/>
                </a:solidFill>
              </a:rPr>
              <a:t>b) </a:t>
            </a:r>
            <a:r>
              <a:rPr lang="en-GB" dirty="0" err="1">
                <a:solidFill>
                  <a:schemeClr val="tx2"/>
                </a:solidFill>
              </a:rPr>
              <a:t>realizace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hornické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činnosti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stanovených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dobývacích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prostorech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/>
              <a:t>(platí oboustranně, protože se vyjímá celý 	sektor)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nebo</a:t>
            </a:r>
            <a:r>
              <a:rPr lang="en-GB" dirty="0">
                <a:solidFill>
                  <a:schemeClr val="tx2"/>
                </a:solidFill>
              </a:rPr>
              <a:t> </a:t>
            </a:r>
          </a:p>
          <a:p>
            <a:r>
              <a:rPr lang="cs-CZ" dirty="0">
                <a:solidFill>
                  <a:schemeClr val="tx2"/>
                </a:solidFill>
              </a:rPr>
              <a:t>	</a:t>
            </a:r>
            <a:r>
              <a:rPr lang="en-GB" dirty="0">
                <a:solidFill>
                  <a:schemeClr val="tx2"/>
                </a:solidFill>
              </a:rPr>
              <a:t>c) </a:t>
            </a:r>
            <a:r>
              <a:rPr lang="en-GB" dirty="0" err="1">
                <a:solidFill>
                  <a:schemeClr val="tx2"/>
                </a:solidFill>
              </a:rPr>
              <a:t>realizace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činnosti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prováděné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hornickým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způsobem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na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ložiscích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nevyhrazených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nerostů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prostorech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/>
              <a:t>(platí 	oboustranně, protože se vyjímá celý sektor)</a:t>
            </a:r>
            <a:r>
              <a:rPr lang="en-GB" dirty="0">
                <a:solidFill>
                  <a:schemeClr val="tx2"/>
                </a:solidFill>
              </a:rPr>
              <a:t>. </a:t>
            </a:r>
          </a:p>
          <a:p>
            <a:r>
              <a:rPr lang="en-GB" dirty="0">
                <a:solidFill>
                  <a:schemeClr val="tx2"/>
                </a:solidFill>
              </a:rPr>
              <a:t>(2)  </a:t>
            </a:r>
            <a:r>
              <a:rPr lang="en-GB" dirty="0" err="1">
                <a:solidFill>
                  <a:schemeClr val="tx2"/>
                </a:solidFill>
              </a:rPr>
              <a:t>Modernizací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podle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odstavce</a:t>
            </a:r>
            <a:r>
              <a:rPr lang="en-GB" dirty="0">
                <a:solidFill>
                  <a:schemeClr val="tx2"/>
                </a:solidFill>
              </a:rPr>
              <a:t> 1 </a:t>
            </a:r>
            <a:r>
              <a:rPr lang="en-GB" dirty="0" err="1">
                <a:solidFill>
                  <a:schemeClr val="tx2"/>
                </a:solidFill>
              </a:rPr>
              <a:t>písm</a:t>
            </a:r>
            <a:r>
              <a:rPr lang="en-GB" dirty="0">
                <a:solidFill>
                  <a:schemeClr val="tx2"/>
                </a:solidFill>
              </a:rPr>
              <a:t>. a) se </a:t>
            </a:r>
            <a:r>
              <a:rPr lang="en-GB" dirty="0" err="1">
                <a:solidFill>
                  <a:schemeClr val="tx2"/>
                </a:solidFill>
              </a:rPr>
              <a:t>rozumí</a:t>
            </a:r>
            <a:endParaRPr lang="en-GB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	</a:t>
            </a:r>
            <a:r>
              <a:rPr lang="en-GB" dirty="0">
                <a:solidFill>
                  <a:schemeClr val="tx2"/>
                </a:solidFill>
              </a:rPr>
              <a:t>a) </a:t>
            </a:r>
            <a:r>
              <a:rPr lang="en-GB" dirty="0" err="1">
                <a:solidFill>
                  <a:schemeClr val="tx2"/>
                </a:solidFill>
              </a:rPr>
              <a:t>náhrada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stávajících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stacionárních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zdrojů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novými</a:t>
            </a:r>
            <a:r>
              <a:rPr lang="en-GB" dirty="0">
                <a:solidFill>
                  <a:schemeClr val="tx2"/>
                </a:solidFill>
              </a:rPr>
              <a:t>,</a:t>
            </a:r>
          </a:p>
          <a:p>
            <a:r>
              <a:rPr lang="cs-CZ" dirty="0">
                <a:solidFill>
                  <a:schemeClr val="tx2"/>
                </a:solidFill>
              </a:rPr>
              <a:t>	</a:t>
            </a:r>
            <a:r>
              <a:rPr lang="en-GB" dirty="0">
                <a:solidFill>
                  <a:schemeClr val="tx2"/>
                </a:solidFill>
              </a:rPr>
              <a:t>b) </a:t>
            </a:r>
            <a:r>
              <a:rPr lang="en-GB" dirty="0" err="1">
                <a:solidFill>
                  <a:schemeClr val="tx2"/>
                </a:solidFill>
              </a:rPr>
              <a:t>rekonstrukce</a:t>
            </a:r>
            <a:r>
              <a:rPr lang="en-GB" dirty="0">
                <a:solidFill>
                  <a:schemeClr val="tx2"/>
                </a:solidFill>
              </a:rPr>
              <a:t> a </a:t>
            </a:r>
            <a:r>
              <a:rPr lang="en-GB" dirty="0" err="1">
                <a:solidFill>
                  <a:schemeClr val="tx2"/>
                </a:solidFill>
              </a:rPr>
              <a:t>úprava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stávajících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stacionárních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zdrojů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nebo</a:t>
            </a:r>
            <a:endParaRPr lang="en-GB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	</a:t>
            </a:r>
            <a:r>
              <a:rPr lang="en-GB" dirty="0">
                <a:solidFill>
                  <a:schemeClr val="tx2"/>
                </a:solidFill>
              </a:rPr>
              <a:t>c) </a:t>
            </a:r>
            <a:r>
              <a:rPr lang="en-GB" dirty="0" err="1">
                <a:solidFill>
                  <a:schemeClr val="tx2"/>
                </a:solidFill>
              </a:rPr>
              <a:t>rozšiřování</a:t>
            </a:r>
            <a:r>
              <a:rPr lang="en-GB" dirty="0">
                <a:solidFill>
                  <a:schemeClr val="tx2"/>
                </a:solidFill>
              </a:rPr>
              <a:t> a </a:t>
            </a:r>
            <a:r>
              <a:rPr lang="en-GB" dirty="0" err="1">
                <a:solidFill>
                  <a:schemeClr val="tx2"/>
                </a:solidFill>
              </a:rPr>
              <a:t>rozvoj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výroby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včetně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povolení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nového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stacionárního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zdroje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zvýšení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kapacity</a:t>
            </a:r>
            <a:r>
              <a:rPr lang="en-GB" dirty="0">
                <a:solidFill>
                  <a:schemeClr val="tx2"/>
                </a:solidFill>
              </a:rPr>
              <a:t> a </a:t>
            </a:r>
            <a:r>
              <a:rPr lang="en-GB" dirty="0" err="1">
                <a:solidFill>
                  <a:schemeClr val="tx2"/>
                </a:solidFill>
              </a:rPr>
              <a:t>rozsahu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nebo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cs-CZ" dirty="0">
                <a:solidFill>
                  <a:schemeClr val="tx2"/>
                </a:solidFill>
              </a:rPr>
              <a:t>	</a:t>
            </a:r>
            <a:r>
              <a:rPr lang="en-GB" dirty="0" err="1">
                <a:solidFill>
                  <a:schemeClr val="tx2"/>
                </a:solidFill>
              </a:rPr>
              <a:t>změny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technologie</a:t>
            </a:r>
            <a:r>
              <a:rPr lang="en-GB" dirty="0">
                <a:solidFill>
                  <a:schemeClr val="tx2"/>
                </a:solidFill>
              </a:rPr>
              <a:t>, a to v </a:t>
            </a:r>
            <a:r>
              <a:rPr lang="en-GB" dirty="0" err="1">
                <a:solidFill>
                  <a:schemeClr val="tx2"/>
                </a:solidFill>
              </a:rPr>
              <a:t>rámci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činnosti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na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úrovni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oddílu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podle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Klasifikace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ekonomických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činností</a:t>
            </a:r>
            <a:r>
              <a:rPr lang="en-GB" dirty="0">
                <a:solidFill>
                  <a:schemeClr val="tx2"/>
                </a:solidFill>
              </a:rPr>
              <a:t> (CZ NACE) v </a:t>
            </a:r>
            <a:r>
              <a:rPr lang="cs-CZ" dirty="0">
                <a:solidFill>
                  <a:schemeClr val="tx2"/>
                </a:solidFill>
              </a:rPr>
              <a:t>	</a:t>
            </a:r>
            <a:r>
              <a:rPr lang="en-GB" dirty="0" err="1">
                <a:solidFill>
                  <a:schemeClr val="tx2"/>
                </a:solidFill>
              </a:rPr>
              <a:t>areálu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provozované</a:t>
            </a:r>
            <a:r>
              <a:rPr lang="en-GB" dirty="0">
                <a:solidFill>
                  <a:schemeClr val="tx2"/>
                </a:solidFill>
              </a:rPr>
              <a:t>, a </a:t>
            </a:r>
            <a:r>
              <a:rPr lang="en-GB" dirty="0" err="1">
                <a:solidFill>
                  <a:schemeClr val="tx2"/>
                </a:solidFill>
              </a:rPr>
              <a:t>dále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povolení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jiného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stacionárního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zdroje</a:t>
            </a:r>
            <a:r>
              <a:rPr lang="en-GB" dirty="0">
                <a:solidFill>
                  <a:schemeClr val="tx2"/>
                </a:solidFill>
              </a:rPr>
              <a:t> s </a:t>
            </a:r>
            <a:r>
              <a:rPr lang="en-GB" dirty="0" err="1">
                <a:solidFill>
                  <a:schemeClr val="tx2"/>
                </a:solidFill>
              </a:rPr>
              <a:t>tím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přímo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technicky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nebo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funkčně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spojeného</a:t>
            </a:r>
            <a:r>
              <a:rPr lang="en-GB" dirty="0">
                <a:solidFill>
                  <a:schemeClr val="tx2"/>
                </a:solidFill>
              </a:rPr>
              <a:t>. 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3A4191B1-E15E-46DC-450E-D125686D8B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301" y="5848406"/>
            <a:ext cx="1369909" cy="1369909"/>
          </a:xfrm>
          <a:prstGeom prst="rect">
            <a:avLst/>
          </a:prstGeom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id="{F5A48037-6EB3-0A8E-9277-7F4EAAF591C2}"/>
              </a:ext>
            </a:extLst>
          </p:cNvPr>
          <p:cNvSpPr txBox="1">
            <a:spLocks/>
          </p:cNvSpPr>
          <p:nvPr/>
        </p:nvSpPr>
        <p:spPr>
          <a:xfrm>
            <a:off x="839787" y="360262"/>
            <a:ext cx="8191917" cy="751437"/>
          </a:xfrm>
          <a:prstGeom prst="round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8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round/>
          </a:ln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cs-CZ" sz="4000">
                <a:solidFill>
                  <a:schemeClr val="bg1"/>
                </a:solidFill>
              </a:rPr>
              <a:t>     Návrh novely zákona č. 201/2012 Sb.</a:t>
            </a:r>
            <a:endParaRPr lang="cs-CZ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489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998764-2703-AD18-8132-062E8D8F98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7745CFC4-276D-DB2D-BD2C-DAE8291C1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456681"/>
            <a:ext cx="10886991" cy="5041057"/>
          </a:xfrm>
        </p:spPr>
        <p:txBody>
          <a:bodyPr>
            <a:noAutofit/>
          </a:bodyPr>
          <a:lstStyle/>
          <a:p>
            <a:r>
              <a:rPr lang="en-GB" sz="2000" b="1" dirty="0">
                <a:solidFill>
                  <a:schemeClr val="tx2"/>
                </a:solidFill>
              </a:rPr>
              <a:t>§ 12a</a:t>
            </a:r>
          </a:p>
          <a:p>
            <a:pPr>
              <a:spcAft>
                <a:spcPts val="600"/>
              </a:spcAft>
            </a:pPr>
            <a:r>
              <a:rPr lang="en-GB" dirty="0">
                <a:solidFill>
                  <a:schemeClr val="tx2"/>
                </a:solidFill>
              </a:rPr>
              <a:t> (3) Pro </a:t>
            </a:r>
            <a:r>
              <a:rPr lang="en-GB" dirty="0" err="1">
                <a:solidFill>
                  <a:schemeClr val="tx2"/>
                </a:solidFill>
              </a:rPr>
              <a:t>účely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ustanovení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odstavce</a:t>
            </a:r>
            <a:r>
              <a:rPr lang="en-GB" dirty="0">
                <a:solidFill>
                  <a:schemeClr val="tx2"/>
                </a:solidFill>
              </a:rPr>
              <a:t> 2 </a:t>
            </a:r>
            <a:r>
              <a:rPr lang="en-GB" dirty="0" err="1">
                <a:solidFill>
                  <a:schemeClr val="tx2"/>
                </a:solidFill>
              </a:rPr>
              <a:t>písm</a:t>
            </a:r>
            <a:r>
              <a:rPr lang="en-GB" dirty="0">
                <a:solidFill>
                  <a:schemeClr val="tx2"/>
                </a:solidFill>
              </a:rPr>
              <a:t>. c) se </a:t>
            </a:r>
            <a:r>
              <a:rPr lang="en-GB" dirty="0" err="1">
                <a:solidFill>
                  <a:schemeClr val="tx2"/>
                </a:solidFill>
              </a:rPr>
              <a:t>oddíly</a:t>
            </a:r>
            <a:r>
              <a:rPr lang="en-GB" dirty="0">
                <a:solidFill>
                  <a:schemeClr val="tx2"/>
                </a:solidFill>
              </a:rPr>
              <a:t> 01 a 10 </a:t>
            </a:r>
            <a:r>
              <a:rPr lang="en-GB" dirty="0" err="1">
                <a:solidFill>
                  <a:schemeClr val="tx2"/>
                </a:solidFill>
              </a:rPr>
              <a:t>podle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Klasifikace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ekonomických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činností</a:t>
            </a:r>
            <a:r>
              <a:rPr lang="en-GB" dirty="0">
                <a:solidFill>
                  <a:schemeClr val="tx2"/>
                </a:solidFill>
              </a:rPr>
              <a:t> (CZ NACE) </a:t>
            </a:r>
            <a:r>
              <a:rPr lang="en-GB" dirty="0" err="1">
                <a:solidFill>
                  <a:schemeClr val="tx2"/>
                </a:solidFill>
              </a:rPr>
              <a:t>považují</a:t>
            </a:r>
            <a:r>
              <a:rPr lang="en-GB" dirty="0">
                <a:solidFill>
                  <a:schemeClr val="tx2"/>
                </a:solidFill>
              </a:rPr>
              <a:t> za </a:t>
            </a:r>
            <a:r>
              <a:rPr lang="en-GB" dirty="0" err="1">
                <a:solidFill>
                  <a:schemeClr val="tx2"/>
                </a:solidFill>
              </a:rPr>
              <a:t>jeden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oddíl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/>
              <a:t>(</a:t>
            </a:r>
            <a:r>
              <a:rPr lang="en-GB" dirty="0" err="1"/>
              <a:t>rostlinná</a:t>
            </a:r>
            <a:r>
              <a:rPr lang="en-GB" dirty="0"/>
              <a:t> a </a:t>
            </a:r>
            <a:r>
              <a:rPr lang="en-GB" dirty="0" err="1"/>
              <a:t>živočišná</a:t>
            </a:r>
            <a:r>
              <a:rPr lang="en-GB" dirty="0"/>
              <a:t> </a:t>
            </a:r>
            <a:r>
              <a:rPr lang="en-GB" dirty="0" err="1"/>
              <a:t>výroba</a:t>
            </a:r>
            <a:r>
              <a:rPr lang="en-GB" dirty="0"/>
              <a:t> a </a:t>
            </a:r>
            <a:r>
              <a:rPr lang="en-GB" dirty="0" err="1"/>
              <a:t>výroba</a:t>
            </a:r>
            <a:r>
              <a:rPr lang="en-GB" dirty="0"/>
              <a:t> </a:t>
            </a:r>
            <a:r>
              <a:rPr lang="en-GB" dirty="0" err="1"/>
              <a:t>potravin</a:t>
            </a:r>
            <a:r>
              <a:rPr lang="en-GB" dirty="0"/>
              <a:t>)</a:t>
            </a:r>
            <a:r>
              <a:rPr lang="en-GB" dirty="0">
                <a:solidFill>
                  <a:schemeClr val="tx2"/>
                </a:solidFill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GB" dirty="0">
                <a:solidFill>
                  <a:schemeClr val="tx2"/>
                </a:solidFill>
              </a:rPr>
              <a:t>(4) Na </a:t>
            </a:r>
            <a:r>
              <a:rPr lang="en-GB" dirty="0" err="1">
                <a:solidFill>
                  <a:schemeClr val="tx2"/>
                </a:solidFill>
              </a:rPr>
              <a:t>návrh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žadatele</a:t>
            </a:r>
            <a:r>
              <a:rPr lang="en-GB" dirty="0">
                <a:solidFill>
                  <a:schemeClr val="tx2"/>
                </a:solidFill>
              </a:rPr>
              <a:t> o </a:t>
            </a:r>
            <a:r>
              <a:rPr lang="en-GB" dirty="0" err="1">
                <a:solidFill>
                  <a:schemeClr val="tx2"/>
                </a:solidFill>
              </a:rPr>
              <a:t>závazné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stanovisko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nebo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povolení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provozu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nebo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při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vydávání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stanoviska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může</a:t>
            </a:r>
            <a:r>
              <a:rPr lang="en-GB" dirty="0">
                <a:solidFill>
                  <a:schemeClr val="tx2"/>
                </a:solidFill>
              </a:rPr>
              <a:t> v </a:t>
            </a:r>
            <a:r>
              <a:rPr lang="en-GB" dirty="0" err="1">
                <a:solidFill>
                  <a:schemeClr val="tx2"/>
                </a:solidFill>
              </a:rPr>
              <a:t>odůvodněných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případech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orgán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ochrany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ovzduší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stanovit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že</a:t>
            </a:r>
            <a:r>
              <a:rPr lang="en-GB" dirty="0">
                <a:solidFill>
                  <a:schemeClr val="tx2"/>
                </a:solidFill>
              </a:rPr>
              <a:t> se </a:t>
            </a:r>
            <a:r>
              <a:rPr lang="en-GB" dirty="0" err="1">
                <a:solidFill>
                  <a:schemeClr val="tx2"/>
                </a:solidFill>
              </a:rPr>
              <a:t>minimální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vzdálenosti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neuplatní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/>
              <a:t>(typicky případy, kdy je s ohledem na charakter výroby zřejmé, že zdroj nebude obtěžovat zápachem i bez opatření – vyjímá se oboustranně)</a:t>
            </a:r>
            <a:r>
              <a:rPr lang="en-GB" dirty="0">
                <a:solidFill>
                  <a:schemeClr val="tx2"/>
                </a:solidFill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en-GB" dirty="0">
                <a:solidFill>
                  <a:schemeClr val="tx2"/>
                </a:solidFill>
              </a:rPr>
              <a:t>(5) </a:t>
            </a:r>
            <a:r>
              <a:rPr lang="en-GB" dirty="0" err="1">
                <a:solidFill>
                  <a:schemeClr val="tx2"/>
                </a:solidFill>
              </a:rPr>
              <a:t>Minimální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vzdálenosti</a:t>
            </a:r>
            <a:r>
              <a:rPr lang="en-GB" dirty="0">
                <a:solidFill>
                  <a:schemeClr val="tx2"/>
                </a:solidFill>
              </a:rPr>
              <a:t> se </a:t>
            </a:r>
            <a:r>
              <a:rPr lang="en-GB" dirty="0" err="1">
                <a:solidFill>
                  <a:schemeClr val="tx2"/>
                </a:solidFill>
              </a:rPr>
              <a:t>neuplatňují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při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změnách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povolení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provozu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stacionárních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zdrojů</a:t>
            </a:r>
            <a:r>
              <a:rPr lang="en-GB" dirty="0">
                <a:solidFill>
                  <a:schemeClr val="tx2"/>
                </a:solidFill>
              </a:rPr>
              <a:t>, pro </a:t>
            </a:r>
            <a:r>
              <a:rPr lang="en-GB" dirty="0" err="1">
                <a:solidFill>
                  <a:schemeClr val="tx2"/>
                </a:solidFill>
              </a:rPr>
              <a:t>které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bylo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povolení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provozu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již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vydáno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/>
              <a:t>(je pokryto odst. 1 písm. a), resp. odst. 2)</a:t>
            </a:r>
            <a:r>
              <a:rPr lang="en-GB" dirty="0">
                <a:solidFill>
                  <a:schemeClr val="tx2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GB" dirty="0">
                <a:solidFill>
                  <a:schemeClr val="tx2"/>
                </a:solidFill>
              </a:rPr>
              <a:t>(6) </a:t>
            </a:r>
            <a:r>
              <a:rPr lang="en-GB" dirty="0" err="1">
                <a:solidFill>
                  <a:schemeClr val="tx2"/>
                </a:solidFill>
              </a:rPr>
              <a:t>Ministerstvo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vyhláškou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stanoví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minimální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vzdálenosti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mezi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stacionárním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zdrojem</a:t>
            </a:r>
            <a:r>
              <a:rPr lang="en-GB" dirty="0">
                <a:solidFill>
                  <a:schemeClr val="tx2"/>
                </a:solidFill>
              </a:rPr>
              <a:t> a </a:t>
            </a:r>
            <a:r>
              <a:rPr lang="en-GB" dirty="0" err="1">
                <a:solidFill>
                  <a:schemeClr val="tx2"/>
                </a:solidFill>
              </a:rPr>
              <a:t>stanovenými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plochami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vymezenými</a:t>
            </a:r>
            <a:r>
              <a:rPr lang="en-GB" dirty="0">
                <a:solidFill>
                  <a:schemeClr val="tx2"/>
                </a:solidFill>
              </a:rPr>
              <a:t> v </a:t>
            </a:r>
            <a:r>
              <a:rPr lang="en-GB" dirty="0" err="1">
                <a:solidFill>
                  <a:schemeClr val="tx2"/>
                </a:solidFill>
              </a:rPr>
              <a:t>územním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plánu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včetně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způsobu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jejich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použití</a:t>
            </a:r>
            <a:r>
              <a:rPr lang="en-GB" dirty="0">
                <a:solidFill>
                  <a:schemeClr val="tx2"/>
                </a:solidFill>
              </a:rPr>
              <a:t>. </a:t>
            </a:r>
            <a:r>
              <a:rPr lang="en-GB" dirty="0" err="1">
                <a:solidFill>
                  <a:schemeClr val="tx2"/>
                </a:solidFill>
              </a:rPr>
              <a:t>Hodnota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minimálních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vzdáleností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stanovených</a:t>
            </a:r>
            <a:r>
              <a:rPr lang="en-GB" dirty="0">
                <a:solidFill>
                  <a:schemeClr val="tx2"/>
                </a:solidFill>
              </a:rPr>
              <a:t> v </a:t>
            </a:r>
            <a:r>
              <a:rPr lang="en-GB" dirty="0" err="1">
                <a:solidFill>
                  <a:schemeClr val="tx2"/>
                </a:solidFill>
              </a:rPr>
              <a:t>prováděcím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právním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předpisu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nepřesáhne</a:t>
            </a:r>
            <a:r>
              <a:rPr lang="en-GB" dirty="0">
                <a:solidFill>
                  <a:schemeClr val="tx2"/>
                </a:solidFill>
              </a:rPr>
              <a:t> 500 m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/>
              <a:t>(výčet stacionárních zdrojů, pro které může vyhláška stanovit minimální vzdálenost bude v příloze č. 2a)</a:t>
            </a:r>
            <a:r>
              <a:rPr lang="en-GB" dirty="0">
                <a:solidFill>
                  <a:schemeClr val="tx2"/>
                </a:solidFill>
              </a:rPr>
              <a:t>.</a:t>
            </a:r>
          </a:p>
          <a:p>
            <a:endParaRPr lang="cs-CZ" dirty="0">
              <a:solidFill>
                <a:schemeClr val="tx2"/>
              </a:solidFill>
            </a:endParaRPr>
          </a:p>
          <a:p>
            <a:r>
              <a:rPr lang="en-GB" dirty="0" err="1">
                <a:solidFill>
                  <a:schemeClr val="tx2"/>
                </a:solidFill>
              </a:rPr>
              <a:t>Výjimky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mají</a:t>
            </a:r>
            <a:r>
              <a:rPr lang="en-GB" dirty="0">
                <a:solidFill>
                  <a:schemeClr val="tx2"/>
                </a:solidFill>
              </a:rPr>
              <a:t> za </a:t>
            </a:r>
            <a:r>
              <a:rPr lang="en-GB" dirty="0" err="1">
                <a:solidFill>
                  <a:schemeClr val="tx2"/>
                </a:solidFill>
              </a:rPr>
              <a:t>úkol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zabránit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zpětnému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působení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minimálních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vzdáleností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na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již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povolené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záměry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stacionární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zdroje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apod</a:t>
            </a:r>
            <a:r>
              <a:rPr lang="en-GB" dirty="0">
                <a:solidFill>
                  <a:schemeClr val="tx2"/>
                </a:solidFill>
              </a:rPr>
              <a:t>.</a:t>
            </a:r>
          </a:p>
          <a:p>
            <a:r>
              <a:rPr lang="cs-CZ" dirty="0">
                <a:solidFill>
                  <a:schemeClr val="tx2"/>
                </a:solidFill>
              </a:rPr>
              <a:t>Minimální vzdálenosti by se neměly vztahovat na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plochy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určené</a:t>
            </a:r>
            <a:r>
              <a:rPr lang="en-GB" dirty="0">
                <a:solidFill>
                  <a:schemeClr val="tx2"/>
                </a:solidFill>
              </a:rPr>
              <a:t> k </a:t>
            </a:r>
            <a:r>
              <a:rPr lang="en-GB" dirty="0" err="1">
                <a:solidFill>
                  <a:schemeClr val="tx2"/>
                </a:solidFill>
              </a:rPr>
              <a:t>bydlení</a:t>
            </a:r>
            <a:r>
              <a:rPr lang="en-GB" dirty="0">
                <a:solidFill>
                  <a:schemeClr val="tx2"/>
                </a:solidFill>
              </a:rPr>
              <a:t> (</a:t>
            </a:r>
            <a:r>
              <a:rPr lang="en-GB" dirty="0" err="1">
                <a:solidFill>
                  <a:schemeClr val="tx2"/>
                </a:solidFill>
              </a:rPr>
              <a:t>obč</a:t>
            </a:r>
            <a:r>
              <a:rPr lang="en-GB" dirty="0">
                <a:solidFill>
                  <a:schemeClr val="tx2"/>
                </a:solidFill>
              </a:rPr>
              <a:t>. </a:t>
            </a:r>
            <a:r>
              <a:rPr lang="en-GB" dirty="0" err="1">
                <a:solidFill>
                  <a:schemeClr val="tx2"/>
                </a:solidFill>
              </a:rPr>
              <a:t>vybavenosti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apod</a:t>
            </a:r>
            <a:r>
              <a:rPr lang="en-GB" dirty="0">
                <a:solidFill>
                  <a:schemeClr val="tx2"/>
                </a:solidFill>
              </a:rPr>
              <a:t>.), </a:t>
            </a:r>
            <a:r>
              <a:rPr lang="en-GB" dirty="0" err="1">
                <a:solidFill>
                  <a:schemeClr val="tx2"/>
                </a:solidFill>
              </a:rPr>
              <a:t>které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jsou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již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zaneseny</a:t>
            </a:r>
            <a:r>
              <a:rPr lang="en-GB" dirty="0">
                <a:solidFill>
                  <a:schemeClr val="tx2"/>
                </a:solidFill>
              </a:rPr>
              <a:t> do </a:t>
            </a:r>
            <a:r>
              <a:rPr lang="en-GB" dirty="0" err="1">
                <a:solidFill>
                  <a:schemeClr val="tx2"/>
                </a:solidFill>
              </a:rPr>
              <a:t>stávajících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územních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plánů</a:t>
            </a:r>
            <a:r>
              <a:rPr lang="cs-CZ" dirty="0">
                <a:solidFill>
                  <a:schemeClr val="tx2"/>
                </a:solidFill>
              </a:rPr>
              <a:t> </a:t>
            </a:r>
            <a:r>
              <a:rPr lang="cs-CZ" dirty="0"/>
              <a:t>(v případě pořizování nových ÚP, kdy se stávající plochy nijak nerozšiřují)</a:t>
            </a:r>
            <a:r>
              <a:rPr lang="en-GB" dirty="0">
                <a:solidFill>
                  <a:schemeClr val="tx2"/>
                </a:solidFill>
              </a:rPr>
              <a:t>.</a:t>
            </a:r>
          </a:p>
          <a:p>
            <a:r>
              <a:rPr lang="en-GB" dirty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7B320F88-78F9-B782-18C1-5FECEE1158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301" y="5848406"/>
            <a:ext cx="1369909" cy="1369909"/>
          </a:xfrm>
          <a:prstGeom prst="rect">
            <a:avLst/>
          </a:prstGeom>
        </p:spPr>
      </p:pic>
      <p:sp>
        <p:nvSpPr>
          <p:cNvPr id="12" name="Nadpis 1">
            <a:extLst>
              <a:ext uri="{FF2B5EF4-FFF2-40B4-BE49-F238E27FC236}">
                <a16:creationId xmlns:a16="http://schemas.microsoft.com/office/drawing/2014/main" id="{01BDC1BE-5907-F857-A694-7E56DB027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360262"/>
            <a:ext cx="8191917" cy="751437"/>
          </a:xfrm>
          <a:prstGeom prst="round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8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round/>
          </a:ln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cs-CZ" sz="4000" dirty="0">
                <a:solidFill>
                  <a:schemeClr val="bg1"/>
                </a:solidFill>
              </a:rPr>
              <a:t>     Návrh novely zákona č. 201/2012 Sb.</a:t>
            </a:r>
          </a:p>
        </p:txBody>
      </p:sp>
    </p:spTree>
    <p:extLst>
      <p:ext uri="{BB962C8B-B14F-4D97-AF65-F5344CB8AC3E}">
        <p14:creationId xmlns:p14="http://schemas.microsoft.com/office/powerpoint/2010/main" val="75496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70C2A3-7952-0C70-28DD-9C82B4AF63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E39A922F-DECB-706A-0EA8-E31E6CB231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1456681"/>
            <a:ext cx="3031710" cy="5041057"/>
          </a:xfr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chemeClr val="tx2"/>
                </a:solidFill>
              </a:rPr>
              <a:t>Trochu předběhneme k vyhlášce…</a:t>
            </a:r>
            <a:endParaRPr lang="en-GB" sz="2000" b="1" dirty="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</a:pPr>
            <a:r>
              <a:rPr lang="cs-CZ" sz="2000" dirty="0">
                <a:solidFill>
                  <a:schemeClr val="tx2"/>
                </a:solidFill>
              </a:rPr>
              <a:t>Základní („defaultní“) referenční vzdálenost pro aplikaci minimální vzdálenosti je nejkratší spojnice pláště budovy (haly) a hrany plochy v územním plánu.</a:t>
            </a:r>
            <a:endParaRPr lang="cs-CZ" sz="2000" u="sng" dirty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r>
              <a:rPr lang="en-GB" dirty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1436831-9CBB-1335-CDBA-7D329BA7D5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301" y="5848406"/>
            <a:ext cx="1369909" cy="1369909"/>
          </a:xfrm>
          <a:prstGeom prst="rect">
            <a:avLst/>
          </a:prstGeom>
        </p:spPr>
      </p:pic>
      <p:sp>
        <p:nvSpPr>
          <p:cNvPr id="12" name="Nadpis 1">
            <a:extLst>
              <a:ext uri="{FF2B5EF4-FFF2-40B4-BE49-F238E27FC236}">
                <a16:creationId xmlns:a16="http://schemas.microsoft.com/office/drawing/2014/main" id="{4FCDB6A8-9528-51B4-1593-1A5B1A763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360262"/>
            <a:ext cx="8191917" cy="751437"/>
          </a:xfrm>
          <a:prstGeom prst="round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8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round/>
          </a:ln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cs-CZ" sz="4000" dirty="0">
                <a:solidFill>
                  <a:schemeClr val="bg1"/>
                </a:solidFill>
              </a:rPr>
              <a:t>     Návrh novely zákona č. 201/2012 Sb.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1E6B6A9-4CEE-36A5-489A-F9651B99B9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3350" y="1776412"/>
            <a:ext cx="6896100" cy="4561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146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1CDC06-911D-671A-D048-8FF215C11C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A28207B2-24CE-FCE5-18DA-7C8FD2CB27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1390006"/>
            <a:ext cx="10886991" cy="5041057"/>
          </a:xfr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chemeClr val="tx2"/>
                </a:solidFill>
              </a:rPr>
              <a:t>Přechodné ustanovení posouvající účinnost</a:t>
            </a:r>
            <a:endParaRPr lang="en-GB" sz="2000" b="1" dirty="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</a:pPr>
            <a:r>
              <a:rPr lang="en-GB" sz="2000" dirty="0" err="1">
                <a:solidFill>
                  <a:schemeClr val="tx2"/>
                </a:solidFill>
              </a:rPr>
              <a:t>Orgány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ochrany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ovzduší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vycházejí</a:t>
            </a:r>
            <a:r>
              <a:rPr lang="en-GB" sz="2000" dirty="0">
                <a:solidFill>
                  <a:schemeClr val="tx2"/>
                </a:solidFill>
              </a:rPr>
              <a:t> za </a:t>
            </a:r>
            <a:r>
              <a:rPr lang="en-GB" sz="2000" dirty="0" err="1">
                <a:solidFill>
                  <a:schemeClr val="tx2"/>
                </a:solidFill>
              </a:rPr>
              <a:t>účelem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ochrany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ovzduší</a:t>
            </a:r>
            <a:r>
              <a:rPr lang="en-GB" sz="2000" dirty="0">
                <a:solidFill>
                  <a:schemeClr val="tx2"/>
                </a:solidFill>
              </a:rPr>
              <a:t> z </a:t>
            </a:r>
            <a:r>
              <a:rPr lang="en-GB" sz="2000" dirty="0" err="1">
                <a:solidFill>
                  <a:schemeClr val="tx2"/>
                </a:solidFill>
              </a:rPr>
              <a:t>minimálních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vzdáleností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podle</a:t>
            </a:r>
            <a:r>
              <a:rPr lang="en-GB" sz="2000" dirty="0">
                <a:solidFill>
                  <a:schemeClr val="tx2"/>
                </a:solidFill>
              </a:rPr>
              <a:t> § 12a </a:t>
            </a:r>
            <a:r>
              <a:rPr lang="en-GB" sz="2000" dirty="0" err="1">
                <a:solidFill>
                  <a:schemeClr val="tx2"/>
                </a:solidFill>
              </a:rPr>
              <a:t>zákona</a:t>
            </a:r>
            <a:r>
              <a:rPr lang="en-GB" sz="2000" dirty="0">
                <a:solidFill>
                  <a:schemeClr val="tx2"/>
                </a:solidFill>
              </a:rPr>
              <a:t> č. 201/2012 Sb., </a:t>
            </a:r>
            <a:r>
              <a:rPr lang="en-GB" sz="2000" dirty="0" err="1">
                <a:solidFill>
                  <a:schemeClr val="tx2"/>
                </a:solidFill>
              </a:rPr>
              <a:t>ve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znění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účinném</a:t>
            </a:r>
            <a:r>
              <a:rPr lang="en-GB" sz="2000" dirty="0">
                <a:solidFill>
                  <a:schemeClr val="tx2"/>
                </a:solidFill>
              </a:rPr>
              <a:t> ode </a:t>
            </a:r>
            <a:r>
              <a:rPr lang="en-GB" sz="2000" dirty="0" err="1">
                <a:solidFill>
                  <a:schemeClr val="tx2"/>
                </a:solidFill>
              </a:rPr>
              <a:t>dne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nabytí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účinnosti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tohoto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zákona</a:t>
            </a:r>
            <a:r>
              <a:rPr lang="en-GB" sz="2000" dirty="0">
                <a:solidFill>
                  <a:schemeClr val="tx2"/>
                </a:solidFill>
              </a:rPr>
              <a:t>, </a:t>
            </a:r>
            <a:r>
              <a:rPr lang="en-GB" sz="2000" dirty="0" err="1">
                <a:solidFill>
                  <a:schemeClr val="tx2"/>
                </a:solidFill>
              </a:rPr>
              <a:t>při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vydávání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stanoviska</a:t>
            </a:r>
            <a:r>
              <a:rPr lang="en-GB" sz="2000" dirty="0">
                <a:solidFill>
                  <a:schemeClr val="tx2"/>
                </a:solidFill>
              </a:rPr>
              <a:t>, </a:t>
            </a:r>
            <a:r>
              <a:rPr lang="en-GB" sz="2000" dirty="0" err="1">
                <a:solidFill>
                  <a:schemeClr val="tx2"/>
                </a:solidFill>
              </a:rPr>
              <a:t>závazného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stanoviska</a:t>
            </a:r>
            <a:r>
              <a:rPr lang="en-GB" sz="2000" dirty="0">
                <a:solidFill>
                  <a:schemeClr val="tx2"/>
                </a:solidFill>
              </a:rPr>
              <a:t> a </a:t>
            </a:r>
            <a:r>
              <a:rPr lang="en-GB" sz="2000" dirty="0" err="1">
                <a:solidFill>
                  <a:schemeClr val="tx2"/>
                </a:solidFill>
              </a:rPr>
              <a:t>povolení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provozu</a:t>
            </a:r>
            <a:r>
              <a:rPr lang="en-GB" sz="2000" dirty="0">
                <a:solidFill>
                  <a:schemeClr val="tx2"/>
                </a:solidFill>
              </a:rPr>
              <a:t>, </a:t>
            </a:r>
            <a:r>
              <a:rPr lang="en-GB" sz="2000" dirty="0" err="1">
                <a:solidFill>
                  <a:schemeClr val="tx2"/>
                </a:solidFill>
              </a:rPr>
              <a:t>pokud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řízení</a:t>
            </a:r>
            <a:r>
              <a:rPr lang="en-GB" sz="2000" dirty="0">
                <a:solidFill>
                  <a:schemeClr val="tx2"/>
                </a:solidFill>
              </a:rPr>
              <a:t> o </a:t>
            </a:r>
            <a:r>
              <a:rPr lang="en-GB" sz="2000" dirty="0" err="1">
                <a:solidFill>
                  <a:schemeClr val="tx2"/>
                </a:solidFill>
              </a:rPr>
              <a:t>vydání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povolení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provozu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nebo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postup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směřující</a:t>
            </a:r>
            <a:r>
              <a:rPr lang="en-GB" sz="2000" dirty="0">
                <a:solidFill>
                  <a:schemeClr val="tx2"/>
                </a:solidFill>
              </a:rPr>
              <a:t> k </a:t>
            </a:r>
            <a:r>
              <a:rPr lang="en-GB" sz="2000" dirty="0" err="1">
                <a:solidFill>
                  <a:schemeClr val="tx2"/>
                </a:solidFill>
              </a:rPr>
              <a:t>vydání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stanoviska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nebo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závazného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stanoviska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byly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zahájeny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u="sng" dirty="0">
                <a:solidFill>
                  <a:schemeClr val="tx2"/>
                </a:solidFill>
              </a:rPr>
              <a:t>po 1. 7. 2026</a:t>
            </a:r>
            <a:r>
              <a:rPr lang="en-GB" sz="2000" dirty="0">
                <a:solidFill>
                  <a:schemeClr val="tx2"/>
                </a:solidFill>
              </a:rPr>
              <a:t>.</a:t>
            </a:r>
            <a:endParaRPr lang="cs-CZ" sz="2000" dirty="0">
              <a:solidFill>
                <a:schemeClr val="tx2"/>
              </a:solidFill>
            </a:endParaRPr>
          </a:p>
          <a:p>
            <a:r>
              <a:rPr lang="cs-CZ" sz="2000" u="sng" dirty="0">
                <a:solidFill>
                  <a:schemeClr val="tx2"/>
                </a:solidFill>
              </a:rPr>
              <a:t>Proč? </a:t>
            </a:r>
          </a:p>
          <a:p>
            <a:endParaRPr lang="en-GB" dirty="0">
              <a:solidFill>
                <a:schemeClr val="tx2"/>
              </a:solidFill>
            </a:endParaRPr>
          </a:p>
          <a:p>
            <a:r>
              <a:rPr lang="en-GB" dirty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3F37CE79-62F6-AABE-783E-53F198CD6C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301" y="5848406"/>
            <a:ext cx="1369909" cy="1369909"/>
          </a:xfrm>
          <a:prstGeom prst="rect">
            <a:avLst/>
          </a:prstGeom>
        </p:spPr>
      </p:pic>
      <p:sp>
        <p:nvSpPr>
          <p:cNvPr id="12" name="Nadpis 1">
            <a:extLst>
              <a:ext uri="{FF2B5EF4-FFF2-40B4-BE49-F238E27FC236}">
                <a16:creationId xmlns:a16="http://schemas.microsoft.com/office/drawing/2014/main" id="{705A4479-BD78-69DB-C625-88CFE8FA7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360262"/>
            <a:ext cx="8191917" cy="751437"/>
          </a:xfrm>
          <a:prstGeom prst="round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8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round/>
          </a:ln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cs-CZ" sz="4000" dirty="0">
                <a:solidFill>
                  <a:schemeClr val="bg1"/>
                </a:solidFill>
              </a:rPr>
              <a:t>     Návrh novely zákona č. 201/2012 Sb.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CC6C1281-08A1-01CC-C84D-DC6B2F865B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5163" y="3181350"/>
            <a:ext cx="4528963" cy="2667056"/>
          </a:xfrm>
          <a:prstGeom prst="rect">
            <a:avLst/>
          </a:prstGeom>
        </p:spPr>
      </p:pic>
      <p:sp>
        <p:nvSpPr>
          <p:cNvPr id="4" name="Zástupný symbol pro text 10">
            <a:extLst>
              <a:ext uri="{FF2B5EF4-FFF2-40B4-BE49-F238E27FC236}">
                <a16:creationId xmlns:a16="http://schemas.microsoft.com/office/drawing/2014/main" id="{31424F08-DFBC-A018-BDBF-BEB56352E4E3}"/>
              </a:ext>
            </a:extLst>
          </p:cNvPr>
          <p:cNvSpPr txBox="1">
            <a:spLocks/>
          </p:cNvSpPr>
          <p:nvPr/>
        </p:nvSpPr>
        <p:spPr>
          <a:xfrm>
            <a:off x="832058" y="3432103"/>
            <a:ext cx="4103687" cy="2165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chemeClr val="tx2"/>
                </a:solidFill>
              </a:rPr>
              <a:t>Přesné lokalizace jednotlivých stacionárních zdrojů (</a:t>
            </a:r>
            <a:r>
              <a:rPr lang="cs-CZ" sz="2000" u="sng" dirty="0">
                <a:solidFill>
                  <a:schemeClr val="tx2"/>
                </a:solidFill>
              </a:rPr>
              <a:t>nikoliv souřadnic komína</a:t>
            </a:r>
            <a:r>
              <a:rPr lang="cs-CZ" sz="2000" dirty="0">
                <a:solidFill>
                  <a:schemeClr val="tx2"/>
                </a:solidFill>
              </a:rPr>
              <a:t>) dovolí ztotožnit stacionární zdroje s identifikátory stavebních objektů.</a:t>
            </a:r>
          </a:p>
          <a:p>
            <a:r>
              <a:rPr lang="cs-CZ" sz="2000" dirty="0">
                <a:solidFill>
                  <a:schemeClr val="tx2"/>
                </a:solidFill>
              </a:rPr>
              <a:t>Kolem stavebních objektů pak lze narýsovat obalové křivky</a:t>
            </a:r>
          </a:p>
          <a:p>
            <a:r>
              <a:rPr lang="cs-CZ" sz="2000" dirty="0">
                <a:solidFill>
                  <a:schemeClr val="tx2"/>
                </a:solidFill>
              </a:rPr>
              <a:t>Lokalizace zdrojů však lze získat nejdříve za ohlašovaný rok 2025, tedy v roce 2026.</a:t>
            </a:r>
            <a:endParaRPr lang="en-GB" sz="2000" dirty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r>
              <a:rPr lang="en-GB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32365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F545AC-D215-4BAE-0D95-62F53CCED2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B28B2FD9-E2E1-B031-13D6-62CCD61B02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1390006"/>
            <a:ext cx="10886991" cy="5041057"/>
          </a:xfr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chemeClr val="tx2"/>
                </a:solidFill>
              </a:rPr>
              <a:t>Přechodné ustanovení upravující žádosti o závazné stanovisko a povolení provozu</a:t>
            </a:r>
            <a:endParaRPr lang="en-GB" sz="2000" b="1" dirty="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</a:pPr>
            <a:r>
              <a:rPr lang="en-GB" sz="2000" dirty="0" err="1">
                <a:solidFill>
                  <a:schemeClr val="tx2"/>
                </a:solidFill>
              </a:rPr>
              <a:t>Orgány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ochrany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ovzduší</a:t>
            </a:r>
            <a:r>
              <a:rPr lang="en-GB" sz="2000" dirty="0">
                <a:solidFill>
                  <a:schemeClr val="tx2"/>
                </a:solidFill>
              </a:rPr>
              <a:t> za </a:t>
            </a:r>
            <a:r>
              <a:rPr lang="en-GB" sz="2000" dirty="0" err="1">
                <a:solidFill>
                  <a:schemeClr val="tx2"/>
                </a:solidFill>
              </a:rPr>
              <a:t>účelem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ochrany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ovzduší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nevycházejí</a:t>
            </a:r>
            <a:r>
              <a:rPr lang="en-GB" sz="2000" dirty="0">
                <a:solidFill>
                  <a:schemeClr val="tx2"/>
                </a:solidFill>
              </a:rPr>
              <a:t> z </a:t>
            </a:r>
            <a:r>
              <a:rPr lang="en-GB" sz="2000" dirty="0" err="1">
                <a:solidFill>
                  <a:schemeClr val="tx2"/>
                </a:solidFill>
              </a:rPr>
              <a:t>minimálních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vzdáleností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podle</a:t>
            </a:r>
            <a:r>
              <a:rPr lang="en-GB" sz="2000" dirty="0">
                <a:solidFill>
                  <a:schemeClr val="tx2"/>
                </a:solidFill>
              </a:rPr>
              <a:t> § 12a </a:t>
            </a:r>
            <a:r>
              <a:rPr lang="en-GB" sz="2000" dirty="0" err="1">
                <a:solidFill>
                  <a:schemeClr val="tx2"/>
                </a:solidFill>
              </a:rPr>
              <a:t>zákona</a:t>
            </a:r>
            <a:r>
              <a:rPr lang="en-GB" sz="2000" dirty="0">
                <a:solidFill>
                  <a:schemeClr val="tx2"/>
                </a:solidFill>
              </a:rPr>
              <a:t> č. 201/2012 Sb., </a:t>
            </a:r>
            <a:r>
              <a:rPr lang="en-GB" sz="2000" dirty="0" err="1">
                <a:solidFill>
                  <a:schemeClr val="tx2"/>
                </a:solidFill>
              </a:rPr>
              <a:t>ve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znění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účinném</a:t>
            </a:r>
            <a:r>
              <a:rPr lang="en-GB" sz="2000" dirty="0">
                <a:solidFill>
                  <a:schemeClr val="tx2"/>
                </a:solidFill>
              </a:rPr>
              <a:t> ode </a:t>
            </a:r>
            <a:r>
              <a:rPr lang="en-GB" sz="2000" dirty="0" err="1">
                <a:solidFill>
                  <a:schemeClr val="tx2"/>
                </a:solidFill>
              </a:rPr>
              <a:t>dne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nabytí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účinnosti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tohoto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zákona</a:t>
            </a:r>
            <a:r>
              <a:rPr lang="en-GB" sz="2000" dirty="0">
                <a:solidFill>
                  <a:schemeClr val="tx2"/>
                </a:solidFill>
              </a:rPr>
              <a:t>, </a:t>
            </a:r>
            <a:r>
              <a:rPr lang="en-GB" sz="2000" dirty="0" err="1">
                <a:solidFill>
                  <a:schemeClr val="tx2"/>
                </a:solidFill>
              </a:rPr>
              <a:t>při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vydávání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povolení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provozu</a:t>
            </a:r>
            <a:r>
              <a:rPr lang="en-GB" sz="2000" dirty="0">
                <a:solidFill>
                  <a:schemeClr val="tx2"/>
                </a:solidFill>
              </a:rPr>
              <a:t> pro </a:t>
            </a:r>
            <a:r>
              <a:rPr lang="en-GB" sz="2000" dirty="0" err="1">
                <a:solidFill>
                  <a:schemeClr val="tx2"/>
                </a:solidFill>
              </a:rPr>
              <a:t>stacionární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zdroj</a:t>
            </a:r>
            <a:r>
              <a:rPr lang="en-GB" sz="2000" dirty="0">
                <a:solidFill>
                  <a:schemeClr val="tx2"/>
                </a:solidFill>
              </a:rPr>
              <a:t>, pro </a:t>
            </a:r>
            <a:r>
              <a:rPr lang="en-GB" sz="2000" dirty="0" err="1">
                <a:solidFill>
                  <a:schemeClr val="tx2"/>
                </a:solidFill>
              </a:rPr>
              <a:t>který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bylo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vydáno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souhlasné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závazné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stanovisko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podle</a:t>
            </a:r>
            <a:r>
              <a:rPr lang="en-GB" sz="2000" dirty="0">
                <a:solidFill>
                  <a:schemeClr val="tx2"/>
                </a:solidFill>
              </a:rPr>
              <a:t> § 11 </a:t>
            </a:r>
            <a:r>
              <a:rPr lang="en-GB" sz="2000" dirty="0" err="1">
                <a:solidFill>
                  <a:schemeClr val="tx2"/>
                </a:solidFill>
              </a:rPr>
              <a:t>odst</a:t>
            </a:r>
            <a:r>
              <a:rPr lang="en-GB" sz="2000" dirty="0">
                <a:solidFill>
                  <a:schemeClr val="tx2"/>
                </a:solidFill>
              </a:rPr>
              <a:t>. 2 </a:t>
            </a:r>
            <a:r>
              <a:rPr lang="en-GB" sz="2000" dirty="0" err="1">
                <a:solidFill>
                  <a:schemeClr val="tx2"/>
                </a:solidFill>
              </a:rPr>
              <a:t>písm</a:t>
            </a:r>
            <a:r>
              <a:rPr lang="en-GB" sz="2000" dirty="0">
                <a:solidFill>
                  <a:schemeClr val="tx2"/>
                </a:solidFill>
              </a:rPr>
              <a:t>. b) </a:t>
            </a:r>
            <a:r>
              <a:rPr lang="en-GB" sz="2000" dirty="0" err="1">
                <a:solidFill>
                  <a:schemeClr val="tx2"/>
                </a:solidFill>
              </a:rPr>
              <a:t>zákona</a:t>
            </a:r>
            <a:r>
              <a:rPr lang="en-GB" sz="2000" dirty="0">
                <a:solidFill>
                  <a:schemeClr val="tx2"/>
                </a:solidFill>
              </a:rPr>
              <a:t> č. 201/2012 Sb., </a:t>
            </a:r>
            <a:r>
              <a:rPr lang="en-GB" sz="2000" dirty="0" err="1">
                <a:solidFill>
                  <a:schemeClr val="tx2"/>
                </a:solidFill>
              </a:rPr>
              <a:t>pokud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žádost</a:t>
            </a:r>
            <a:r>
              <a:rPr lang="en-GB" sz="2000" dirty="0">
                <a:solidFill>
                  <a:schemeClr val="tx2"/>
                </a:solidFill>
              </a:rPr>
              <a:t> o </a:t>
            </a:r>
            <a:r>
              <a:rPr lang="en-GB" sz="2000" dirty="0" err="1">
                <a:solidFill>
                  <a:schemeClr val="tx2"/>
                </a:solidFill>
              </a:rPr>
              <a:t>vydání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tohoto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závazného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stanoviska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byla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podána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přede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dnem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nabytí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účinnosti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tohoto</a:t>
            </a:r>
            <a:r>
              <a:rPr lang="en-GB" sz="2000" dirty="0">
                <a:solidFill>
                  <a:schemeClr val="tx2"/>
                </a:solidFill>
              </a:rPr>
              <a:t> </a:t>
            </a:r>
            <a:r>
              <a:rPr lang="en-GB" sz="2000" dirty="0" err="1">
                <a:solidFill>
                  <a:schemeClr val="tx2"/>
                </a:solidFill>
              </a:rPr>
              <a:t>zákona</a:t>
            </a:r>
            <a:r>
              <a:rPr lang="en-GB" sz="2000" dirty="0">
                <a:solidFill>
                  <a:schemeClr val="tx2"/>
                </a:solidFill>
              </a:rPr>
              <a:t>.“.</a:t>
            </a:r>
            <a:endParaRPr lang="cs-CZ" sz="2000" dirty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r>
              <a:rPr lang="en-GB" dirty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2301A400-A950-4BD0-4294-D8694729F8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301" y="5848406"/>
            <a:ext cx="1369909" cy="1369909"/>
          </a:xfrm>
          <a:prstGeom prst="rect">
            <a:avLst/>
          </a:prstGeom>
        </p:spPr>
      </p:pic>
      <p:sp>
        <p:nvSpPr>
          <p:cNvPr id="12" name="Nadpis 1">
            <a:extLst>
              <a:ext uri="{FF2B5EF4-FFF2-40B4-BE49-F238E27FC236}">
                <a16:creationId xmlns:a16="http://schemas.microsoft.com/office/drawing/2014/main" id="{83608E52-6721-B0CE-30C4-8BE58CCA1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360262"/>
            <a:ext cx="8191917" cy="751437"/>
          </a:xfrm>
          <a:prstGeom prst="round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8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round/>
          </a:ln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90000"/>
          </a:bodyPr>
          <a:lstStyle/>
          <a:p>
            <a:r>
              <a:rPr lang="cs-CZ" sz="4000" dirty="0">
                <a:solidFill>
                  <a:schemeClr val="bg1"/>
                </a:solidFill>
              </a:rPr>
              <a:t>     Návrh novely zákona č. 201/2012 Sb.</a:t>
            </a:r>
          </a:p>
        </p:txBody>
      </p:sp>
      <p:sp>
        <p:nvSpPr>
          <p:cNvPr id="4" name="Zástupný symbol pro text 10">
            <a:extLst>
              <a:ext uri="{FF2B5EF4-FFF2-40B4-BE49-F238E27FC236}">
                <a16:creationId xmlns:a16="http://schemas.microsoft.com/office/drawing/2014/main" id="{2F433252-096B-CD33-1D36-B4F049D44484}"/>
              </a:ext>
            </a:extLst>
          </p:cNvPr>
          <p:cNvSpPr txBox="1">
            <a:spLocks/>
          </p:cNvSpPr>
          <p:nvPr/>
        </p:nvSpPr>
        <p:spPr>
          <a:xfrm>
            <a:off x="832058" y="3432103"/>
            <a:ext cx="4103687" cy="2165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schemeClr val="tx2"/>
              </a:solidFill>
            </a:endParaRPr>
          </a:p>
          <a:p>
            <a:r>
              <a:rPr lang="en-GB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4727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494DF8-4D81-0243-B419-C2EE81F710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467B1D53-4609-773A-7B1E-900549417C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1398027"/>
            <a:ext cx="10886991" cy="5041057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GB" b="1" dirty="0">
                <a:solidFill>
                  <a:schemeClr val="tx2"/>
                </a:solidFill>
              </a:rPr>
              <a:t>2.2.</a:t>
            </a:r>
            <a:r>
              <a:rPr lang="en-GB" dirty="0">
                <a:solidFill>
                  <a:schemeClr val="tx2"/>
                </a:solidFill>
              </a:rPr>
              <a:t>	</a:t>
            </a:r>
            <a:r>
              <a:rPr lang="en-GB" dirty="0" err="1">
                <a:solidFill>
                  <a:schemeClr val="tx2"/>
                </a:solidFill>
              </a:rPr>
              <a:t>Skládky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které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přijímají</a:t>
            </a:r>
            <a:r>
              <a:rPr lang="en-GB" dirty="0">
                <a:solidFill>
                  <a:schemeClr val="tx2"/>
                </a:solidFill>
              </a:rPr>
              <a:t> 10 t </a:t>
            </a:r>
            <a:r>
              <a:rPr lang="en-GB" dirty="0" err="1">
                <a:solidFill>
                  <a:schemeClr val="tx2"/>
                </a:solidFill>
              </a:rPr>
              <a:t>odpadu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denně</a:t>
            </a:r>
            <a:r>
              <a:rPr lang="en-GB" dirty="0">
                <a:solidFill>
                  <a:schemeClr val="tx2"/>
                </a:solidFill>
              </a:rPr>
              <a:t> a </a:t>
            </a:r>
            <a:r>
              <a:rPr lang="en-GB" dirty="0" err="1">
                <a:solidFill>
                  <a:schemeClr val="tx2"/>
                </a:solidFill>
              </a:rPr>
              <a:t>více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nebo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mají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celkovou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projektovanou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kapacitu</a:t>
            </a:r>
            <a:r>
              <a:rPr lang="en-GB" dirty="0">
                <a:solidFill>
                  <a:schemeClr val="tx2"/>
                </a:solidFill>
              </a:rPr>
              <a:t> 25 000 t a </a:t>
            </a:r>
            <a:r>
              <a:rPr lang="en-GB" dirty="0" err="1">
                <a:solidFill>
                  <a:schemeClr val="tx2"/>
                </a:solidFill>
              </a:rPr>
              <a:t>více</a:t>
            </a:r>
            <a:r>
              <a:rPr lang="en-GB" dirty="0">
                <a:solidFill>
                  <a:schemeClr val="tx2"/>
                </a:solidFill>
              </a:rPr>
              <a:t>; </a:t>
            </a:r>
            <a:r>
              <a:rPr lang="cs-CZ" b="1" dirty="0">
                <a:solidFill>
                  <a:schemeClr val="tx2"/>
                </a:solidFill>
              </a:rPr>
              <a:t>	</a:t>
            </a:r>
            <a:r>
              <a:rPr lang="en-GB" b="1" dirty="0" err="1">
                <a:solidFill>
                  <a:schemeClr val="tx2"/>
                </a:solidFill>
              </a:rPr>
              <a:t>nezahrnuje</a:t>
            </a:r>
            <a:r>
              <a:rPr lang="en-GB" b="1" dirty="0">
                <a:solidFill>
                  <a:schemeClr val="tx2"/>
                </a:solidFill>
              </a:rPr>
              <a:t> </a:t>
            </a:r>
            <a:r>
              <a:rPr lang="en-GB" b="1" dirty="0" err="1">
                <a:solidFill>
                  <a:schemeClr val="tx2"/>
                </a:solidFill>
              </a:rPr>
              <a:t>skládky</a:t>
            </a:r>
            <a:r>
              <a:rPr lang="en-GB" b="1" dirty="0">
                <a:solidFill>
                  <a:schemeClr val="tx2"/>
                </a:solidFill>
              </a:rPr>
              <a:t> </a:t>
            </a:r>
            <a:r>
              <a:rPr lang="en-GB" b="1" dirty="0" err="1">
                <a:solidFill>
                  <a:schemeClr val="tx2"/>
                </a:solidFill>
              </a:rPr>
              <a:t>železného</a:t>
            </a:r>
            <a:r>
              <a:rPr lang="en-GB" b="1" dirty="0">
                <a:solidFill>
                  <a:schemeClr val="tx2"/>
                </a:solidFill>
              </a:rPr>
              <a:t> a </a:t>
            </a:r>
            <a:r>
              <a:rPr lang="en-GB" b="1" dirty="0" err="1">
                <a:solidFill>
                  <a:schemeClr val="tx2"/>
                </a:solidFill>
              </a:rPr>
              <a:t>ocelového</a:t>
            </a:r>
            <a:r>
              <a:rPr lang="en-GB" b="1" dirty="0">
                <a:solidFill>
                  <a:schemeClr val="tx2"/>
                </a:solidFill>
              </a:rPr>
              <a:t> </a:t>
            </a:r>
            <a:r>
              <a:rPr lang="en-GB" b="1" dirty="0" err="1">
                <a:solidFill>
                  <a:schemeClr val="tx2"/>
                </a:solidFill>
              </a:rPr>
              <a:t>šrotu</a:t>
            </a:r>
            <a:endParaRPr lang="en-GB" b="1" dirty="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solidFill>
                  <a:schemeClr val="tx2"/>
                </a:solidFill>
              </a:rPr>
              <a:t>2.3.</a:t>
            </a:r>
            <a:r>
              <a:rPr lang="en-GB" dirty="0">
                <a:solidFill>
                  <a:schemeClr val="tx2"/>
                </a:solidFill>
              </a:rPr>
              <a:t>	</a:t>
            </a:r>
            <a:r>
              <a:rPr lang="en-GB" dirty="0" err="1">
                <a:solidFill>
                  <a:schemeClr val="tx2"/>
                </a:solidFill>
              </a:rPr>
              <a:t>Kompostárny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včetně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komunitních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kompostáren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nebo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zařízení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na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biologickou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úpravu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odpadů</a:t>
            </a:r>
            <a:r>
              <a:rPr lang="en-GB" dirty="0">
                <a:solidFill>
                  <a:schemeClr val="tx2"/>
                </a:solidFill>
              </a:rPr>
              <a:t> o </a:t>
            </a:r>
            <a:r>
              <a:rPr lang="en-GB" dirty="0" err="1">
                <a:solidFill>
                  <a:schemeClr val="tx2"/>
                </a:solidFill>
              </a:rPr>
              <a:t>celkové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cs-CZ" dirty="0">
                <a:solidFill>
                  <a:schemeClr val="tx2"/>
                </a:solidFill>
              </a:rPr>
              <a:t>	</a:t>
            </a:r>
            <a:r>
              <a:rPr lang="en-GB" dirty="0" err="1">
                <a:solidFill>
                  <a:schemeClr val="tx2"/>
                </a:solidFill>
              </a:rPr>
              <a:t>projektované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kapacitě</a:t>
            </a:r>
            <a:r>
              <a:rPr lang="en-GB" dirty="0">
                <a:solidFill>
                  <a:schemeClr val="tx2"/>
                </a:solidFill>
              </a:rPr>
              <a:t> 10 t a </a:t>
            </a:r>
            <a:r>
              <a:rPr lang="en-GB" dirty="0" err="1">
                <a:solidFill>
                  <a:schemeClr val="tx2"/>
                </a:solidFill>
              </a:rPr>
              <a:t>více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na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jednu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zakládku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nebo</a:t>
            </a:r>
            <a:r>
              <a:rPr lang="en-GB" dirty="0">
                <a:solidFill>
                  <a:schemeClr val="tx2"/>
                </a:solidFill>
              </a:rPr>
              <a:t> 150 t a </a:t>
            </a:r>
            <a:r>
              <a:rPr lang="en-GB" dirty="0" err="1">
                <a:solidFill>
                  <a:schemeClr val="tx2"/>
                </a:solidFill>
              </a:rPr>
              <a:t>více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zpracovaného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odpadu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ročně</a:t>
            </a:r>
            <a:endParaRPr lang="en-GB" dirty="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solidFill>
                  <a:schemeClr val="tx2"/>
                </a:solidFill>
              </a:rPr>
              <a:t>2.6.</a:t>
            </a:r>
            <a:r>
              <a:rPr lang="en-GB" dirty="0">
                <a:solidFill>
                  <a:schemeClr val="tx2"/>
                </a:solidFill>
              </a:rPr>
              <a:t>	</a:t>
            </a:r>
            <a:r>
              <a:rPr lang="en-GB" dirty="0" err="1">
                <a:solidFill>
                  <a:schemeClr val="tx2"/>
                </a:solidFill>
              </a:rPr>
              <a:t>Čistírny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odpadních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vod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deemulgační</a:t>
            </a:r>
            <a:r>
              <a:rPr lang="en-GB" dirty="0">
                <a:solidFill>
                  <a:schemeClr val="tx2"/>
                </a:solidFill>
              </a:rPr>
              <a:t> a </a:t>
            </a:r>
            <a:r>
              <a:rPr lang="en-GB" dirty="0" err="1">
                <a:solidFill>
                  <a:schemeClr val="tx2"/>
                </a:solidFill>
              </a:rPr>
              <a:t>neutralizační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stanice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které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jsou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primárně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určeny</a:t>
            </a:r>
            <a:r>
              <a:rPr lang="en-GB" dirty="0">
                <a:solidFill>
                  <a:schemeClr val="tx2"/>
                </a:solidFill>
              </a:rPr>
              <a:t> k </a:t>
            </a:r>
            <a:r>
              <a:rPr lang="en-GB" dirty="0" err="1">
                <a:solidFill>
                  <a:schemeClr val="tx2"/>
                </a:solidFill>
              </a:rPr>
              <a:t>čištění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vod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nebo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cs-CZ" dirty="0">
                <a:solidFill>
                  <a:schemeClr val="tx2"/>
                </a:solidFill>
              </a:rPr>
              <a:t>	</a:t>
            </a:r>
            <a:r>
              <a:rPr lang="en-GB" dirty="0" err="1">
                <a:solidFill>
                  <a:schemeClr val="tx2"/>
                </a:solidFill>
              </a:rPr>
              <a:t>zpracování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odpadů</a:t>
            </a:r>
            <a:r>
              <a:rPr lang="en-GB" dirty="0">
                <a:solidFill>
                  <a:schemeClr val="tx2"/>
                </a:solidFill>
              </a:rPr>
              <a:t> v </a:t>
            </a:r>
            <a:r>
              <a:rPr lang="en-GB" dirty="0" err="1">
                <a:solidFill>
                  <a:schemeClr val="tx2"/>
                </a:solidFill>
              </a:rPr>
              <a:t>celkovém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množství</a:t>
            </a:r>
            <a:r>
              <a:rPr lang="en-GB" dirty="0">
                <a:solidFill>
                  <a:schemeClr val="tx2"/>
                </a:solidFill>
              </a:rPr>
              <a:t> 50 m3 </a:t>
            </a:r>
            <a:r>
              <a:rPr lang="en-GB" dirty="0" err="1">
                <a:solidFill>
                  <a:schemeClr val="tx2"/>
                </a:solidFill>
              </a:rPr>
              <a:t>odpadních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vod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nebo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odpadů</a:t>
            </a:r>
            <a:r>
              <a:rPr lang="en-GB" dirty="0">
                <a:solidFill>
                  <a:schemeClr val="tx2"/>
                </a:solidFill>
              </a:rPr>
              <a:t> za den a </a:t>
            </a:r>
            <a:r>
              <a:rPr lang="en-GB" dirty="0" err="1">
                <a:solidFill>
                  <a:schemeClr val="tx2"/>
                </a:solidFill>
              </a:rPr>
              <a:t>více</a:t>
            </a:r>
            <a:endParaRPr lang="en-GB" dirty="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solidFill>
                  <a:schemeClr val="tx2"/>
                </a:solidFill>
              </a:rPr>
              <a:t>2.7.</a:t>
            </a:r>
            <a:r>
              <a:rPr lang="en-GB" dirty="0">
                <a:solidFill>
                  <a:schemeClr val="tx2"/>
                </a:solidFill>
              </a:rPr>
              <a:t>	</a:t>
            </a:r>
            <a:r>
              <a:rPr lang="en-GB" dirty="0" err="1">
                <a:solidFill>
                  <a:schemeClr val="tx2"/>
                </a:solidFill>
              </a:rPr>
              <a:t>Čistírny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odpadních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vod</a:t>
            </a:r>
            <a:r>
              <a:rPr lang="en-GB" dirty="0">
                <a:solidFill>
                  <a:schemeClr val="tx2"/>
                </a:solidFill>
              </a:rPr>
              <a:t> s </a:t>
            </a:r>
            <a:r>
              <a:rPr lang="en-GB" dirty="0" err="1">
                <a:solidFill>
                  <a:schemeClr val="tx2"/>
                </a:solidFill>
              </a:rPr>
              <a:t>celkovou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projektovanou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kapacitou</a:t>
            </a:r>
            <a:r>
              <a:rPr lang="en-GB" dirty="0">
                <a:solidFill>
                  <a:schemeClr val="tx2"/>
                </a:solidFill>
              </a:rPr>
              <a:t> pro 10 000 a </a:t>
            </a:r>
            <a:r>
              <a:rPr lang="en-GB" dirty="0" err="1">
                <a:solidFill>
                  <a:schemeClr val="tx2"/>
                </a:solidFill>
              </a:rPr>
              <a:t>více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ekvivalentních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obyvatel</a:t>
            </a:r>
            <a:endParaRPr lang="en-GB" dirty="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solidFill>
                  <a:schemeClr val="tx2"/>
                </a:solidFill>
              </a:rPr>
              <a:t>2.8.</a:t>
            </a:r>
            <a:r>
              <a:rPr lang="en-GB" dirty="0">
                <a:solidFill>
                  <a:schemeClr val="tx2"/>
                </a:solidFill>
              </a:rPr>
              <a:t>	</a:t>
            </a:r>
            <a:r>
              <a:rPr lang="en-GB" dirty="0" err="1">
                <a:solidFill>
                  <a:schemeClr val="tx2"/>
                </a:solidFill>
              </a:rPr>
              <a:t>Sušení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čistírenských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kalů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sušení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znečištěného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skla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nebo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opalování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znečištěných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kovů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nebo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znečištěného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skla</a:t>
            </a:r>
            <a:endParaRPr lang="en-GB" dirty="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solidFill>
                  <a:schemeClr val="tx2"/>
                </a:solidFill>
              </a:rPr>
              <a:t>3.6.</a:t>
            </a:r>
            <a:r>
              <a:rPr lang="en-GB" dirty="0">
                <a:solidFill>
                  <a:schemeClr val="tx2"/>
                </a:solidFill>
              </a:rPr>
              <a:t>	</a:t>
            </a:r>
            <a:r>
              <a:rPr lang="en-GB" dirty="0" err="1">
                <a:solidFill>
                  <a:schemeClr val="tx2"/>
                </a:solidFill>
              </a:rPr>
              <a:t>Rafinace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minerálních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nebo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pyrolýzních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olejů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rafinace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plynů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zplyňování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nebo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pyrolýza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uhlí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biomasy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odpadů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cs-CZ" dirty="0">
                <a:solidFill>
                  <a:schemeClr val="tx2"/>
                </a:solidFill>
              </a:rPr>
              <a:t>	</a:t>
            </a:r>
            <a:r>
              <a:rPr lang="en-GB" dirty="0" err="1">
                <a:solidFill>
                  <a:schemeClr val="tx2"/>
                </a:solidFill>
              </a:rPr>
              <a:t>nebo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jiných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organických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látek</a:t>
            </a:r>
            <a:r>
              <a:rPr lang="en-GB" dirty="0">
                <a:solidFill>
                  <a:schemeClr val="tx2"/>
                </a:solidFill>
              </a:rPr>
              <a:t> (</a:t>
            </a:r>
            <a:r>
              <a:rPr lang="en-GB" dirty="0" err="1">
                <a:solidFill>
                  <a:schemeClr val="tx2"/>
                </a:solidFill>
              </a:rPr>
              <a:t>nespadají</a:t>
            </a:r>
            <a:r>
              <a:rPr lang="en-GB" dirty="0">
                <a:solidFill>
                  <a:schemeClr val="tx2"/>
                </a:solidFill>
              </a:rPr>
              <a:t>-li </a:t>
            </a:r>
            <a:r>
              <a:rPr lang="en-GB" dirty="0" err="1">
                <a:solidFill>
                  <a:schemeClr val="tx2"/>
                </a:solidFill>
              </a:rPr>
              <a:t>tyto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procesy</a:t>
            </a:r>
            <a:r>
              <a:rPr lang="en-GB" dirty="0">
                <a:solidFill>
                  <a:schemeClr val="tx2"/>
                </a:solidFill>
              </a:rPr>
              <a:t> pod </a:t>
            </a:r>
            <a:r>
              <a:rPr lang="en-GB" dirty="0" err="1">
                <a:solidFill>
                  <a:schemeClr val="tx2"/>
                </a:solidFill>
              </a:rPr>
              <a:t>kód</a:t>
            </a:r>
            <a:r>
              <a:rPr lang="en-GB" dirty="0">
                <a:solidFill>
                  <a:schemeClr val="tx2"/>
                </a:solidFill>
              </a:rPr>
              <a:t> 2.1.)</a:t>
            </a:r>
          </a:p>
          <a:p>
            <a:pPr>
              <a:spcAft>
                <a:spcPts val="600"/>
              </a:spcAft>
            </a:pPr>
            <a:r>
              <a:rPr lang="en-GB" b="1" dirty="0">
                <a:solidFill>
                  <a:schemeClr val="tx2"/>
                </a:solidFill>
              </a:rPr>
              <a:t>4.6.1</a:t>
            </a:r>
            <a:r>
              <a:rPr lang="en-GB" dirty="0">
                <a:solidFill>
                  <a:schemeClr val="tx2"/>
                </a:solidFill>
              </a:rPr>
              <a:t>	</a:t>
            </a:r>
            <a:r>
              <a:rPr lang="en-GB" dirty="0" err="1">
                <a:solidFill>
                  <a:schemeClr val="tx2"/>
                </a:solidFill>
              </a:rPr>
              <a:t>Slévárny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železných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kovů</a:t>
            </a:r>
            <a:r>
              <a:rPr lang="en-GB" dirty="0">
                <a:solidFill>
                  <a:schemeClr val="tx2"/>
                </a:solidFill>
              </a:rPr>
              <a:t>; </a:t>
            </a:r>
            <a:r>
              <a:rPr lang="en-GB" b="1" dirty="0" err="1">
                <a:solidFill>
                  <a:schemeClr val="tx2"/>
                </a:solidFill>
              </a:rPr>
              <a:t>pouze</a:t>
            </a:r>
            <a:r>
              <a:rPr lang="en-GB" b="1" dirty="0">
                <a:solidFill>
                  <a:schemeClr val="tx2"/>
                </a:solidFill>
              </a:rPr>
              <a:t> </a:t>
            </a:r>
            <a:r>
              <a:rPr lang="en-GB" b="1" dirty="0" err="1">
                <a:solidFill>
                  <a:schemeClr val="tx2"/>
                </a:solidFill>
              </a:rPr>
              <a:t>jádrovny</a:t>
            </a:r>
            <a:r>
              <a:rPr lang="en-GB" b="1" dirty="0">
                <a:solidFill>
                  <a:schemeClr val="tx2"/>
                </a:solidFill>
              </a:rPr>
              <a:t> a </a:t>
            </a:r>
            <a:r>
              <a:rPr lang="en-GB" b="1" dirty="0" err="1">
                <a:solidFill>
                  <a:schemeClr val="tx2"/>
                </a:solidFill>
              </a:rPr>
              <a:t>formovny</a:t>
            </a:r>
            <a:endParaRPr lang="en-GB" b="1" dirty="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solidFill>
                  <a:schemeClr val="tx2"/>
                </a:solidFill>
              </a:rPr>
              <a:t>5.11.</a:t>
            </a:r>
            <a:r>
              <a:rPr lang="en-GB" dirty="0">
                <a:solidFill>
                  <a:schemeClr val="tx2"/>
                </a:solidFill>
              </a:rPr>
              <a:t>	</a:t>
            </a:r>
            <a:r>
              <a:rPr lang="en-GB" dirty="0" err="1">
                <a:solidFill>
                  <a:schemeClr val="tx2"/>
                </a:solidFill>
              </a:rPr>
              <a:t>Kamenolomy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povrchové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doly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paliv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nebo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jiných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nerostných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surovin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zpracování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kamene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paliv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nebo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jiných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cs-CZ" dirty="0">
                <a:solidFill>
                  <a:schemeClr val="tx2"/>
                </a:solidFill>
              </a:rPr>
              <a:t>	</a:t>
            </a:r>
            <a:r>
              <a:rPr lang="en-GB" dirty="0" err="1">
                <a:solidFill>
                  <a:schemeClr val="tx2"/>
                </a:solidFill>
              </a:rPr>
              <a:t>nerostných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surovin</a:t>
            </a:r>
            <a:r>
              <a:rPr lang="en-GB" dirty="0">
                <a:solidFill>
                  <a:schemeClr val="tx2"/>
                </a:solidFill>
              </a:rPr>
              <a:t> (</a:t>
            </a:r>
            <a:r>
              <a:rPr lang="en-GB" dirty="0" err="1">
                <a:solidFill>
                  <a:schemeClr val="tx2"/>
                </a:solidFill>
              </a:rPr>
              <a:t>především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těžba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vrtání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odstřel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bagrování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třídění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drcení</a:t>
            </a:r>
            <a:r>
              <a:rPr lang="en-GB" dirty="0">
                <a:solidFill>
                  <a:schemeClr val="tx2"/>
                </a:solidFill>
              </a:rPr>
              <a:t> a </a:t>
            </a:r>
            <a:r>
              <a:rPr lang="en-GB" dirty="0" err="1">
                <a:solidFill>
                  <a:schemeClr val="tx2"/>
                </a:solidFill>
              </a:rPr>
              <a:t>doprava</a:t>
            </a:r>
            <a:r>
              <a:rPr lang="en-GB" dirty="0">
                <a:solidFill>
                  <a:schemeClr val="tx2"/>
                </a:solidFill>
              </a:rPr>
              <a:t>), </a:t>
            </a:r>
            <a:r>
              <a:rPr lang="en-GB" dirty="0" err="1">
                <a:solidFill>
                  <a:schemeClr val="tx2"/>
                </a:solidFill>
              </a:rPr>
              <a:t>výroba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nebo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cs-CZ" dirty="0">
                <a:solidFill>
                  <a:schemeClr val="tx2"/>
                </a:solidFill>
              </a:rPr>
              <a:t>	</a:t>
            </a:r>
            <a:r>
              <a:rPr lang="en-GB" dirty="0" err="1">
                <a:solidFill>
                  <a:schemeClr val="tx2"/>
                </a:solidFill>
              </a:rPr>
              <a:t>zpracování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umělého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kamene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ušlechtilá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kamenická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výroba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výroba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stavebních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hmot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nebo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betonu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nebo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cs-CZ" dirty="0">
                <a:solidFill>
                  <a:schemeClr val="tx2"/>
                </a:solidFill>
              </a:rPr>
              <a:t>	</a:t>
            </a:r>
            <a:r>
              <a:rPr lang="en-GB" dirty="0" err="1">
                <a:solidFill>
                  <a:schemeClr val="tx2"/>
                </a:solidFill>
              </a:rPr>
              <a:t>recyklační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linky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stavebních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hmot</a:t>
            </a:r>
            <a:r>
              <a:rPr lang="en-GB" dirty="0">
                <a:solidFill>
                  <a:schemeClr val="tx2"/>
                </a:solidFill>
              </a:rPr>
              <a:t>, o </a:t>
            </a:r>
            <a:r>
              <a:rPr lang="en-GB" dirty="0" err="1">
                <a:solidFill>
                  <a:schemeClr val="tx2"/>
                </a:solidFill>
              </a:rPr>
              <a:t>celkové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projektované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kapacitě</a:t>
            </a:r>
            <a:r>
              <a:rPr lang="en-GB" dirty="0">
                <a:solidFill>
                  <a:schemeClr val="tx2"/>
                </a:solidFill>
              </a:rPr>
              <a:t> 25 m</a:t>
            </a:r>
            <a:r>
              <a:rPr lang="en-GB" baseline="30000" dirty="0">
                <a:solidFill>
                  <a:schemeClr val="tx2"/>
                </a:solidFill>
              </a:rPr>
              <a:t>3</a:t>
            </a:r>
            <a:r>
              <a:rPr lang="en-GB" dirty="0">
                <a:solidFill>
                  <a:schemeClr val="tx2"/>
                </a:solidFill>
              </a:rPr>
              <a:t> za den a </a:t>
            </a:r>
            <a:r>
              <a:rPr lang="en-GB" dirty="0" err="1">
                <a:solidFill>
                  <a:schemeClr val="tx2"/>
                </a:solidFill>
              </a:rPr>
              <a:t>více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DA6134C-6BC6-02C7-5791-178FC94C72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301" y="5848406"/>
            <a:ext cx="1369909" cy="1369909"/>
          </a:xfrm>
          <a:prstGeom prst="rect">
            <a:avLst/>
          </a:prstGeom>
        </p:spPr>
      </p:pic>
      <p:sp>
        <p:nvSpPr>
          <p:cNvPr id="12" name="Nadpis 1">
            <a:extLst>
              <a:ext uri="{FF2B5EF4-FFF2-40B4-BE49-F238E27FC236}">
                <a16:creationId xmlns:a16="http://schemas.microsoft.com/office/drawing/2014/main" id="{B0642045-D3E2-90EE-010F-5EBA87266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360262"/>
            <a:ext cx="8191917" cy="751437"/>
          </a:xfrm>
          <a:prstGeom prst="round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8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round/>
          </a:ln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cs-CZ" sz="4000" dirty="0">
                <a:solidFill>
                  <a:schemeClr val="bg1"/>
                </a:solidFill>
              </a:rPr>
              <a:t>     Příloha č. 2a</a:t>
            </a:r>
          </a:p>
        </p:txBody>
      </p:sp>
      <p:sp>
        <p:nvSpPr>
          <p:cNvPr id="4" name="Zástupný symbol pro text 10">
            <a:extLst>
              <a:ext uri="{FF2B5EF4-FFF2-40B4-BE49-F238E27FC236}">
                <a16:creationId xmlns:a16="http://schemas.microsoft.com/office/drawing/2014/main" id="{7293BA2B-6536-26CA-2106-64B352521CB1}"/>
              </a:ext>
            </a:extLst>
          </p:cNvPr>
          <p:cNvSpPr txBox="1">
            <a:spLocks/>
          </p:cNvSpPr>
          <p:nvPr/>
        </p:nvSpPr>
        <p:spPr>
          <a:xfrm>
            <a:off x="832058" y="3432103"/>
            <a:ext cx="4103687" cy="2165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schemeClr val="tx2"/>
              </a:solidFill>
            </a:endParaRPr>
          </a:p>
          <a:p>
            <a:r>
              <a:rPr lang="en-GB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135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4976A2-FFCC-154D-7120-2460541785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FBC8D893-8E7E-7F4E-3141-89CDFA3FF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1398027"/>
            <a:ext cx="10886991" cy="5041057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GB" b="1" dirty="0">
                <a:solidFill>
                  <a:schemeClr val="tx2"/>
                </a:solidFill>
              </a:rPr>
              <a:t>5.14.</a:t>
            </a:r>
            <a:r>
              <a:rPr lang="en-GB" dirty="0">
                <a:solidFill>
                  <a:schemeClr val="tx2"/>
                </a:solidFill>
              </a:rPr>
              <a:t>	</a:t>
            </a:r>
            <a:r>
              <a:rPr lang="en-GB" dirty="0" err="1">
                <a:solidFill>
                  <a:schemeClr val="tx2"/>
                </a:solidFill>
              </a:rPr>
              <a:t>Obalovny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živičných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směsí</a:t>
            </a:r>
            <a:r>
              <a:rPr lang="en-GB" dirty="0">
                <a:solidFill>
                  <a:schemeClr val="tx2"/>
                </a:solidFill>
              </a:rPr>
              <a:t>, a </a:t>
            </a:r>
            <a:r>
              <a:rPr lang="en-GB" dirty="0" err="1">
                <a:solidFill>
                  <a:schemeClr val="tx2"/>
                </a:solidFill>
              </a:rPr>
              <a:t>mísírny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živic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recyklace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živičných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povrchů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anebo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zpracování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nebo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nakládání</a:t>
            </a:r>
            <a:r>
              <a:rPr lang="en-GB" dirty="0">
                <a:solidFill>
                  <a:schemeClr val="tx2"/>
                </a:solidFill>
              </a:rPr>
              <a:t> s </a:t>
            </a:r>
            <a:r>
              <a:rPr lang="cs-CZ" dirty="0">
                <a:solidFill>
                  <a:schemeClr val="tx2"/>
                </a:solidFill>
              </a:rPr>
              <a:t>	</a:t>
            </a:r>
            <a:r>
              <a:rPr lang="en-GB" dirty="0" err="1">
                <a:solidFill>
                  <a:schemeClr val="tx2"/>
                </a:solidFill>
              </a:rPr>
              <a:t>živicemi</a:t>
            </a:r>
            <a:r>
              <a:rPr lang="en-GB" dirty="0">
                <a:solidFill>
                  <a:schemeClr val="tx2"/>
                </a:solidFill>
              </a:rPr>
              <a:t> s </a:t>
            </a:r>
            <a:r>
              <a:rPr lang="en-GB" dirty="0" err="1">
                <a:solidFill>
                  <a:schemeClr val="tx2"/>
                </a:solidFill>
              </a:rPr>
              <a:t>výjimkou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konečného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nanášení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na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vozovku</a:t>
            </a:r>
            <a:endParaRPr lang="en-GB" dirty="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solidFill>
                  <a:schemeClr val="tx2"/>
                </a:solidFill>
              </a:rPr>
              <a:t>6.5.</a:t>
            </a:r>
            <a:r>
              <a:rPr lang="en-GB" dirty="0">
                <a:solidFill>
                  <a:schemeClr val="tx2"/>
                </a:solidFill>
              </a:rPr>
              <a:t>	</a:t>
            </a:r>
            <a:r>
              <a:rPr lang="en-GB" dirty="0" err="1">
                <a:solidFill>
                  <a:schemeClr val="tx2"/>
                </a:solidFill>
              </a:rPr>
              <a:t>Výroba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nebo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zpracování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syntetických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polymerů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nebo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kompozitů</a:t>
            </a:r>
            <a:r>
              <a:rPr lang="en-GB" dirty="0">
                <a:solidFill>
                  <a:schemeClr val="tx2"/>
                </a:solidFill>
              </a:rPr>
              <a:t>, s </a:t>
            </a:r>
            <a:r>
              <a:rPr lang="en-GB" dirty="0" err="1">
                <a:solidFill>
                  <a:schemeClr val="tx2"/>
                </a:solidFill>
              </a:rPr>
              <a:t>výjimkou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výroby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syntetických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polymerů</a:t>
            </a:r>
            <a:r>
              <a:rPr lang="en-GB" dirty="0">
                <a:solidFill>
                  <a:schemeClr val="tx2"/>
                </a:solidFill>
              </a:rPr>
              <a:t> a </a:t>
            </a:r>
            <a:r>
              <a:rPr lang="cs-CZ" dirty="0">
                <a:solidFill>
                  <a:schemeClr val="tx2"/>
                </a:solidFill>
              </a:rPr>
              <a:t>	</a:t>
            </a:r>
            <a:r>
              <a:rPr lang="en-GB" dirty="0" err="1">
                <a:solidFill>
                  <a:schemeClr val="tx2"/>
                </a:solidFill>
              </a:rPr>
              <a:t>kompozitů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uvedených</a:t>
            </a:r>
            <a:r>
              <a:rPr lang="en-GB" dirty="0">
                <a:solidFill>
                  <a:schemeClr val="tx2"/>
                </a:solidFill>
              </a:rPr>
              <a:t> pod </a:t>
            </a:r>
            <a:r>
              <a:rPr lang="en-GB" dirty="0" err="1">
                <a:solidFill>
                  <a:schemeClr val="tx2"/>
                </a:solidFill>
              </a:rPr>
              <a:t>jiným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kódem</a:t>
            </a:r>
            <a:r>
              <a:rPr lang="en-GB" dirty="0">
                <a:solidFill>
                  <a:schemeClr val="tx2"/>
                </a:solidFill>
              </a:rPr>
              <a:t>, o </a:t>
            </a:r>
            <a:r>
              <a:rPr lang="en-GB" dirty="0" err="1">
                <a:solidFill>
                  <a:schemeClr val="tx2"/>
                </a:solidFill>
              </a:rPr>
              <a:t>celkové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projektované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kapacitě</a:t>
            </a:r>
            <a:r>
              <a:rPr lang="en-GB" dirty="0">
                <a:solidFill>
                  <a:schemeClr val="tx2"/>
                </a:solidFill>
              </a:rPr>
              <a:t> 100 t za </a:t>
            </a:r>
            <a:r>
              <a:rPr lang="en-GB" dirty="0" err="1">
                <a:solidFill>
                  <a:schemeClr val="tx2"/>
                </a:solidFill>
              </a:rPr>
              <a:t>rok</a:t>
            </a:r>
            <a:r>
              <a:rPr lang="en-GB" dirty="0">
                <a:solidFill>
                  <a:schemeClr val="tx2"/>
                </a:solidFill>
              </a:rPr>
              <a:t> a </a:t>
            </a:r>
            <a:r>
              <a:rPr lang="en-GB" dirty="0" err="1">
                <a:solidFill>
                  <a:schemeClr val="tx2"/>
                </a:solidFill>
              </a:rPr>
              <a:t>více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nebo</a:t>
            </a:r>
            <a:r>
              <a:rPr lang="en-GB" dirty="0">
                <a:solidFill>
                  <a:schemeClr val="tx2"/>
                </a:solidFill>
              </a:rPr>
              <a:t> s </a:t>
            </a:r>
            <a:r>
              <a:rPr lang="en-GB" dirty="0" err="1">
                <a:solidFill>
                  <a:schemeClr val="tx2"/>
                </a:solidFill>
              </a:rPr>
              <a:t>celkovou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cs-CZ" dirty="0">
                <a:solidFill>
                  <a:schemeClr val="tx2"/>
                </a:solidFill>
              </a:rPr>
              <a:t>	</a:t>
            </a:r>
            <a:r>
              <a:rPr lang="en-GB" dirty="0" err="1">
                <a:solidFill>
                  <a:schemeClr val="tx2"/>
                </a:solidFill>
              </a:rPr>
              <a:t>projektovanou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spotřebou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organických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rozpouštědel</a:t>
            </a:r>
            <a:r>
              <a:rPr lang="en-GB" dirty="0">
                <a:solidFill>
                  <a:schemeClr val="tx2"/>
                </a:solidFill>
              </a:rPr>
              <a:t> 0,6 t za </a:t>
            </a:r>
            <a:r>
              <a:rPr lang="en-GB" dirty="0" err="1">
                <a:solidFill>
                  <a:schemeClr val="tx2"/>
                </a:solidFill>
              </a:rPr>
              <a:t>rok</a:t>
            </a:r>
            <a:r>
              <a:rPr lang="en-GB" dirty="0">
                <a:solidFill>
                  <a:schemeClr val="tx2"/>
                </a:solidFill>
              </a:rPr>
              <a:t> a </a:t>
            </a:r>
            <a:r>
              <a:rPr lang="en-GB" dirty="0" err="1">
                <a:solidFill>
                  <a:schemeClr val="tx2"/>
                </a:solidFill>
              </a:rPr>
              <a:t>více</a:t>
            </a:r>
            <a:r>
              <a:rPr lang="en-GB" dirty="0">
                <a:solidFill>
                  <a:schemeClr val="tx2"/>
                </a:solidFill>
              </a:rPr>
              <a:t>; </a:t>
            </a:r>
            <a:r>
              <a:rPr lang="en-GB" dirty="0" err="1">
                <a:solidFill>
                  <a:schemeClr val="tx2"/>
                </a:solidFill>
              </a:rPr>
              <a:t>pouze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zdroje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b="1" dirty="0">
                <a:solidFill>
                  <a:schemeClr val="tx2"/>
                </a:solidFill>
              </a:rPr>
              <a:t>v </a:t>
            </a:r>
            <a:r>
              <a:rPr lang="en-GB" b="1" dirty="0" err="1">
                <a:solidFill>
                  <a:schemeClr val="tx2"/>
                </a:solidFill>
              </a:rPr>
              <a:t>nichž</a:t>
            </a:r>
            <a:r>
              <a:rPr lang="en-GB" b="1" dirty="0">
                <a:solidFill>
                  <a:schemeClr val="tx2"/>
                </a:solidFill>
              </a:rPr>
              <a:t> </a:t>
            </a:r>
            <a:r>
              <a:rPr lang="en-GB" b="1" dirty="0" err="1">
                <a:solidFill>
                  <a:schemeClr val="tx2"/>
                </a:solidFill>
              </a:rPr>
              <a:t>vznikají</a:t>
            </a:r>
            <a:r>
              <a:rPr lang="en-GB" b="1" dirty="0">
                <a:solidFill>
                  <a:schemeClr val="tx2"/>
                </a:solidFill>
              </a:rPr>
              <a:t> </a:t>
            </a:r>
            <a:r>
              <a:rPr lang="en-GB" b="1" dirty="0" err="1">
                <a:solidFill>
                  <a:schemeClr val="tx2"/>
                </a:solidFill>
              </a:rPr>
              <a:t>emise</a:t>
            </a:r>
            <a:r>
              <a:rPr lang="en-GB" b="1" dirty="0">
                <a:solidFill>
                  <a:schemeClr val="tx2"/>
                </a:solidFill>
              </a:rPr>
              <a:t> </a:t>
            </a:r>
            <a:r>
              <a:rPr lang="cs-CZ" b="1" dirty="0">
                <a:solidFill>
                  <a:schemeClr val="tx2"/>
                </a:solidFill>
              </a:rPr>
              <a:t>	</a:t>
            </a:r>
            <a:r>
              <a:rPr lang="en-GB" b="1" dirty="0" err="1">
                <a:solidFill>
                  <a:schemeClr val="tx2"/>
                </a:solidFill>
              </a:rPr>
              <a:t>styrenu</a:t>
            </a:r>
            <a:r>
              <a:rPr lang="en-GB" b="1" dirty="0">
                <a:solidFill>
                  <a:schemeClr val="tx2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GB" b="1" dirty="0">
                <a:solidFill>
                  <a:schemeClr val="tx2"/>
                </a:solidFill>
              </a:rPr>
              <a:t>6. 8.</a:t>
            </a:r>
            <a:r>
              <a:rPr lang="en-GB" dirty="0">
                <a:solidFill>
                  <a:schemeClr val="tx2"/>
                </a:solidFill>
              </a:rPr>
              <a:t>	</a:t>
            </a:r>
            <a:r>
              <a:rPr lang="en-GB" dirty="0" err="1">
                <a:solidFill>
                  <a:schemeClr val="tx2"/>
                </a:solidFill>
              </a:rPr>
              <a:t>Zpracování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dehtu</a:t>
            </a:r>
            <a:endParaRPr lang="en-GB" dirty="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solidFill>
                  <a:schemeClr val="tx2"/>
                </a:solidFill>
              </a:rPr>
              <a:t>7.1.</a:t>
            </a:r>
            <a:r>
              <a:rPr lang="en-GB" dirty="0">
                <a:solidFill>
                  <a:schemeClr val="tx2"/>
                </a:solidFill>
              </a:rPr>
              <a:t>	</a:t>
            </a:r>
            <a:r>
              <a:rPr lang="en-GB" dirty="0" err="1">
                <a:solidFill>
                  <a:schemeClr val="tx2"/>
                </a:solidFill>
              </a:rPr>
              <a:t>Jatka</a:t>
            </a:r>
            <a:r>
              <a:rPr lang="en-GB" dirty="0">
                <a:solidFill>
                  <a:schemeClr val="tx2"/>
                </a:solidFill>
              </a:rPr>
              <a:t> o </a:t>
            </a:r>
            <a:r>
              <a:rPr lang="en-GB" dirty="0" err="1">
                <a:solidFill>
                  <a:schemeClr val="tx2"/>
                </a:solidFill>
              </a:rPr>
              <a:t>celkové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projektované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kapacitě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porážky</a:t>
            </a:r>
            <a:r>
              <a:rPr lang="en-GB" dirty="0">
                <a:solidFill>
                  <a:schemeClr val="tx2"/>
                </a:solidFill>
              </a:rPr>
              <a:t> 50 t </a:t>
            </a:r>
            <a:r>
              <a:rPr lang="en-GB" dirty="0" err="1">
                <a:solidFill>
                  <a:schemeClr val="tx2"/>
                </a:solidFill>
              </a:rPr>
              <a:t>denně</a:t>
            </a:r>
            <a:r>
              <a:rPr lang="en-GB" dirty="0">
                <a:solidFill>
                  <a:schemeClr val="tx2"/>
                </a:solidFill>
              </a:rPr>
              <a:t> a </a:t>
            </a:r>
            <a:r>
              <a:rPr lang="en-GB" dirty="0" err="1">
                <a:solidFill>
                  <a:schemeClr val="tx2"/>
                </a:solidFill>
              </a:rPr>
              <a:t>více</a:t>
            </a:r>
            <a:endParaRPr lang="en-GB" dirty="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solidFill>
                  <a:schemeClr val="tx2"/>
                </a:solidFill>
              </a:rPr>
              <a:t>7.2.</a:t>
            </a:r>
            <a:r>
              <a:rPr lang="en-GB" dirty="0">
                <a:solidFill>
                  <a:schemeClr val="tx2"/>
                </a:solidFill>
              </a:rPr>
              <a:t>	</a:t>
            </a:r>
            <a:r>
              <a:rPr lang="en-GB" dirty="0" err="1">
                <a:solidFill>
                  <a:schemeClr val="tx2"/>
                </a:solidFill>
              </a:rPr>
              <a:t>Zařízení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na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úpravu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nebo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zpracování</a:t>
            </a:r>
            <a:r>
              <a:rPr lang="en-GB" dirty="0">
                <a:solidFill>
                  <a:schemeClr val="tx2"/>
                </a:solidFill>
              </a:rPr>
              <a:t> za </a:t>
            </a:r>
            <a:r>
              <a:rPr lang="en-GB" dirty="0" err="1">
                <a:solidFill>
                  <a:schemeClr val="tx2"/>
                </a:solidFill>
              </a:rPr>
              <a:t>účelem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výroby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potravin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krmiv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nebo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osiva</a:t>
            </a:r>
            <a:r>
              <a:rPr lang="en-GB" dirty="0">
                <a:solidFill>
                  <a:schemeClr val="tx2"/>
                </a:solidFill>
              </a:rPr>
              <a:t> z </a:t>
            </a:r>
            <a:r>
              <a:rPr lang="en-GB" dirty="0" err="1">
                <a:solidFill>
                  <a:schemeClr val="tx2"/>
                </a:solidFill>
              </a:rPr>
              <a:t>převážně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rostlinných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surovin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cs-CZ" dirty="0">
                <a:solidFill>
                  <a:schemeClr val="tx2"/>
                </a:solidFill>
              </a:rPr>
              <a:t>	</a:t>
            </a:r>
            <a:r>
              <a:rPr lang="en-GB" dirty="0">
                <a:solidFill>
                  <a:schemeClr val="tx2"/>
                </a:solidFill>
              </a:rPr>
              <a:t>o </a:t>
            </a:r>
            <a:r>
              <a:rPr lang="en-GB" dirty="0" err="1">
                <a:solidFill>
                  <a:schemeClr val="tx2"/>
                </a:solidFill>
              </a:rPr>
              <a:t>celkové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projektované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kapacitě</a:t>
            </a:r>
            <a:r>
              <a:rPr lang="en-GB" dirty="0">
                <a:solidFill>
                  <a:schemeClr val="tx2"/>
                </a:solidFill>
              </a:rPr>
              <a:t> 50 t </a:t>
            </a:r>
            <a:r>
              <a:rPr lang="en-GB" dirty="0" err="1">
                <a:solidFill>
                  <a:schemeClr val="tx2"/>
                </a:solidFill>
              </a:rPr>
              <a:t>hotových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výrobků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denně</a:t>
            </a:r>
            <a:r>
              <a:rPr lang="en-GB" dirty="0">
                <a:solidFill>
                  <a:schemeClr val="tx2"/>
                </a:solidFill>
              </a:rPr>
              <a:t> a </a:t>
            </a:r>
            <a:r>
              <a:rPr lang="en-GB" dirty="0" err="1">
                <a:solidFill>
                  <a:schemeClr val="tx2"/>
                </a:solidFill>
              </a:rPr>
              <a:t>více</a:t>
            </a:r>
            <a:endParaRPr lang="en-GB" dirty="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solidFill>
                  <a:schemeClr val="tx2"/>
                </a:solidFill>
              </a:rPr>
              <a:t>7.3.</a:t>
            </a:r>
            <a:r>
              <a:rPr lang="en-GB" dirty="0">
                <a:solidFill>
                  <a:schemeClr val="tx2"/>
                </a:solidFill>
              </a:rPr>
              <a:t>	</a:t>
            </a:r>
            <a:r>
              <a:rPr lang="en-GB" dirty="0" err="1">
                <a:solidFill>
                  <a:schemeClr val="tx2"/>
                </a:solidFill>
              </a:rPr>
              <a:t>Zařízení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na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úpravu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nebo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zpracování</a:t>
            </a:r>
            <a:r>
              <a:rPr lang="en-GB" dirty="0">
                <a:solidFill>
                  <a:schemeClr val="tx2"/>
                </a:solidFill>
              </a:rPr>
              <a:t> za </a:t>
            </a:r>
            <a:r>
              <a:rPr lang="en-GB" dirty="0" err="1">
                <a:solidFill>
                  <a:schemeClr val="tx2"/>
                </a:solidFill>
              </a:rPr>
              <a:t>účelem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výroby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potravin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nebo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krmiv</a:t>
            </a:r>
            <a:r>
              <a:rPr lang="en-GB" dirty="0">
                <a:solidFill>
                  <a:schemeClr val="tx2"/>
                </a:solidFill>
              </a:rPr>
              <a:t> z </a:t>
            </a:r>
            <a:r>
              <a:rPr lang="en-GB" dirty="0" err="1">
                <a:solidFill>
                  <a:schemeClr val="tx2"/>
                </a:solidFill>
              </a:rPr>
              <a:t>převážně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živočišných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surovin</a:t>
            </a:r>
            <a:r>
              <a:rPr lang="en-GB" dirty="0">
                <a:solidFill>
                  <a:schemeClr val="tx2"/>
                </a:solidFill>
              </a:rPr>
              <a:t> (s </a:t>
            </a:r>
            <a:r>
              <a:rPr lang="cs-CZ" dirty="0">
                <a:solidFill>
                  <a:schemeClr val="tx2"/>
                </a:solidFill>
              </a:rPr>
              <a:t>	</a:t>
            </a:r>
            <a:r>
              <a:rPr lang="en-GB" dirty="0" err="1">
                <a:solidFill>
                  <a:schemeClr val="tx2"/>
                </a:solidFill>
              </a:rPr>
              <a:t>výjimkou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mléka</a:t>
            </a:r>
            <a:r>
              <a:rPr lang="en-GB" dirty="0">
                <a:solidFill>
                  <a:schemeClr val="tx2"/>
                </a:solidFill>
              </a:rPr>
              <a:t>) o </a:t>
            </a:r>
            <a:r>
              <a:rPr lang="en-GB" dirty="0" err="1">
                <a:solidFill>
                  <a:schemeClr val="tx2"/>
                </a:solidFill>
              </a:rPr>
              <a:t>celkové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projektované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kapacitě</a:t>
            </a:r>
            <a:r>
              <a:rPr lang="en-GB" dirty="0">
                <a:solidFill>
                  <a:schemeClr val="tx2"/>
                </a:solidFill>
              </a:rPr>
              <a:t> 25 t </a:t>
            </a:r>
            <a:r>
              <a:rPr lang="en-GB" dirty="0" err="1">
                <a:solidFill>
                  <a:schemeClr val="tx2"/>
                </a:solidFill>
              </a:rPr>
              <a:t>hotových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výrobků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denně</a:t>
            </a:r>
            <a:r>
              <a:rPr lang="en-GB" dirty="0">
                <a:solidFill>
                  <a:schemeClr val="tx2"/>
                </a:solidFill>
              </a:rPr>
              <a:t> a </a:t>
            </a:r>
            <a:r>
              <a:rPr lang="en-GB" dirty="0" err="1">
                <a:solidFill>
                  <a:schemeClr val="tx2"/>
                </a:solidFill>
              </a:rPr>
              <a:t>více</a:t>
            </a:r>
            <a:endParaRPr lang="en-GB" dirty="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solidFill>
                  <a:schemeClr val="tx2"/>
                </a:solidFill>
              </a:rPr>
              <a:t>7.6.</a:t>
            </a:r>
            <a:r>
              <a:rPr lang="en-GB" dirty="0">
                <a:solidFill>
                  <a:schemeClr val="tx2"/>
                </a:solidFill>
              </a:rPr>
              <a:t>	</a:t>
            </a:r>
            <a:r>
              <a:rPr lang="en-GB" dirty="0" err="1">
                <a:solidFill>
                  <a:schemeClr val="tx2"/>
                </a:solidFill>
              </a:rPr>
              <a:t>Udírny</a:t>
            </a:r>
            <a:r>
              <a:rPr lang="en-GB" dirty="0">
                <a:solidFill>
                  <a:schemeClr val="tx2"/>
                </a:solidFill>
              </a:rPr>
              <a:t> s </a:t>
            </a:r>
            <a:r>
              <a:rPr lang="en-GB" dirty="0" err="1">
                <a:solidFill>
                  <a:schemeClr val="tx2"/>
                </a:solidFill>
              </a:rPr>
              <a:t>celkovou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projektovanou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kapacitou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na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zpracování</a:t>
            </a:r>
            <a:r>
              <a:rPr lang="en-GB" dirty="0">
                <a:solidFill>
                  <a:schemeClr val="tx2"/>
                </a:solidFill>
              </a:rPr>
              <a:t> 1 t </a:t>
            </a:r>
            <a:r>
              <a:rPr lang="en-GB" dirty="0" err="1">
                <a:solidFill>
                  <a:schemeClr val="tx2"/>
                </a:solidFill>
              </a:rPr>
              <a:t>výrobků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denně</a:t>
            </a:r>
            <a:r>
              <a:rPr lang="en-GB" dirty="0">
                <a:solidFill>
                  <a:schemeClr val="tx2"/>
                </a:solidFill>
              </a:rPr>
              <a:t> a </a:t>
            </a:r>
            <a:r>
              <a:rPr lang="en-GB" dirty="0" err="1">
                <a:solidFill>
                  <a:schemeClr val="tx2"/>
                </a:solidFill>
              </a:rPr>
              <a:t>více</a:t>
            </a:r>
            <a:endParaRPr lang="en-GB" dirty="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solidFill>
                  <a:schemeClr val="tx2"/>
                </a:solidFill>
              </a:rPr>
              <a:t>7.16.</a:t>
            </a:r>
            <a:r>
              <a:rPr lang="en-GB" dirty="0">
                <a:solidFill>
                  <a:schemeClr val="tx2"/>
                </a:solidFill>
              </a:rPr>
              <a:t>	</a:t>
            </a:r>
            <a:r>
              <a:rPr lang="en-GB" dirty="0" err="1">
                <a:solidFill>
                  <a:schemeClr val="tx2"/>
                </a:solidFill>
              </a:rPr>
              <a:t>Veterinární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asanační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zařízení</a:t>
            </a:r>
            <a:endParaRPr lang="en-GB" dirty="0">
              <a:solidFill>
                <a:schemeClr val="tx2"/>
              </a:solidFill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solidFill>
                  <a:schemeClr val="tx2"/>
                </a:solidFill>
              </a:rPr>
              <a:t>7.18.</a:t>
            </a:r>
            <a:r>
              <a:rPr lang="en-GB" dirty="0">
                <a:solidFill>
                  <a:schemeClr val="tx2"/>
                </a:solidFill>
              </a:rPr>
              <a:t>	</a:t>
            </a:r>
            <a:r>
              <a:rPr lang="en-GB" dirty="0" err="1">
                <a:solidFill>
                  <a:schemeClr val="tx2"/>
                </a:solidFill>
              </a:rPr>
              <a:t>Výroba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lihu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včetně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biolihu</a:t>
            </a:r>
            <a:r>
              <a:rPr lang="en-GB" dirty="0">
                <a:solidFill>
                  <a:schemeClr val="tx2"/>
                </a:solidFill>
              </a:rPr>
              <a:t>, o </a:t>
            </a:r>
            <a:r>
              <a:rPr lang="en-GB" dirty="0" err="1">
                <a:solidFill>
                  <a:schemeClr val="tx2"/>
                </a:solidFill>
              </a:rPr>
              <a:t>celkové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projektované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kapacitě</a:t>
            </a:r>
            <a:r>
              <a:rPr lang="en-GB" dirty="0">
                <a:solidFill>
                  <a:schemeClr val="tx2"/>
                </a:solidFill>
              </a:rPr>
              <a:t> 10 000 hl </a:t>
            </a:r>
            <a:r>
              <a:rPr lang="en-GB" dirty="0" err="1">
                <a:solidFill>
                  <a:schemeClr val="tx2"/>
                </a:solidFill>
              </a:rPr>
              <a:t>bezvodého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lihu</a:t>
            </a:r>
            <a:r>
              <a:rPr lang="en-GB" dirty="0">
                <a:solidFill>
                  <a:schemeClr val="tx2"/>
                </a:solidFill>
              </a:rPr>
              <a:t> za </a:t>
            </a:r>
            <a:r>
              <a:rPr lang="en-GB" dirty="0" err="1">
                <a:solidFill>
                  <a:schemeClr val="tx2"/>
                </a:solidFill>
              </a:rPr>
              <a:t>rok</a:t>
            </a:r>
            <a:r>
              <a:rPr lang="en-GB" dirty="0">
                <a:solidFill>
                  <a:schemeClr val="tx2"/>
                </a:solidFill>
              </a:rPr>
              <a:t> a </a:t>
            </a:r>
            <a:r>
              <a:rPr lang="en-GB" dirty="0" err="1">
                <a:solidFill>
                  <a:schemeClr val="tx2"/>
                </a:solidFill>
              </a:rPr>
              <a:t>více</a:t>
            </a:r>
            <a:endParaRPr lang="en-GB" dirty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r>
              <a:rPr lang="en-GB" dirty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794C2145-3522-EC49-2B10-FDF3B73108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301" y="5848406"/>
            <a:ext cx="1369909" cy="1369909"/>
          </a:xfrm>
          <a:prstGeom prst="rect">
            <a:avLst/>
          </a:prstGeom>
        </p:spPr>
      </p:pic>
      <p:sp>
        <p:nvSpPr>
          <p:cNvPr id="12" name="Nadpis 1">
            <a:extLst>
              <a:ext uri="{FF2B5EF4-FFF2-40B4-BE49-F238E27FC236}">
                <a16:creationId xmlns:a16="http://schemas.microsoft.com/office/drawing/2014/main" id="{4E7A7B8F-9F5E-FDAD-B3D3-8555CE1B0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360262"/>
            <a:ext cx="8191917" cy="751437"/>
          </a:xfrm>
          <a:prstGeom prst="round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58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round/>
          </a:ln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cs-CZ" sz="4000" dirty="0">
                <a:solidFill>
                  <a:schemeClr val="bg1"/>
                </a:solidFill>
              </a:rPr>
              <a:t>     Příloha č. 2a</a:t>
            </a:r>
          </a:p>
        </p:txBody>
      </p:sp>
      <p:sp>
        <p:nvSpPr>
          <p:cNvPr id="4" name="Zástupný symbol pro text 10">
            <a:extLst>
              <a:ext uri="{FF2B5EF4-FFF2-40B4-BE49-F238E27FC236}">
                <a16:creationId xmlns:a16="http://schemas.microsoft.com/office/drawing/2014/main" id="{421DC47A-E3A5-4734-F918-D2E1595CF201}"/>
              </a:ext>
            </a:extLst>
          </p:cNvPr>
          <p:cNvSpPr txBox="1">
            <a:spLocks/>
          </p:cNvSpPr>
          <p:nvPr/>
        </p:nvSpPr>
        <p:spPr>
          <a:xfrm>
            <a:off x="832058" y="3432103"/>
            <a:ext cx="4103687" cy="2165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schemeClr val="tx2"/>
              </a:solidFill>
            </a:endParaRPr>
          </a:p>
          <a:p>
            <a:r>
              <a:rPr lang="en-GB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5608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inisterstvo životního prostředí">
      <a:dk1>
        <a:srgbClr val="000000"/>
      </a:dk1>
      <a:lt1>
        <a:sysClr val="window" lastClr="FFFFFF"/>
      </a:lt1>
      <a:dk2>
        <a:srgbClr val="467A26"/>
      </a:dk2>
      <a:lt2>
        <a:srgbClr val="80BA27"/>
      </a:lt2>
      <a:accent1>
        <a:srgbClr val="FFFFFF"/>
      </a:accent1>
      <a:accent2>
        <a:srgbClr val="80BA27"/>
      </a:accent2>
      <a:accent3>
        <a:srgbClr val="D8E7BB"/>
      </a:accent3>
      <a:accent4>
        <a:srgbClr val="467A26"/>
      </a:accent4>
      <a:accent5>
        <a:srgbClr val="BFBFBF"/>
      </a:accent5>
      <a:accent6>
        <a:srgbClr val="FFFFFF"/>
      </a:accent6>
      <a:hlink>
        <a:srgbClr val="D8E7BB"/>
      </a:hlink>
      <a:folHlink>
        <a:srgbClr val="FFFFFF"/>
      </a:folHlink>
    </a:clrScheme>
    <a:fontScheme name="Ministerstvo životního prostředí">
      <a:majorFont>
        <a:latin typeface="Barlow bold"/>
        <a:ea typeface=""/>
        <a:cs typeface=""/>
      </a:majorFont>
      <a:minorFont>
        <a:latin typeface="Barlow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TM03090434[[fn=Dřevo]]</Template>
  <TotalTime>10276</TotalTime>
  <Words>1923</Words>
  <Application>Microsoft Office PowerPoint</Application>
  <PresentationFormat>Širokoúhlá obrazovka</PresentationFormat>
  <Paragraphs>139</Paragraphs>
  <Slides>16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Barlow</vt:lpstr>
      <vt:lpstr>Arial</vt:lpstr>
      <vt:lpstr>Barlow bold</vt:lpstr>
      <vt:lpstr>Calibri</vt:lpstr>
      <vt:lpstr>Office Theme</vt:lpstr>
      <vt:lpstr>Minimální vzdálenosti v návrhu novely zákona: aktuální vývoj a prováděcí předpis</vt:lpstr>
      <vt:lpstr>Prezentace aplikace PowerPoint</vt:lpstr>
      <vt:lpstr>Prezentace aplikace PowerPoint</vt:lpstr>
      <vt:lpstr>     Návrh novely zákona č. 201/2012 Sb.</vt:lpstr>
      <vt:lpstr>     Návrh novely zákona č. 201/2012 Sb.</vt:lpstr>
      <vt:lpstr>     Návrh novely zákona č. 201/2012 Sb.</vt:lpstr>
      <vt:lpstr>     Návrh novely zákona č. 201/2012 Sb.</vt:lpstr>
      <vt:lpstr>     Příloha č. 2a</vt:lpstr>
      <vt:lpstr>     Příloha č. 2a</vt:lpstr>
      <vt:lpstr>     Příloha č. 2a</vt:lpstr>
      <vt:lpstr>     Vznikající prováděcí předpis</vt:lpstr>
      <vt:lpstr>  Vznikající prováděcí předpis</vt:lpstr>
      <vt:lpstr>      Vznikající prováděcí předpis</vt:lpstr>
      <vt:lpstr>      Vznikající prováděcí předpis</vt:lpstr>
      <vt:lpstr>Vznikající prováděcí předpis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Svrčinová Veronika</dc:creator>
  <cp:lastModifiedBy>Sedláková Lenka</cp:lastModifiedBy>
  <cp:revision>217</cp:revision>
  <dcterms:created xsi:type="dcterms:W3CDTF">2023-09-13T13:11:25Z</dcterms:created>
  <dcterms:modified xsi:type="dcterms:W3CDTF">2024-11-25T13:43:35Z</dcterms:modified>
</cp:coreProperties>
</file>