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33"/>
  </p:notesMasterIdLst>
  <p:sldIdLst>
    <p:sldId id="1957" r:id="rId5"/>
    <p:sldId id="1961" r:id="rId6"/>
    <p:sldId id="1958" r:id="rId7"/>
    <p:sldId id="1959" r:id="rId8"/>
    <p:sldId id="260" r:id="rId9"/>
    <p:sldId id="1977" r:id="rId10"/>
    <p:sldId id="1980" r:id="rId11"/>
    <p:sldId id="1979" r:id="rId12"/>
    <p:sldId id="1978" r:id="rId13"/>
    <p:sldId id="2002" r:id="rId14"/>
    <p:sldId id="257" r:id="rId15"/>
    <p:sldId id="259" r:id="rId16"/>
    <p:sldId id="2003" r:id="rId17"/>
    <p:sldId id="2009" r:id="rId18"/>
    <p:sldId id="1986" r:id="rId19"/>
    <p:sldId id="1996" r:id="rId20"/>
    <p:sldId id="1987" r:id="rId21"/>
    <p:sldId id="1999" r:id="rId22"/>
    <p:sldId id="1995" r:id="rId23"/>
    <p:sldId id="1990" r:id="rId24"/>
    <p:sldId id="1998" r:id="rId25"/>
    <p:sldId id="2007" r:id="rId26"/>
    <p:sldId id="1992" r:id="rId27"/>
    <p:sldId id="1997" r:id="rId28"/>
    <p:sldId id="1991" r:id="rId29"/>
    <p:sldId id="1993" r:id="rId30"/>
    <p:sldId id="2010" r:id="rId31"/>
    <p:sldId id="1960" r:id="rId32"/>
  </p:sldIdLst>
  <p:sldSz cx="12192000" cy="6858000"/>
  <p:notesSz cx="9926638" cy="6797675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7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5" autoAdjust="0"/>
    <p:restoredTop sz="94660"/>
  </p:normalViewPr>
  <p:slideViewPr>
    <p:cSldViewPr snapToGrid="0">
      <p:cViewPr varScale="1">
        <p:scale>
          <a:sx n="82" d="100"/>
          <a:sy n="82" d="100"/>
        </p:scale>
        <p:origin x="715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viewProps" Target="view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1543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5622798" y="1"/>
            <a:ext cx="4301543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9BF5D0-DE38-47F6-A3DD-6F1EE285EB18}" type="datetimeFigureOut">
              <a:rPr lang="cs-CZ" smtClean="0"/>
              <a:t>25.11.2024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2924175" y="849313"/>
            <a:ext cx="4078288" cy="2293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992664" y="3271381"/>
            <a:ext cx="7941310" cy="267658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6456612"/>
            <a:ext cx="4301543" cy="341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5622798" y="6456612"/>
            <a:ext cx="4301543" cy="341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6F422A-6D18-4D7C-AA94-F0994073A38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767255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23B593-78F1-490C-B870-8FCCCED58403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174863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712E25-B006-4F85-B4EA-907AF006C9BB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114613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712E25-B006-4F85-B4EA-907AF006C9BB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891603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23B593-78F1-490C-B870-8FCCCED58403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883883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ea typeface="Calibri"/>
              <a:cs typeface="Calibri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23B593-78F1-490C-B870-8FCCCED58403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661527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23B593-78F1-490C-B870-8FCCCED58403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315080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23B593-78F1-490C-B870-8FCCCED58403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066544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67DF03B-ABA7-41BD-970F-88A4F03CAA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E50B6AEB-161A-4CDC-8A6A-66048B08AE2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F37C28D2-5CA4-4460-856D-A3FC163629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1E77C-D51A-4805-B9C2-2B8F064526A6}" type="datetimeFigureOut">
              <a:rPr lang="cs-CZ" smtClean="0"/>
              <a:t>25.11.2024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5C69F331-8709-4FED-9C10-2B3B32AB7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43E3E602-3F6C-4674-9175-23B0E867AF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45AB59-C205-4A51-B227-E51F2F073DF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590426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062936F-F0FB-4AAD-AADC-3F3C326B02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ED04199A-BDEC-4593-A7F6-64635D35A63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F4455ED1-4819-4E1E-AE82-8EFE2E4ED9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1E77C-D51A-4805-B9C2-2B8F064526A6}" type="datetimeFigureOut">
              <a:rPr lang="cs-CZ" smtClean="0"/>
              <a:t>25.11.2024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9479BDD2-8E4E-4382-8C5B-988CC57EA3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9F8C6FF4-E545-46A3-B08F-9B8171B938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45AB59-C205-4A51-B227-E51F2F073DF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397294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>
            <a:extLst>
              <a:ext uri="{FF2B5EF4-FFF2-40B4-BE49-F238E27FC236}">
                <a16:creationId xmlns:a16="http://schemas.microsoft.com/office/drawing/2014/main" id="{F0C0D23C-F603-4F3E-BF54-4F4733EDAEF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3B29B4A7-2CBA-4921-BBAB-505FA21BFE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C43482B7-1F13-491F-AA1B-C8724706E4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1E77C-D51A-4805-B9C2-2B8F064526A6}" type="datetimeFigureOut">
              <a:rPr lang="cs-CZ" smtClean="0"/>
              <a:t>25.11.2024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F3E4571D-20B1-428D-BF17-498283F435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2967394F-4DD4-4E30-AC38-FF9CA223C0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45AB59-C205-4A51-B227-E51F2F073DF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892636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7AC0C0B-521B-46CD-AD9B-C3C673AD31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60549A50-0582-4974-9101-4BB87A54D0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0B595593-1F3A-45F5-B0AC-CE934EB63D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1E77C-D51A-4805-B9C2-2B8F064526A6}" type="datetimeFigureOut">
              <a:rPr lang="cs-CZ" smtClean="0"/>
              <a:t>25.11.2024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EB10DC43-7532-4D63-B9BD-62A5147DA9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B5FAFFBF-FE85-4959-A180-BAB1867047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45AB59-C205-4A51-B227-E51F2F073DF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990295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1823FD8-E2E0-49F3-86E8-312CA793D4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>
            <a:extLst>
              <a:ext uri="{FF2B5EF4-FFF2-40B4-BE49-F238E27FC236}">
                <a16:creationId xmlns:a16="http://schemas.microsoft.com/office/drawing/2014/main" id="{F6686E9B-7912-4537-A1AE-8A6B3A467A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3378388A-7E3C-4B77-91C1-6FBA36A552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1E77C-D51A-4805-B9C2-2B8F064526A6}" type="datetimeFigureOut">
              <a:rPr lang="cs-CZ" smtClean="0"/>
              <a:t>25.11.2024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3A6A1D43-DF8E-4C87-ACD7-03F8550E36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7A2C4737-1D1C-4EC1-9FD9-BDEDA700CF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45AB59-C205-4A51-B227-E51F2F073DF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26302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946EAA5-4A9B-4D62-8941-79F20C29ED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A877546B-B641-4CDF-AB31-BED3BED0C31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>
            <a:extLst>
              <a:ext uri="{FF2B5EF4-FFF2-40B4-BE49-F238E27FC236}">
                <a16:creationId xmlns:a16="http://schemas.microsoft.com/office/drawing/2014/main" id="{7F81F9F1-8242-4CC5-AF1D-3A5B072772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05F37160-F502-45EE-A1F3-40B4520884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1E77C-D51A-4805-B9C2-2B8F064526A6}" type="datetimeFigureOut">
              <a:rPr lang="cs-CZ" smtClean="0"/>
              <a:t>25.11.2024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15AC291B-E3E4-4C6E-8A68-894CFFD2C4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BEE56F05-8299-4195-863D-F3DDF8843D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45AB59-C205-4A51-B227-E51F2F073DF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62176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00A0633-5F73-4B41-89DF-8BA1C18F6E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>
            <a:extLst>
              <a:ext uri="{FF2B5EF4-FFF2-40B4-BE49-F238E27FC236}">
                <a16:creationId xmlns:a16="http://schemas.microsoft.com/office/drawing/2014/main" id="{7F679D94-8069-41D3-8BD2-D6F3D547E5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Zástupný symbol pro obsah 3">
            <a:extLst>
              <a:ext uri="{FF2B5EF4-FFF2-40B4-BE49-F238E27FC236}">
                <a16:creationId xmlns:a16="http://schemas.microsoft.com/office/drawing/2014/main" id="{8FF0A596-6590-45B7-B8B9-44C18B1291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>
            <a:extLst>
              <a:ext uri="{FF2B5EF4-FFF2-40B4-BE49-F238E27FC236}">
                <a16:creationId xmlns:a16="http://schemas.microsoft.com/office/drawing/2014/main" id="{CF3B59FA-1C54-48F1-8617-F0DA5CE41A5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6" name="Zástupný symbol pro obsah 5">
            <a:extLst>
              <a:ext uri="{FF2B5EF4-FFF2-40B4-BE49-F238E27FC236}">
                <a16:creationId xmlns:a16="http://schemas.microsoft.com/office/drawing/2014/main" id="{86992223-3D81-49AE-A4B0-FA7EA7925D8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>
            <a:extLst>
              <a:ext uri="{FF2B5EF4-FFF2-40B4-BE49-F238E27FC236}">
                <a16:creationId xmlns:a16="http://schemas.microsoft.com/office/drawing/2014/main" id="{2BA2833D-F724-48EF-A249-B823BE3B11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1E77C-D51A-4805-B9C2-2B8F064526A6}" type="datetimeFigureOut">
              <a:rPr lang="cs-CZ" smtClean="0"/>
              <a:t>25.11.2024</a:t>
            </a:fld>
            <a:endParaRPr lang="cs-CZ"/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3F3DFBEB-6ECB-4E9A-B815-2A5C7345E4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601C6B55-35AC-43A7-97CE-469DDEE331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45AB59-C205-4A51-B227-E51F2F073DF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536915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8B3A4A3-31F3-443A-A858-3227CEE461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10E149CF-DADD-4714-9B55-A2FFAFC919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1E77C-D51A-4805-B9C2-2B8F064526A6}" type="datetimeFigureOut">
              <a:rPr lang="cs-CZ" smtClean="0"/>
              <a:t>25.11.2024</a:t>
            </a:fld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531B9592-C759-4E1F-8895-31F7BFF799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D54AE570-479F-4FAB-B476-390195DA8A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45AB59-C205-4A51-B227-E51F2F073DF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624387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D711A5FB-3FEF-4693-8608-6F401B8C08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1E77C-D51A-4805-B9C2-2B8F064526A6}" type="datetimeFigureOut">
              <a:rPr lang="cs-CZ" smtClean="0"/>
              <a:t>25.11.2024</a:t>
            </a:fld>
            <a:endParaRPr lang="cs-CZ"/>
          </a:p>
        </p:txBody>
      </p:sp>
      <p:sp>
        <p:nvSpPr>
          <p:cNvPr id="3" name="Zástupný symbol pro zápatí 2">
            <a:extLst>
              <a:ext uri="{FF2B5EF4-FFF2-40B4-BE49-F238E27FC236}">
                <a16:creationId xmlns:a16="http://schemas.microsoft.com/office/drawing/2014/main" id="{DEE44FFF-27BE-4B6A-8CE0-4E0D43BDC4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2419A825-87B6-492D-8C93-E56725D094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45AB59-C205-4A51-B227-E51F2F073DF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720960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20D4BA2-165F-46FC-B49F-2918DE3D5F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7AF8A30F-53B8-4B8F-A74D-6A430818CA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>
            <a:extLst>
              <a:ext uri="{FF2B5EF4-FFF2-40B4-BE49-F238E27FC236}">
                <a16:creationId xmlns:a16="http://schemas.microsoft.com/office/drawing/2014/main" id="{5505CC2E-5548-4B6B-8310-01E4C5F0CFF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164677AF-02DF-47A2-8B28-928CB49A94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1E77C-D51A-4805-B9C2-2B8F064526A6}" type="datetimeFigureOut">
              <a:rPr lang="cs-CZ" smtClean="0"/>
              <a:t>25.11.2024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4C3D7453-3D4A-4928-9CED-E4A13E50E8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9F6C50B1-CFCF-4F70-AB7F-6A6CFC8773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45AB59-C205-4A51-B227-E51F2F073DF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338337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D4952E7-D313-4CE9-BE9F-A485B72448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obrázku 2">
            <a:extLst>
              <a:ext uri="{FF2B5EF4-FFF2-40B4-BE49-F238E27FC236}">
                <a16:creationId xmlns:a16="http://schemas.microsoft.com/office/drawing/2014/main" id="{9BF4621F-207E-4800-AE6F-C73F0866E3E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>
            <a:extLst>
              <a:ext uri="{FF2B5EF4-FFF2-40B4-BE49-F238E27FC236}">
                <a16:creationId xmlns:a16="http://schemas.microsoft.com/office/drawing/2014/main" id="{41A18614-5E04-4B44-9A58-2A426C8111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7CFC3BE3-BB84-4D5A-8CC5-8390299724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1E77C-D51A-4805-B9C2-2B8F064526A6}" type="datetimeFigureOut">
              <a:rPr lang="cs-CZ" smtClean="0"/>
              <a:t>25.11.2024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4E2DBE7C-D39C-4D89-8E38-ACE2478281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6974F63F-14F8-447A-B596-C58C9E5B0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45AB59-C205-4A51-B227-E51F2F073DF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146559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C1893CEF-6FD7-4BF7-A7F3-7869725A5B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>
            <a:extLst>
              <a:ext uri="{FF2B5EF4-FFF2-40B4-BE49-F238E27FC236}">
                <a16:creationId xmlns:a16="http://schemas.microsoft.com/office/drawing/2014/main" id="{9049086C-C16D-48BA-BCBE-F7FBB4859D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4A05B8FC-89E7-4D12-920E-64F32DFC7E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31E77C-D51A-4805-B9C2-2B8F064526A6}" type="datetimeFigureOut">
              <a:rPr lang="cs-CZ" smtClean="0"/>
              <a:t>25.11.2024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08A44C5C-960F-440D-B3B2-201C7CC82B4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7ED47D86-2EFE-4E88-97AA-078BDC24F18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45AB59-C205-4A51-B227-E51F2F073DF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7009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sp.cz/sqw/historie.sqw?o=9&amp;T=661" TargetMode="External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psp.cz/sqw/text/tiskt.sqw?O=9&amp;CT=724&amp;CT1=2" TargetMode="External"/><Relationship Id="rId5" Type="http://schemas.openxmlformats.org/officeDocument/2006/relationships/hyperlink" Target="Sn&#283;movn&#237;%20tisk%20724%20(psp.cz)" TargetMode="External"/><Relationship Id="rId4" Type="http://schemas.openxmlformats.org/officeDocument/2006/relationships/hyperlink" Target="https://www.psp.cz/sqw/historie.sqw?o=9&amp;T=662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sp.cz/sqw/historie.sqw?o=9&amp;t=724" TargetMode="External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sp.cz/sqw/historie.sqw?o=9&amp;t=662" TargetMode="External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portal-vz.cz/info-forum-vzdelavani/aktuality/nadlimitni-verejne-zakazky-v-letech-2024-a-2025/" TargetMode="Externa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sovz.cz/praxe/udrzba-verejne-zelene-a-uklid-verejnych-prostranstvi-praha-12/" TargetMode="External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sp.cz/sqw/historie.sqw?o=9&amp;t=662" TargetMode="External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sovz.cz/praxe/tezebni-a-pestebni-prace-v-lesnich-porostech-technicke-sluzby-havlickuv-brod/" TargetMode="Externa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sovz.cz/wp-content/uploads/2017/01/sovz_case_study_dns.pdf" TargetMode="External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josephine.proebiz.com/cs/tender/14644/summary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spd.cz/filter" TargetMode="External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s://paradnikraj.cz/podnikam/socialni-podnikani/seznam-socialnich-podniku/" TargetMode="External"/><Relationship Id="rId3" Type="http://schemas.openxmlformats.org/officeDocument/2006/relationships/image" Target="../media/image21.png"/><Relationship Id="rId7" Type="http://schemas.openxmlformats.org/officeDocument/2006/relationships/hyperlink" Target="https://ceske-socialni-podnikani.cz/" TargetMode="External"/><Relationship Id="rId2" Type="http://schemas.openxmlformats.org/officeDocument/2006/relationships/hyperlink" Target="https://www.sovz.cz/wp-content/uploads/2021/04/sovz_publikace_lokalnidopady_web-s-prokliky_2021_04_22.pdf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sovz.cz/wp-content/uploads/2020/05/katalog-socialnich-podniku_web.pdf" TargetMode="External"/><Relationship Id="rId5" Type="http://schemas.openxmlformats.org/officeDocument/2006/relationships/image" Target="../media/image23.png"/><Relationship Id="rId10" Type="http://schemas.openxmlformats.org/officeDocument/2006/relationships/image" Target="../media/image24.png"/><Relationship Id="rId4" Type="http://schemas.openxmlformats.org/officeDocument/2006/relationships/image" Target="../media/image22.png"/><Relationship Id="rId9" Type="http://schemas.openxmlformats.org/officeDocument/2006/relationships/hyperlink" Target="https://sovz.cz/wp-content/uploads/2019/01/sovz_publikace_socpodniky_web.pdf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mailto:adam.gromnica@mmr.gov.cz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hyperlink" Target="https://mmr.gov.cz/getmedia/fd12c1a1-7b37-40fb-9a8f-1248ea12998a/NSVZ_STRATEGIE_tisk.pdf.aspx?ext=.pdf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hyperlink" Target="https://www.sovz.cz/wp-content/uploads/2024/02/usneseni_2024_117.pdf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0E1CA35-685A-47ED-84FC-59603D3621E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7417" y="1600200"/>
            <a:ext cx="10717357" cy="2306782"/>
          </a:xfrm>
        </p:spPr>
        <p:txBody>
          <a:bodyPr>
            <a:normAutofit fontScale="90000"/>
          </a:bodyPr>
          <a:lstStyle/>
          <a:p>
            <a:pPr algn="l">
              <a:lnSpc>
                <a:spcPts val="6000"/>
              </a:lnSpc>
            </a:pPr>
            <a:r>
              <a:rPr lang="cs-CZ" sz="4800" b="1" dirty="0">
                <a:solidFill>
                  <a:srgbClr val="244896"/>
                </a:solidFill>
                <a:latin typeface="Montserrat" panose="00000500000000000000" pitchFamily="2" charset="-18"/>
              </a:rPr>
              <a:t>PODPORA SOCIÁLNÍCH PODNIKŮ</a:t>
            </a:r>
            <a:br>
              <a:rPr lang="cs-CZ" sz="4800" b="1" dirty="0">
                <a:solidFill>
                  <a:srgbClr val="244896"/>
                </a:solidFill>
                <a:latin typeface="Montserrat" panose="00000500000000000000" pitchFamily="2" charset="-18"/>
              </a:rPr>
            </a:br>
            <a:r>
              <a:rPr lang="cs-CZ" sz="4800" b="1" dirty="0">
                <a:solidFill>
                  <a:srgbClr val="244896"/>
                </a:solidFill>
                <a:latin typeface="Montserrat" panose="00000500000000000000" pitchFamily="2" charset="-18"/>
              </a:rPr>
              <a:t>VE VEŘEJNÝCH ZAKÁZKÁCH</a:t>
            </a:r>
            <a:endParaRPr lang="cs-CZ" sz="3600" dirty="0">
              <a:solidFill>
                <a:srgbClr val="244896"/>
              </a:solidFill>
              <a:latin typeface="Montserrat" panose="00000500000000000000" pitchFamily="2" charset="-18"/>
            </a:endParaRP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26BB0739-0CD4-447A-AB52-C99F3CDC59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49035" y="4329402"/>
            <a:ext cx="10833389" cy="1655762"/>
          </a:xfrm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algn="l"/>
            <a:r>
              <a:rPr lang="cs-CZ" dirty="0">
                <a:solidFill>
                  <a:srgbClr val="009746"/>
                </a:solidFill>
                <a:latin typeface="Montserrat" panose="00000500000000000000" pitchFamily="2" charset="-18"/>
              </a:rPr>
              <a:t>21. 11. 2024</a:t>
            </a:r>
          </a:p>
          <a:p>
            <a:pPr algn="l"/>
            <a:r>
              <a:rPr lang="cs-CZ" dirty="0">
                <a:solidFill>
                  <a:srgbClr val="009746"/>
                </a:solidFill>
                <a:latin typeface="Montserrat" panose="00000500000000000000" pitchFamily="2" charset="-18"/>
              </a:rPr>
              <a:t>Setkání starostů měst a obcí Zlínského kraje se zástupci Zlínského kraje</a:t>
            </a:r>
          </a:p>
          <a:p>
            <a:pPr algn="l"/>
            <a:r>
              <a:rPr lang="cs-CZ" dirty="0">
                <a:solidFill>
                  <a:srgbClr val="009746"/>
                </a:solidFill>
                <a:latin typeface="Montserrat" panose="00000500000000000000" pitchFamily="2" charset="-18"/>
              </a:rPr>
              <a:t>Luhačovice</a:t>
            </a:r>
          </a:p>
          <a:p>
            <a:pPr algn="l"/>
            <a:r>
              <a:rPr lang="cs-CZ" dirty="0">
                <a:solidFill>
                  <a:srgbClr val="009746"/>
                </a:solidFill>
                <a:latin typeface="Montserrat" panose="00000500000000000000" pitchFamily="2" charset="-18"/>
              </a:rPr>
              <a:t>Adam Gromnica, MMR</a:t>
            </a:r>
          </a:p>
        </p:txBody>
      </p:sp>
    </p:spTree>
    <p:extLst>
      <p:ext uri="{BB962C8B-B14F-4D97-AF65-F5344CB8AC3E}">
        <p14:creationId xmlns:p14="http://schemas.microsoft.com/office/powerpoint/2010/main" val="32375209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>
            <a:extLst>
              <a:ext uri="{FF2B5EF4-FFF2-40B4-BE49-F238E27FC236}">
                <a16:creationId xmlns:a16="http://schemas.microsoft.com/office/drawing/2014/main" id="{8BAD79B0-F2E0-4EFE-88C7-0F69A5DB36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12544"/>
            <a:ext cx="10515600" cy="914400"/>
          </a:xfrm>
        </p:spPr>
        <p:txBody>
          <a:bodyPr>
            <a:normAutofit fontScale="90000"/>
          </a:bodyPr>
          <a:lstStyle/>
          <a:p>
            <a:r>
              <a:rPr lang="cs-CZ" sz="3200" b="1" dirty="0">
                <a:solidFill>
                  <a:srgbClr val="009746"/>
                </a:solidFill>
                <a:latin typeface="Montserrat" panose="00000500000000000000" pitchFamily="2" charset="-18"/>
              </a:rPr>
              <a:t>Proč podporovat sociální podniky ve veřejném nakupování?</a:t>
            </a:r>
          </a:p>
        </p:txBody>
      </p:sp>
      <p:sp>
        <p:nvSpPr>
          <p:cNvPr id="21" name="Obdélník 20">
            <a:extLst>
              <a:ext uri="{FF2B5EF4-FFF2-40B4-BE49-F238E27FC236}">
                <a16:creationId xmlns:a16="http://schemas.microsoft.com/office/drawing/2014/main" id="{CC239910-4E28-4AAB-BF2B-2113020346DB}"/>
              </a:ext>
            </a:extLst>
          </p:cNvPr>
          <p:cNvSpPr/>
          <p:nvPr/>
        </p:nvSpPr>
        <p:spPr>
          <a:xfrm>
            <a:off x="546640" y="2482694"/>
            <a:ext cx="10111835" cy="36189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594" indent="-228594">
              <a:lnSpc>
                <a:spcPct val="107000"/>
              </a:lnSpc>
              <a:spcAft>
                <a:spcPts val="1067"/>
              </a:spcAft>
              <a:buFont typeface="Arial" panose="020B0604020202020204" pitchFamily="34" charset="0"/>
              <a:buChar char="•"/>
              <a:defRPr/>
            </a:pPr>
            <a:r>
              <a:rPr lang="cs-CZ" sz="22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Založeny na konceptu trojího prospěchu: ekonomického, sociálního a environmentálního </a:t>
            </a:r>
          </a:p>
          <a:p>
            <a:pPr marL="228594" indent="-228594">
              <a:lnSpc>
                <a:spcPct val="107000"/>
              </a:lnSpc>
              <a:spcAft>
                <a:spcPts val="1067"/>
              </a:spcAft>
              <a:buFont typeface="Arial" panose="020B0604020202020204" pitchFamily="34" charset="0"/>
              <a:buChar char="•"/>
              <a:defRPr/>
            </a:pPr>
            <a:r>
              <a:rPr lang="cs-CZ" sz="22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Vázány na daný region, ve kterém působí - jejich podpora je podporou místní ekonomiky</a:t>
            </a:r>
          </a:p>
          <a:p>
            <a:pPr marL="228594" indent="-228594">
              <a:lnSpc>
                <a:spcPct val="107000"/>
              </a:lnSpc>
              <a:buFont typeface="Arial" panose="020B0604020202020204" pitchFamily="34" charset="0"/>
              <a:buChar char="•"/>
              <a:defRPr/>
            </a:pPr>
            <a:r>
              <a:rPr lang="cs-CZ" sz="22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Pracovní příležitosti pro osoby </a:t>
            </a:r>
          </a:p>
          <a:p>
            <a:pPr marL="960943" indent="-359824">
              <a:lnSpc>
                <a:spcPct val="107000"/>
              </a:lnSpc>
              <a:buFont typeface="Arial" panose="020B0604020202020204" pitchFamily="34" charset="0"/>
              <a:buChar char="•"/>
              <a:defRPr/>
            </a:pPr>
            <a:r>
              <a:rPr lang="cs-CZ" sz="22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 zdravotním  postižením - tělesným, mentálním, duševním, sluchovým… </a:t>
            </a:r>
          </a:p>
          <a:p>
            <a:pPr marL="960943" indent="-359824">
              <a:lnSpc>
                <a:spcPct val="107000"/>
              </a:lnSpc>
              <a:buFont typeface="Arial" panose="020B0604020202020204" pitchFamily="34" charset="0"/>
              <a:buChar char="•"/>
              <a:defRPr/>
            </a:pPr>
            <a:r>
              <a:rPr lang="cs-CZ" sz="22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sociálním nebo kulturním znevýhodněním - nezaměstnaní, etnické menšiny, mládež a mladí dospělí v obtížné životní situaci, lidé pečující o rodinné příslušníky… </a:t>
            </a:r>
          </a:p>
        </p:txBody>
      </p:sp>
    </p:spTree>
    <p:extLst>
      <p:ext uri="{BB962C8B-B14F-4D97-AF65-F5344CB8AC3E}">
        <p14:creationId xmlns:p14="http://schemas.microsoft.com/office/powerpoint/2010/main" val="9344550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A82CD86-33E9-4721-A6A1-E14ED2327B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12544"/>
            <a:ext cx="10515600" cy="914400"/>
          </a:xfrm>
        </p:spPr>
        <p:txBody>
          <a:bodyPr>
            <a:normAutofit/>
          </a:bodyPr>
          <a:lstStyle/>
          <a:p>
            <a:r>
              <a:rPr lang="cs-CZ" sz="3200" b="1" dirty="0">
                <a:solidFill>
                  <a:srgbClr val="009746"/>
                </a:solidFill>
                <a:latin typeface="Montserrat" panose="00000500000000000000" pitchFamily="2" charset="-18"/>
              </a:rPr>
              <a:t>Rámec v ČR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CE59237B-7052-4AF4-8E5C-4DE14BA446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402006"/>
            <a:ext cx="10515600" cy="4005618"/>
          </a:xfrm>
        </p:spPr>
        <p:txBody>
          <a:bodyPr>
            <a:normAutofit fontScale="92500" lnSpcReduction="10000"/>
          </a:bodyPr>
          <a:lstStyle/>
          <a:p>
            <a:r>
              <a:rPr lang="cs-CZ" dirty="0"/>
              <a:t>Stávající</a:t>
            </a:r>
          </a:p>
          <a:p>
            <a:pPr lvl="1"/>
            <a:r>
              <a:rPr lang="cs-CZ" dirty="0"/>
              <a:t>Zákon č. 435/2004 Sb., o zaměstnanosti, ve znění pozdějších předpisů</a:t>
            </a:r>
          </a:p>
          <a:p>
            <a:pPr lvl="1"/>
            <a:r>
              <a:rPr lang="cs-CZ" dirty="0"/>
              <a:t>Zákon č. 134/2016 Sb., o zadávání veřejných zakázek, ve znění pozdějších předpisů</a:t>
            </a:r>
          </a:p>
          <a:p>
            <a:pPr lvl="1"/>
            <a:r>
              <a:rPr lang="cs-CZ" dirty="0"/>
              <a:t>Národní strategie veřejného zadávání</a:t>
            </a:r>
          </a:p>
          <a:p>
            <a:pPr marL="457200" lvl="1" indent="0">
              <a:buNone/>
            </a:pPr>
            <a:endParaRPr lang="cs-CZ" dirty="0"/>
          </a:p>
          <a:p>
            <a:r>
              <a:rPr lang="cs-CZ" dirty="0"/>
              <a:t>Výhledový</a:t>
            </a:r>
          </a:p>
          <a:p>
            <a:pPr lvl="1"/>
            <a:r>
              <a:rPr lang="cs-CZ" dirty="0">
                <a:hlinkClick r:id="rId3"/>
              </a:rPr>
              <a:t>Zákon o sociálním podniku</a:t>
            </a:r>
            <a:r>
              <a:rPr lang="cs-CZ" dirty="0"/>
              <a:t> (tisk 661/0) + </a:t>
            </a:r>
            <a:r>
              <a:rPr lang="cs-CZ" dirty="0">
                <a:hlinkClick r:id="rId4"/>
              </a:rPr>
              <a:t>změnový zákon</a:t>
            </a:r>
            <a:r>
              <a:rPr lang="cs-CZ" dirty="0"/>
              <a:t> (tisk 662/0)</a:t>
            </a:r>
          </a:p>
          <a:p>
            <a:pPr lvl="1"/>
            <a:r>
              <a:rPr lang="cs-CZ" dirty="0">
                <a:hlinkClick r:id="rId5" action="ppaction://hlinkfile"/>
              </a:rPr>
              <a:t>Zákon, kterým se mění zákon č. 215/2004 Sb., o úpravě některých vztahů v oblasti veřejné podpory a o změně zákona o podpoře výzkumu a vývoje, ve znění pozdějších předpisů, a další související zákony</a:t>
            </a:r>
            <a:r>
              <a:rPr lang="cs-CZ" dirty="0"/>
              <a:t> (tisk </a:t>
            </a:r>
            <a:r>
              <a:rPr lang="cs-CZ" dirty="0">
                <a:hlinkClick r:id="rId6"/>
              </a:rPr>
              <a:t>724/2</a:t>
            </a:r>
            <a:r>
              <a:rPr lang="cs-CZ" dirty="0"/>
              <a:t>)</a:t>
            </a:r>
          </a:p>
          <a:p>
            <a:pPr lvl="1"/>
            <a:r>
              <a:rPr lang="cs-CZ" dirty="0"/>
              <a:t>Strategie podpory sociálního podnikání (MPSV)</a:t>
            </a:r>
          </a:p>
        </p:txBody>
      </p:sp>
    </p:spTree>
    <p:extLst>
      <p:ext uri="{BB962C8B-B14F-4D97-AF65-F5344CB8AC3E}">
        <p14:creationId xmlns:p14="http://schemas.microsoft.com/office/powerpoint/2010/main" val="1881238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>
            <a:extLst>
              <a:ext uri="{FF2B5EF4-FFF2-40B4-BE49-F238E27FC236}">
                <a16:creationId xmlns:a16="http://schemas.microsoft.com/office/drawing/2014/main" id="{28CD7630-5743-4DF1-BF89-5E4FC94E35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51880" y="1685499"/>
            <a:ext cx="9211101" cy="914400"/>
          </a:xfrm>
        </p:spPr>
        <p:txBody>
          <a:bodyPr>
            <a:normAutofit/>
          </a:bodyPr>
          <a:lstStyle/>
          <a:p>
            <a:r>
              <a:rPr lang="cs-CZ" sz="3200" b="1" dirty="0">
                <a:solidFill>
                  <a:srgbClr val="009746"/>
                </a:solidFill>
                <a:latin typeface="Montserrat" panose="00000500000000000000" pitchFamily="2" charset="-18"/>
              </a:rPr>
              <a:t>Možnosti spolupráce</a:t>
            </a:r>
          </a:p>
        </p:txBody>
      </p:sp>
      <p:sp>
        <p:nvSpPr>
          <p:cNvPr id="5" name="Zástupný symbol pro obsah 2">
            <a:extLst>
              <a:ext uri="{FF2B5EF4-FFF2-40B4-BE49-F238E27FC236}">
                <a16:creationId xmlns:a16="http://schemas.microsoft.com/office/drawing/2014/main" id="{3D19BFE8-5991-4BCE-828B-0695AD1F36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19350" y="2599898"/>
            <a:ext cx="9572625" cy="3807725"/>
          </a:xfrm>
        </p:spPr>
        <p:txBody>
          <a:bodyPr/>
          <a:lstStyle/>
          <a:p>
            <a:pPr marL="0" indent="0">
              <a:buNone/>
            </a:pPr>
            <a:r>
              <a:rPr lang="cs-CZ" dirty="0">
                <a:solidFill>
                  <a:schemeClr val="bg2">
                    <a:lumMod val="90000"/>
                  </a:schemeClr>
                </a:solidFill>
              </a:rPr>
              <a:t>Co sociální podnik poskytuje?</a:t>
            </a:r>
            <a:r>
              <a:rPr lang="cs-CZ" dirty="0"/>
              <a:t>///</a:t>
            </a:r>
            <a:r>
              <a:rPr lang="cs-CZ" dirty="0">
                <a:solidFill>
                  <a:schemeClr val="tx2">
                    <a:lumMod val="40000"/>
                    <a:lumOff val="60000"/>
                  </a:schemeClr>
                </a:solidFill>
              </a:rPr>
              <a:t>Co veřejný zadavatel potřebuje?</a:t>
            </a:r>
          </a:p>
          <a:p>
            <a:pPr marL="0" indent="0">
              <a:buNone/>
            </a:pPr>
            <a:endParaRPr lang="cs-CZ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2" name="Ovál 1">
            <a:extLst>
              <a:ext uri="{FF2B5EF4-FFF2-40B4-BE49-F238E27FC236}">
                <a16:creationId xmlns:a16="http://schemas.microsoft.com/office/drawing/2014/main" id="{AEB223A8-90CA-E50C-6A3C-217E5481735C}"/>
              </a:ext>
            </a:extLst>
          </p:cNvPr>
          <p:cNvSpPr/>
          <p:nvPr/>
        </p:nvSpPr>
        <p:spPr>
          <a:xfrm>
            <a:off x="3829051" y="3429000"/>
            <a:ext cx="3562350" cy="3200400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3" name="Ovál 2">
            <a:extLst>
              <a:ext uri="{FF2B5EF4-FFF2-40B4-BE49-F238E27FC236}">
                <a16:creationId xmlns:a16="http://schemas.microsoft.com/office/drawing/2014/main" id="{CC6A468E-B88C-38CE-AF6A-D8D8DD06455C}"/>
              </a:ext>
            </a:extLst>
          </p:cNvPr>
          <p:cNvSpPr/>
          <p:nvPr/>
        </p:nvSpPr>
        <p:spPr>
          <a:xfrm>
            <a:off x="6581775" y="3428999"/>
            <a:ext cx="3562350" cy="3200399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11" name="Volný tvar: obrazec 10">
            <a:extLst>
              <a:ext uri="{FF2B5EF4-FFF2-40B4-BE49-F238E27FC236}">
                <a16:creationId xmlns:a16="http://schemas.microsoft.com/office/drawing/2014/main" id="{6C226A74-896D-7CC4-5DB6-032374632BD2}"/>
              </a:ext>
            </a:extLst>
          </p:cNvPr>
          <p:cNvSpPr/>
          <p:nvPr/>
        </p:nvSpPr>
        <p:spPr>
          <a:xfrm>
            <a:off x="6800850" y="5553075"/>
            <a:ext cx="504825" cy="409575"/>
          </a:xfrm>
          <a:custGeom>
            <a:avLst/>
            <a:gdLst>
              <a:gd name="connsiteX0" fmla="*/ 95250 w 504825"/>
              <a:gd name="connsiteY0" fmla="*/ 390525 h 390525"/>
              <a:gd name="connsiteX1" fmla="*/ 361950 w 504825"/>
              <a:gd name="connsiteY1" fmla="*/ 247650 h 390525"/>
              <a:gd name="connsiteX2" fmla="*/ 504825 w 504825"/>
              <a:gd name="connsiteY2" fmla="*/ 0 h 390525"/>
              <a:gd name="connsiteX3" fmla="*/ 66675 w 504825"/>
              <a:gd name="connsiteY3" fmla="*/ 200025 h 390525"/>
              <a:gd name="connsiteX4" fmla="*/ 0 w 504825"/>
              <a:gd name="connsiteY4" fmla="*/ 228600 h 390525"/>
              <a:gd name="connsiteX5" fmla="*/ 95250 w 504825"/>
              <a:gd name="connsiteY5" fmla="*/ 390525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4825" h="390525">
                <a:moveTo>
                  <a:pt x="95250" y="390525"/>
                </a:moveTo>
                <a:lnTo>
                  <a:pt x="361950" y="247650"/>
                </a:lnTo>
                <a:lnTo>
                  <a:pt x="504825" y="0"/>
                </a:lnTo>
                <a:lnTo>
                  <a:pt x="66675" y="200025"/>
                </a:lnTo>
                <a:lnTo>
                  <a:pt x="0" y="228600"/>
                </a:lnTo>
                <a:lnTo>
                  <a:pt x="95250" y="390525"/>
                </a:lnTo>
                <a:close/>
              </a:path>
            </a:pathLst>
          </a:custGeom>
          <a:solidFill>
            <a:schemeClr val="bg2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Volný tvar: obrazec 11">
            <a:extLst>
              <a:ext uri="{FF2B5EF4-FFF2-40B4-BE49-F238E27FC236}">
                <a16:creationId xmlns:a16="http://schemas.microsoft.com/office/drawing/2014/main" id="{FD6CFC8F-3198-AB25-4072-3635E1E86392}"/>
              </a:ext>
            </a:extLst>
          </p:cNvPr>
          <p:cNvSpPr/>
          <p:nvPr/>
        </p:nvSpPr>
        <p:spPr>
          <a:xfrm>
            <a:off x="6591300" y="4914900"/>
            <a:ext cx="800101" cy="628650"/>
          </a:xfrm>
          <a:custGeom>
            <a:avLst/>
            <a:gdLst>
              <a:gd name="connsiteX0" fmla="*/ 85725 w 819150"/>
              <a:gd name="connsiteY0" fmla="*/ 628650 h 628650"/>
              <a:gd name="connsiteX1" fmla="*/ 800100 w 819150"/>
              <a:gd name="connsiteY1" fmla="*/ 314325 h 628650"/>
              <a:gd name="connsiteX2" fmla="*/ 819150 w 819150"/>
              <a:gd name="connsiteY2" fmla="*/ 0 h 628650"/>
              <a:gd name="connsiteX3" fmla="*/ 0 w 819150"/>
              <a:gd name="connsiteY3" fmla="*/ 352425 h 628650"/>
              <a:gd name="connsiteX4" fmla="*/ 85725 w 819150"/>
              <a:gd name="connsiteY4" fmla="*/ 628650 h 628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9150" h="628650">
                <a:moveTo>
                  <a:pt x="85725" y="628650"/>
                </a:moveTo>
                <a:lnTo>
                  <a:pt x="800100" y="314325"/>
                </a:lnTo>
                <a:lnTo>
                  <a:pt x="819150" y="0"/>
                </a:lnTo>
                <a:lnTo>
                  <a:pt x="0" y="352425"/>
                </a:lnTo>
                <a:lnTo>
                  <a:pt x="85725" y="628650"/>
                </a:lnTo>
                <a:close/>
              </a:path>
            </a:pathLst>
          </a:custGeom>
          <a:solidFill>
            <a:schemeClr val="bg2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Volný tvar: obrazec 12">
            <a:extLst>
              <a:ext uri="{FF2B5EF4-FFF2-40B4-BE49-F238E27FC236}">
                <a16:creationId xmlns:a16="http://schemas.microsoft.com/office/drawing/2014/main" id="{51270451-82DB-0217-16D0-C0C9718312F6}"/>
              </a:ext>
            </a:extLst>
          </p:cNvPr>
          <p:cNvSpPr/>
          <p:nvPr/>
        </p:nvSpPr>
        <p:spPr>
          <a:xfrm>
            <a:off x="6591300" y="4419600"/>
            <a:ext cx="733425" cy="552450"/>
          </a:xfrm>
          <a:custGeom>
            <a:avLst/>
            <a:gdLst>
              <a:gd name="connsiteX0" fmla="*/ 0 w 733425"/>
              <a:gd name="connsiteY0" fmla="*/ 552450 h 552450"/>
              <a:gd name="connsiteX1" fmla="*/ 733425 w 733425"/>
              <a:gd name="connsiteY1" fmla="*/ 247650 h 552450"/>
              <a:gd name="connsiteX2" fmla="*/ 676275 w 733425"/>
              <a:gd name="connsiteY2" fmla="*/ 0 h 552450"/>
              <a:gd name="connsiteX3" fmla="*/ 28575 w 733425"/>
              <a:gd name="connsiteY3" fmla="*/ 238125 h 552450"/>
              <a:gd name="connsiteX4" fmla="*/ 0 w 733425"/>
              <a:gd name="connsiteY4" fmla="*/ 55245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3425" h="552450">
                <a:moveTo>
                  <a:pt x="0" y="552450"/>
                </a:moveTo>
                <a:lnTo>
                  <a:pt x="733425" y="247650"/>
                </a:lnTo>
                <a:lnTo>
                  <a:pt x="676275" y="0"/>
                </a:lnTo>
                <a:lnTo>
                  <a:pt x="28575" y="238125"/>
                </a:lnTo>
                <a:lnTo>
                  <a:pt x="0" y="552450"/>
                </a:lnTo>
                <a:close/>
              </a:path>
            </a:pathLst>
          </a:custGeom>
          <a:solidFill>
            <a:schemeClr val="bg2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" name="Volný tvar: obrazec 13">
            <a:extLst>
              <a:ext uri="{FF2B5EF4-FFF2-40B4-BE49-F238E27FC236}">
                <a16:creationId xmlns:a16="http://schemas.microsoft.com/office/drawing/2014/main" id="{F98DD047-7DEF-92E4-6B94-69ACEDB901CB}"/>
              </a:ext>
            </a:extLst>
          </p:cNvPr>
          <p:cNvSpPr/>
          <p:nvPr/>
        </p:nvSpPr>
        <p:spPr>
          <a:xfrm>
            <a:off x="6762750" y="4057650"/>
            <a:ext cx="342900" cy="266700"/>
          </a:xfrm>
          <a:custGeom>
            <a:avLst/>
            <a:gdLst>
              <a:gd name="connsiteX0" fmla="*/ 0 w 342900"/>
              <a:gd name="connsiteY0" fmla="*/ 266700 h 266700"/>
              <a:gd name="connsiteX1" fmla="*/ 342900 w 342900"/>
              <a:gd name="connsiteY1" fmla="*/ 142875 h 266700"/>
              <a:gd name="connsiteX2" fmla="*/ 266700 w 342900"/>
              <a:gd name="connsiteY2" fmla="*/ 0 h 266700"/>
              <a:gd name="connsiteX3" fmla="*/ 161925 w 342900"/>
              <a:gd name="connsiteY3" fmla="*/ 28575 h 266700"/>
              <a:gd name="connsiteX4" fmla="*/ 0 w 342900"/>
              <a:gd name="connsiteY4" fmla="*/ 266700 h 26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2900" h="266700">
                <a:moveTo>
                  <a:pt x="0" y="266700"/>
                </a:moveTo>
                <a:lnTo>
                  <a:pt x="342900" y="142875"/>
                </a:lnTo>
                <a:lnTo>
                  <a:pt x="266700" y="0"/>
                </a:lnTo>
                <a:lnTo>
                  <a:pt x="161925" y="28575"/>
                </a:lnTo>
                <a:lnTo>
                  <a:pt x="0" y="266700"/>
                </a:lnTo>
                <a:close/>
              </a:path>
            </a:pathLst>
          </a:custGeom>
          <a:solidFill>
            <a:schemeClr val="bg2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cs-CZ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6" name="Šipka: doprava 5">
            <a:extLst>
              <a:ext uri="{FF2B5EF4-FFF2-40B4-BE49-F238E27FC236}">
                <a16:creationId xmlns:a16="http://schemas.microsoft.com/office/drawing/2014/main" id="{897352FF-B7C6-1D91-31D8-AB84EB05D4F2}"/>
              </a:ext>
            </a:extLst>
          </p:cNvPr>
          <p:cNvSpPr/>
          <p:nvPr/>
        </p:nvSpPr>
        <p:spPr>
          <a:xfrm>
            <a:off x="6047805" y="4693124"/>
            <a:ext cx="1619250" cy="440851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Šipka: ve tvaru U 6">
            <a:extLst>
              <a:ext uri="{FF2B5EF4-FFF2-40B4-BE49-F238E27FC236}">
                <a16:creationId xmlns:a16="http://schemas.microsoft.com/office/drawing/2014/main" id="{C123789C-4A26-EEFD-C31D-A9FF4647BDEF}"/>
              </a:ext>
            </a:extLst>
          </p:cNvPr>
          <p:cNvSpPr/>
          <p:nvPr/>
        </p:nvSpPr>
        <p:spPr>
          <a:xfrm>
            <a:off x="6047805" y="3370500"/>
            <a:ext cx="1619250" cy="664049"/>
          </a:xfrm>
          <a:prstGeom prst="uturnArrow">
            <a:avLst/>
          </a:prstGeom>
          <a:solidFill>
            <a:schemeClr val="accent5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0985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>
            <a:extLst>
              <a:ext uri="{FF2B5EF4-FFF2-40B4-BE49-F238E27FC236}">
                <a16:creationId xmlns:a16="http://schemas.microsoft.com/office/drawing/2014/main" id="{8BAD79B0-F2E0-4EFE-88C7-0F69A5DB36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12544"/>
            <a:ext cx="10515600" cy="914400"/>
          </a:xfrm>
        </p:spPr>
        <p:txBody>
          <a:bodyPr>
            <a:normAutofit/>
          </a:bodyPr>
          <a:lstStyle/>
          <a:p>
            <a:r>
              <a:rPr lang="cs-CZ" sz="3200" b="1" dirty="0">
                <a:solidFill>
                  <a:srgbClr val="009746"/>
                </a:solidFill>
                <a:latin typeface="Montserrat" panose="00000500000000000000" pitchFamily="2" charset="-18"/>
              </a:rPr>
              <a:t>Dobré praxe v oblasti nákupů</a:t>
            </a:r>
          </a:p>
        </p:txBody>
      </p:sp>
      <p:sp>
        <p:nvSpPr>
          <p:cNvPr id="5" name="Zástupný symbol pro obsah 2">
            <a:extLst>
              <a:ext uri="{FF2B5EF4-FFF2-40B4-BE49-F238E27FC236}">
                <a16:creationId xmlns:a16="http://schemas.microsoft.com/office/drawing/2014/main" id="{A6950153-5C64-42F3-B7AD-B4E3102B07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402006"/>
            <a:ext cx="10515600" cy="4005618"/>
          </a:xfrm>
        </p:spPr>
        <p:txBody>
          <a:bodyPr>
            <a:normAutofit fontScale="92500"/>
          </a:bodyPr>
          <a:lstStyle/>
          <a:p>
            <a:r>
              <a:rPr lang="cs-CZ" dirty="0"/>
              <a:t>Kantýna: JMK, MPSV, NG, FF UK, PWC, Kooperativa</a:t>
            </a:r>
          </a:p>
          <a:p>
            <a:r>
              <a:rPr lang="cs-CZ" dirty="0"/>
              <a:t>Občerstvení pro akce (konference, semináře): MPSV, MMR</a:t>
            </a:r>
          </a:p>
          <a:p>
            <a:r>
              <a:rPr lang="cs-CZ" dirty="0"/>
              <a:t>Dodávky potravin pro školy: BBSK</a:t>
            </a:r>
          </a:p>
          <a:p>
            <a:r>
              <a:rPr lang="cs-CZ" dirty="0"/>
              <a:t>Údržba zeleně: MČ Praha 12, Týn nad Vltavou</a:t>
            </a:r>
          </a:p>
          <a:p>
            <a:r>
              <a:rPr lang="cs-CZ" dirty="0" err="1"/>
              <a:t>Seniortaxi</a:t>
            </a:r>
            <a:r>
              <a:rPr lang="cs-CZ" dirty="0"/>
              <a:t>: </a:t>
            </a:r>
            <a:r>
              <a:rPr lang="cs-CZ" dirty="0" err="1"/>
              <a:t>ČBrod</a:t>
            </a:r>
            <a:r>
              <a:rPr lang="cs-CZ" dirty="0"/>
              <a:t>, P6, Brno-Žabovřesky</a:t>
            </a:r>
          </a:p>
          <a:p>
            <a:r>
              <a:rPr lang="cs-CZ" dirty="0"/>
              <a:t>Služby call centra: MMR</a:t>
            </a:r>
          </a:p>
          <a:p>
            <a:r>
              <a:rPr lang="cs-CZ" dirty="0"/>
              <a:t>…</a:t>
            </a:r>
          </a:p>
          <a:p>
            <a:r>
              <a:rPr lang="cs-CZ" i="1" dirty="0"/>
              <a:t>ES – orientace na propojování sociálních podniků s cirkulární ekonomikou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4655327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>
            <a:extLst>
              <a:ext uri="{FF2B5EF4-FFF2-40B4-BE49-F238E27FC236}">
                <a16:creationId xmlns:a16="http://schemas.microsoft.com/office/drawing/2014/main" id="{8BAD79B0-F2E0-4EFE-88C7-0F69A5DB36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2019"/>
            <a:ext cx="10515600" cy="914400"/>
          </a:xfrm>
        </p:spPr>
        <p:txBody>
          <a:bodyPr>
            <a:normAutofit fontScale="90000"/>
          </a:bodyPr>
          <a:lstStyle/>
          <a:p>
            <a:r>
              <a:rPr lang="cs-CZ" sz="3200" b="1" dirty="0">
                <a:solidFill>
                  <a:srgbClr val="009746"/>
                </a:solidFill>
                <a:latin typeface="Montserrat" panose="00000500000000000000" pitchFamily="2" charset="-18"/>
              </a:rPr>
              <a:t>Dobrá praxe v oblasti nákupů – odstraňování barier</a:t>
            </a:r>
          </a:p>
        </p:txBody>
      </p:sp>
      <p:sp>
        <p:nvSpPr>
          <p:cNvPr id="6" name="Zástupný symbol pro obsah 3">
            <a:extLst>
              <a:ext uri="{FF2B5EF4-FFF2-40B4-BE49-F238E27FC236}">
                <a16:creationId xmlns:a16="http://schemas.microsoft.com/office/drawing/2014/main" id="{62FFDAA9-CA0B-40E9-8FC0-87CCABE595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2200274"/>
            <a:ext cx="10287000" cy="4657725"/>
          </a:xfrm>
        </p:spPr>
        <p:txBody>
          <a:bodyPr rtlCol="0">
            <a:normAutofit lnSpcReduction="10000"/>
          </a:bodyPr>
          <a:lstStyle/>
          <a:p>
            <a:pPr marL="0" indent="0">
              <a:buNone/>
              <a:defRPr/>
            </a:pPr>
            <a:r>
              <a:rPr lang="cs-CZ" sz="2933" dirty="0"/>
              <a:t>Administrativní zátěž je jedním z důvodů, který může SP odrazovat od (nebo jim přímo znemožnit) podání nabídky.</a:t>
            </a:r>
          </a:p>
          <a:p>
            <a:pPr marL="0" indent="0">
              <a:buNone/>
              <a:defRPr/>
            </a:pPr>
            <a:r>
              <a:rPr lang="cs-CZ" sz="2933" dirty="0"/>
              <a:t>Administrativní zátěž lze snížit zejména:</a:t>
            </a:r>
          </a:p>
          <a:p>
            <a:pPr lvl="1">
              <a:defRPr/>
            </a:pPr>
            <a:r>
              <a:rPr lang="cs-CZ" dirty="0"/>
              <a:t>Stanovením přiměřených požadavků na kvalifikaci,</a:t>
            </a:r>
          </a:p>
          <a:p>
            <a:pPr lvl="1">
              <a:defRPr/>
            </a:pPr>
            <a:r>
              <a:rPr lang="cs-CZ" dirty="0"/>
              <a:t>Stanovením přiměřených a jasných požadavků na obsah nabídek dodavatelů,</a:t>
            </a:r>
          </a:p>
          <a:p>
            <a:pPr lvl="1">
              <a:defRPr/>
            </a:pPr>
            <a:r>
              <a:rPr lang="cs-CZ" dirty="0"/>
              <a:t>Přiměřeným nastavením finančních garancí v zadávacím řízení i při plnění VZ (včetně pojištění),</a:t>
            </a:r>
          </a:p>
          <a:p>
            <a:pPr lvl="1">
              <a:defRPr/>
            </a:pPr>
            <a:r>
              <a:rPr lang="cs-CZ" dirty="0"/>
              <a:t>Stanovením jasných požadavků na plnění VZ (zejména jasné obchodní podmínky),</a:t>
            </a:r>
          </a:p>
          <a:p>
            <a:pPr lvl="1">
              <a:defRPr/>
            </a:pPr>
            <a:r>
              <a:rPr lang="cs-CZ" dirty="0"/>
              <a:t>Srozumitelným vysvětlením hodnotících kritérií,</a:t>
            </a:r>
          </a:p>
          <a:p>
            <a:pPr lvl="1">
              <a:defRPr/>
            </a:pPr>
            <a:r>
              <a:rPr lang="cs-CZ" dirty="0"/>
              <a:t>Poskytnutím dostatečného času na přípravu nabídky.</a:t>
            </a:r>
          </a:p>
        </p:txBody>
      </p:sp>
    </p:spTree>
    <p:extLst>
      <p:ext uri="{BB962C8B-B14F-4D97-AF65-F5344CB8AC3E}">
        <p14:creationId xmlns:p14="http://schemas.microsoft.com/office/powerpoint/2010/main" val="23279498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>
            <a:extLst>
              <a:ext uri="{FF2B5EF4-FFF2-40B4-BE49-F238E27FC236}">
                <a16:creationId xmlns:a16="http://schemas.microsoft.com/office/drawing/2014/main" id="{8BAD79B0-F2E0-4EFE-88C7-0F69A5DB36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81075"/>
            <a:ext cx="8181975" cy="866775"/>
          </a:xfrm>
        </p:spPr>
        <p:txBody>
          <a:bodyPr>
            <a:normAutofit/>
          </a:bodyPr>
          <a:lstStyle/>
          <a:p>
            <a:r>
              <a:rPr lang="cs-CZ" sz="3200" b="1" dirty="0">
                <a:solidFill>
                  <a:srgbClr val="009746"/>
                </a:solidFill>
                <a:latin typeface="Montserrat" panose="00000500000000000000" pitchFamily="2" charset="-18"/>
              </a:rPr>
              <a:t>Dobrá praxe v oblasti nákupů - VZMR</a:t>
            </a:r>
          </a:p>
        </p:txBody>
      </p:sp>
      <p:sp>
        <p:nvSpPr>
          <p:cNvPr id="5" name="Zástupný symbol pro obsah 2">
            <a:extLst>
              <a:ext uri="{FF2B5EF4-FFF2-40B4-BE49-F238E27FC236}">
                <a16:creationId xmlns:a16="http://schemas.microsoft.com/office/drawing/2014/main" id="{A6950153-5C64-42F3-B7AD-B4E3102B07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933575"/>
            <a:ext cx="8181975" cy="4474049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cs-CZ" dirty="0"/>
              <a:t>Podle </a:t>
            </a:r>
            <a:r>
              <a:rPr lang="cs-CZ" dirty="0">
                <a:hlinkClick r:id="rId3"/>
              </a:rPr>
              <a:t>ST 724</a:t>
            </a:r>
            <a:r>
              <a:rPr lang="cs-CZ" dirty="0"/>
              <a:t> (účinnost předpokládána od 15. dne od vyhlášení ve Sb.)</a:t>
            </a:r>
          </a:p>
          <a:p>
            <a:pPr marL="0" indent="0">
              <a:buNone/>
            </a:pPr>
            <a:endParaRPr lang="cs-CZ" dirty="0"/>
          </a:p>
          <a:p>
            <a:pPr lvl="1"/>
            <a:r>
              <a:rPr lang="cs-CZ" dirty="0"/>
              <a:t>Málo formalizovaný postup/postup bez výslovné zákonné úpravy</a:t>
            </a:r>
          </a:p>
          <a:p>
            <a:pPr lvl="1"/>
            <a:r>
              <a:rPr lang="cs-CZ" dirty="0"/>
              <a:t>Administrativní nenáročnost</a:t>
            </a:r>
          </a:p>
          <a:p>
            <a:pPr lvl="1"/>
            <a:r>
              <a:rPr lang="cs-CZ" dirty="0"/>
              <a:t>Menší objem plnění (např. i kratší doba plnění)</a:t>
            </a:r>
          </a:p>
          <a:p>
            <a:pPr lvl="1"/>
            <a:r>
              <a:rPr lang="cs-CZ" dirty="0"/>
              <a:t>Pozor na pravidla fondů, interní předpisy, § 6 ZZVZ a zásady 3E</a:t>
            </a:r>
          </a:p>
          <a:p>
            <a:pPr marL="457200" lvl="1" indent="0">
              <a:buNone/>
            </a:pPr>
            <a:endParaRPr lang="cs-CZ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cs-CZ" dirty="0"/>
              <a:t>Příležitost, jak se uvést jako spolehlivý zadavatel kvalitního plnění a růst „z gruntu“</a:t>
            </a:r>
          </a:p>
        </p:txBody>
      </p:sp>
      <p:sp>
        <p:nvSpPr>
          <p:cNvPr id="2" name="Text Box 2">
            <a:extLst>
              <a:ext uri="{FF2B5EF4-FFF2-40B4-BE49-F238E27FC236}">
                <a16:creationId xmlns:a16="http://schemas.microsoft.com/office/drawing/2014/main" id="{DF5A86AF-D24A-8807-8E32-98278039E5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20175" y="0"/>
            <a:ext cx="3171826" cy="46291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</p:spPr>
        <p:txBody>
          <a:bodyPr lIns="90000" tIns="46800" rIns="90000" bIns="46800"/>
          <a:lstStyle>
            <a:lvl1pPr marL="212725" indent="-212725">
              <a:tabLst>
                <a:tab pos="212725" algn="l"/>
                <a:tab pos="660400" algn="l"/>
                <a:tab pos="1109663" algn="l"/>
                <a:tab pos="1558925" algn="l"/>
                <a:tab pos="2008188" algn="l"/>
                <a:tab pos="2457450" algn="l"/>
                <a:tab pos="2906713" algn="l"/>
                <a:tab pos="3355975" algn="l"/>
                <a:tab pos="3805238" algn="l"/>
                <a:tab pos="4254500" algn="l"/>
                <a:tab pos="4703763" algn="l"/>
                <a:tab pos="5153025" algn="l"/>
                <a:tab pos="5602288" algn="l"/>
                <a:tab pos="6051550" algn="l"/>
                <a:tab pos="6500813" algn="l"/>
                <a:tab pos="6950075" algn="l"/>
                <a:tab pos="7399338" algn="l"/>
                <a:tab pos="7848600" algn="l"/>
                <a:tab pos="8297863" algn="l"/>
                <a:tab pos="8747125" algn="l"/>
                <a:tab pos="9196388" algn="l"/>
              </a:tabLst>
              <a:defRPr sz="900"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 marL="463550" indent="-177800">
              <a:tabLst>
                <a:tab pos="212725" algn="l"/>
                <a:tab pos="660400" algn="l"/>
                <a:tab pos="1109663" algn="l"/>
                <a:tab pos="1558925" algn="l"/>
                <a:tab pos="2008188" algn="l"/>
                <a:tab pos="2457450" algn="l"/>
                <a:tab pos="2906713" algn="l"/>
                <a:tab pos="3355975" algn="l"/>
                <a:tab pos="3805238" algn="l"/>
                <a:tab pos="4254500" algn="l"/>
                <a:tab pos="4703763" algn="l"/>
                <a:tab pos="5153025" algn="l"/>
                <a:tab pos="5602288" algn="l"/>
                <a:tab pos="6051550" algn="l"/>
                <a:tab pos="6500813" algn="l"/>
                <a:tab pos="6950075" algn="l"/>
                <a:tab pos="7399338" algn="l"/>
                <a:tab pos="7848600" algn="l"/>
                <a:tab pos="8297863" algn="l"/>
                <a:tab pos="8747125" algn="l"/>
                <a:tab pos="9196388" algn="l"/>
              </a:tabLst>
              <a:defRPr sz="900"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212725" algn="l"/>
                <a:tab pos="660400" algn="l"/>
                <a:tab pos="1109663" algn="l"/>
                <a:tab pos="1558925" algn="l"/>
                <a:tab pos="2008188" algn="l"/>
                <a:tab pos="2457450" algn="l"/>
                <a:tab pos="2906713" algn="l"/>
                <a:tab pos="3355975" algn="l"/>
                <a:tab pos="3805238" algn="l"/>
                <a:tab pos="4254500" algn="l"/>
                <a:tab pos="4703763" algn="l"/>
                <a:tab pos="5153025" algn="l"/>
                <a:tab pos="5602288" algn="l"/>
                <a:tab pos="6051550" algn="l"/>
                <a:tab pos="6500813" algn="l"/>
                <a:tab pos="6950075" algn="l"/>
                <a:tab pos="7399338" algn="l"/>
                <a:tab pos="7848600" algn="l"/>
                <a:tab pos="8297863" algn="l"/>
                <a:tab pos="8747125" algn="l"/>
                <a:tab pos="9196388" algn="l"/>
              </a:tabLst>
              <a:defRPr sz="900"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212725" algn="l"/>
                <a:tab pos="660400" algn="l"/>
                <a:tab pos="1109663" algn="l"/>
                <a:tab pos="1558925" algn="l"/>
                <a:tab pos="2008188" algn="l"/>
                <a:tab pos="2457450" algn="l"/>
                <a:tab pos="2906713" algn="l"/>
                <a:tab pos="3355975" algn="l"/>
                <a:tab pos="3805238" algn="l"/>
                <a:tab pos="4254500" algn="l"/>
                <a:tab pos="4703763" algn="l"/>
                <a:tab pos="5153025" algn="l"/>
                <a:tab pos="5602288" algn="l"/>
                <a:tab pos="6051550" algn="l"/>
                <a:tab pos="6500813" algn="l"/>
                <a:tab pos="6950075" algn="l"/>
                <a:tab pos="7399338" algn="l"/>
                <a:tab pos="7848600" algn="l"/>
                <a:tab pos="8297863" algn="l"/>
                <a:tab pos="8747125" algn="l"/>
                <a:tab pos="9196388" algn="l"/>
              </a:tabLst>
              <a:defRPr sz="900"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212725" algn="l"/>
                <a:tab pos="660400" algn="l"/>
                <a:tab pos="1109663" algn="l"/>
                <a:tab pos="1558925" algn="l"/>
                <a:tab pos="2008188" algn="l"/>
                <a:tab pos="2457450" algn="l"/>
                <a:tab pos="2906713" algn="l"/>
                <a:tab pos="3355975" algn="l"/>
                <a:tab pos="3805238" algn="l"/>
                <a:tab pos="4254500" algn="l"/>
                <a:tab pos="4703763" algn="l"/>
                <a:tab pos="5153025" algn="l"/>
                <a:tab pos="5602288" algn="l"/>
                <a:tab pos="6051550" algn="l"/>
                <a:tab pos="6500813" algn="l"/>
                <a:tab pos="6950075" algn="l"/>
                <a:tab pos="7399338" algn="l"/>
                <a:tab pos="7848600" algn="l"/>
                <a:tab pos="8297863" algn="l"/>
                <a:tab pos="8747125" algn="l"/>
                <a:tab pos="9196388" algn="l"/>
              </a:tabLst>
              <a:defRPr sz="900"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212725" algn="l"/>
                <a:tab pos="660400" algn="l"/>
                <a:tab pos="1109663" algn="l"/>
                <a:tab pos="1558925" algn="l"/>
                <a:tab pos="2008188" algn="l"/>
                <a:tab pos="2457450" algn="l"/>
                <a:tab pos="2906713" algn="l"/>
                <a:tab pos="3355975" algn="l"/>
                <a:tab pos="3805238" algn="l"/>
                <a:tab pos="4254500" algn="l"/>
                <a:tab pos="4703763" algn="l"/>
                <a:tab pos="5153025" algn="l"/>
                <a:tab pos="5602288" algn="l"/>
                <a:tab pos="6051550" algn="l"/>
                <a:tab pos="6500813" algn="l"/>
                <a:tab pos="6950075" algn="l"/>
                <a:tab pos="7399338" algn="l"/>
                <a:tab pos="7848600" algn="l"/>
                <a:tab pos="8297863" algn="l"/>
                <a:tab pos="8747125" algn="l"/>
                <a:tab pos="9196388" algn="l"/>
              </a:tabLst>
              <a:defRPr sz="900"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212725" algn="l"/>
                <a:tab pos="660400" algn="l"/>
                <a:tab pos="1109663" algn="l"/>
                <a:tab pos="1558925" algn="l"/>
                <a:tab pos="2008188" algn="l"/>
                <a:tab pos="2457450" algn="l"/>
                <a:tab pos="2906713" algn="l"/>
                <a:tab pos="3355975" algn="l"/>
                <a:tab pos="3805238" algn="l"/>
                <a:tab pos="4254500" algn="l"/>
                <a:tab pos="4703763" algn="l"/>
                <a:tab pos="5153025" algn="l"/>
                <a:tab pos="5602288" algn="l"/>
                <a:tab pos="6051550" algn="l"/>
                <a:tab pos="6500813" algn="l"/>
                <a:tab pos="6950075" algn="l"/>
                <a:tab pos="7399338" algn="l"/>
                <a:tab pos="7848600" algn="l"/>
                <a:tab pos="8297863" algn="l"/>
                <a:tab pos="8747125" algn="l"/>
                <a:tab pos="9196388" algn="l"/>
              </a:tabLst>
              <a:defRPr sz="900"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212725" algn="l"/>
                <a:tab pos="660400" algn="l"/>
                <a:tab pos="1109663" algn="l"/>
                <a:tab pos="1558925" algn="l"/>
                <a:tab pos="2008188" algn="l"/>
                <a:tab pos="2457450" algn="l"/>
                <a:tab pos="2906713" algn="l"/>
                <a:tab pos="3355975" algn="l"/>
                <a:tab pos="3805238" algn="l"/>
                <a:tab pos="4254500" algn="l"/>
                <a:tab pos="4703763" algn="l"/>
                <a:tab pos="5153025" algn="l"/>
                <a:tab pos="5602288" algn="l"/>
                <a:tab pos="6051550" algn="l"/>
                <a:tab pos="6500813" algn="l"/>
                <a:tab pos="6950075" algn="l"/>
                <a:tab pos="7399338" algn="l"/>
                <a:tab pos="7848600" algn="l"/>
                <a:tab pos="8297863" algn="l"/>
                <a:tab pos="8747125" algn="l"/>
                <a:tab pos="9196388" algn="l"/>
              </a:tabLst>
              <a:defRPr sz="900"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212725" algn="l"/>
                <a:tab pos="660400" algn="l"/>
                <a:tab pos="1109663" algn="l"/>
                <a:tab pos="1558925" algn="l"/>
                <a:tab pos="2008188" algn="l"/>
                <a:tab pos="2457450" algn="l"/>
                <a:tab pos="2906713" algn="l"/>
                <a:tab pos="3355975" algn="l"/>
                <a:tab pos="3805238" algn="l"/>
                <a:tab pos="4254500" algn="l"/>
                <a:tab pos="4703763" algn="l"/>
                <a:tab pos="5153025" algn="l"/>
                <a:tab pos="5602288" algn="l"/>
                <a:tab pos="6051550" algn="l"/>
                <a:tab pos="6500813" algn="l"/>
                <a:tab pos="6950075" algn="l"/>
                <a:tab pos="7399338" algn="l"/>
                <a:tab pos="7848600" algn="l"/>
                <a:tab pos="8297863" algn="l"/>
                <a:tab pos="8747125" algn="l"/>
                <a:tab pos="9196388" algn="l"/>
              </a:tabLst>
              <a:defRPr sz="900"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marL="0" indent="0">
              <a:spcBef>
                <a:spcPts val="350"/>
              </a:spcBef>
            </a:pPr>
            <a:endParaRPr lang="cs-CZ" altLang="cs-CZ" sz="2000" i="1" dirty="0">
              <a:solidFill>
                <a:srgbClr val="000000"/>
              </a:solidFill>
            </a:endParaRPr>
          </a:p>
          <a:p>
            <a:pPr marL="0" indent="0" algn="ctr">
              <a:spcBef>
                <a:spcPts val="350"/>
              </a:spcBef>
            </a:pPr>
            <a:r>
              <a:rPr lang="cs-CZ" altLang="cs-CZ" sz="2000" b="1" i="1" dirty="0">
                <a:solidFill>
                  <a:srgbClr val="000000"/>
                </a:solidFill>
              </a:rPr>
              <a:t>Limity VZMR</a:t>
            </a:r>
          </a:p>
          <a:p>
            <a:pPr marL="0" indent="0">
              <a:spcBef>
                <a:spcPts val="350"/>
              </a:spcBef>
            </a:pPr>
            <a:endParaRPr lang="cs-CZ" altLang="cs-CZ" sz="2000" i="1" dirty="0">
              <a:solidFill>
                <a:srgbClr val="000000"/>
              </a:solidFill>
            </a:endParaRPr>
          </a:p>
          <a:p>
            <a:pPr marL="0" indent="0">
              <a:spcBef>
                <a:spcPts val="350"/>
              </a:spcBef>
            </a:pPr>
            <a:r>
              <a:rPr lang="cs-CZ" altLang="cs-CZ" sz="2000" i="1" dirty="0">
                <a:solidFill>
                  <a:srgbClr val="000000"/>
                </a:solidFill>
              </a:rPr>
              <a:t>pro dodávky a služby</a:t>
            </a:r>
          </a:p>
          <a:p>
            <a:pPr marL="0" indent="0">
              <a:spcBef>
                <a:spcPts val="350"/>
              </a:spcBef>
            </a:pPr>
            <a:r>
              <a:rPr lang="cs-CZ" altLang="cs-CZ" sz="2000" i="1" dirty="0">
                <a:solidFill>
                  <a:srgbClr val="000000"/>
                </a:solidFill>
              </a:rPr>
              <a:t>Dnes: 2.000.000,00 CZK</a:t>
            </a:r>
          </a:p>
          <a:p>
            <a:pPr marL="0" indent="0">
              <a:spcBef>
                <a:spcPts val="350"/>
              </a:spcBef>
            </a:pPr>
            <a:r>
              <a:rPr lang="cs-CZ" altLang="cs-CZ" sz="2000" i="1" dirty="0">
                <a:solidFill>
                  <a:srgbClr val="000000"/>
                </a:solidFill>
              </a:rPr>
              <a:t>Nově navrhováno: 3.000.000,00 CZK</a:t>
            </a:r>
          </a:p>
          <a:p>
            <a:pPr marL="0" indent="0">
              <a:spcBef>
                <a:spcPts val="350"/>
              </a:spcBef>
            </a:pPr>
            <a:endParaRPr lang="cs-CZ" altLang="cs-CZ" sz="2000" i="1" dirty="0">
              <a:solidFill>
                <a:srgbClr val="000000"/>
              </a:solidFill>
            </a:endParaRPr>
          </a:p>
          <a:p>
            <a:pPr marL="0" indent="0">
              <a:spcBef>
                <a:spcPts val="350"/>
              </a:spcBef>
            </a:pPr>
            <a:r>
              <a:rPr lang="cs-CZ" altLang="cs-CZ" sz="2000" i="1" dirty="0">
                <a:solidFill>
                  <a:srgbClr val="000000"/>
                </a:solidFill>
              </a:rPr>
              <a:t>pro stavební práce</a:t>
            </a:r>
          </a:p>
          <a:p>
            <a:pPr marL="0" indent="0">
              <a:spcBef>
                <a:spcPts val="350"/>
              </a:spcBef>
            </a:pPr>
            <a:r>
              <a:rPr lang="cs-CZ" altLang="cs-CZ" sz="2000" i="1" dirty="0">
                <a:solidFill>
                  <a:srgbClr val="000000"/>
                </a:solidFill>
              </a:rPr>
              <a:t>Dnes: 6.000.000,00 CZK</a:t>
            </a:r>
          </a:p>
          <a:p>
            <a:pPr marL="0" indent="0">
              <a:spcBef>
                <a:spcPts val="350"/>
              </a:spcBef>
            </a:pPr>
            <a:r>
              <a:rPr lang="cs-CZ" altLang="cs-CZ" sz="2000" i="1" dirty="0">
                <a:solidFill>
                  <a:srgbClr val="000000"/>
                </a:solidFill>
              </a:rPr>
              <a:t>Nově navrhováno: 9.000.000,00 CZK</a:t>
            </a:r>
          </a:p>
          <a:p>
            <a:pPr marL="0" indent="0">
              <a:spcBef>
                <a:spcPts val="350"/>
              </a:spcBef>
            </a:pPr>
            <a:endParaRPr lang="cs-CZ" altLang="cs-CZ" sz="2000" i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4578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>
            <a:extLst>
              <a:ext uri="{FF2B5EF4-FFF2-40B4-BE49-F238E27FC236}">
                <a16:creationId xmlns:a16="http://schemas.microsoft.com/office/drawing/2014/main" id="{8BAD79B0-F2E0-4EFE-88C7-0F69A5DB36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12544"/>
            <a:ext cx="10515600" cy="914400"/>
          </a:xfrm>
        </p:spPr>
        <p:txBody>
          <a:bodyPr>
            <a:normAutofit fontScale="90000"/>
          </a:bodyPr>
          <a:lstStyle/>
          <a:p>
            <a:r>
              <a:rPr lang="cs-CZ" sz="3200" b="1" u="sng" dirty="0">
                <a:solidFill>
                  <a:srgbClr val="009746"/>
                </a:solidFill>
                <a:latin typeface="Montserrat" panose="00000500000000000000" pitchFamily="2" charset="-18"/>
              </a:rPr>
              <a:t>Potenciální</a:t>
            </a:r>
            <a:r>
              <a:rPr lang="cs-CZ" sz="3200" b="1" dirty="0">
                <a:solidFill>
                  <a:srgbClr val="009746"/>
                </a:solidFill>
                <a:latin typeface="Montserrat" panose="00000500000000000000" pitchFamily="2" charset="-18"/>
              </a:rPr>
              <a:t> praxe v oblasti nákupů – podlimitní VZ</a:t>
            </a:r>
          </a:p>
        </p:txBody>
      </p:sp>
      <p:sp>
        <p:nvSpPr>
          <p:cNvPr id="5" name="Zástupný symbol pro obsah 2">
            <a:extLst>
              <a:ext uri="{FF2B5EF4-FFF2-40B4-BE49-F238E27FC236}">
                <a16:creationId xmlns:a16="http://schemas.microsoft.com/office/drawing/2014/main" id="{A6950153-5C64-42F3-B7AD-B4E3102B07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402006"/>
            <a:ext cx="9734550" cy="4005618"/>
          </a:xfrm>
        </p:spPr>
        <p:txBody>
          <a:bodyPr>
            <a:normAutofit fontScale="92500" lnSpcReduction="20000"/>
          </a:bodyPr>
          <a:lstStyle/>
          <a:p>
            <a:r>
              <a:rPr lang="cs-CZ" dirty="0"/>
              <a:t>Podle </a:t>
            </a:r>
            <a:r>
              <a:rPr lang="cs-CZ" dirty="0">
                <a:hlinkClick r:id="rId3"/>
              </a:rPr>
              <a:t>ST 662</a:t>
            </a:r>
            <a:r>
              <a:rPr lang="cs-CZ" dirty="0"/>
              <a:t> (účinnost předpokládána od 1. ledna 2025)</a:t>
            </a:r>
          </a:p>
          <a:p>
            <a:r>
              <a:rPr lang="cs-CZ" dirty="0"/>
              <a:t>Od „národního“ limitu pro VZRM po </a:t>
            </a:r>
            <a:r>
              <a:rPr lang="cs-CZ" dirty="0">
                <a:hlinkClick r:id="rId4"/>
              </a:rPr>
              <a:t>…</a:t>
            </a:r>
            <a:endParaRPr lang="cs-CZ" dirty="0"/>
          </a:p>
          <a:p>
            <a:pPr lvl="1"/>
            <a:r>
              <a:rPr lang="cs-CZ" i="1" dirty="0"/>
              <a:t>3.494.000,00/5.401.000,00 CZK dodávky a služby</a:t>
            </a:r>
          </a:p>
          <a:p>
            <a:pPr lvl="1"/>
            <a:r>
              <a:rPr lang="cs-CZ" dirty="0"/>
              <a:t>135.348.000,00 CZK stavební práce</a:t>
            </a:r>
          </a:p>
          <a:p>
            <a:pPr lvl="1"/>
            <a:r>
              <a:rPr lang="cs-CZ" dirty="0"/>
              <a:t>…</a:t>
            </a:r>
          </a:p>
          <a:p>
            <a:r>
              <a:rPr lang="cs-CZ" dirty="0"/>
              <a:t>Obecně: možnost využít ZPŘ nebo využít vyšší míru flexibility podle ZZVZ</a:t>
            </a:r>
          </a:p>
          <a:p>
            <a:r>
              <a:rPr lang="cs-CZ" i="1" dirty="0"/>
              <a:t>Potenciál pro BUDOUCÍ výjimku ze ZZVZ (§ 30 ZZVZ) pro oblast dodávek a služeb</a:t>
            </a:r>
          </a:p>
          <a:p>
            <a:r>
              <a:rPr lang="cs-CZ" i="1" dirty="0"/>
              <a:t>I v tomto případě je zadavatel vázán § 6 ZZVZ a zásadami 3E (měl by jednat hospodárně, transparentně…)</a:t>
            </a:r>
          </a:p>
        </p:txBody>
      </p:sp>
    </p:spTree>
    <p:extLst>
      <p:ext uri="{BB962C8B-B14F-4D97-AF65-F5344CB8AC3E}">
        <p14:creationId xmlns:p14="http://schemas.microsoft.com/office/powerpoint/2010/main" val="326385444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>
            <a:extLst>
              <a:ext uri="{FF2B5EF4-FFF2-40B4-BE49-F238E27FC236}">
                <a16:creationId xmlns:a16="http://schemas.microsoft.com/office/drawing/2014/main" id="{8BAD79B0-F2E0-4EFE-88C7-0F69A5DB36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12544"/>
            <a:ext cx="10515600" cy="914400"/>
          </a:xfrm>
        </p:spPr>
        <p:txBody>
          <a:bodyPr>
            <a:normAutofit/>
          </a:bodyPr>
          <a:lstStyle/>
          <a:p>
            <a:r>
              <a:rPr lang="cs-CZ" sz="3200" b="1" dirty="0">
                <a:solidFill>
                  <a:srgbClr val="009746"/>
                </a:solidFill>
                <a:latin typeface="Montserrat" panose="00000500000000000000" pitchFamily="2" charset="-18"/>
              </a:rPr>
              <a:t>Dobrá praxe v oblasti nákupů – vyhrazené VZ</a:t>
            </a:r>
          </a:p>
        </p:txBody>
      </p:sp>
      <p:sp>
        <p:nvSpPr>
          <p:cNvPr id="5" name="Zástupný symbol pro obsah 2">
            <a:extLst>
              <a:ext uri="{FF2B5EF4-FFF2-40B4-BE49-F238E27FC236}">
                <a16:creationId xmlns:a16="http://schemas.microsoft.com/office/drawing/2014/main" id="{A6950153-5C64-42F3-B7AD-B4E3102B07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402006"/>
            <a:ext cx="10515600" cy="4005618"/>
          </a:xfrm>
        </p:spPr>
        <p:txBody>
          <a:bodyPr/>
          <a:lstStyle/>
          <a:p>
            <a:r>
              <a:rPr lang="cs-CZ" dirty="0"/>
              <a:t>Podle ZZVZ ve znění ke dni 7.11.2024</a:t>
            </a:r>
          </a:p>
          <a:p>
            <a:r>
              <a:rPr lang="cs-CZ" dirty="0"/>
              <a:t>Platné pro nadlimitní i podlimitní VZ</a:t>
            </a:r>
          </a:p>
          <a:p>
            <a:r>
              <a:rPr lang="cs-CZ" dirty="0"/>
              <a:t>(Překonaná) výkladová nejasnost (nesoulad terminologie </a:t>
            </a:r>
            <a:r>
              <a:rPr lang="cs-CZ" dirty="0" err="1"/>
              <a:t>ZoZam</a:t>
            </a:r>
            <a:r>
              <a:rPr lang="cs-CZ" dirty="0"/>
              <a:t> a ZZVZ)</a:t>
            </a:r>
          </a:p>
          <a:p>
            <a:r>
              <a:rPr lang="cs-CZ" dirty="0"/>
              <a:t>Zahrnuje pouze </a:t>
            </a:r>
            <a:r>
              <a:rPr lang="cs-CZ" dirty="0" err="1"/>
              <a:t>ZChTP</a:t>
            </a:r>
            <a:endParaRPr lang="cs-CZ" dirty="0"/>
          </a:p>
          <a:p>
            <a:r>
              <a:rPr lang="cs-CZ" dirty="0"/>
              <a:t>Zohlednění „sociálního podniku“ je i v tomto případě možné, ale klade na zadavatele další úkoly</a:t>
            </a:r>
          </a:p>
        </p:txBody>
      </p:sp>
    </p:spTree>
    <p:extLst>
      <p:ext uri="{BB962C8B-B14F-4D97-AF65-F5344CB8AC3E}">
        <p14:creationId xmlns:p14="http://schemas.microsoft.com/office/powerpoint/2010/main" val="32663257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>
            <a:extLst>
              <a:ext uri="{FF2B5EF4-FFF2-40B4-BE49-F238E27FC236}">
                <a16:creationId xmlns:a16="http://schemas.microsoft.com/office/drawing/2014/main" id="{8BAD79B0-F2E0-4EFE-88C7-0F69A5DB36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12544"/>
            <a:ext cx="10515600" cy="914400"/>
          </a:xfrm>
        </p:spPr>
        <p:txBody>
          <a:bodyPr>
            <a:normAutofit/>
          </a:bodyPr>
          <a:lstStyle/>
          <a:p>
            <a:r>
              <a:rPr lang="cs-CZ" sz="3200" b="1" dirty="0">
                <a:solidFill>
                  <a:srgbClr val="009746"/>
                </a:solidFill>
                <a:latin typeface="Montserrat" panose="00000500000000000000" pitchFamily="2" charset="-18"/>
              </a:rPr>
              <a:t>Dobrá praxe v oblasti nákupů – vyhrazené VZ+</a:t>
            </a:r>
          </a:p>
        </p:txBody>
      </p:sp>
      <p:sp>
        <p:nvSpPr>
          <p:cNvPr id="9" name="Obdélník 8">
            <a:extLst>
              <a:ext uri="{FF2B5EF4-FFF2-40B4-BE49-F238E27FC236}">
                <a16:creationId xmlns:a16="http://schemas.microsoft.com/office/drawing/2014/main" id="{0E6B4410-EF82-7DD1-F556-05D39474403A}"/>
              </a:ext>
            </a:extLst>
          </p:cNvPr>
          <p:cNvSpPr/>
          <p:nvPr/>
        </p:nvSpPr>
        <p:spPr>
          <a:xfrm>
            <a:off x="838200" y="2326944"/>
            <a:ext cx="7969291" cy="4029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Údržba veřejné zeleně, MČ Praha 12</a:t>
            </a:r>
            <a:endParaRPr kumimoji="0" lang="cs-CZ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Vyhrazeno pro dodavatele, který zaměstnává </a:t>
            </a:r>
          </a:p>
          <a:p>
            <a:pPr marL="180975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více než 50 % OZP z celkového počtu zaměstnanců</a:t>
            </a:r>
          </a:p>
          <a:p>
            <a:pPr marL="171450" marR="0" lvl="0" indent="-17145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Zvláštní podmínka plnění – minimálně 30 % plnění prostřednictvím OZP</a:t>
            </a:r>
          </a:p>
          <a:p>
            <a:pPr marL="171450" marR="0" lvl="0" indent="-17145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Kritérium hodnocení</a:t>
            </a:r>
          </a:p>
          <a:p>
            <a:pPr marL="628650" marR="0" lvl="1" indent="-17145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Podíl účasti OZP na celkovém plnění – 20 % </a:t>
            </a:r>
          </a:p>
          <a:p>
            <a:pPr marL="628650" marR="0" lvl="1" indent="-17145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Zpracování metodiky řešení veřejné zakázky, </a:t>
            </a:r>
          </a:p>
          <a:p>
            <a:pPr marL="628650" marR="0" lvl="1" indent="-17145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cs-CZ" sz="20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</a:t>
            </a:r>
            <a:r>
              <a:rPr kumimoji="0" lang="cs-CZ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ráce</a:t>
            </a:r>
            <a:r>
              <a:rPr kumimoji="0" lang="cs-CZ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 OZP – 20 %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cs-CZ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Realizace zakázky OZP z 50 %, metodika práce s OZP (pracovní a psychosociální podpora)</a:t>
            </a:r>
          </a:p>
          <a:p>
            <a:pPr marL="0" marR="0" lvl="0" indent="0" algn="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Případová studie</a:t>
            </a:r>
            <a:endParaRPr kumimoji="0" lang="cs-CZ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" name="Obrázek 9" descr="Obsah obrázku tráva, exteriér, osoba, budova&#10;&#10;Popis byl vytvořen automaticky">
            <a:extLst>
              <a:ext uri="{FF2B5EF4-FFF2-40B4-BE49-F238E27FC236}">
                <a16:creationId xmlns:a16="http://schemas.microsoft.com/office/drawing/2014/main" id="{E61126A5-04F4-CCE2-3B16-08FDBE4DF3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7491" y="2113175"/>
            <a:ext cx="3384509" cy="2256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954141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>
            <a:extLst>
              <a:ext uri="{FF2B5EF4-FFF2-40B4-BE49-F238E27FC236}">
                <a16:creationId xmlns:a16="http://schemas.microsoft.com/office/drawing/2014/main" id="{8BAD79B0-F2E0-4EFE-88C7-0F69A5DB36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12544"/>
            <a:ext cx="10515600" cy="914400"/>
          </a:xfrm>
        </p:spPr>
        <p:txBody>
          <a:bodyPr>
            <a:normAutofit fontScale="90000"/>
          </a:bodyPr>
          <a:lstStyle/>
          <a:p>
            <a:r>
              <a:rPr lang="cs-CZ" sz="3200" b="1" dirty="0">
                <a:solidFill>
                  <a:srgbClr val="009746"/>
                </a:solidFill>
                <a:latin typeface="Montserrat" panose="00000500000000000000" pitchFamily="2" charset="-18"/>
              </a:rPr>
              <a:t>Dobrá praxe v oblasti nákupů – vyhrazené VZ nově</a:t>
            </a:r>
          </a:p>
        </p:txBody>
      </p:sp>
      <p:sp>
        <p:nvSpPr>
          <p:cNvPr id="5" name="Zástupný symbol pro obsah 2">
            <a:extLst>
              <a:ext uri="{FF2B5EF4-FFF2-40B4-BE49-F238E27FC236}">
                <a16:creationId xmlns:a16="http://schemas.microsoft.com/office/drawing/2014/main" id="{A6950153-5C64-42F3-B7AD-B4E3102B07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402006"/>
            <a:ext cx="10515600" cy="4005618"/>
          </a:xfrm>
        </p:spPr>
        <p:txBody>
          <a:bodyPr/>
          <a:lstStyle/>
          <a:p>
            <a:r>
              <a:rPr lang="cs-CZ" dirty="0"/>
              <a:t>Podle </a:t>
            </a:r>
            <a:r>
              <a:rPr lang="cs-CZ" dirty="0">
                <a:hlinkClick r:id="rId3"/>
              </a:rPr>
              <a:t>ST 662</a:t>
            </a:r>
            <a:r>
              <a:rPr lang="cs-CZ" dirty="0"/>
              <a:t> (účinnost předpokládána od 1. ledna 2025)</a:t>
            </a:r>
          </a:p>
          <a:p>
            <a:r>
              <a:rPr lang="cs-CZ" dirty="0"/>
              <a:t>Platné pro nadlimitní i podlimitní VZ</a:t>
            </a:r>
          </a:p>
          <a:p>
            <a:r>
              <a:rPr lang="cs-CZ" dirty="0"/>
              <a:t>Zpočátku souběh </a:t>
            </a:r>
            <a:r>
              <a:rPr lang="cs-CZ" dirty="0" err="1"/>
              <a:t>ZChTP</a:t>
            </a:r>
            <a:r>
              <a:rPr lang="cs-CZ" dirty="0"/>
              <a:t> a integračních sociálních podniků</a:t>
            </a:r>
          </a:p>
        </p:txBody>
      </p:sp>
    </p:spTree>
    <p:extLst>
      <p:ext uri="{BB962C8B-B14F-4D97-AF65-F5344CB8AC3E}">
        <p14:creationId xmlns:p14="http://schemas.microsoft.com/office/powerpoint/2010/main" val="14641391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011100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>
            <a:extLst>
              <a:ext uri="{FF2B5EF4-FFF2-40B4-BE49-F238E27FC236}">
                <a16:creationId xmlns:a16="http://schemas.microsoft.com/office/drawing/2014/main" id="{8BAD79B0-F2E0-4EFE-88C7-0F69A5DB36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26769"/>
            <a:ext cx="10515600" cy="914400"/>
          </a:xfrm>
        </p:spPr>
        <p:txBody>
          <a:bodyPr>
            <a:normAutofit/>
          </a:bodyPr>
          <a:lstStyle/>
          <a:p>
            <a:r>
              <a:rPr lang="cs-CZ" sz="3200" b="1" dirty="0">
                <a:solidFill>
                  <a:srgbClr val="009746"/>
                </a:solidFill>
                <a:latin typeface="Montserrat" panose="00000500000000000000" pitchFamily="2" charset="-18"/>
              </a:rPr>
              <a:t>Dobrá praxe v oblasti nákupů – dělení VZ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4B6B689A-E2FD-8B0C-80FA-D784A70FF4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41169"/>
            <a:ext cx="9707880" cy="4741717"/>
          </a:xfrm>
        </p:spPr>
        <p:txBody>
          <a:bodyPr>
            <a:normAutofit lnSpcReduction="10000"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cs-CZ" sz="2100" b="1" dirty="0"/>
              <a:t>Městská část Brno - Komín </a:t>
            </a:r>
          </a:p>
          <a:p>
            <a:pPr marL="0" lvl="0" indent="0">
              <a:spcBef>
                <a:spcPts val="0"/>
              </a:spcBef>
              <a:buNone/>
            </a:pPr>
            <a:endParaRPr lang="cs-CZ" sz="2000" dirty="0"/>
          </a:p>
          <a:p>
            <a:pPr marL="0" lvl="0" indent="0">
              <a:spcBef>
                <a:spcPts val="0"/>
              </a:spcBef>
              <a:buNone/>
            </a:pPr>
            <a:endParaRPr lang="cs-CZ" sz="2000" dirty="0"/>
          </a:p>
          <a:p>
            <a:pPr marL="0" lvl="0" indent="0">
              <a:spcBef>
                <a:spcPts val="0"/>
              </a:spcBef>
              <a:buNone/>
            </a:pPr>
            <a:r>
              <a:rPr lang="cs-CZ" sz="2000" dirty="0"/>
              <a:t>Pokos travnatých ploch</a:t>
            </a:r>
          </a:p>
          <a:p>
            <a:pPr marL="787400" lvl="0">
              <a:spcBef>
                <a:spcPts val="0"/>
              </a:spcBef>
              <a:buFont typeface="Wingdings" panose="05000000000000000000" pitchFamily="2" charset="2"/>
              <a:buChar char="§"/>
            </a:pPr>
            <a:endParaRPr lang="cs-CZ" sz="2000" dirty="0"/>
          </a:p>
          <a:p>
            <a:pPr marL="787400" lvl="0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cs-CZ" sz="2000" dirty="0"/>
              <a:t>Rozdělení zakázky na části </a:t>
            </a:r>
          </a:p>
          <a:p>
            <a:pPr marL="444500" lvl="0" indent="0">
              <a:spcBef>
                <a:spcPts val="0"/>
              </a:spcBef>
              <a:buNone/>
            </a:pPr>
            <a:r>
              <a:rPr lang="cs-CZ" sz="2000" dirty="0"/>
              <a:t>	- podpora malých a středních podniků</a:t>
            </a:r>
          </a:p>
          <a:p>
            <a:pPr marL="444500" lvl="0" indent="0">
              <a:spcBef>
                <a:spcPts val="0"/>
              </a:spcBef>
              <a:buNone/>
            </a:pPr>
            <a:r>
              <a:rPr lang="cs-CZ" sz="2000" dirty="0"/>
              <a:t>	- rozšíření soutěže i vyšší kvalita (konkurenční firmy se navzájem „srovnávají“ a soutěží o lepší kvalitu)</a:t>
            </a:r>
          </a:p>
          <a:p>
            <a:pPr marL="787400" lvl="0">
              <a:spcBef>
                <a:spcPts val="0"/>
              </a:spcBef>
              <a:buFont typeface="Wingdings" panose="05000000000000000000" pitchFamily="2" charset="2"/>
              <a:buChar char="§"/>
            </a:pPr>
            <a:endParaRPr lang="cs-CZ" sz="2000" dirty="0"/>
          </a:p>
          <a:p>
            <a:pPr marL="787400" lvl="0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cs-CZ" sz="2000" dirty="0"/>
              <a:t>Ekologicky šetrný pokos travnatých ploch – snaha o zasakování dešťové vody v místě, kde dopadne; snaha o opatření proti tepelným ostrovům, pro podporu biodiverzity</a:t>
            </a:r>
          </a:p>
          <a:p>
            <a:pPr marL="1793875" lvl="1" indent="-358775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cs-CZ" sz="2000" dirty="0"/>
              <a:t>Mozaikovitá seč</a:t>
            </a:r>
          </a:p>
          <a:p>
            <a:pPr marL="1793875" lvl="1" indent="-358775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cs-CZ" sz="2000" dirty="0"/>
              <a:t>Seč pouze při teplotě do 26 °C </a:t>
            </a:r>
          </a:p>
          <a:p>
            <a:pPr marL="1793875" lvl="1" indent="-358775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cs-CZ" sz="2000" dirty="0"/>
              <a:t>Minimální výška 8 – 10 cm</a:t>
            </a:r>
          </a:p>
          <a:p>
            <a:pPr marL="1793875" lvl="1" indent="-358775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cs-CZ" sz="2000" dirty="0"/>
              <a:t>Na vhodných místech - pilotní výsev různých směsí pro založení květnatých luk určených do suchých podmínek</a:t>
            </a:r>
          </a:p>
        </p:txBody>
      </p:sp>
      <p:pic>
        <p:nvPicPr>
          <p:cNvPr id="7" name="Obrázek 6" descr="Obsah obrázku tráva, strom, exteriér, pole&#10;&#10;Popis byl vytvořen automaticky">
            <a:extLst>
              <a:ext uri="{FF2B5EF4-FFF2-40B4-BE49-F238E27FC236}">
                <a16:creationId xmlns:a16="http://schemas.microsoft.com/office/drawing/2014/main" id="{49C114DC-1FA3-04FC-AD70-860349245C6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49" t="10827" r="32152" b="41573"/>
          <a:stretch/>
        </p:blipFill>
        <p:spPr>
          <a:xfrm>
            <a:off x="8168959" y="1542698"/>
            <a:ext cx="4023042" cy="2029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75153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>
            <a:extLst>
              <a:ext uri="{FF2B5EF4-FFF2-40B4-BE49-F238E27FC236}">
                <a16:creationId xmlns:a16="http://schemas.microsoft.com/office/drawing/2014/main" id="{8BAD79B0-F2E0-4EFE-88C7-0F69A5DB36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11821"/>
            <a:ext cx="10515600" cy="914400"/>
          </a:xfrm>
        </p:spPr>
        <p:txBody>
          <a:bodyPr>
            <a:normAutofit/>
          </a:bodyPr>
          <a:lstStyle/>
          <a:p>
            <a:r>
              <a:rPr lang="cs-CZ" sz="3200" b="1" dirty="0">
                <a:solidFill>
                  <a:srgbClr val="009746"/>
                </a:solidFill>
                <a:latin typeface="Montserrat" panose="00000500000000000000" pitchFamily="2" charset="-18"/>
              </a:rPr>
              <a:t>Dobrá praxe v oblasti nákupů – dělení VZ</a:t>
            </a:r>
          </a:p>
        </p:txBody>
      </p:sp>
      <p:sp>
        <p:nvSpPr>
          <p:cNvPr id="8" name="Text Box 2">
            <a:extLst>
              <a:ext uri="{FF2B5EF4-FFF2-40B4-BE49-F238E27FC236}">
                <a16:creationId xmlns:a16="http://schemas.microsoft.com/office/drawing/2014/main" id="{313C907C-D066-6097-4CDC-3B26EDF4DA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4674234"/>
            <a:ext cx="8677275" cy="218376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</p:spPr>
        <p:txBody>
          <a:bodyPr lIns="90000" tIns="46800" rIns="90000" bIns="46800"/>
          <a:lstStyle>
            <a:lvl1pPr marL="212725" indent="-212725">
              <a:tabLst>
                <a:tab pos="212725" algn="l"/>
                <a:tab pos="660400" algn="l"/>
                <a:tab pos="1109663" algn="l"/>
                <a:tab pos="1558925" algn="l"/>
                <a:tab pos="2008188" algn="l"/>
                <a:tab pos="2457450" algn="l"/>
                <a:tab pos="2906713" algn="l"/>
                <a:tab pos="3355975" algn="l"/>
                <a:tab pos="3805238" algn="l"/>
                <a:tab pos="4254500" algn="l"/>
                <a:tab pos="4703763" algn="l"/>
                <a:tab pos="5153025" algn="l"/>
                <a:tab pos="5602288" algn="l"/>
                <a:tab pos="6051550" algn="l"/>
                <a:tab pos="6500813" algn="l"/>
                <a:tab pos="6950075" algn="l"/>
                <a:tab pos="7399338" algn="l"/>
                <a:tab pos="7848600" algn="l"/>
                <a:tab pos="8297863" algn="l"/>
                <a:tab pos="8747125" algn="l"/>
                <a:tab pos="9196388" algn="l"/>
              </a:tabLst>
              <a:defRPr sz="900"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 marL="463550" indent="-177800">
              <a:tabLst>
                <a:tab pos="212725" algn="l"/>
                <a:tab pos="660400" algn="l"/>
                <a:tab pos="1109663" algn="l"/>
                <a:tab pos="1558925" algn="l"/>
                <a:tab pos="2008188" algn="l"/>
                <a:tab pos="2457450" algn="l"/>
                <a:tab pos="2906713" algn="l"/>
                <a:tab pos="3355975" algn="l"/>
                <a:tab pos="3805238" algn="l"/>
                <a:tab pos="4254500" algn="l"/>
                <a:tab pos="4703763" algn="l"/>
                <a:tab pos="5153025" algn="l"/>
                <a:tab pos="5602288" algn="l"/>
                <a:tab pos="6051550" algn="l"/>
                <a:tab pos="6500813" algn="l"/>
                <a:tab pos="6950075" algn="l"/>
                <a:tab pos="7399338" algn="l"/>
                <a:tab pos="7848600" algn="l"/>
                <a:tab pos="8297863" algn="l"/>
                <a:tab pos="8747125" algn="l"/>
                <a:tab pos="9196388" algn="l"/>
              </a:tabLst>
              <a:defRPr sz="900"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212725" algn="l"/>
                <a:tab pos="660400" algn="l"/>
                <a:tab pos="1109663" algn="l"/>
                <a:tab pos="1558925" algn="l"/>
                <a:tab pos="2008188" algn="l"/>
                <a:tab pos="2457450" algn="l"/>
                <a:tab pos="2906713" algn="l"/>
                <a:tab pos="3355975" algn="l"/>
                <a:tab pos="3805238" algn="l"/>
                <a:tab pos="4254500" algn="l"/>
                <a:tab pos="4703763" algn="l"/>
                <a:tab pos="5153025" algn="l"/>
                <a:tab pos="5602288" algn="l"/>
                <a:tab pos="6051550" algn="l"/>
                <a:tab pos="6500813" algn="l"/>
                <a:tab pos="6950075" algn="l"/>
                <a:tab pos="7399338" algn="l"/>
                <a:tab pos="7848600" algn="l"/>
                <a:tab pos="8297863" algn="l"/>
                <a:tab pos="8747125" algn="l"/>
                <a:tab pos="9196388" algn="l"/>
              </a:tabLst>
              <a:defRPr sz="900"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212725" algn="l"/>
                <a:tab pos="660400" algn="l"/>
                <a:tab pos="1109663" algn="l"/>
                <a:tab pos="1558925" algn="l"/>
                <a:tab pos="2008188" algn="l"/>
                <a:tab pos="2457450" algn="l"/>
                <a:tab pos="2906713" algn="l"/>
                <a:tab pos="3355975" algn="l"/>
                <a:tab pos="3805238" algn="l"/>
                <a:tab pos="4254500" algn="l"/>
                <a:tab pos="4703763" algn="l"/>
                <a:tab pos="5153025" algn="l"/>
                <a:tab pos="5602288" algn="l"/>
                <a:tab pos="6051550" algn="l"/>
                <a:tab pos="6500813" algn="l"/>
                <a:tab pos="6950075" algn="l"/>
                <a:tab pos="7399338" algn="l"/>
                <a:tab pos="7848600" algn="l"/>
                <a:tab pos="8297863" algn="l"/>
                <a:tab pos="8747125" algn="l"/>
                <a:tab pos="9196388" algn="l"/>
              </a:tabLst>
              <a:defRPr sz="900"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212725" algn="l"/>
                <a:tab pos="660400" algn="l"/>
                <a:tab pos="1109663" algn="l"/>
                <a:tab pos="1558925" algn="l"/>
                <a:tab pos="2008188" algn="l"/>
                <a:tab pos="2457450" algn="l"/>
                <a:tab pos="2906713" algn="l"/>
                <a:tab pos="3355975" algn="l"/>
                <a:tab pos="3805238" algn="l"/>
                <a:tab pos="4254500" algn="l"/>
                <a:tab pos="4703763" algn="l"/>
                <a:tab pos="5153025" algn="l"/>
                <a:tab pos="5602288" algn="l"/>
                <a:tab pos="6051550" algn="l"/>
                <a:tab pos="6500813" algn="l"/>
                <a:tab pos="6950075" algn="l"/>
                <a:tab pos="7399338" algn="l"/>
                <a:tab pos="7848600" algn="l"/>
                <a:tab pos="8297863" algn="l"/>
                <a:tab pos="8747125" algn="l"/>
                <a:tab pos="9196388" algn="l"/>
              </a:tabLst>
              <a:defRPr sz="900"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212725" algn="l"/>
                <a:tab pos="660400" algn="l"/>
                <a:tab pos="1109663" algn="l"/>
                <a:tab pos="1558925" algn="l"/>
                <a:tab pos="2008188" algn="l"/>
                <a:tab pos="2457450" algn="l"/>
                <a:tab pos="2906713" algn="l"/>
                <a:tab pos="3355975" algn="l"/>
                <a:tab pos="3805238" algn="l"/>
                <a:tab pos="4254500" algn="l"/>
                <a:tab pos="4703763" algn="l"/>
                <a:tab pos="5153025" algn="l"/>
                <a:tab pos="5602288" algn="l"/>
                <a:tab pos="6051550" algn="l"/>
                <a:tab pos="6500813" algn="l"/>
                <a:tab pos="6950075" algn="l"/>
                <a:tab pos="7399338" algn="l"/>
                <a:tab pos="7848600" algn="l"/>
                <a:tab pos="8297863" algn="l"/>
                <a:tab pos="8747125" algn="l"/>
                <a:tab pos="9196388" algn="l"/>
              </a:tabLst>
              <a:defRPr sz="900"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212725" algn="l"/>
                <a:tab pos="660400" algn="l"/>
                <a:tab pos="1109663" algn="l"/>
                <a:tab pos="1558925" algn="l"/>
                <a:tab pos="2008188" algn="l"/>
                <a:tab pos="2457450" algn="l"/>
                <a:tab pos="2906713" algn="l"/>
                <a:tab pos="3355975" algn="l"/>
                <a:tab pos="3805238" algn="l"/>
                <a:tab pos="4254500" algn="l"/>
                <a:tab pos="4703763" algn="l"/>
                <a:tab pos="5153025" algn="l"/>
                <a:tab pos="5602288" algn="l"/>
                <a:tab pos="6051550" algn="l"/>
                <a:tab pos="6500813" algn="l"/>
                <a:tab pos="6950075" algn="l"/>
                <a:tab pos="7399338" algn="l"/>
                <a:tab pos="7848600" algn="l"/>
                <a:tab pos="8297863" algn="l"/>
                <a:tab pos="8747125" algn="l"/>
                <a:tab pos="9196388" algn="l"/>
              </a:tabLst>
              <a:defRPr sz="900"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212725" algn="l"/>
                <a:tab pos="660400" algn="l"/>
                <a:tab pos="1109663" algn="l"/>
                <a:tab pos="1558925" algn="l"/>
                <a:tab pos="2008188" algn="l"/>
                <a:tab pos="2457450" algn="l"/>
                <a:tab pos="2906713" algn="l"/>
                <a:tab pos="3355975" algn="l"/>
                <a:tab pos="3805238" algn="l"/>
                <a:tab pos="4254500" algn="l"/>
                <a:tab pos="4703763" algn="l"/>
                <a:tab pos="5153025" algn="l"/>
                <a:tab pos="5602288" algn="l"/>
                <a:tab pos="6051550" algn="l"/>
                <a:tab pos="6500813" algn="l"/>
                <a:tab pos="6950075" algn="l"/>
                <a:tab pos="7399338" algn="l"/>
                <a:tab pos="7848600" algn="l"/>
                <a:tab pos="8297863" algn="l"/>
                <a:tab pos="8747125" algn="l"/>
                <a:tab pos="9196388" algn="l"/>
              </a:tabLst>
              <a:defRPr sz="900"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212725" algn="l"/>
                <a:tab pos="660400" algn="l"/>
                <a:tab pos="1109663" algn="l"/>
                <a:tab pos="1558925" algn="l"/>
                <a:tab pos="2008188" algn="l"/>
                <a:tab pos="2457450" algn="l"/>
                <a:tab pos="2906713" algn="l"/>
                <a:tab pos="3355975" algn="l"/>
                <a:tab pos="3805238" algn="l"/>
                <a:tab pos="4254500" algn="l"/>
                <a:tab pos="4703763" algn="l"/>
                <a:tab pos="5153025" algn="l"/>
                <a:tab pos="5602288" algn="l"/>
                <a:tab pos="6051550" algn="l"/>
                <a:tab pos="6500813" algn="l"/>
                <a:tab pos="6950075" algn="l"/>
                <a:tab pos="7399338" algn="l"/>
                <a:tab pos="7848600" algn="l"/>
                <a:tab pos="8297863" algn="l"/>
                <a:tab pos="8747125" algn="l"/>
                <a:tab pos="9196388" algn="l"/>
              </a:tabLst>
              <a:defRPr sz="900"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marL="0" indent="0">
              <a:spcBef>
                <a:spcPts val="350"/>
              </a:spcBef>
            </a:pPr>
            <a:r>
              <a:rPr lang="cs-CZ" altLang="cs-CZ" sz="2000" i="1" dirty="0">
                <a:solidFill>
                  <a:srgbClr val="000000"/>
                </a:solidFill>
              </a:rPr>
              <a:t>Dělení na části:</a:t>
            </a:r>
          </a:p>
          <a:p>
            <a:pPr lvl="3">
              <a:spcBef>
                <a:spcPts val="350"/>
              </a:spcBef>
              <a:buFont typeface="Arial" panose="020B0604020202020204" pitchFamily="34" charset="0"/>
              <a:buChar char="•"/>
            </a:pPr>
            <a:r>
              <a:rPr lang="cs-CZ" altLang="cs-CZ" sz="2000" i="1" dirty="0">
                <a:solidFill>
                  <a:srgbClr val="000000"/>
                </a:solidFill>
              </a:rPr>
              <a:t>Těžba motorovou pilou</a:t>
            </a:r>
          </a:p>
          <a:p>
            <a:pPr lvl="3">
              <a:spcBef>
                <a:spcPts val="350"/>
              </a:spcBef>
              <a:buFont typeface="Arial" panose="020B0604020202020204" pitchFamily="34" charset="0"/>
              <a:buChar char="•"/>
            </a:pPr>
            <a:r>
              <a:rPr lang="cs-CZ" altLang="cs-CZ" sz="2000" i="1" dirty="0">
                <a:solidFill>
                  <a:srgbClr val="000000"/>
                </a:solidFill>
              </a:rPr>
              <a:t>Těžba </a:t>
            </a:r>
            <a:r>
              <a:rPr lang="cs-CZ" altLang="cs-CZ" sz="2000" i="1" dirty="0" err="1">
                <a:solidFill>
                  <a:srgbClr val="000000"/>
                </a:solidFill>
              </a:rPr>
              <a:t>harvestorem</a:t>
            </a:r>
            <a:endParaRPr lang="cs-CZ" altLang="cs-CZ" sz="2000" i="1" dirty="0">
              <a:solidFill>
                <a:srgbClr val="000000"/>
              </a:solidFill>
            </a:endParaRPr>
          </a:p>
          <a:p>
            <a:pPr lvl="3">
              <a:spcBef>
                <a:spcPts val="350"/>
              </a:spcBef>
              <a:buFont typeface="Arial" panose="020B0604020202020204" pitchFamily="34" charset="0"/>
              <a:buChar char="•"/>
            </a:pPr>
            <a:r>
              <a:rPr lang="cs-CZ" altLang="cs-CZ" sz="2000" i="1" dirty="0">
                <a:solidFill>
                  <a:srgbClr val="000000"/>
                </a:solidFill>
              </a:rPr>
              <a:t>Shromažďování dřeva</a:t>
            </a:r>
          </a:p>
          <a:p>
            <a:pPr lvl="3">
              <a:spcBef>
                <a:spcPts val="350"/>
              </a:spcBef>
              <a:buFont typeface="Arial" panose="020B0604020202020204" pitchFamily="34" charset="0"/>
              <a:buChar char="•"/>
            </a:pPr>
            <a:r>
              <a:rPr lang="cs-CZ" altLang="cs-CZ" sz="2000" i="1" dirty="0">
                <a:solidFill>
                  <a:srgbClr val="000000"/>
                </a:solidFill>
              </a:rPr>
              <a:t>Transport</a:t>
            </a:r>
          </a:p>
          <a:p>
            <a:pPr lvl="3">
              <a:spcBef>
                <a:spcPts val="350"/>
              </a:spcBef>
              <a:buFont typeface="Arial" panose="020B0604020202020204" pitchFamily="34" charset="0"/>
              <a:buChar char="•"/>
            </a:pPr>
            <a:r>
              <a:rPr lang="cs-CZ" altLang="cs-CZ" sz="2000" i="1" dirty="0">
                <a:solidFill>
                  <a:srgbClr val="000000"/>
                </a:solidFill>
              </a:rPr>
              <a:t>Výsadba, </a:t>
            </a:r>
            <a:r>
              <a:rPr lang="cs-CZ" altLang="cs-CZ" sz="2000" i="1" dirty="0" err="1">
                <a:solidFill>
                  <a:srgbClr val="000000"/>
                </a:solidFill>
              </a:rPr>
              <a:t>plocení</a:t>
            </a:r>
            <a:r>
              <a:rPr lang="cs-CZ" altLang="cs-CZ" sz="2000" i="1" dirty="0">
                <a:solidFill>
                  <a:srgbClr val="000000"/>
                </a:solidFill>
              </a:rPr>
              <a:t>, </a:t>
            </a:r>
            <a:r>
              <a:rPr lang="cs-CZ" altLang="cs-CZ" sz="2000" i="1" dirty="0" err="1">
                <a:solidFill>
                  <a:srgbClr val="000000"/>
                </a:solidFill>
              </a:rPr>
              <a:t>obkošování</a:t>
            </a:r>
            <a:endParaRPr lang="cs-CZ" altLang="cs-CZ" sz="2000" i="1" dirty="0">
              <a:solidFill>
                <a:srgbClr val="000000"/>
              </a:solidFill>
            </a:endParaRPr>
          </a:p>
        </p:txBody>
      </p:sp>
      <p:pic>
        <p:nvPicPr>
          <p:cNvPr id="9" name="Picture 3">
            <a:extLst>
              <a:ext uri="{FF2B5EF4-FFF2-40B4-BE49-F238E27FC236}">
                <a16:creationId xmlns:a16="http://schemas.microsoft.com/office/drawing/2014/main" id="{7ABD6396-3588-9E6E-F46B-2A1AAFE2A1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0732" y="1662972"/>
            <a:ext cx="3981268" cy="2183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0" name="Zástupný symbol pro obsah 2">
            <a:extLst>
              <a:ext uri="{FF2B5EF4-FFF2-40B4-BE49-F238E27FC236}">
                <a16:creationId xmlns:a16="http://schemas.microsoft.com/office/drawing/2014/main" id="{C286B707-C6DE-62A5-C129-65EB18DF96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43075"/>
            <a:ext cx="7372532" cy="2333625"/>
          </a:xfrm>
        </p:spPr>
        <p:txBody>
          <a:bodyPr rtlCol="0">
            <a:normAutofit fontScale="85000" lnSpcReduction="20000"/>
          </a:bodyPr>
          <a:lstStyle/>
          <a:p>
            <a:pPr marL="0" indent="0" defTabSz="575808" eaLnBrk="1" fontAlgn="auto" hangingPunct="1">
              <a:spcAft>
                <a:spcPts val="0"/>
              </a:spcAft>
              <a:buNone/>
              <a:defRPr/>
            </a:pPr>
            <a:r>
              <a:rPr lang="cs-CZ" sz="2400" b="1" dirty="0">
                <a:solidFill>
                  <a:schemeClr val="tx1"/>
                </a:solidFill>
              </a:rPr>
              <a:t>Zadavatel:</a:t>
            </a:r>
            <a:r>
              <a:rPr lang="cs-CZ" sz="2400" dirty="0">
                <a:solidFill>
                  <a:schemeClr val="tx1"/>
                </a:solidFill>
              </a:rPr>
              <a:t> Technické služby Havlíčkův Brod</a:t>
            </a:r>
          </a:p>
          <a:p>
            <a:pPr marL="0" indent="0" defTabSz="575808" eaLnBrk="1" fontAlgn="auto" hangingPunct="1">
              <a:spcAft>
                <a:spcPts val="0"/>
              </a:spcAft>
              <a:buNone/>
              <a:defRPr/>
            </a:pPr>
            <a:r>
              <a:rPr lang="cs-CZ" sz="2400" b="1" dirty="0">
                <a:solidFill>
                  <a:schemeClr val="tx1"/>
                </a:solidFill>
              </a:rPr>
              <a:t>Název VZ:</a:t>
            </a:r>
            <a:r>
              <a:rPr lang="cs-CZ" sz="2400" dirty="0">
                <a:solidFill>
                  <a:schemeClr val="tx1"/>
                </a:solidFill>
              </a:rPr>
              <a:t> Těžební a pěstební práce v lesních porostech</a:t>
            </a:r>
          </a:p>
          <a:p>
            <a:pPr marL="0" indent="0" defTabSz="575808" eaLnBrk="1" fontAlgn="auto" hangingPunct="1">
              <a:spcAft>
                <a:spcPts val="0"/>
              </a:spcAft>
              <a:buNone/>
              <a:defRPr/>
            </a:pPr>
            <a:r>
              <a:rPr lang="cs-CZ" sz="2400" b="1" dirty="0">
                <a:solidFill>
                  <a:schemeClr val="tx1"/>
                </a:solidFill>
              </a:rPr>
              <a:t>Širší společenské zájmy:</a:t>
            </a:r>
            <a:r>
              <a:rPr lang="cs-CZ" sz="2400" dirty="0">
                <a:solidFill>
                  <a:schemeClr val="tx1"/>
                </a:solidFill>
              </a:rPr>
              <a:t> Podpora malých a středních podniků, podpora sociálního podnikání rozdělením veřejné zakázky na části</a:t>
            </a:r>
          </a:p>
          <a:p>
            <a:pPr marL="0" indent="0" defTabSz="575808" eaLnBrk="1" fontAlgn="auto" hangingPunct="1">
              <a:spcAft>
                <a:spcPts val="0"/>
              </a:spcAft>
              <a:buNone/>
              <a:defRPr/>
            </a:pPr>
            <a:r>
              <a:rPr lang="cs-CZ" sz="2400" b="1" dirty="0">
                <a:solidFill>
                  <a:schemeClr val="tx1"/>
                </a:solidFill>
              </a:rPr>
              <a:t>Předpokládaná hodnota VZ:</a:t>
            </a:r>
            <a:r>
              <a:rPr lang="cs-CZ" sz="2400" dirty="0">
                <a:solidFill>
                  <a:schemeClr val="tx1"/>
                </a:solidFill>
              </a:rPr>
              <a:t> 2.785.000,00 Kč bez DPH z celkových </a:t>
            </a:r>
            <a:r>
              <a:rPr lang="cs-CZ" altLang="cs-CZ" sz="2400" dirty="0">
                <a:solidFill>
                  <a:schemeClr val="tx1"/>
                </a:solidFill>
              </a:rPr>
              <a:t>9.555.000,00 Kč</a:t>
            </a:r>
            <a:endParaRPr lang="cs-CZ" altLang="cs-CZ" sz="2400" dirty="0"/>
          </a:p>
          <a:p>
            <a:pPr marL="0" indent="0" defTabSz="575808" eaLnBrk="1" fontAlgn="auto" hangingPunct="1">
              <a:spcAft>
                <a:spcPts val="0"/>
              </a:spcAft>
              <a:buNone/>
              <a:defRPr/>
            </a:pPr>
            <a:endParaRPr lang="cs-CZ" sz="1800" dirty="0">
              <a:solidFill>
                <a:schemeClr val="tx1"/>
              </a:solidFill>
            </a:endParaRPr>
          </a:p>
          <a:p>
            <a:pPr marL="0" indent="0" algn="r" defTabSz="575808" eaLnBrk="1" fontAlgn="auto" hangingPunct="1">
              <a:spcAft>
                <a:spcPts val="0"/>
              </a:spcAft>
              <a:buNone/>
              <a:defRPr/>
            </a:pPr>
            <a:r>
              <a:rPr lang="cs-CZ" sz="1400" dirty="0">
                <a:solidFill>
                  <a:schemeClr val="tx1">
                    <a:lumMod val="65000"/>
                    <a:lumOff val="35000"/>
                  </a:schemeClr>
                </a:solidFill>
                <a:hlinkClick r:id="rId4"/>
              </a:rPr>
              <a:t>http://sovz.cz/praxe/tezebni-a-pestebni-prace-v-lesnich-porostech-technicke-sluzby-havlickuv-brod/</a:t>
            </a:r>
            <a:endParaRPr lang="cs-CZ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3557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>
            <a:extLst>
              <a:ext uri="{FF2B5EF4-FFF2-40B4-BE49-F238E27FC236}">
                <a16:creationId xmlns:a16="http://schemas.microsoft.com/office/drawing/2014/main" id="{8BAD79B0-F2E0-4EFE-88C7-0F69A5DB36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12544"/>
            <a:ext cx="10515600" cy="914400"/>
          </a:xfrm>
        </p:spPr>
        <p:txBody>
          <a:bodyPr>
            <a:normAutofit fontScale="90000"/>
          </a:bodyPr>
          <a:lstStyle/>
          <a:p>
            <a:r>
              <a:rPr lang="cs-CZ" sz="3200" b="1" dirty="0">
                <a:solidFill>
                  <a:srgbClr val="009746"/>
                </a:solidFill>
                <a:latin typeface="Montserrat" panose="00000500000000000000" pitchFamily="2" charset="-18"/>
              </a:rPr>
              <a:t>Dobrá praxe v oblasti nákupů – ošetření vzrůstu nákladů</a:t>
            </a:r>
          </a:p>
        </p:txBody>
      </p:sp>
      <p:sp>
        <p:nvSpPr>
          <p:cNvPr id="11" name="Obdélník 10">
            <a:extLst>
              <a:ext uri="{FF2B5EF4-FFF2-40B4-BE49-F238E27FC236}">
                <a16:creationId xmlns:a16="http://schemas.microsoft.com/office/drawing/2014/main" id="{931130CA-2E2F-3428-A30F-6EE902343266}"/>
              </a:ext>
            </a:extLst>
          </p:cNvPr>
          <p:cNvSpPr/>
          <p:nvPr/>
        </p:nvSpPr>
        <p:spPr>
          <a:xfrm>
            <a:off x="838200" y="2326944"/>
            <a:ext cx="958596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just">
              <a:defRPr/>
            </a:pPr>
            <a:r>
              <a:rPr kumimoji="0" lang="cs-CZ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Vyhrazená změna závazku (</a:t>
            </a:r>
            <a:r>
              <a:rPr lang="cs-CZ" sz="2800" dirty="0">
                <a:solidFill>
                  <a:prstClr val="black"/>
                </a:solidFill>
              </a:rPr>
              <a:t>§ 100 ZZVZ</a:t>
            </a:r>
            <a:r>
              <a:rPr kumimoji="0" lang="cs-CZ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)</a:t>
            </a:r>
          </a:p>
          <a:p>
            <a:pPr marL="179388" marR="0" lvl="1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cs-CZ" sz="2800" dirty="0">
                <a:solidFill>
                  <a:prstClr val="black"/>
                </a:solidFill>
                <a:latin typeface="Calibri"/>
              </a:rPr>
              <a:t>Např.: m</a:t>
            </a:r>
            <a:r>
              <a:rPr kumimoji="0" lang="cs-CZ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ožnost</a:t>
            </a:r>
            <a:r>
              <a:rPr kumimoji="0" lang="cs-CZ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navýšení ceny v důsledku vzrůstu minimálních úrovní zaručené mzdy/minimální mzdy</a:t>
            </a:r>
          </a:p>
          <a:p>
            <a:pPr marL="179388" marR="0" lvl="1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cs-CZ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449263" marR="0" lvl="1" indent="-269875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cs-CZ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Vhodné zejména v případě zakázek s delší dobou plnění a s vysokým podílem lidské práce</a:t>
            </a:r>
          </a:p>
          <a:p>
            <a:pPr marL="449263" marR="0" lvl="1" indent="-269875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lang="cs-CZ" sz="2800" dirty="0">
                <a:solidFill>
                  <a:prstClr val="black"/>
                </a:solidFill>
                <a:latin typeface="Calibri"/>
              </a:rPr>
              <a:t>Předchází riziku předčasného ukončení smlouvy v případě praktické nemožnosti plnění v důsledku ekonomické nevýhodnosti pro dodavatele</a:t>
            </a:r>
            <a:endParaRPr kumimoji="0" lang="cs-CZ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0227685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>
            <a:extLst>
              <a:ext uri="{FF2B5EF4-FFF2-40B4-BE49-F238E27FC236}">
                <a16:creationId xmlns:a16="http://schemas.microsoft.com/office/drawing/2014/main" id="{8BAD79B0-F2E0-4EFE-88C7-0F69A5DB36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66800"/>
            <a:ext cx="10515600" cy="623888"/>
          </a:xfrm>
        </p:spPr>
        <p:txBody>
          <a:bodyPr>
            <a:normAutofit/>
          </a:bodyPr>
          <a:lstStyle/>
          <a:p>
            <a:r>
              <a:rPr lang="cs-CZ" sz="3200" b="1" dirty="0">
                <a:solidFill>
                  <a:srgbClr val="009746"/>
                </a:solidFill>
                <a:latin typeface="Montserrat" panose="00000500000000000000" pitchFamily="2" charset="-18"/>
              </a:rPr>
              <a:t>Dobrá praxe v oblasti nákupů – DNS</a:t>
            </a:r>
          </a:p>
        </p:txBody>
      </p:sp>
      <p:sp>
        <p:nvSpPr>
          <p:cNvPr id="2" name="Zástupný obsah 1">
            <a:extLst>
              <a:ext uri="{FF2B5EF4-FFF2-40B4-BE49-F238E27FC236}">
                <a16:creationId xmlns:a16="http://schemas.microsoft.com/office/drawing/2014/main" id="{362726B1-8B04-5180-8562-C92924CABB0E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cs-CZ" dirty="0">
                <a:hlinkClick r:id="rId3"/>
              </a:rPr>
              <a:t>Obecné výhody DNS</a:t>
            </a:r>
            <a:endParaRPr lang="cs-CZ" dirty="0"/>
          </a:p>
          <a:p>
            <a:pPr lvl="1"/>
            <a:r>
              <a:rPr lang="cs-CZ" dirty="0"/>
              <a:t>Vymezení (dopředná definice) oblasti nákupů (běžného, obecně dostupného plnění) na delší časové období</a:t>
            </a:r>
          </a:p>
          <a:p>
            <a:pPr lvl="1"/>
            <a:r>
              <a:rPr lang="cs-CZ" dirty="0"/>
              <a:t>Menší dílčí objednávky</a:t>
            </a:r>
          </a:p>
          <a:p>
            <a:pPr lvl="1"/>
            <a:r>
              <a:rPr lang="cs-CZ" dirty="0"/>
              <a:t>Možnost dělení DNS na části</a:t>
            </a:r>
          </a:p>
          <a:p>
            <a:pPr lvl="1"/>
            <a:r>
              <a:rPr lang="cs-CZ" dirty="0"/>
              <a:t>Možnost přihlášení se po celou dobu zavedení DNS</a:t>
            </a:r>
          </a:p>
          <a:p>
            <a:pPr lvl="1"/>
            <a:r>
              <a:rPr lang="cs-CZ" dirty="0"/>
              <a:t>Jednodušší administrace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563E6A20-7898-D960-E5FF-5DB0544EFA41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cs-CZ" dirty="0">
                <a:latin typeface="+mj-lt"/>
              </a:rPr>
              <a:t>Banskobystrický kraj - </a:t>
            </a:r>
            <a:r>
              <a:rPr lang="cs-CZ" dirty="0" err="1">
                <a:latin typeface="+mj-lt"/>
                <a:hlinkClick r:id="rId4"/>
              </a:rPr>
              <a:t>Dodávanie</a:t>
            </a:r>
            <a:r>
              <a:rPr lang="cs-CZ" dirty="0">
                <a:latin typeface="+mj-lt"/>
                <a:hlinkClick r:id="rId4"/>
              </a:rPr>
              <a:t> čerstvých </a:t>
            </a:r>
            <a:r>
              <a:rPr lang="cs-CZ" dirty="0" err="1">
                <a:latin typeface="+mj-lt"/>
                <a:hlinkClick r:id="rId4"/>
              </a:rPr>
              <a:t>potravín</a:t>
            </a:r>
            <a:r>
              <a:rPr lang="cs-CZ" dirty="0">
                <a:latin typeface="+mj-lt"/>
                <a:hlinkClick r:id="rId4"/>
              </a:rPr>
              <a:t> </a:t>
            </a:r>
            <a:r>
              <a:rPr lang="cs-CZ" dirty="0" err="1">
                <a:latin typeface="+mj-lt"/>
                <a:hlinkClick r:id="rId4"/>
              </a:rPr>
              <a:t>najvyššej</a:t>
            </a:r>
            <a:r>
              <a:rPr lang="cs-CZ" dirty="0">
                <a:latin typeface="+mj-lt"/>
                <a:hlinkClick r:id="rId4"/>
              </a:rPr>
              <a:t> </a:t>
            </a:r>
            <a:r>
              <a:rPr lang="cs-CZ" dirty="0" err="1">
                <a:latin typeface="+mj-lt"/>
                <a:hlinkClick r:id="rId4"/>
              </a:rPr>
              <a:t>akosti</a:t>
            </a:r>
            <a:r>
              <a:rPr lang="cs-CZ" dirty="0">
                <a:latin typeface="+mj-lt"/>
                <a:hlinkClick r:id="rId4"/>
              </a:rPr>
              <a:t> s </a:t>
            </a:r>
            <a:r>
              <a:rPr lang="cs-CZ" dirty="0" err="1">
                <a:latin typeface="+mj-lt"/>
                <a:hlinkClick r:id="rId4"/>
              </a:rPr>
              <a:t>uplatnením</a:t>
            </a:r>
            <a:r>
              <a:rPr lang="cs-CZ" dirty="0">
                <a:latin typeface="+mj-lt"/>
                <a:hlinkClick r:id="rId4"/>
              </a:rPr>
              <a:t> </a:t>
            </a:r>
            <a:r>
              <a:rPr lang="cs-CZ" dirty="0" err="1">
                <a:latin typeface="+mj-lt"/>
                <a:hlinkClick r:id="rId4"/>
              </a:rPr>
              <a:t>sociálneho</a:t>
            </a:r>
            <a:r>
              <a:rPr lang="cs-CZ" dirty="0">
                <a:latin typeface="+mj-lt"/>
                <a:hlinkClick r:id="rId4"/>
              </a:rPr>
              <a:t> aspektu</a:t>
            </a:r>
            <a:endParaRPr lang="cs-CZ" dirty="0">
              <a:latin typeface="+mj-lt"/>
            </a:endParaRPr>
          </a:p>
          <a:p>
            <a:pPr lvl="1"/>
            <a:r>
              <a:rPr lang="cs-CZ" dirty="0">
                <a:latin typeface="+mj-lt"/>
              </a:rPr>
              <a:t>7.950.000 EUR</a:t>
            </a:r>
          </a:p>
          <a:p>
            <a:pPr lvl="1"/>
            <a:r>
              <a:rPr lang="cs-CZ" b="0" i="0" dirty="0">
                <a:solidFill>
                  <a:srgbClr val="333333"/>
                </a:solidFill>
                <a:effectLst/>
                <a:latin typeface="+mj-lt"/>
              </a:rPr>
              <a:t>10 kategorií</a:t>
            </a:r>
          </a:p>
          <a:p>
            <a:pPr marL="457200" lvl="1" indent="0">
              <a:buNone/>
            </a:pPr>
            <a:r>
              <a:rPr lang="cs-CZ" sz="1600" dirty="0" err="1">
                <a:solidFill>
                  <a:srgbClr val="333333"/>
                </a:solidFill>
                <a:latin typeface="+mj-lt"/>
              </a:rPr>
              <a:t>Kategória</a:t>
            </a:r>
            <a:r>
              <a:rPr lang="cs-CZ" sz="1600" dirty="0">
                <a:solidFill>
                  <a:srgbClr val="333333"/>
                </a:solidFill>
                <a:latin typeface="+mj-lt"/>
              </a:rPr>
              <a:t> č. 10: </a:t>
            </a:r>
            <a:r>
              <a:rPr lang="cs-CZ" sz="1600" dirty="0" err="1">
                <a:solidFill>
                  <a:srgbClr val="333333"/>
                </a:solidFill>
                <a:latin typeface="+mj-lt"/>
              </a:rPr>
              <a:t>Pekársky</a:t>
            </a:r>
            <a:r>
              <a:rPr lang="cs-CZ" sz="1600" dirty="0">
                <a:solidFill>
                  <a:srgbClr val="333333"/>
                </a:solidFill>
                <a:latin typeface="+mj-lt"/>
              </a:rPr>
              <a:t> tovar, čerstvé pečivo a zákusky</a:t>
            </a:r>
          </a:p>
          <a:p>
            <a:pPr marL="457200" lvl="1" indent="0">
              <a:buNone/>
            </a:pPr>
            <a:r>
              <a:rPr lang="cs-CZ" sz="1600" dirty="0" err="1">
                <a:solidFill>
                  <a:srgbClr val="333333"/>
                </a:solidFill>
                <a:latin typeface="+mj-lt"/>
              </a:rPr>
              <a:t>Kategória</a:t>
            </a:r>
            <a:r>
              <a:rPr lang="cs-CZ" sz="1600" dirty="0">
                <a:solidFill>
                  <a:srgbClr val="333333"/>
                </a:solidFill>
                <a:latin typeface="+mj-lt"/>
              </a:rPr>
              <a:t> </a:t>
            </a:r>
            <a:r>
              <a:rPr lang="cs-CZ" sz="1600" b="0" i="0" dirty="0">
                <a:solidFill>
                  <a:srgbClr val="333333"/>
                </a:solidFill>
                <a:effectLst/>
                <a:latin typeface="+mj-lt"/>
              </a:rPr>
              <a:t>č. 1: </a:t>
            </a:r>
            <a:r>
              <a:rPr lang="cs-CZ" sz="1600" b="0" i="0" dirty="0" err="1">
                <a:solidFill>
                  <a:srgbClr val="333333"/>
                </a:solidFill>
                <a:effectLst/>
                <a:latin typeface="+mj-lt"/>
              </a:rPr>
              <a:t>Ovocie</a:t>
            </a:r>
            <a:r>
              <a:rPr lang="cs-CZ" sz="1600" b="0" i="0" dirty="0">
                <a:solidFill>
                  <a:srgbClr val="333333"/>
                </a:solidFill>
                <a:effectLst/>
                <a:latin typeface="+mj-lt"/>
              </a:rPr>
              <a:t>, zelenina a </a:t>
            </a:r>
            <a:r>
              <a:rPr lang="cs-CZ" sz="1600" b="0" i="0" dirty="0" err="1">
                <a:solidFill>
                  <a:srgbClr val="333333"/>
                </a:solidFill>
                <a:effectLst/>
                <a:latin typeface="+mj-lt"/>
              </a:rPr>
              <a:t>súvisiace</a:t>
            </a:r>
            <a:r>
              <a:rPr lang="cs-CZ" sz="1600" b="0" i="0" dirty="0">
                <a:solidFill>
                  <a:srgbClr val="333333"/>
                </a:solidFill>
                <a:effectLst/>
                <a:latin typeface="+mj-lt"/>
              </a:rPr>
              <a:t> výrobky</a:t>
            </a:r>
            <a:br>
              <a:rPr lang="cs-CZ" sz="1600" dirty="0">
                <a:latin typeface="+mj-lt"/>
              </a:rPr>
            </a:br>
            <a:r>
              <a:rPr lang="cs-CZ" sz="1600" b="0" i="0" dirty="0" err="1">
                <a:solidFill>
                  <a:srgbClr val="333333"/>
                </a:solidFill>
                <a:effectLst/>
                <a:latin typeface="+mj-lt"/>
              </a:rPr>
              <a:t>Kategória</a:t>
            </a:r>
            <a:r>
              <a:rPr lang="cs-CZ" sz="1600" b="0" i="0" dirty="0">
                <a:solidFill>
                  <a:srgbClr val="333333"/>
                </a:solidFill>
                <a:effectLst/>
                <a:latin typeface="+mj-lt"/>
              </a:rPr>
              <a:t> č. 2: </a:t>
            </a:r>
            <a:r>
              <a:rPr lang="cs-CZ" sz="1600" b="0" i="0" dirty="0" err="1">
                <a:solidFill>
                  <a:srgbClr val="333333"/>
                </a:solidFill>
                <a:effectLst/>
                <a:latin typeface="+mj-lt"/>
              </a:rPr>
              <a:t>Zemiaky</a:t>
            </a:r>
            <a:br>
              <a:rPr lang="cs-CZ" sz="1600" dirty="0">
                <a:latin typeface="+mj-lt"/>
              </a:rPr>
            </a:br>
            <a:r>
              <a:rPr lang="cs-CZ" sz="1600" b="0" i="0" dirty="0" err="1">
                <a:solidFill>
                  <a:srgbClr val="333333"/>
                </a:solidFill>
                <a:effectLst/>
                <a:latin typeface="+mj-lt"/>
              </a:rPr>
              <a:t>Kategória</a:t>
            </a:r>
            <a:r>
              <a:rPr lang="cs-CZ" sz="1600" b="0" i="0" dirty="0">
                <a:solidFill>
                  <a:srgbClr val="333333"/>
                </a:solidFill>
                <a:effectLst/>
                <a:latin typeface="+mj-lt"/>
              </a:rPr>
              <a:t> č. 3: </a:t>
            </a:r>
            <a:r>
              <a:rPr lang="cs-CZ" sz="1600" b="0" i="0" dirty="0" err="1">
                <a:solidFill>
                  <a:srgbClr val="333333"/>
                </a:solidFill>
                <a:effectLst/>
                <a:latin typeface="+mj-lt"/>
              </a:rPr>
              <a:t>Mlieko</a:t>
            </a:r>
            <a:r>
              <a:rPr lang="cs-CZ" sz="1600" b="0" i="0" dirty="0">
                <a:solidFill>
                  <a:srgbClr val="333333"/>
                </a:solidFill>
                <a:effectLst/>
                <a:latin typeface="+mj-lt"/>
              </a:rPr>
              <a:t> a </a:t>
            </a:r>
            <a:r>
              <a:rPr lang="cs-CZ" sz="1600" b="0" i="0" dirty="0" err="1">
                <a:solidFill>
                  <a:srgbClr val="333333"/>
                </a:solidFill>
                <a:effectLst/>
                <a:latin typeface="+mj-lt"/>
              </a:rPr>
              <a:t>mliečne</a:t>
            </a:r>
            <a:r>
              <a:rPr lang="cs-CZ" sz="1600" b="0" i="0" dirty="0">
                <a:solidFill>
                  <a:srgbClr val="333333"/>
                </a:solidFill>
                <a:effectLst/>
                <a:latin typeface="+mj-lt"/>
              </a:rPr>
              <a:t> výrobky</a:t>
            </a:r>
            <a:br>
              <a:rPr lang="cs-CZ" sz="1600" dirty="0">
                <a:latin typeface="+mj-lt"/>
              </a:rPr>
            </a:br>
            <a:r>
              <a:rPr lang="cs-CZ" sz="1600" b="0" i="0" dirty="0" err="1">
                <a:solidFill>
                  <a:srgbClr val="333333"/>
                </a:solidFill>
                <a:effectLst/>
                <a:latin typeface="+mj-lt"/>
              </a:rPr>
              <a:t>Kategória</a:t>
            </a:r>
            <a:r>
              <a:rPr lang="cs-CZ" sz="1600" b="0" i="0" dirty="0">
                <a:solidFill>
                  <a:srgbClr val="333333"/>
                </a:solidFill>
                <a:effectLst/>
                <a:latin typeface="+mj-lt"/>
              </a:rPr>
              <a:t> č. 4: </a:t>
            </a:r>
            <a:r>
              <a:rPr lang="cs-CZ" sz="1600" b="0" i="0" dirty="0" err="1">
                <a:solidFill>
                  <a:srgbClr val="333333"/>
                </a:solidFill>
                <a:effectLst/>
                <a:latin typeface="+mj-lt"/>
              </a:rPr>
              <a:t>Bravčové</a:t>
            </a:r>
            <a:r>
              <a:rPr lang="cs-CZ" sz="1600" b="0" i="0" dirty="0">
                <a:solidFill>
                  <a:srgbClr val="333333"/>
                </a:solidFill>
                <a:effectLst/>
                <a:latin typeface="+mj-lt"/>
              </a:rPr>
              <a:t> </a:t>
            </a:r>
            <a:r>
              <a:rPr lang="cs-CZ" sz="1600" b="0" i="0" dirty="0" err="1">
                <a:solidFill>
                  <a:srgbClr val="333333"/>
                </a:solidFill>
                <a:effectLst/>
                <a:latin typeface="+mj-lt"/>
              </a:rPr>
              <a:t>mäso</a:t>
            </a:r>
            <a:br>
              <a:rPr lang="cs-CZ" sz="1600" dirty="0">
                <a:latin typeface="+mj-lt"/>
              </a:rPr>
            </a:br>
            <a:r>
              <a:rPr lang="cs-CZ" sz="1600" b="0" i="0" dirty="0" err="1">
                <a:solidFill>
                  <a:srgbClr val="333333"/>
                </a:solidFill>
                <a:effectLst/>
                <a:latin typeface="+mj-lt"/>
              </a:rPr>
              <a:t>Kategória</a:t>
            </a:r>
            <a:r>
              <a:rPr lang="cs-CZ" sz="1600" b="0" i="0" dirty="0">
                <a:solidFill>
                  <a:srgbClr val="333333"/>
                </a:solidFill>
                <a:effectLst/>
                <a:latin typeface="+mj-lt"/>
              </a:rPr>
              <a:t> č. 5: </a:t>
            </a:r>
            <a:r>
              <a:rPr lang="cs-CZ" sz="1600" b="0" i="0" dirty="0" err="1">
                <a:solidFill>
                  <a:srgbClr val="333333"/>
                </a:solidFill>
                <a:effectLst/>
                <a:latin typeface="+mj-lt"/>
              </a:rPr>
              <a:t>Hovädzie</a:t>
            </a:r>
            <a:r>
              <a:rPr lang="cs-CZ" sz="1600" b="0" i="0" dirty="0">
                <a:solidFill>
                  <a:srgbClr val="333333"/>
                </a:solidFill>
                <a:effectLst/>
                <a:latin typeface="+mj-lt"/>
              </a:rPr>
              <a:t> </a:t>
            </a:r>
            <a:r>
              <a:rPr lang="cs-CZ" sz="1600" b="0" i="0" dirty="0" err="1">
                <a:solidFill>
                  <a:srgbClr val="333333"/>
                </a:solidFill>
                <a:effectLst/>
                <a:latin typeface="+mj-lt"/>
              </a:rPr>
              <a:t>mäso</a:t>
            </a:r>
            <a:br>
              <a:rPr lang="cs-CZ" sz="1600" dirty="0">
                <a:latin typeface="+mj-lt"/>
              </a:rPr>
            </a:br>
            <a:r>
              <a:rPr lang="cs-CZ" sz="1600" b="0" i="0" dirty="0" err="1">
                <a:solidFill>
                  <a:srgbClr val="333333"/>
                </a:solidFill>
                <a:effectLst/>
                <a:latin typeface="+mj-lt"/>
              </a:rPr>
              <a:t>Kategória</a:t>
            </a:r>
            <a:r>
              <a:rPr lang="cs-CZ" sz="1600" b="0" i="0" dirty="0">
                <a:solidFill>
                  <a:srgbClr val="333333"/>
                </a:solidFill>
                <a:effectLst/>
                <a:latin typeface="+mj-lt"/>
              </a:rPr>
              <a:t> č. 6: </a:t>
            </a:r>
            <a:r>
              <a:rPr lang="cs-CZ" sz="1600" b="0" i="0" dirty="0" err="1">
                <a:solidFill>
                  <a:srgbClr val="333333"/>
                </a:solidFill>
                <a:effectLst/>
                <a:latin typeface="+mj-lt"/>
              </a:rPr>
              <a:t>Hydina</a:t>
            </a:r>
            <a:br>
              <a:rPr lang="cs-CZ" sz="1600" dirty="0">
                <a:latin typeface="+mj-lt"/>
              </a:rPr>
            </a:br>
            <a:r>
              <a:rPr lang="cs-CZ" sz="1600" b="0" i="0" dirty="0" err="1">
                <a:solidFill>
                  <a:srgbClr val="333333"/>
                </a:solidFill>
                <a:effectLst/>
                <a:latin typeface="+mj-lt"/>
              </a:rPr>
              <a:t>Kategória</a:t>
            </a:r>
            <a:r>
              <a:rPr lang="cs-CZ" sz="1600" b="0" i="0" dirty="0">
                <a:solidFill>
                  <a:srgbClr val="333333"/>
                </a:solidFill>
                <a:effectLst/>
                <a:latin typeface="+mj-lt"/>
              </a:rPr>
              <a:t> č. 7: Ryby</a:t>
            </a:r>
            <a:br>
              <a:rPr lang="cs-CZ" sz="1600" dirty="0">
                <a:latin typeface="+mj-lt"/>
              </a:rPr>
            </a:br>
            <a:r>
              <a:rPr lang="cs-CZ" sz="1600" b="0" i="0" dirty="0" err="1">
                <a:solidFill>
                  <a:srgbClr val="333333"/>
                </a:solidFill>
                <a:effectLst/>
                <a:latin typeface="+mj-lt"/>
              </a:rPr>
              <a:t>Kategória</a:t>
            </a:r>
            <a:r>
              <a:rPr lang="cs-CZ" sz="1600" b="0" i="0" dirty="0">
                <a:solidFill>
                  <a:srgbClr val="333333"/>
                </a:solidFill>
                <a:effectLst/>
                <a:latin typeface="+mj-lt"/>
              </a:rPr>
              <a:t> č. 8: </a:t>
            </a:r>
            <a:r>
              <a:rPr lang="cs-CZ" sz="1600" b="0" i="0" dirty="0" err="1">
                <a:solidFill>
                  <a:srgbClr val="333333"/>
                </a:solidFill>
                <a:effectLst/>
                <a:latin typeface="+mj-lt"/>
              </a:rPr>
              <a:t>Mäsové</a:t>
            </a:r>
            <a:r>
              <a:rPr lang="cs-CZ" sz="1600" b="0" i="0" dirty="0">
                <a:solidFill>
                  <a:srgbClr val="333333"/>
                </a:solidFill>
                <a:effectLst/>
                <a:latin typeface="+mj-lt"/>
              </a:rPr>
              <a:t> výrobky</a:t>
            </a:r>
            <a:br>
              <a:rPr lang="cs-CZ" sz="1600" dirty="0">
                <a:latin typeface="+mj-lt"/>
              </a:rPr>
            </a:br>
            <a:r>
              <a:rPr lang="cs-CZ" sz="1600" b="0" i="0" dirty="0" err="1">
                <a:solidFill>
                  <a:srgbClr val="333333"/>
                </a:solidFill>
                <a:effectLst/>
                <a:latin typeface="+mj-lt"/>
              </a:rPr>
              <a:t>Kategória</a:t>
            </a:r>
            <a:r>
              <a:rPr lang="cs-CZ" sz="1600" b="0" i="0" dirty="0">
                <a:solidFill>
                  <a:srgbClr val="333333"/>
                </a:solidFill>
                <a:effectLst/>
                <a:latin typeface="+mj-lt"/>
              </a:rPr>
              <a:t> č. 9: </a:t>
            </a:r>
            <a:r>
              <a:rPr lang="cs-CZ" sz="1600" b="0" i="0" dirty="0" err="1">
                <a:solidFill>
                  <a:srgbClr val="333333"/>
                </a:solidFill>
                <a:effectLst/>
                <a:latin typeface="+mj-lt"/>
              </a:rPr>
              <a:t>Vajcia</a:t>
            </a:r>
            <a:br>
              <a:rPr lang="cs-CZ" sz="1600" dirty="0">
                <a:latin typeface="+mj-lt"/>
              </a:rPr>
            </a:br>
            <a:endParaRPr lang="cs-CZ" sz="19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80261145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>
            <a:extLst>
              <a:ext uri="{FF2B5EF4-FFF2-40B4-BE49-F238E27FC236}">
                <a16:creationId xmlns:a16="http://schemas.microsoft.com/office/drawing/2014/main" id="{8BAD79B0-F2E0-4EFE-88C7-0F69A5DB36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12544"/>
            <a:ext cx="10515600" cy="914400"/>
          </a:xfrm>
        </p:spPr>
        <p:txBody>
          <a:bodyPr>
            <a:normAutofit fontScale="90000"/>
          </a:bodyPr>
          <a:lstStyle/>
          <a:p>
            <a:r>
              <a:rPr lang="cs-CZ" sz="3200" b="1" dirty="0">
                <a:solidFill>
                  <a:srgbClr val="009746"/>
                </a:solidFill>
                <a:latin typeface="Montserrat" panose="00000500000000000000" pitchFamily="2" charset="-18"/>
              </a:rPr>
              <a:t>Dobrá praxe v oblasti nákupů </a:t>
            </a:r>
            <a:r>
              <a:rPr lang="cs-CZ" sz="3200" b="1" u="sng" dirty="0">
                <a:solidFill>
                  <a:srgbClr val="009746"/>
                </a:solidFill>
                <a:latin typeface="Montserrat" panose="00000500000000000000" pitchFamily="2" charset="-18"/>
              </a:rPr>
              <a:t>a dalších postupů</a:t>
            </a:r>
            <a:r>
              <a:rPr lang="cs-CZ" sz="3200" b="1" dirty="0">
                <a:solidFill>
                  <a:srgbClr val="009746"/>
                </a:solidFill>
                <a:latin typeface="Montserrat" panose="00000500000000000000" pitchFamily="2" charset="-18"/>
              </a:rPr>
              <a:t> – zapojování sociálního podniku</a:t>
            </a:r>
          </a:p>
        </p:txBody>
      </p:sp>
      <p:sp>
        <p:nvSpPr>
          <p:cNvPr id="2" name="Zástupný obsah 1">
            <a:extLst>
              <a:ext uri="{FF2B5EF4-FFF2-40B4-BE49-F238E27FC236}">
                <a16:creationId xmlns:a16="http://schemas.microsoft.com/office/drawing/2014/main" id="{32E5B72F-2E51-8FB1-396B-A32A0A5E3B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401888"/>
            <a:ext cx="10515600" cy="31752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eaLnBrk="0" fontAlgn="base" hangingPunct="0">
              <a:spcBef>
                <a:spcPts val="600"/>
              </a:spcBef>
              <a:spcAft>
                <a:spcPct val="0"/>
              </a:spcAft>
              <a:buNone/>
              <a:defRPr/>
            </a:pPr>
            <a:r>
              <a:rPr lang="cs-CZ" sz="2000" b="1" dirty="0">
                <a:cs typeface="Arial" panose="020B0604020202020204" pitchFamily="34" charset="0"/>
              </a:rPr>
              <a:t>Veřejné zakázky na zajištění akce/konference MPSV</a:t>
            </a:r>
          </a:p>
          <a:p>
            <a:pPr lvl="0" eaLnBrk="0" fontAlgn="base" hangingPunct="0">
              <a:spcBef>
                <a:spcPts val="600"/>
              </a:spcBef>
              <a:spcAft>
                <a:spcPct val="0"/>
              </a:spcAft>
              <a:defRPr/>
            </a:pPr>
            <a:r>
              <a:rPr lang="cs-CZ" sz="2000" dirty="0">
                <a:cs typeface="Arial" panose="020B0604020202020204" pitchFamily="34" charset="0"/>
              </a:rPr>
              <a:t>Zvláštní podmínky plnění</a:t>
            </a:r>
          </a:p>
          <a:p>
            <a:pPr marL="963613" lvl="0" indent="-514350" eaLnBrk="0" fontAlgn="base" hangingPunct="0">
              <a:spcBef>
                <a:spcPts val="600"/>
              </a:spcBef>
              <a:spcAft>
                <a:spcPct val="0"/>
              </a:spcAft>
              <a:buFont typeface="+mj-lt"/>
              <a:buAutoNum type="arabicParenR"/>
              <a:defRPr/>
            </a:pPr>
            <a:r>
              <a:rPr lang="cs-CZ" sz="2000" dirty="0">
                <a:cs typeface="Arial" panose="020B0604020202020204" pitchFamily="34" charset="0"/>
              </a:rPr>
              <a:t>etické nakupování: káva a čaj Fair </a:t>
            </a:r>
            <a:r>
              <a:rPr lang="cs-CZ" sz="2000" dirty="0" err="1">
                <a:cs typeface="Arial" panose="020B0604020202020204" pitchFamily="34" charset="0"/>
              </a:rPr>
              <a:t>Trade</a:t>
            </a:r>
            <a:endParaRPr lang="cs-CZ" sz="2000" dirty="0">
              <a:cs typeface="Arial" panose="020B0604020202020204" pitchFamily="34" charset="0"/>
            </a:endParaRPr>
          </a:p>
          <a:p>
            <a:pPr marL="963613" lvl="0" indent="-514350" eaLnBrk="0" fontAlgn="base" hangingPunct="0">
              <a:spcBef>
                <a:spcPts val="600"/>
              </a:spcBef>
              <a:spcAft>
                <a:spcPct val="0"/>
              </a:spcAft>
              <a:buFont typeface="+mj-lt"/>
              <a:buAutoNum type="arabicParenR"/>
              <a:defRPr/>
            </a:pPr>
            <a:r>
              <a:rPr lang="cs-CZ" sz="2000" dirty="0">
                <a:cs typeface="Arial" panose="020B0604020202020204" pitchFamily="34" charset="0"/>
              </a:rPr>
              <a:t>biopotraviny: ovoce a zelenina pochází z ekologického zemědělství</a:t>
            </a:r>
          </a:p>
          <a:p>
            <a:pPr marL="963613" lvl="0" indent="-514350" eaLnBrk="0" fontAlgn="base" hangingPunct="0">
              <a:spcBef>
                <a:spcPts val="600"/>
              </a:spcBef>
              <a:spcAft>
                <a:spcPct val="0"/>
              </a:spcAft>
              <a:buFont typeface="+mj-lt"/>
              <a:buAutoNum type="arabicParenR"/>
              <a:defRPr/>
            </a:pPr>
            <a:r>
              <a:rPr lang="cs-CZ" sz="2000" dirty="0">
                <a:cs typeface="Arial" panose="020B0604020202020204" pitchFamily="34" charset="0"/>
              </a:rPr>
              <a:t>další: minimalizace jednorázových plastů (nápoje, nádobí), minimalizace obalů, čerstvost potravin</a:t>
            </a:r>
          </a:p>
          <a:p>
            <a:pPr lvl="0" eaLnBrk="0" fontAlgn="base" hangingPunct="0">
              <a:spcBef>
                <a:spcPts val="600"/>
              </a:spcBef>
              <a:spcAft>
                <a:spcPct val="0"/>
              </a:spcAft>
              <a:defRPr/>
            </a:pPr>
            <a:r>
              <a:rPr lang="cs-CZ" sz="2000" dirty="0">
                <a:cs typeface="Arial" panose="020B0604020202020204" pitchFamily="34" charset="0"/>
              </a:rPr>
              <a:t>Hodnocení - zapojení sociálního podniku 30%</a:t>
            </a:r>
          </a:p>
          <a:p>
            <a:pPr lvl="0" eaLnBrk="0" fontAlgn="base" hangingPunct="0">
              <a:spcBef>
                <a:spcPts val="600"/>
              </a:spcBef>
              <a:spcAft>
                <a:spcPct val="0"/>
              </a:spcAft>
              <a:defRPr/>
            </a:pPr>
            <a:r>
              <a:rPr lang="cs-CZ" sz="2000" dirty="0">
                <a:cs typeface="Arial" panose="020B0604020202020204" pitchFamily="34" charset="0"/>
              </a:rPr>
              <a:t>Komunikace OVZ - osvěta</a:t>
            </a:r>
          </a:p>
          <a:p>
            <a:pPr marL="0" marR="0" lvl="0" indent="0" algn="r" defTabSz="914400" rtl="0" eaLnBrk="1" fontAlgn="auto" latinLnBrk="0" hangingPunct="1">
              <a:buClrTx/>
              <a:buSzTx/>
              <a:buFontTx/>
              <a:buNone/>
              <a:tabLst/>
              <a:defRPr/>
            </a:pPr>
            <a:r>
              <a:rPr kumimoji="0" lang="cs-CZ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B91B8937-DCF4-7D7C-84D5-090A015F7E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82040" y="2614720"/>
            <a:ext cx="1694030" cy="814280"/>
          </a:xfrm>
          <a:prstGeom prst="rect">
            <a:avLst/>
          </a:prstGeom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CE0862ED-1ED2-E77C-7345-24B3F3EA721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49744" y="1611465"/>
            <a:ext cx="1008112" cy="1005181"/>
          </a:xfrm>
          <a:prstGeom prst="rect">
            <a:avLst/>
          </a:prstGeom>
        </p:spPr>
      </p:pic>
      <p:graphicFrame>
        <p:nvGraphicFramePr>
          <p:cNvPr id="9" name="Tabulka 8">
            <a:extLst>
              <a:ext uri="{FF2B5EF4-FFF2-40B4-BE49-F238E27FC236}">
                <a16:creationId xmlns:a16="http://schemas.microsoft.com/office/drawing/2014/main" id="{C954149A-34BB-3AE2-7F2F-FB57B2293C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5938475"/>
              </p:ext>
            </p:extLst>
          </p:nvPr>
        </p:nvGraphicFramePr>
        <p:xfrm>
          <a:off x="838200" y="4479735"/>
          <a:ext cx="8651491" cy="1931441"/>
        </p:xfrm>
        <a:graphic>
          <a:graphicData uri="http://schemas.openxmlformats.org/drawingml/2006/table">
            <a:tbl>
              <a:tblPr firstRow="1" bandRow="1"/>
              <a:tblGrid>
                <a:gridCol w="74497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016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6722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cs-CZ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Kritérium hodnocení</a:t>
                      </a:r>
                    </a:p>
                  </a:txBody>
                  <a:tcPr marL="57578" marR="57578" marT="28809" marB="28809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cs-CZ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váha</a:t>
                      </a:r>
                    </a:p>
                  </a:txBody>
                  <a:tcPr marL="57578" marR="57578" marT="28809" marB="28809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66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cs-CZ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Cena </a:t>
                      </a:r>
                    </a:p>
                  </a:txBody>
                  <a:tcPr marL="57578" marR="57578" marT="28809" marB="28809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cs-CZ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70 %</a:t>
                      </a:r>
                    </a:p>
                  </a:txBody>
                  <a:tcPr marL="57578" marR="57578" marT="28809" marB="28809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453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cs-CZ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Plnění VZ ve spolupráci nebo prostřednictvím </a:t>
                      </a:r>
                      <a:r>
                        <a:rPr lang="cs-CZ" sz="18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sociálního podniku </a:t>
                      </a:r>
                      <a:r>
                        <a:rPr lang="cs-CZ" sz="1800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 rámci</a:t>
                      </a:r>
                      <a:r>
                        <a:rPr lang="cs-CZ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cateringu</a:t>
                      </a:r>
                    </a:p>
                  </a:txBody>
                  <a:tcPr marL="57578" marR="57578" marT="28809" marB="28809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cs-CZ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15 %</a:t>
                      </a:r>
                    </a:p>
                  </a:txBody>
                  <a:tcPr marL="57578" marR="57578" marT="28809" marB="28809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6130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Plnění VZ ve spolupráci nebo prostřednictvím </a:t>
                      </a:r>
                      <a:r>
                        <a:rPr lang="cs-CZ" sz="18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sociálního podniku </a:t>
                      </a:r>
                      <a:r>
                        <a:rPr lang="cs-CZ" sz="1800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mimo</a:t>
                      </a:r>
                      <a:r>
                        <a:rPr lang="cs-CZ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catering</a:t>
                      </a:r>
                    </a:p>
                  </a:txBody>
                  <a:tcPr marL="57578" marR="57578" marT="28809" marB="28809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cs-CZ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15 %</a:t>
                      </a:r>
                    </a:p>
                  </a:txBody>
                  <a:tcPr marL="57578" marR="57578" marT="28809" marB="28809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8041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>
            <a:extLst>
              <a:ext uri="{FF2B5EF4-FFF2-40B4-BE49-F238E27FC236}">
                <a16:creationId xmlns:a16="http://schemas.microsoft.com/office/drawing/2014/main" id="{8BAD79B0-F2E0-4EFE-88C7-0F69A5DB36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12544"/>
            <a:ext cx="10515600" cy="914400"/>
          </a:xfrm>
        </p:spPr>
        <p:txBody>
          <a:bodyPr>
            <a:normAutofit fontScale="90000"/>
          </a:bodyPr>
          <a:lstStyle/>
          <a:p>
            <a:r>
              <a:rPr lang="cs-CZ" sz="3200" b="1" dirty="0">
                <a:solidFill>
                  <a:srgbClr val="009746"/>
                </a:solidFill>
                <a:latin typeface="Montserrat" panose="00000500000000000000" pitchFamily="2" charset="-18"/>
              </a:rPr>
              <a:t>Dobrá praxe v oblasti nákupů </a:t>
            </a:r>
            <a:r>
              <a:rPr lang="cs-CZ" sz="3200" b="1" u="sng" dirty="0">
                <a:solidFill>
                  <a:srgbClr val="009746"/>
                </a:solidFill>
                <a:latin typeface="Montserrat" panose="00000500000000000000" pitchFamily="2" charset="-18"/>
              </a:rPr>
              <a:t>a dalších postupů</a:t>
            </a:r>
            <a:r>
              <a:rPr lang="cs-CZ" sz="3200" b="1" dirty="0">
                <a:solidFill>
                  <a:srgbClr val="009746"/>
                </a:solidFill>
                <a:latin typeface="Montserrat" panose="00000500000000000000" pitchFamily="2" charset="-18"/>
              </a:rPr>
              <a:t> – zapojování sociálního podniku</a:t>
            </a:r>
          </a:p>
        </p:txBody>
      </p:sp>
      <p:sp>
        <p:nvSpPr>
          <p:cNvPr id="11" name="Obdélník 10">
            <a:extLst>
              <a:ext uri="{FF2B5EF4-FFF2-40B4-BE49-F238E27FC236}">
                <a16:creationId xmlns:a16="http://schemas.microsoft.com/office/drawing/2014/main" id="{931130CA-2E2F-3428-A30F-6EE902343266}"/>
              </a:ext>
            </a:extLst>
          </p:cNvPr>
          <p:cNvSpPr/>
          <p:nvPr/>
        </p:nvSpPr>
        <p:spPr>
          <a:xfrm>
            <a:off x="838200" y="2326944"/>
            <a:ext cx="938276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1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Krámek Čistá duše </a:t>
            </a:r>
            <a:r>
              <a:rPr kumimoji="0" lang="cs-CZ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v areálu </a:t>
            </a:r>
            <a:r>
              <a:rPr kumimoji="0" lang="cs-CZ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Psychiatrické </a:t>
            </a:r>
          </a:p>
          <a:p>
            <a:pPr marL="0" marR="0" lvl="1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nemocnice Havlíčkův Brod</a:t>
            </a:r>
          </a:p>
          <a:p>
            <a:pPr marL="465138" marR="0" lvl="1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prodejna potravin, drogistického zboží, noviny, časopisy</a:t>
            </a:r>
          </a:p>
          <a:p>
            <a:pPr marL="465138" marR="0" lvl="1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pro pacienty, personál a návštěvníky nemocnice</a:t>
            </a:r>
          </a:p>
          <a:p>
            <a:pPr marL="465138" marR="0" lvl="1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odebírá chlebíčky a zákusky od </a:t>
            </a:r>
            <a:r>
              <a:rPr kumimoji="0" lang="cs-CZ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gastroprovozů</a:t>
            </a:r>
            <a:r>
              <a:rPr kumimoji="0" lang="cs-CZ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které jsou také sociálními podniky</a:t>
            </a:r>
          </a:p>
          <a:p>
            <a:pPr marL="449263" marR="0" lvl="1" indent="-269875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cs-CZ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1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Kantýna v budově MPSV</a:t>
            </a:r>
          </a:p>
          <a:p>
            <a:pPr marL="285750" marR="0" lvl="1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veřejná soutěž, ve které sociální podnik zvýhodněn (20 % v rámci hodnocení)</a:t>
            </a:r>
          </a:p>
          <a:p>
            <a:pPr marL="285750" marR="0" lvl="1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fairtradová</a:t>
            </a:r>
            <a:r>
              <a:rPr kumimoji="0" lang="cs-CZ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káva, minimalizace obalů/odpadů, </a:t>
            </a:r>
          </a:p>
          <a:p>
            <a:pPr marL="285750" marR="0" lvl="1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odběr části sortimentu od dalšího sociálního podniku</a:t>
            </a:r>
          </a:p>
        </p:txBody>
      </p:sp>
      <p:pic>
        <p:nvPicPr>
          <p:cNvPr id="12" name="Obrázek 11" descr="Obsah obrázku text, interiér, patro, zeď&#10;&#10;Popis byl vytvořen automaticky">
            <a:extLst>
              <a:ext uri="{FF2B5EF4-FFF2-40B4-BE49-F238E27FC236}">
                <a16:creationId xmlns:a16="http://schemas.microsoft.com/office/drawing/2014/main" id="{670AE942-4686-4817-A86B-669B5828370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2716" y="1915804"/>
            <a:ext cx="2376264" cy="1782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33743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>
            <a:extLst>
              <a:ext uri="{FF2B5EF4-FFF2-40B4-BE49-F238E27FC236}">
                <a16:creationId xmlns:a16="http://schemas.microsoft.com/office/drawing/2014/main" id="{8BAD79B0-F2E0-4EFE-88C7-0F69A5DB36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05205"/>
            <a:ext cx="10515600" cy="1325563"/>
          </a:xfrm>
        </p:spPr>
        <p:txBody>
          <a:bodyPr>
            <a:normAutofit/>
          </a:bodyPr>
          <a:lstStyle/>
          <a:p>
            <a:r>
              <a:rPr lang="cs-CZ" sz="3200" b="1" dirty="0">
                <a:solidFill>
                  <a:srgbClr val="009746"/>
                </a:solidFill>
                <a:latin typeface="Montserrat" panose="00000500000000000000" pitchFamily="2" charset="-18"/>
              </a:rPr>
              <a:t>Předpoklady pro zapojování sociálních podniků do veřejných nákupů</a:t>
            </a:r>
          </a:p>
        </p:txBody>
      </p:sp>
      <p:sp>
        <p:nvSpPr>
          <p:cNvPr id="5" name="Zástupný symbol pro obsah 2">
            <a:extLst>
              <a:ext uri="{FF2B5EF4-FFF2-40B4-BE49-F238E27FC236}">
                <a16:creationId xmlns:a16="http://schemas.microsoft.com/office/drawing/2014/main" id="{A6950153-5C64-42F3-B7AD-B4E3102B073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621279"/>
            <a:ext cx="5181600" cy="3555683"/>
          </a:xfrm>
        </p:spPr>
        <p:txBody>
          <a:bodyPr>
            <a:normAutofit fontScale="92500" lnSpcReduction="10000"/>
          </a:bodyPr>
          <a:lstStyle/>
          <a:p>
            <a:r>
              <a:rPr lang="cs-CZ" dirty="0"/>
              <a:t>Záměr vedení veřejného zadavatele podporovat sociální podniky</a:t>
            </a:r>
          </a:p>
          <a:p>
            <a:r>
              <a:rPr lang="cs-CZ" dirty="0"/>
              <a:t>Vzájemné povědomí o sobě samých na straně zadavatelů i SP</a:t>
            </a:r>
          </a:p>
          <a:p>
            <a:pPr lvl="1"/>
            <a:r>
              <a:rPr lang="cs-CZ" i="1" dirty="0"/>
              <a:t>Průnik mezi nabídkou SP a poptávkou zadavatelů VZ</a:t>
            </a:r>
          </a:p>
          <a:p>
            <a:r>
              <a:rPr lang="cs-CZ" dirty="0"/>
              <a:t>Znalost procesů a nástrojů</a:t>
            </a:r>
          </a:p>
          <a:p>
            <a:r>
              <a:rPr lang="cs-CZ" dirty="0"/>
              <a:t>Zjednodušování, odstraňování barier</a:t>
            </a:r>
          </a:p>
        </p:txBody>
      </p:sp>
      <p:sp>
        <p:nvSpPr>
          <p:cNvPr id="2" name="Zástupný obsah 1">
            <a:extLst>
              <a:ext uri="{FF2B5EF4-FFF2-40B4-BE49-F238E27FC236}">
                <a16:creationId xmlns:a16="http://schemas.microsoft.com/office/drawing/2014/main" id="{5C9C6D3E-549B-09B1-8DF6-3B53F8EDB7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621279"/>
            <a:ext cx="5181600" cy="3555684"/>
          </a:xfrm>
        </p:spPr>
        <p:txBody>
          <a:bodyPr>
            <a:normAutofit fontScale="92500" lnSpcReduction="10000"/>
          </a:bodyPr>
          <a:lstStyle/>
          <a:p>
            <a:r>
              <a:rPr lang="cs-CZ" dirty="0"/>
              <a:t>Přijetí strategie pro veřejné nakupování či sociální ekonomiku</a:t>
            </a:r>
          </a:p>
          <a:p>
            <a:r>
              <a:rPr lang="cs-CZ" dirty="0"/>
              <a:t>Katalogy SP, vzájemná setkávání – veletrhy, MTB </a:t>
            </a:r>
            <a:r>
              <a:rPr lang="cs-CZ" dirty="0" err="1"/>
              <a:t>etc</a:t>
            </a:r>
            <a:r>
              <a:rPr lang="cs-CZ" dirty="0"/>
              <a:t>.</a:t>
            </a:r>
          </a:p>
          <a:p>
            <a:pPr lvl="1"/>
            <a:endParaRPr lang="cs-CZ" dirty="0"/>
          </a:p>
          <a:p>
            <a:pPr lvl="1"/>
            <a:endParaRPr lang="cs-CZ" dirty="0"/>
          </a:p>
          <a:p>
            <a:r>
              <a:rPr lang="cs-CZ" dirty="0"/>
              <a:t>Vzdělávání zadavatelů i SP</a:t>
            </a:r>
          </a:p>
          <a:p>
            <a:r>
              <a:rPr lang="cs-CZ" dirty="0"/>
              <a:t>Dělení zakázek na části, DNS, formuláře pro nabídky, vzory…</a:t>
            </a:r>
          </a:p>
        </p:txBody>
      </p:sp>
      <p:sp>
        <p:nvSpPr>
          <p:cNvPr id="3" name="Text Box 2">
            <a:extLst>
              <a:ext uri="{FF2B5EF4-FFF2-40B4-BE49-F238E27FC236}">
                <a16:creationId xmlns:a16="http://schemas.microsoft.com/office/drawing/2014/main" id="{D881C532-AA04-ABE2-1C1D-681C239E92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76612" y="6426834"/>
            <a:ext cx="5286375" cy="43116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</p:spPr>
        <p:txBody>
          <a:bodyPr lIns="90000" tIns="46800" rIns="90000" bIns="46800"/>
          <a:lstStyle>
            <a:lvl1pPr marL="212725" indent="-212725">
              <a:tabLst>
                <a:tab pos="212725" algn="l"/>
                <a:tab pos="660400" algn="l"/>
                <a:tab pos="1109663" algn="l"/>
                <a:tab pos="1558925" algn="l"/>
                <a:tab pos="2008188" algn="l"/>
                <a:tab pos="2457450" algn="l"/>
                <a:tab pos="2906713" algn="l"/>
                <a:tab pos="3355975" algn="l"/>
                <a:tab pos="3805238" algn="l"/>
                <a:tab pos="4254500" algn="l"/>
                <a:tab pos="4703763" algn="l"/>
                <a:tab pos="5153025" algn="l"/>
                <a:tab pos="5602288" algn="l"/>
                <a:tab pos="6051550" algn="l"/>
                <a:tab pos="6500813" algn="l"/>
                <a:tab pos="6950075" algn="l"/>
                <a:tab pos="7399338" algn="l"/>
                <a:tab pos="7848600" algn="l"/>
                <a:tab pos="8297863" algn="l"/>
                <a:tab pos="8747125" algn="l"/>
                <a:tab pos="9196388" algn="l"/>
              </a:tabLst>
              <a:defRPr sz="900"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 marL="463550" indent="-177800">
              <a:tabLst>
                <a:tab pos="212725" algn="l"/>
                <a:tab pos="660400" algn="l"/>
                <a:tab pos="1109663" algn="l"/>
                <a:tab pos="1558925" algn="l"/>
                <a:tab pos="2008188" algn="l"/>
                <a:tab pos="2457450" algn="l"/>
                <a:tab pos="2906713" algn="l"/>
                <a:tab pos="3355975" algn="l"/>
                <a:tab pos="3805238" algn="l"/>
                <a:tab pos="4254500" algn="l"/>
                <a:tab pos="4703763" algn="l"/>
                <a:tab pos="5153025" algn="l"/>
                <a:tab pos="5602288" algn="l"/>
                <a:tab pos="6051550" algn="l"/>
                <a:tab pos="6500813" algn="l"/>
                <a:tab pos="6950075" algn="l"/>
                <a:tab pos="7399338" algn="l"/>
                <a:tab pos="7848600" algn="l"/>
                <a:tab pos="8297863" algn="l"/>
                <a:tab pos="8747125" algn="l"/>
                <a:tab pos="9196388" algn="l"/>
              </a:tabLst>
              <a:defRPr sz="900"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212725" algn="l"/>
                <a:tab pos="660400" algn="l"/>
                <a:tab pos="1109663" algn="l"/>
                <a:tab pos="1558925" algn="l"/>
                <a:tab pos="2008188" algn="l"/>
                <a:tab pos="2457450" algn="l"/>
                <a:tab pos="2906713" algn="l"/>
                <a:tab pos="3355975" algn="l"/>
                <a:tab pos="3805238" algn="l"/>
                <a:tab pos="4254500" algn="l"/>
                <a:tab pos="4703763" algn="l"/>
                <a:tab pos="5153025" algn="l"/>
                <a:tab pos="5602288" algn="l"/>
                <a:tab pos="6051550" algn="l"/>
                <a:tab pos="6500813" algn="l"/>
                <a:tab pos="6950075" algn="l"/>
                <a:tab pos="7399338" algn="l"/>
                <a:tab pos="7848600" algn="l"/>
                <a:tab pos="8297863" algn="l"/>
                <a:tab pos="8747125" algn="l"/>
                <a:tab pos="9196388" algn="l"/>
              </a:tabLst>
              <a:defRPr sz="900"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212725" algn="l"/>
                <a:tab pos="660400" algn="l"/>
                <a:tab pos="1109663" algn="l"/>
                <a:tab pos="1558925" algn="l"/>
                <a:tab pos="2008188" algn="l"/>
                <a:tab pos="2457450" algn="l"/>
                <a:tab pos="2906713" algn="l"/>
                <a:tab pos="3355975" algn="l"/>
                <a:tab pos="3805238" algn="l"/>
                <a:tab pos="4254500" algn="l"/>
                <a:tab pos="4703763" algn="l"/>
                <a:tab pos="5153025" algn="l"/>
                <a:tab pos="5602288" algn="l"/>
                <a:tab pos="6051550" algn="l"/>
                <a:tab pos="6500813" algn="l"/>
                <a:tab pos="6950075" algn="l"/>
                <a:tab pos="7399338" algn="l"/>
                <a:tab pos="7848600" algn="l"/>
                <a:tab pos="8297863" algn="l"/>
                <a:tab pos="8747125" algn="l"/>
                <a:tab pos="9196388" algn="l"/>
              </a:tabLst>
              <a:defRPr sz="900"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212725" algn="l"/>
                <a:tab pos="660400" algn="l"/>
                <a:tab pos="1109663" algn="l"/>
                <a:tab pos="1558925" algn="l"/>
                <a:tab pos="2008188" algn="l"/>
                <a:tab pos="2457450" algn="l"/>
                <a:tab pos="2906713" algn="l"/>
                <a:tab pos="3355975" algn="l"/>
                <a:tab pos="3805238" algn="l"/>
                <a:tab pos="4254500" algn="l"/>
                <a:tab pos="4703763" algn="l"/>
                <a:tab pos="5153025" algn="l"/>
                <a:tab pos="5602288" algn="l"/>
                <a:tab pos="6051550" algn="l"/>
                <a:tab pos="6500813" algn="l"/>
                <a:tab pos="6950075" algn="l"/>
                <a:tab pos="7399338" algn="l"/>
                <a:tab pos="7848600" algn="l"/>
                <a:tab pos="8297863" algn="l"/>
                <a:tab pos="8747125" algn="l"/>
                <a:tab pos="9196388" algn="l"/>
              </a:tabLst>
              <a:defRPr sz="900"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212725" algn="l"/>
                <a:tab pos="660400" algn="l"/>
                <a:tab pos="1109663" algn="l"/>
                <a:tab pos="1558925" algn="l"/>
                <a:tab pos="2008188" algn="l"/>
                <a:tab pos="2457450" algn="l"/>
                <a:tab pos="2906713" algn="l"/>
                <a:tab pos="3355975" algn="l"/>
                <a:tab pos="3805238" algn="l"/>
                <a:tab pos="4254500" algn="l"/>
                <a:tab pos="4703763" algn="l"/>
                <a:tab pos="5153025" algn="l"/>
                <a:tab pos="5602288" algn="l"/>
                <a:tab pos="6051550" algn="l"/>
                <a:tab pos="6500813" algn="l"/>
                <a:tab pos="6950075" algn="l"/>
                <a:tab pos="7399338" algn="l"/>
                <a:tab pos="7848600" algn="l"/>
                <a:tab pos="8297863" algn="l"/>
                <a:tab pos="8747125" algn="l"/>
                <a:tab pos="9196388" algn="l"/>
              </a:tabLst>
              <a:defRPr sz="900"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212725" algn="l"/>
                <a:tab pos="660400" algn="l"/>
                <a:tab pos="1109663" algn="l"/>
                <a:tab pos="1558925" algn="l"/>
                <a:tab pos="2008188" algn="l"/>
                <a:tab pos="2457450" algn="l"/>
                <a:tab pos="2906713" algn="l"/>
                <a:tab pos="3355975" algn="l"/>
                <a:tab pos="3805238" algn="l"/>
                <a:tab pos="4254500" algn="l"/>
                <a:tab pos="4703763" algn="l"/>
                <a:tab pos="5153025" algn="l"/>
                <a:tab pos="5602288" algn="l"/>
                <a:tab pos="6051550" algn="l"/>
                <a:tab pos="6500813" algn="l"/>
                <a:tab pos="6950075" algn="l"/>
                <a:tab pos="7399338" algn="l"/>
                <a:tab pos="7848600" algn="l"/>
                <a:tab pos="8297863" algn="l"/>
                <a:tab pos="8747125" algn="l"/>
                <a:tab pos="9196388" algn="l"/>
              </a:tabLst>
              <a:defRPr sz="900"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212725" algn="l"/>
                <a:tab pos="660400" algn="l"/>
                <a:tab pos="1109663" algn="l"/>
                <a:tab pos="1558925" algn="l"/>
                <a:tab pos="2008188" algn="l"/>
                <a:tab pos="2457450" algn="l"/>
                <a:tab pos="2906713" algn="l"/>
                <a:tab pos="3355975" algn="l"/>
                <a:tab pos="3805238" algn="l"/>
                <a:tab pos="4254500" algn="l"/>
                <a:tab pos="4703763" algn="l"/>
                <a:tab pos="5153025" algn="l"/>
                <a:tab pos="5602288" algn="l"/>
                <a:tab pos="6051550" algn="l"/>
                <a:tab pos="6500813" algn="l"/>
                <a:tab pos="6950075" algn="l"/>
                <a:tab pos="7399338" algn="l"/>
                <a:tab pos="7848600" algn="l"/>
                <a:tab pos="8297863" algn="l"/>
                <a:tab pos="8747125" algn="l"/>
                <a:tab pos="9196388" algn="l"/>
              </a:tabLst>
              <a:defRPr sz="900"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212725" algn="l"/>
                <a:tab pos="660400" algn="l"/>
                <a:tab pos="1109663" algn="l"/>
                <a:tab pos="1558925" algn="l"/>
                <a:tab pos="2008188" algn="l"/>
                <a:tab pos="2457450" algn="l"/>
                <a:tab pos="2906713" algn="l"/>
                <a:tab pos="3355975" algn="l"/>
                <a:tab pos="3805238" algn="l"/>
                <a:tab pos="4254500" algn="l"/>
                <a:tab pos="4703763" algn="l"/>
                <a:tab pos="5153025" algn="l"/>
                <a:tab pos="5602288" algn="l"/>
                <a:tab pos="6051550" algn="l"/>
                <a:tab pos="6500813" algn="l"/>
                <a:tab pos="6950075" algn="l"/>
                <a:tab pos="7399338" algn="l"/>
                <a:tab pos="7848600" algn="l"/>
                <a:tab pos="8297863" algn="l"/>
                <a:tab pos="8747125" algn="l"/>
                <a:tab pos="9196388" algn="l"/>
              </a:tabLst>
              <a:defRPr sz="900"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marL="0" indent="0">
              <a:spcBef>
                <a:spcPts val="350"/>
              </a:spcBef>
            </a:pPr>
            <a:r>
              <a:rPr lang="cs-CZ" altLang="cs-CZ" sz="2000" i="1" dirty="0">
                <a:solidFill>
                  <a:srgbClr val="000000"/>
                </a:solidFill>
                <a:hlinkClick r:id="rId3"/>
              </a:rPr>
              <a:t>Jednotné evropské osvědčení pro veřejné zakázky</a:t>
            </a:r>
            <a:endParaRPr lang="cs-CZ" altLang="cs-CZ" sz="2000" i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9121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31" name="Rectangle 1030">
            <a:extLst>
              <a:ext uri="{FF2B5EF4-FFF2-40B4-BE49-F238E27FC236}">
                <a16:creationId xmlns:a16="http://schemas.microsoft.com/office/drawing/2014/main" id="{3D7E4C9F-7EC2-4C52-9146-0E1435CC2D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>
            <a:hlinkClick r:id="rId2"/>
            <a:extLst>
              <a:ext uri="{FF2B5EF4-FFF2-40B4-BE49-F238E27FC236}">
                <a16:creationId xmlns:a16="http://schemas.microsoft.com/office/drawing/2014/main" id="{9C956DCA-8946-4A6A-AD70-F89BD37B04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4" b="-3"/>
          <a:stretch/>
        </p:blipFill>
        <p:spPr bwMode="auto">
          <a:xfrm>
            <a:off x="-1" y="5"/>
            <a:ext cx="3922776" cy="3937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Obrázek 11">
            <a:extLst>
              <a:ext uri="{FF2B5EF4-FFF2-40B4-BE49-F238E27FC236}">
                <a16:creationId xmlns:a16="http://schemas.microsoft.com/office/drawing/2014/main" id="{1B863A53-B1BE-45C1-8DFC-9B09BFD3043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0090" r="-4" b="-4"/>
          <a:stretch/>
        </p:blipFill>
        <p:spPr>
          <a:xfrm>
            <a:off x="4131633" y="10"/>
            <a:ext cx="3922776" cy="3937599"/>
          </a:xfrm>
          <a:prstGeom prst="rect">
            <a:avLst/>
          </a:prstGeom>
        </p:spPr>
      </p:pic>
      <p:sp useBgFill="1">
        <p:nvSpPr>
          <p:cNvPr id="1033" name="Rectangle 1032">
            <a:extLst>
              <a:ext uri="{FF2B5EF4-FFF2-40B4-BE49-F238E27FC236}">
                <a16:creationId xmlns:a16="http://schemas.microsoft.com/office/drawing/2014/main" id="{E677BBB0-8A66-4619-B31B-5097655C5F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7784" y="4215384"/>
            <a:ext cx="7475146" cy="2093976"/>
          </a:xfrm>
          <a:prstGeom prst="rect">
            <a:avLst/>
          </a:prstGeom>
          <a:ln w="12700">
            <a:solidFill>
              <a:srgbClr val="DEDEDE"/>
            </a:solidFill>
          </a:ln>
          <a:effectLst>
            <a:outerShdw blurRad="50800" dist="38100" dir="2700000" algn="tl" rotWithShape="0">
              <a:schemeClr val="bg2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Nadpis 1">
            <a:extLst>
              <a:ext uri="{FF2B5EF4-FFF2-40B4-BE49-F238E27FC236}">
                <a16:creationId xmlns:a16="http://schemas.microsoft.com/office/drawing/2014/main" id="{8BAD79B0-F2E0-4EFE-88C7-0F69A5DB36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5325" y="4462819"/>
            <a:ext cx="2869683" cy="160838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400" b="1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Zdroje</a:t>
            </a:r>
            <a:r>
              <a:rPr lang="en-US" sz="24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400" b="1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informací</a:t>
            </a:r>
            <a:endParaRPr lang="en-US" sz="2400" b="1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11" name="Obrázek 10">
            <a:extLst>
              <a:ext uri="{FF2B5EF4-FFF2-40B4-BE49-F238E27FC236}">
                <a16:creationId xmlns:a16="http://schemas.microsoft.com/office/drawing/2014/main" id="{7027BBDC-0B7A-4A6A-8442-24650EFA92F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3" b="6292"/>
          <a:stretch/>
        </p:blipFill>
        <p:spPr>
          <a:xfrm>
            <a:off x="8263267" y="10"/>
            <a:ext cx="3928733" cy="3937599"/>
          </a:xfrm>
          <a:prstGeom prst="rect">
            <a:avLst/>
          </a:prstGeom>
        </p:spPr>
      </p:pic>
      <p:sp>
        <p:nvSpPr>
          <p:cNvPr id="1035" name="Rectangle 1034">
            <a:extLst>
              <a:ext uri="{FF2B5EF4-FFF2-40B4-BE49-F238E27FC236}">
                <a16:creationId xmlns:a16="http://schemas.microsoft.com/office/drawing/2014/main" id="{FB56C437-7CF8-4D2B-8C62-6F9CEA5611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0408" y="4911519"/>
            <a:ext cx="128016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37" name="Rectangle 1036">
            <a:extLst>
              <a:ext uri="{FF2B5EF4-FFF2-40B4-BE49-F238E27FC236}">
                <a16:creationId xmlns:a16="http://schemas.microsoft.com/office/drawing/2014/main" id="{288F414E-1A16-495F-8EF5-F55A4207EE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3192282" y="5253228"/>
            <a:ext cx="146304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Obdélník 9">
            <a:extLst>
              <a:ext uri="{FF2B5EF4-FFF2-40B4-BE49-F238E27FC236}">
                <a16:creationId xmlns:a16="http://schemas.microsoft.com/office/drawing/2014/main" id="{3701DD74-0D3F-4DCE-AEEC-22A291E8B19D}"/>
              </a:ext>
            </a:extLst>
          </p:cNvPr>
          <p:cNvSpPr/>
          <p:nvPr/>
        </p:nvSpPr>
        <p:spPr>
          <a:xfrm>
            <a:off x="4131633" y="4464872"/>
            <a:ext cx="3712464" cy="16083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228594" indent="-228600">
              <a:lnSpc>
                <a:spcPct val="90000"/>
              </a:lnSpc>
              <a:spcAft>
                <a:spcPts val="1067"/>
              </a:spcAft>
              <a:buClr>
                <a:prstClr val="black"/>
              </a:buClr>
              <a:buFont typeface="Arial" panose="020B0604020202020204" pitchFamily="34" charset="0"/>
              <a:buChar char="•"/>
              <a:defRPr/>
            </a:pPr>
            <a:r>
              <a:rPr lang="en-US" sz="1600" u="sng" dirty="0" err="1">
                <a:hlinkClick r:id="rId6"/>
              </a:rPr>
              <a:t>Katalog</a:t>
            </a:r>
            <a:r>
              <a:rPr lang="en-US" sz="1600" u="sng" dirty="0">
                <a:hlinkClick r:id="rId6"/>
              </a:rPr>
              <a:t> </a:t>
            </a:r>
            <a:r>
              <a:rPr lang="en-US" sz="1600" u="sng" dirty="0" err="1">
                <a:hlinkClick r:id="rId6"/>
              </a:rPr>
              <a:t>sociálních</a:t>
            </a:r>
            <a:r>
              <a:rPr lang="en-US" sz="1600" u="sng" dirty="0">
                <a:hlinkClick r:id="rId6"/>
              </a:rPr>
              <a:t> </a:t>
            </a:r>
            <a:r>
              <a:rPr lang="en-US" sz="1600" u="sng" dirty="0" err="1">
                <a:hlinkClick r:id="rId6"/>
              </a:rPr>
              <a:t>podniků</a:t>
            </a:r>
            <a:r>
              <a:rPr lang="en-US" sz="1600" u="sng" dirty="0"/>
              <a:t> </a:t>
            </a:r>
          </a:p>
          <a:p>
            <a:pPr marL="228594" indent="-228600">
              <a:lnSpc>
                <a:spcPct val="90000"/>
              </a:lnSpc>
              <a:spcAft>
                <a:spcPts val="1067"/>
              </a:spcAft>
              <a:buClr>
                <a:prstClr val="black"/>
              </a:buClr>
              <a:buFont typeface="Arial" panose="020B0604020202020204" pitchFamily="34" charset="0"/>
              <a:buChar char="•"/>
              <a:defRPr/>
            </a:pPr>
            <a:r>
              <a:rPr lang="en-US" sz="1600" u="sng" dirty="0">
                <a:hlinkClick r:id="rId7"/>
              </a:rPr>
              <a:t>Ceske-socialni-podnikani.cz</a:t>
            </a:r>
            <a:endParaRPr lang="cs-CZ" sz="1600" u="sng" dirty="0">
              <a:hlinkClick r:id="rId7"/>
            </a:endParaRPr>
          </a:p>
          <a:p>
            <a:pPr marL="228594" indent="-228600">
              <a:lnSpc>
                <a:spcPct val="90000"/>
              </a:lnSpc>
              <a:spcAft>
                <a:spcPts val="1067"/>
              </a:spcAft>
              <a:buClr>
                <a:prstClr val="black"/>
              </a:buClr>
              <a:buFont typeface="Arial" panose="020B0604020202020204" pitchFamily="34" charset="0"/>
              <a:buChar char="•"/>
              <a:defRPr/>
            </a:pPr>
            <a:r>
              <a:rPr lang="cs-CZ" sz="1600" dirty="0">
                <a:hlinkClick r:id="rId8"/>
              </a:rPr>
              <a:t>Pardubický kraj</a:t>
            </a:r>
            <a:endParaRPr lang="en-US" sz="1600" u="sng" dirty="0"/>
          </a:p>
          <a:p>
            <a:pPr marL="228594" indent="-228600">
              <a:lnSpc>
                <a:spcPct val="90000"/>
              </a:lnSpc>
              <a:spcAft>
                <a:spcPts val="1067"/>
              </a:spcAft>
              <a:buFont typeface="Arial" panose="020B0604020202020204" pitchFamily="34" charset="0"/>
              <a:buChar char="•"/>
              <a:defRPr/>
            </a:pPr>
            <a:r>
              <a:rPr lang="en-US" sz="1600" dirty="0" err="1"/>
              <a:t>Regionální</a:t>
            </a:r>
            <a:r>
              <a:rPr lang="en-US" sz="1600" dirty="0"/>
              <a:t> </a:t>
            </a:r>
            <a:r>
              <a:rPr lang="en-US" sz="1600" dirty="0" err="1"/>
              <a:t>pobočky</a:t>
            </a:r>
            <a:r>
              <a:rPr lang="en-US" sz="1600" dirty="0"/>
              <a:t> </a:t>
            </a:r>
            <a:r>
              <a:rPr lang="cs-CZ" sz="1600" dirty="0" err="1"/>
              <a:t>SPoint</a:t>
            </a:r>
            <a:endParaRPr lang="en-US" sz="1600" dirty="0"/>
          </a:p>
        </p:txBody>
      </p:sp>
      <p:pic>
        <p:nvPicPr>
          <p:cNvPr id="13" name="Obrázek 12">
            <a:hlinkClick r:id="rId9"/>
            <a:extLst>
              <a:ext uri="{FF2B5EF4-FFF2-40B4-BE49-F238E27FC236}">
                <a16:creationId xmlns:a16="http://schemas.microsoft.com/office/drawing/2014/main" id="{AC4B2257-73FF-401B-9AC5-0D379DF52332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t="32093" r="1" b="10084"/>
          <a:stretch/>
        </p:blipFill>
        <p:spPr>
          <a:xfrm>
            <a:off x="8269224" y="4160171"/>
            <a:ext cx="3922776" cy="2149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538648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0E1CA35-685A-47ED-84FC-59603D3621E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7321" y="2019299"/>
            <a:ext cx="10717357" cy="2124075"/>
          </a:xfrm>
        </p:spPr>
        <p:txBody>
          <a:bodyPr>
            <a:normAutofit fontScale="90000"/>
          </a:bodyPr>
          <a:lstStyle/>
          <a:p>
            <a:pPr algn="l">
              <a:lnSpc>
                <a:spcPts val="6000"/>
              </a:lnSpc>
            </a:pPr>
            <a:r>
              <a:rPr lang="cs-CZ" sz="4800" b="1" dirty="0">
                <a:solidFill>
                  <a:srgbClr val="244896"/>
                </a:solidFill>
                <a:latin typeface="Montserrat" panose="00000500000000000000" pitchFamily="2" charset="-18"/>
              </a:rPr>
              <a:t>Díky za pozornost a mnoho zdaru ve Vašem sociálně odpovědném podnikání a/nebo nakupování!</a:t>
            </a:r>
            <a:endParaRPr lang="cs-CZ" sz="3600" dirty="0">
              <a:solidFill>
                <a:srgbClr val="244896"/>
              </a:solidFill>
              <a:latin typeface="Montserrat" panose="00000500000000000000" pitchFamily="2" charset="-18"/>
            </a:endParaRP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26BB0739-0CD4-447A-AB52-C99F3CDC59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49035" y="4329402"/>
            <a:ext cx="10833389" cy="1655762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l"/>
            <a:r>
              <a:rPr lang="cs-CZ" dirty="0">
                <a:solidFill>
                  <a:srgbClr val="009746"/>
                </a:solidFill>
                <a:latin typeface="Montserrat" panose="00000500000000000000" pitchFamily="2" charset="-18"/>
              </a:rPr>
              <a:t>Adam Gromnica, MMR</a:t>
            </a:r>
          </a:p>
          <a:p>
            <a:pPr algn="l"/>
            <a:r>
              <a:rPr lang="cs-CZ" dirty="0">
                <a:solidFill>
                  <a:srgbClr val="009746"/>
                </a:solidFill>
                <a:latin typeface="Montserrat" panose="00000500000000000000" pitchFamily="2" charset="-18"/>
                <a:hlinkClick r:id="rId3"/>
              </a:rPr>
              <a:t>adam.gromnica</a:t>
            </a:r>
            <a:r>
              <a:rPr lang="cs-CZ" dirty="0">
                <a:solidFill>
                  <a:srgbClr val="009746"/>
                </a:solidFill>
                <a:latin typeface="Montserrat" panose="00000500000000000000" pitchFamily="2" charset="-18"/>
                <a:cs typeface="Calibri" panose="020F0502020204030204" pitchFamily="34" charset="0"/>
                <a:hlinkClick r:id="rId3"/>
              </a:rPr>
              <a:t>@mmr.gov.cz</a:t>
            </a:r>
            <a:endParaRPr lang="cs-CZ" dirty="0">
              <a:solidFill>
                <a:srgbClr val="009746"/>
              </a:solidFill>
              <a:latin typeface="Montserrat" panose="00000500000000000000" pitchFamily="2" charset="-18"/>
            </a:endParaRPr>
          </a:p>
        </p:txBody>
      </p:sp>
    </p:spTree>
    <p:extLst>
      <p:ext uri="{BB962C8B-B14F-4D97-AF65-F5344CB8AC3E}">
        <p14:creationId xmlns:p14="http://schemas.microsoft.com/office/powerpoint/2010/main" val="19369834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>
            <a:hlinkClick r:id="rId4"/>
            <a:extLst>
              <a:ext uri="{FF2B5EF4-FFF2-40B4-BE49-F238E27FC236}">
                <a16:creationId xmlns:a16="http://schemas.microsoft.com/office/drawing/2014/main" id="{C9B3247C-9276-4690-9DCA-9032658B764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4074" y="1586291"/>
            <a:ext cx="3742952" cy="489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75482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>
            <a:hlinkClick r:id="rId4"/>
            <a:extLst>
              <a:ext uri="{FF2B5EF4-FFF2-40B4-BE49-F238E27FC236}">
                <a16:creationId xmlns:a16="http://schemas.microsoft.com/office/drawing/2014/main" id="{EAA1106A-D56F-47D2-B1ED-4B6B2DB2940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790" y="783330"/>
            <a:ext cx="10058420" cy="5291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9913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08877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ál 1">
            <a:extLst>
              <a:ext uri="{FF2B5EF4-FFF2-40B4-BE49-F238E27FC236}">
                <a16:creationId xmlns:a16="http://schemas.microsoft.com/office/drawing/2014/main" id="{A31FA17A-2340-EC0B-E0AE-0B5554833393}"/>
              </a:ext>
            </a:extLst>
          </p:cNvPr>
          <p:cNvSpPr/>
          <p:nvPr/>
        </p:nvSpPr>
        <p:spPr>
          <a:xfrm>
            <a:off x="1666875" y="2733674"/>
            <a:ext cx="2609850" cy="2847975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0694014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03162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99913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44178620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7130aa1-df8d-4cfc-b5ca-c8e75a54ac58">
      <Terms xmlns="http://schemas.microsoft.com/office/infopath/2007/PartnerControls"/>
    </lcf76f155ced4ddcb4097134ff3c332f>
    <TaxCatchAll xmlns="3a05a313-e8ba-434f-93a9-e1335f2c2059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7902385C3B5A254CBD327BF70AB46767" ma:contentTypeVersion="15" ma:contentTypeDescription="Vytvoří nový dokument" ma:contentTypeScope="" ma:versionID="56f71a24318acd9c27b3b1772430d90b">
  <xsd:schema xmlns:xsd="http://www.w3.org/2001/XMLSchema" xmlns:xs="http://www.w3.org/2001/XMLSchema" xmlns:p="http://schemas.microsoft.com/office/2006/metadata/properties" xmlns:ns2="c7130aa1-df8d-4cfc-b5ca-c8e75a54ac58" xmlns:ns3="3a05a313-e8ba-434f-93a9-e1335f2c2059" targetNamespace="http://schemas.microsoft.com/office/2006/metadata/properties" ma:root="true" ma:fieldsID="cb862c3a5a24f1a1e892a883097c961c" ns2:_="" ns3:_="">
    <xsd:import namespace="c7130aa1-df8d-4cfc-b5ca-c8e75a54ac58"/>
    <xsd:import namespace="3a05a313-e8ba-434f-93a9-e1335f2c205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Location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7130aa1-df8d-4cfc-b5ca-c8e75a54ac5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1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3" nillable="true" ma:taxonomy="true" ma:internalName="lcf76f155ced4ddcb4097134ff3c332f" ma:taxonomyFieldName="MediaServiceImageTags" ma:displayName="Značky obrázků" ma:readOnly="false" ma:fieldId="{5cf76f15-5ced-4ddc-b409-7134ff3c332f}" ma:taxonomyMulti="true" ma:sspId="de97acfe-e349-49a2-9112-0b04129138d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a05a313-e8ba-434f-93a9-e1335f2c2059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290f8e3e-5ae1-4fdc-85ba-64480fc9b50f}" ma:internalName="TaxCatchAll" ma:showField="CatchAllData" ma:web="3a05a313-e8ba-434f-93a9-e1335f2c205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8" nillable="true" ma:displayName="Sdílí se s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dílené s podrobnostmi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75B2A44-CCB4-4507-9C0F-17987F8945F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C78A400-338B-4C61-B0A4-FA150580A930}">
  <ds:schemaRefs>
    <ds:schemaRef ds:uri="http://schemas.microsoft.com/office/infopath/2007/PartnerControls"/>
    <ds:schemaRef ds:uri="3a05a313-e8ba-434f-93a9-e1335f2c2059"/>
    <ds:schemaRef ds:uri="http://schemas.microsoft.com/office/2006/documentManagement/types"/>
    <ds:schemaRef ds:uri="http://purl.org/dc/terms/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c7130aa1-df8d-4cfc-b5ca-c8e75a54ac58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DB5935AD-163B-4500-B960-95E8EB38C8E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7130aa1-df8d-4cfc-b5ca-c8e75a54ac58"/>
    <ds:schemaRef ds:uri="3a05a313-e8ba-434f-93a9-e1335f2c205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2890</TotalTime>
  <Words>1444</Words>
  <Application>Microsoft Office PowerPoint</Application>
  <PresentationFormat>Širokoúhlá obrazovka</PresentationFormat>
  <Paragraphs>193</Paragraphs>
  <Slides>28</Slides>
  <Notes>7</Notes>
  <HiddenSlides>0</HiddenSlides>
  <MMClips>0</MMClips>
  <ScaleCrop>false</ScaleCrop>
  <HeadingPairs>
    <vt:vector size="6" baseType="variant">
      <vt:variant>
        <vt:lpstr>Použitá písma</vt:lpstr>
      </vt:variant>
      <vt:variant>
        <vt:i4>5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28</vt:i4>
      </vt:variant>
    </vt:vector>
  </HeadingPairs>
  <TitlesOfParts>
    <vt:vector size="34" baseType="lpstr">
      <vt:lpstr>Arial</vt:lpstr>
      <vt:lpstr>Calibri</vt:lpstr>
      <vt:lpstr>Calibri Light</vt:lpstr>
      <vt:lpstr>Montserrat</vt:lpstr>
      <vt:lpstr>Wingdings</vt:lpstr>
      <vt:lpstr>Motiv Office</vt:lpstr>
      <vt:lpstr>PODPORA SOCIÁLNÍCH PODNIKŮ VE VEŘEJNÝCH ZAKÁZKÁCH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Proč podporovat sociální podniky ve veřejném nakupování?</vt:lpstr>
      <vt:lpstr>Rámec v ČR</vt:lpstr>
      <vt:lpstr>Možnosti spolupráce</vt:lpstr>
      <vt:lpstr>Dobré praxe v oblasti nákupů</vt:lpstr>
      <vt:lpstr>Dobrá praxe v oblasti nákupů – odstraňování barier</vt:lpstr>
      <vt:lpstr>Dobrá praxe v oblasti nákupů - VZMR</vt:lpstr>
      <vt:lpstr>Potenciální praxe v oblasti nákupů – podlimitní VZ</vt:lpstr>
      <vt:lpstr>Dobrá praxe v oblasti nákupů – vyhrazené VZ</vt:lpstr>
      <vt:lpstr>Dobrá praxe v oblasti nákupů – vyhrazené VZ+</vt:lpstr>
      <vt:lpstr>Dobrá praxe v oblasti nákupů – vyhrazené VZ nově</vt:lpstr>
      <vt:lpstr>Dobrá praxe v oblasti nákupů – dělení VZ</vt:lpstr>
      <vt:lpstr>Dobrá praxe v oblasti nákupů – dělení VZ</vt:lpstr>
      <vt:lpstr>Dobrá praxe v oblasti nákupů – ošetření vzrůstu nákladů</vt:lpstr>
      <vt:lpstr>Dobrá praxe v oblasti nákupů – DNS</vt:lpstr>
      <vt:lpstr>Dobrá praxe v oblasti nákupů a dalších postupů – zapojování sociálního podniku</vt:lpstr>
      <vt:lpstr>Dobrá praxe v oblasti nákupů a dalších postupů – zapojování sociálního podniku</vt:lpstr>
      <vt:lpstr>Předpoklady pro zapojování sociálních podniků do veřejných nákupů</vt:lpstr>
      <vt:lpstr>Zdroje informací</vt:lpstr>
      <vt:lpstr>Díky za pozornost a mnoho zdaru ve Vašem sociálně odpovědném podnikání a/nebo nakupování!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Nadpis prezentace</dc:title>
  <dc:creator>Sokolovi</dc:creator>
  <cp:lastModifiedBy>Sedláková Lenka</cp:lastModifiedBy>
  <cp:revision>105</cp:revision>
  <cp:lastPrinted>2024-11-06T08:35:30Z</cp:lastPrinted>
  <dcterms:created xsi:type="dcterms:W3CDTF">2024-07-18T14:35:04Z</dcterms:created>
  <dcterms:modified xsi:type="dcterms:W3CDTF">2024-11-25T13:46:22Z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0x0101007902385C3B5A254CBD327BF70AB46767</vt:lpwstr>
  </property>
  <property fmtid="{D5CDD505-2E9C-101B-9397-08002B2CF9AE}" pid="3" name="MediaServiceImageTags">
    <vt:lpwstr/>
  </property>
</Properties>
</file>