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4"/>
  </p:notesMasterIdLst>
  <p:handoutMasterIdLst>
    <p:handoutMasterId r:id="rId45"/>
  </p:handoutMasterIdLst>
  <p:sldIdLst>
    <p:sldId id="256" r:id="rId5"/>
    <p:sldId id="290" r:id="rId6"/>
    <p:sldId id="325" r:id="rId7"/>
    <p:sldId id="364" r:id="rId8"/>
    <p:sldId id="365" r:id="rId9"/>
    <p:sldId id="390" r:id="rId10"/>
    <p:sldId id="398" r:id="rId11"/>
    <p:sldId id="391" r:id="rId12"/>
    <p:sldId id="392" r:id="rId13"/>
    <p:sldId id="394" r:id="rId14"/>
    <p:sldId id="397" r:id="rId15"/>
    <p:sldId id="395" r:id="rId16"/>
    <p:sldId id="396" r:id="rId17"/>
    <p:sldId id="374" r:id="rId18"/>
    <p:sldId id="380" r:id="rId19"/>
    <p:sldId id="375" r:id="rId20"/>
    <p:sldId id="372" r:id="rId21"/>
    <p:sldId id="399" r:id="rId22"/>
    <p:sldId id="366" r:id="rId23"/>
    <p:sldId id="400" r:id="rId24"/>
    <p:sldId id="368" r:id="rId25"/>
    <p:sldId id="367" r:id="rId26"/>
    <p:sldId id="381" r:id="rId27"/>
    <p:sldId id="401" r:id="rId28"/>
    <p:sldId id="402" r:id="rId29"/>
    <p:sldId id="369" r:id="rId30"/>
    <p:sldId id="370" r:id="rId31"/>
    <p:sldId id="382" r:id="rId32"/>
    <p:sldId id="371" r:id="rId33"/>
    <p:sldId id="378" r:id="rId34"/>
    <p:sldId id="383" r:id="rId35"/>
    <p:sldId id="384" r:id="rId36"/>
    <p:sldId id="379" r:id="rId37"/>
    <p:sldId id="385" r:id="rId38"/>
    <p:sldId id="376" r:id="rId39"/>
    <p:sldId id="388" r:id="rId40"/>
    <p:sldId id="377" r:id="rId41"/>
    <p:sldId id="389" r:id="rId42"/>
    <p:sldId id="264" r:id="rId43"/>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00"/>
    <a:srgbClr val="FEE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E49A80-D099-42A5-8F1B-013DD0804A94}" v="4" dt="2024-10-25T14:52:36.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460" autoAdjust="0"/>
    <p:restoredTop sz="96327"/>
  </p:normalViewPr>
  <p:slideViewPr>
    <p:cSldViewPr snapToGrid="0" snapToObjects="1">
      <p:cViewPr varScale="1">
        <p:scale>
          <a:sx n="78" d="100"/>
          <a:sy n="78" d="100"/>
        </p:scale>
        <p:origin x="9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51"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Žmolíková Darina" userId="da9ba98f-0ed6-4a3a-b86a-9e7378a9cee0" providerId="ADAL" clId="{F9E49A80-D099-42A5-8F1B-013DD0804A94}"/>
    <pc:docChg chg="undo custSel addSld delSld modSld">
      <pc:chgData name="Žmolíková Darina" userId="da9ba98f-0ed6-4a3a-b86a-9e7378a9cee0" providerId="ADAL" clId="{F9E49A80-D099-42A5-8F1B-013DD0804A94}" dt="2024-10-25T15:01:38.452" v="1707" actId="207"/>
      <pc:docMkLst>
        <pc:docMk/>
      </pc:docMkLst>
      <pc:sldChg chg="del">
        <pc:chgData name="Žmolíková Darina" userId="da9ba98f-0ed6-4a3a-b86a-9e7378a9cee0" providerId="ADAL" clId="{F9E49A80-D099-42A5-8F1B-013DD0804A94}" dt="2024-10-25T14:58:22.144" v="1667" actId="47"/>
        <pc:sldMkLst>
          <pc:docMk/>
          <pc:sldMk cId="297921147" sldId="274"/>
        </pc:sldMkLst>
      </pc:sldChg>
      <pc:sldChg chg="modSp mod">
        <pc:chgData name="Žmolíková Darina" userId="da9ba98f-0ed6-4a3a-b86a-9e7378a9cee0" providerId="ADAL" clId="{F9E49A80-D099-42A5-8F1B-013DD0804A94}" dt="2024-10-25T14:48:01.643" v="1434" actId="400"/>
        <pc:sldMkLst>
          <pc:docMk/>
          <pc:sldMk cId="2844898868" sldId="290"/>
        </pc:sldMkLst>
        <pc:spChg chg="mod">
          <ac:chgData name="Žmolíková Darina" userId="da9ba98f-0ed6-4a3a-b86a-9e7378a9cee0" providerId="ADAL" clId="{F9E49A80-D099-42A5-8F1B-013DD0804A94}" dt="2024-10-25T14:48:01.643" v="1434" actId="400"/>
          <ac:spMkLst>
            <pc:docMk/>
            <pc:sldMk cId="2844898868" sldId="290"/>
            <ac:spMk id="2" creationId="{00000000-0000-0000-0000-000000000000}"/>
          </ac:spMkLst>
        </pc:spChg>
      </pc:sldChg>
      <pc:sldChg chg="modSp mod">
        <pc:chgData name="Žmolíková Darina" userId="da9ba98f-0ed6-4a3a-b86a-9e7378a9cee0" providerId="ADAL" clId="{F9E49A80-D099-42A5-8F1B-013DD0804A94}" dt="2024-10-25T15:00:09.055" v="1670" actId="108"/>
        <pc:sldMkLst>
          <pc:docMk/>
          <pc:sldMk cId="1800510528" sldId="325"/>
        </pc:sldMkLst>
        <pc:spChg chg="mod">
          <ac:chgData name="Žmolíková Darina" userId="da9ba98f-0ed6-4a3a-b86a-9e7378a9cee0" providerId="ADAL" clId="{F9E49A80-D099-42A5-8F1B-013DD0804A94}" dt="2024-10-25T15:00:09.055" v="1670" actId="108"/>
          <ac:spMkLst>
            <pc:docMk/>
            <pc:sldMk cId="1800510528" sldId="325"/>
            <ac:spMk id="4" creationId="{00000000-0000-0000-0000-000000000000}"/>
          </ac:spMkLst>
        </pc:spChg>
      </pc:sldChg>
      <pc:sldChg chg="modSp del mod">
        <pc:chgData name="Žmolíková Darina" userId="da9ba98f-0ed6-4a3a-b86a-9e7378a9cee0" providerId="ADAL" clId="{F9E49A80-D099-42A5-8F1B-013DD0804A94}" dt="2024-10-25T14:58:25.694" v="1669" actId="47"/>
        <pc:sldMkLst>
          <pc:docMk/>
          <pc:sldMk cId="3742448997" sldId="326"/>
        </pc:sldMkLst>
        <pc:spChg chg="mod">
          <ac:chgData name="Žmolíková Darina" userId="da9ba98f-0ed6-4a3a-b86a-9e7378a9cee0" providerId="ADAL" clId="{F9E49A80-D099-42A5-8F1B-013DD0804A94}" dt="2024-10-25T14:58:09.453" v="1666" actId="108"/>
          <ac:spMkLst>
            <pc:docMk/>
            <pc:sldMk cId="3742448997" sldId="326"/>
            <ac:spMk id="4" creationId="{00000000-0000-0000-0000-000000000000}"/>
          </ac:spMkLst>
        </pc:spChg>
      </pc:sldChg>
      <pc:sldChg chg="del">
        <pc:chgData name="Žmolíková Darina" userId="da9ba98f-0ed6-4a3a-b86a-9e7378a9cee0" providerId="ADAL" clId="{F9E49A80-D099-42A5-8F1B-013DD0804A94}" dt="2024-10-25T14:58:23.897" v="1668" actId="47"/>
        <pc:sldMkLst>
          <pc:docMk/>
          <pc:sldMk cId="3700455860" sldId="327"/>
        </pc:sldMkLst>
      </pc:sldChg>
      <pc:sldChg chg="modSp mod">
        <pc:chgData name="Žmolíková Darina" userId="da9ba98f-0ed6-4a3a-b86a-9e7378a9cee0" providerId="ADAL" clId="{F9E49A80-D099-42A5-8F1B-013DD0804A94}" dt="2024-10-25T15:01:03.327" v="1706" actId="20577"/>
        <pc:sldMkLst>
          <pc:docMk/>
          <pc:sldMk cId="3831341060" sldId="366"/>
        </pc:sldMkLst>
        <pc:spChg chg="mod">
          <ac:chgData name="Žmolíková Darina" userId="da9ba98f-0ed6-4a3a-b86a-9e7378a9cee0" providerId="ADAL" clId="{F9E49A80-D099-42A5-8F1B-013DD0804A94}" dt="2024-10-25T15:01:03.327" v="1706" actId="20577"/>
          <ac:spMkLst>
            <pc:docMk/>
            <pc:sldMk cId="3831341060" sldId="366"/>
            <ac:spMk id="2" creationId="{D5FC8137-AECA-A3F8-9F56-457F6E252433}"/>
          </ac:spMkLst>
        </pc:spChg>
      </pc:sldChg>
      <pc:sldChg chg="modSp mod">
        <pc:chgData name="Žmolíková Darina" userId="da9ba98f-0ed6-4a3a-b86a-9e7378a9cee0" providerId="ADAL" clId="{F9E49A80-D099-42A5-8F1B-013DD0804A94}" dt="2024-10-25T14:56:49.581" v="1652" actId="108"/>
        <pc:sldMkLst>
          <pc:docMk/>
          <pc:sldMk cId="3810221091" sldId="367"/>
        </pc:sldMkLst>
        <pc:spChg chg="mod">
          <ac:chgData name="Žmolíková Darina" userId="da9ba98f-0ed6-4a3a-b86a-9e7378a9cee0" providerId="ADAL" clId="{F9E49A80-D099-42A5-8F1B-013DD0804A94}" dt="2024-10-25T14:56:49.581" v="1652" actId="108"/>
          <ac:spMkLst>
            <pc:docMk/>
            <pc:sldMk cId="3810221091" sldId="367"/>
            <ac:spMk id="4" creationId="{34468D04-E1B7-91CD-A0B3-CC246C52F232}"/>
          </ac:spMkLst>
        </pc:spChg>
      </pc:sldChg>
      <pc:sldChg chg="modSp mod">
        <pc:chgData name="Žmolíková Darina" userId="da9ba98f-0ed6-4a3a-b86a-9e7378a9cee0" providerId="ADAL" clId="{F9E49A80-D099-42A5-8F1B-013DD0804A94}" dt="2024-10-25T15:01:38.452" v="1707" actId="207"/>
        <pc:sldMkLst>
          <pc:docMk/>
          <pc:sldMk cId="3287893434" sldId="368"/>
        </pc:sldMkLst>
        <pc:spChg chg="mod">
          <ac:chgData name="Žmolíková Darina" userId="da9ba98f-0ed6-4a3a-b86a-9e7378a9cee0" providerId="ADAL" clId="{F9E49A80-D099-42A5-8F1B-013DD0804A94}" dt="2024-10-25T15:01:38.452" v="1707" actId="207"/>
          <ac:spMkLst>
            <pc:docMk/>
            <pc:sldMk cId="3287893434" sldId="368"/>
            <ac:spMk id="2" creationId="{1022605A-D1A2-DD98-3177-749234F84632}"/>
          </ac:spMkLst>
        </pc:spChg>
        <pc:spChg chg="mod">
          <ac:chgData name="Žmolíková Darina" userId="da9ba98f-0ed6-4a3a-b86a-9e7378a9cee0" providerId="ADAL" clId="{F9E49A80-D099-42A5-8F1B-013DD0804A94}" dt="2024-10-25T14:56:56.412" v="1654" actId="27636"/>
          <ac:spMkLst>
            <pc:docMk/>
            <pc:sldMk cId="3287893434" sldId="368"/>
            <ac:spMk id="4" creationId="{44DE4EB3-D7EC-4BE0-C6D7-864284194B79}"/>
          </ac:spMkLst>
        </pc:spChg>
      </pc:sldChg>
      <pc:sldChg chg="modSp mod">
        <pc:chgData name="Žmolíková Darina" userId="da9ba98f-0ed6-4a3a-b86a-9e7378a9cee0" providerId="ADAL" clId="{F9E49A80-D099-42A5-8F1B-013DD0804A94}" dt="2024-10-25T14:56:42.605" v="1651" actId="108"/>
        <pc:sldMkLst>
          <pc:docMk/>
          <pc:sldMk cId="3563369179" sldId="369"/>
        </pc:sldMkLst>
        <pc:spChg chg="mod">
          <ac:chgData name="Žmolíková Darina" userId="da9ba98f-0ed6-4a3a-b86a-9e7378a9cee0" providerId="ADAL" clId="{F9E49A80-D099-42A5-8F1B-013DD0804A94}" dt="2024-10-25T14:56:42.605" v="1651" actId="108"/>
          <ac:spMkLst>
            <pc:docMk/>
            <pc:sldMk cId="3563369179" sldId="369"/>
            <ac:spMk id="4" creationId="{2EB60A1E-61FB-61D2-BC4C-4E825A91C749}"/>
          </ac:spMkLst>
        </pc:spChg>
      </pc:sldChg>
      <pc:sldChg chg="modSp mod">
        <pc:chgData name="Žmolíková Darina" userId="da9ba98f-0ed6-4a3a-b86a-9e7378a9cee0" providerId="ADAL" clId="{F9E49A80-D099-42A5-8F1B-013DD0804A94}" dt="2024-10-25T14:56:10.044" v="1649" actId="20577"/>
        <pc:sldMkLst>
          <pc:docMk/>
          <pc:sldMk cId="1899693135" sldId="371"/>
        </pc:sldMkLst>
        <pc:spChg chg="mod">
          <ac:chgData name="Žmolíková Darina" userId="da9ba98f-0ed6-4a3a-b86a-9e7378a9cee0" providerId="ADAL" clId="{F9E49A80-D099-42A5-8F1B-013DD0804A94}" dt="2024-10-25T14:56:10.044" v="1649" actId="20577"/>
          <ac:spMkLst>
            <pc:docMk/>
            <pc:sldMk cId="1899693135" sldId="371"/>
            <ac:spMk id="2" creationId="{F71CC5A8-D5EC-EF08-448D-8010257711D7}"/>
          </ac:spMkLst>
        </pc:spChg>
      </pc:sldChg>
      <pc:sldChg chg="modSp mod">
        <pc:chgData name="Žmolíková Darina" userId="da9ba98f-0ed6-4a3a-b86a-9e7378a9cee0" providerId="ADAL" clId="{F9E49A80-D099-42A5-8F1B-013DD0804A94}" dt="2024-10-25T14:55:38.570" v="1612" actId="14100"/>
        <pc:sldMkLst>
          <pc:docMk/>
          <pc:sldMk cId="3694631102" sldId="373"/>
        </pc:sldMkLst>
        <pc:spChg chg="mod">
          <ac:chgData name="Žmolíková Darina" userId="da9ba98f-0ed6-4a3a-b86a-9e7378a9cee0" providerId="ADAL" clId="{F9E49A80-D099-42A5-8F1B-013DD0804A94}" dt="2024-10-25T14:55:38.570" v="1612" actId="14100"/>
          <ac:spMkLst>
            <pc:docMk/>
            <pc:sldMk cId="3694631102" sldId="373"/>
            <ac:spMk id="2" creationId="{2C19684C-9636-44A5-66CC-5F2B5CCC4EF6}"/>
          </ac:spMkLst>
        </pc:spChg>
      </pc:sldChg>
      <pc:sldChg chg="modSp mod">
        <pc:chgData name="Žmolíková Darina" userId="da9ba98f-0ed6-4a3a-b86a-9e7378a9cee0" providerId="ADAL" clId="{F9E49A80-D099-42A5-8F1B-013DD0804A94}" dt="2024-10-25T14:57:52.746" v="1665" actId="27636"/>
        <pc:sldMkLst>
          <pc:docMk/>
          <pc:sldMk cId="1498275735" sldId="374"/>
        </pc:sldMkLst>
        <pc:spChg chg="mod">
          <ac:chgData name="Žmolíková Darina" userId="da9ba98f-0ed6-4a3a-b86a-9e7378a9cee0" providerId="ADAL" clId="{F9E49A80-D099-42A5-8F1B-013DD0804A94}" dt="2024-10-25T14:39:10.535" v="975" actId="207"/>
          <ac:spMkLst>
            <pc:docMk/>
            <pc:sldMk cId="1498275735" sldId="374"/>
            <ac:spMk id="2" creationId="{623655A1-2306-DADB-2513-EE2CA1013DAB}"/>
          </ac:spMkLst>
        </pc:spChg>
        <pc:spChg chg="mod">
          <ac:chgData name="Žmolíková Darina" userId="da9ba98f-0ed6-4a3a-b86a-9e7378a9cee0" providerId="ADAL" clId="{F9E49A80-D099-42A5-8F1B-013DD0804A94}" dt="2024-10-25T14:57:52.746" v="1665" actId="27636"/>
          <ac:spMkLst>
            <pc:docMk/>
            <pc:sldMk cId="1498275735" sldId="374"/>
            <ac:spMk id="4" creationId="{F8B65566-E992-E3A0-FF77-29463440DDE8}"/>
          </ac:spMkLst>
        </pc:spChg>
      </pc:sldChg>
      <pc:sldChg chg="modSp new mod">
        <pc:chgData name="Žmolíková Darina" userId="da9ba98f-0ed6-4a3a-b86a-9e7378a9cee0" providerId="ADAL" clId="{F9E49A80-D099-42A5-8F1B-013DD0804A94}" dt="2024-10-25T14:46:18.525" v="1433" actId="27636"/>
        <pc:sldMkLst>
          <pc:docMk/>
          <pc:sldMk cId="3306661407" sldId="375"/>
        </pc:sldMkLst>
        <pc:spChg chg="mod">
          <ac:chgData name="Žmolíková Darina" userId="da9ba98f-0ed6-4a3a-b86a-9e7378a9cee0" providerId="ADAL" clId="{F9E49A80-D099-42A5-8F1B-013DD0804A94}" dt="2024-10-25T14:46:18.525" v="1433" actId="27636"/>
          <ac:spMkLst>
            <pc:docMk/>
            <pc:sldMk cId="3306661407" sldId="375"/>
            <ac:spMk id="2" creationId="{1B1AF450-D24C-AF4E-CDBC-CA7F1BB61192}"/>
          </ac:spMkLst>
        </pc:spChg>
        <pc:spChg chg="mod">
          <ac:chgData name="Žmolíková Darina" userId="da9ba98f-0ed6-4a3a-b86a-9e7378a9cee0" providerId="ADAL" clId="{F9E49A80-D099-42A5-8F1B-013DD0804A94}" dt="2024-10-25T14:28:44.575" v="276" actId="20577"/>
          <ac:spMkLst>
            <pc:docMk/>
            <pc:sldMk cId="3306661407" sldId="375"/>
            <ac:spMk id="4" creationId="{321AD4F5-39A4-6D23-FDC0-9F159105A880}"/>
          </ac:spMkLst>
        </pc:spChg>
      </pc:sldChg>
    </pc:docChg>
  </pc:docChgLst>
  <pc:docChgLst>
    <pc:chgData name="Zimáček Tomáš" userId="9d41dccd-2e98-4a15-a25d-d92fa426e77f" providerId="ADAL" clId="{F12426CE-D715-4B44-9675-11FB09EDE882}"/>
    <pc:docChg chg="undo custSel delSld modSld">
      <pc:chgData name="Zimáček Tomáš" userId="9d41dccd-2e98-4a15-a25d-d92fa426e77f" providerId="ADAL" clId="{F12426CE-D715-4B44-9675-11FB09EDE882}" dt="2022-03-15T09:02:37.970" v="701" actId="5793"/>
      <pc:docMkLst>
        <pc:docMk/>
      </pc:docMkLst>
      <pc:sldChg chg="modSp mod">
        <pc:chgData name="Zimáček Tomáš" userId="9d41dccd-2e98-4a15-a25d-d92fa426e77f" providerId="ADAL" clId="{F12426CE-D715-4B44-9675-11FB09EDE882}" dt="2022-03-15T08:37:30.709" v="44" actId="20577"/>
        <pc:sldMkLst>
          <pc:docMk/>
          <pc:sldMk cId="2134653494" sldId="256"/>
        </pc:sldMkLst>
        <pc:spChg chg="mod">
          <ac:chgData name="Zimáček Tomáš" userId="9d41dccd-2e98-4a15-a25d-d92fa426e77f" providerId="ADAL" clId="{F12426CE-D715-4B44-9675-11FB09EDE882}" dt="2022-03-15T08:37:17.866" v="30" actId="20577"/>
          <ac:spMkLst>
            <pc:docMk/>
            <pc:sldMk cId="2134653494" sldId="256"/>
            <ac:spMk id="2" creationId="{6A464F62-C66D-7747-AE1D-B98617324826}"/>
          </ac:spMkLst>
        </pc:spChg>
        <pc:spChg chg="mod">
          <ac:chgData name="Zimáček Tomáš" userId="9d41dccd-2e98-4a15-a25d-d92fa426e77f" providerId="ADAL" clId="{F12426CE-D715-4B44-9675-11FB09EDE882}" dt="2022-03-15T08:37:30.709" v="44" actId="20577"/>
          <ac:spMkLst>
            <pc:docMk/>
            <pc:sldMk cId="2134653494" sldId="256"/>
            <ac:spMk id="3" creationId="{A470C84C-FA25-4B48-8EA5-40D03BC15649}"/>
          </ac:spMkLst>
        </pc:spChg>
      </pc:sldChg>
      <pc:sldChg chg="modSp mod">
        <pc:chgData name="Zimáček Tomáš" userId="9d41dccd-2e98-4a15-a25d-d92fa426e77f" providerId="ADAL" clId="{F12426CE-D715-4B44-9675-11FB09EDE882}" dt="2022-03-15T08:50:35.697" v="403" actId="5793"/>
        <pc:sldMkLst>
          <pc:docMk/>
          <pc:sldMk cId="1701272261" sldId="257"/>
        </pc:sldMkLst>
        <pc:spChg chg="mod">
          <ac:chgData name="Zimáček Tomáš" userId="9d41dccd-2e98-4a15-a25d-d92fa426e77f" providerId="ADAL" clId="{F12426CE-D715-4B44-9675-11FB09EDE882}" dt="2022-03-15T08:50:35.697" v="403" actId="5793"/>
          <ac:spMkLst>
            <pc:docMk/>
            <pc:sldMk cId="1701272261" sldId="257"/>
            <ac:spMk id="3" creationId="{90AC446F-4CCF-4040-98B5-D629E72C6432}"/>
          </ac:spMkLst>
        </pc:spChg>
        <pc:spChg chg="mod">
          <ac:chgData name="Zimáček Tomáš" userId="9d41dccd-2e98-4a15-a25d-d92fa426e77f" providerId="ADAL" clId="{F12426CE-D715-4B44-9675-11FB09EDE882}" dt="2022-03-15T08:45:52.509" v="203" actId="27636"/>
          <ac:spMkLst>
            <pc:docMk/>
            <pc:sldMk cId="1701272261" sldId="257"/>
            <ac:spMk id="4" creationId="{1B37A1BB-E573-BE45-B73F-5CCF5CD016E5}"/>
          </ac:spMkLst>
        </pc:spChg>
      </pc:sldChg>
      <pc:sldChg chg="modSp mod">
        <pc:chgData name="Zimáček Tomáš" userId="9d41dccd-2e98-4a15-a25d-d92fa426e77f" providerId="ADAL" clId="{F12426CE-D715-4B44-9675-11FB09EDE882}" dt="2022-03-15T08:44:00.906" v="178" actId="27636"/>
        <pc:sldMkLst>
          <pc:docMk/>
          <pc:sldMk cId="2843767333" sldId="258"/>
        </pc:sldMkLst>
        <pc:spChg chg="mod">
          <ac:chgData name="Zimáček Tomáš" userId="9d41dccd-2e98-4a15-a25d-d92fa426e77f" providerId="ADAL" clId="{F12426CE-D715-4B44-9675-11FB09EDE882}" dt="2022-03-15T08:44:00.906" v="178" actId="27636"/>
          <ac:spMkLst>
            <pc:docMk/>
            <pc:sldMk cId="2843767333" sldId="258"/>
            <ac:spMk id="2" creationId="{CBD21DD6-1D19-C646-8A9D-40DF9E8A5024}"/>
          </ac:spMkLst>
        </pc:spChg>
      </pc:sldChg>
      <pc:sldChg chg="modSp mod">
        <pc:chgData name="Zimáček Tomáš" userId="9d41dccd-2e98-4a15-a25d-d92fa426e77f" providerId="ADAL" clId="{F12426CE-D715-4B44-9675-11FB09EDE882}" dt="2022-03-15T08:58:56.718" v="598" actId="948"/>
        <pc:sldMkLst>
          <pc:docMk/>
          <pc:sldMk cId="4193525154" sldId="259"/>
        </pc:sldMkLst>
        <pc:spChg chg="mod">
          <ac:chgData name="Zimáček Tomáš" userId="9d41dccd-2e98-4a15-a25d-d92fa426e77f" providerId="ADAL" clId="{F12426CE-D715-4B44-9675-11FB09EDE882}" dt="2022-03-15T08:58:56.718" v="598" actId="948"/>
          <ac:spMkLst>
            <pc:docMk/>
            <pc:sldMk cId="4193525154" sldId="259"/>
            <ac:spMk id="2" creationId="{AE9F03A2-F4C6-C54A-A5C4-2CF1BB5DB16E}"/>
          </ac:spMkLst>
        </pc:spChg>
        <pc:spChg chg="mod">
          <ac:chgData name="Zimáček Tomáš" userId="9d41dccd-2e98-4a15-a25d-d92fa426e77f" providerId="ADAL" clId="{F12426CE-D715-4B44-9675-11FB09EDE882}" dt="2022-03-15T08:51:00.027" v="437" actId="20577"/>
          <ac:spMkLst>
            <pc:docMk/>
            <pc:sldMk cId="4193525154" sldId="259"/>
            <ac:spMk id="4" creationId="{46D7CB40-7719-2548-8D11-9EEE490D01D8}"/>
          </ac:spMkLst>
        </pc:spChg>
      </pc:sldChg>
      <pc:sldChg chg="modSp del mod">
        <pc:chgData name="Zimáček Tomáš" userId="9d41dccd-2e98-4a15-a25d-d92fa426e77f" providerId="ADAL" clId="{F12426CE-D715-4B44-9675-11FB09EDE882}" dt="2022-03-15T08:46:14.246" v="204" actId="2696"/>
        <pc:sldMkLst>
          <pc:docMk/>
          <pc:sldMk cId="3089584941" sldId="260"/>
        </pc:sldMkLst>
        <pc:spChg chg="mod">
          <ac:chgData name="Zimáček Tomáš" userId="9d41dccd-2e98-4a15-a25d-d92fa426e77f" providerId="ADAL" clId="{F12426CE-D715-4B44-9675-11FB09EDE882}" dt="2022-03-15T08:43:02.962" v="135" actId="14100"/>
          <ac:spMkLst>
            <pc:docMk/>
            <pc:sldMk cId="3089584941" sldId="260"/>
            <ac:spMk id="4" creationId="{8515BD68-5AA6-8E4D-971C-4E130D2645D5}"/>
          </ac:spMkLst>
        </pc:spChg>
      </pc:sldChg>
      <pc:sldChg chg="modSp mod">
        <pc:chgData name="Zimáček Tomáš" userId="9d41dccd-2e98-4a15-a25d-d92fa426e77f" providerId="ADAL" clId="{F12426CE-D715-4B44-9675-11FB09EDE882}" dt="2022-03-15T09:02:37.970" v="701" actId="5793"/>
        <pc:sldMkLst>
          <pc:docMk/>
          <pc:sldMk cId="1308633698" sldId="261"/>
        </pc:sldMkLst>
        <pc:spChg chg="mod">
          <ac:chgData name="Zimáček Tomáš" userId="9d41dccd-2e98-4a15-a25d-d92fa426e77f" providerId="ADAL" clId="{F12426CE-D715-4B44-9675-11FB09EDE882}" dt="2022-03-15T09:02:37.970" v="701" actId="5793"/>
          <ac:spMkLst>
            <pc:docMk/>
            <pc:sldMk cId="1308633698" sldId="261"/>
            <ac:spMk id="2" creationId="{AE9F03A2-F4C6-C54A-A5C4-2CF1BB5DB16E}"/>
          </ac:spMkLst>
        </pc:spChg>
        <pc:spChg chg="mod">
          <ac:chgData name="Zimáček Tomáš" userId="9d41dccd-2e98-4a15-a25d-d92fa426e77f" providerId="ADAL" clId="{F12426CE-D715-4B44-9675-11FB09EDE882}" dt="2022-03-15T08:54:42.066" v="507" actId="20577"/>
          <ac:spMkLst>
            <pc:docMk/>
            <pc:sldMk cId="1308633698" sldId="261"/>
            <ac:spMk id="4" creationId="{46D7CB40-7719-2548-8D11-9EEE490D01D8}"/>
          </ac:spMkLst>
        </pc:spChg>
      </pc:sldChg>
      <pc:sldChg chg="modSp del mod">
        <pc:chgData name="Zimáček Tomáš" userId="9d41dccd-2e98-4a15-a25d-d92fa426e77f" providerId="ADAL" clId="{F12426CE-D715-4B44-9675-11FB09EDE882}" dt="2022-03-15T08:44:15.346" v="179" actId="2696"/>
        <pc:sldMkLst>
          <pc:docMk/>
          <pc:sldMk cId="3174815548" sldId="262"/>
        </pc:sldMkLst>
        <pc:spChg chg="mod">
          <ac:chgData name="Zimáček Tomáš" userId="9d41dccd-2e98-4a15-a25d-d92fa426e77f" providerId="ADAL" clId="{F12426CE-D715-4B44-9675-11FB09EDE882}" dt="2022-03-15T08:38:30.568" v="49" actId="27636"/>
          <ac:spMkLst>
            <pc:docMk/>
            <pc:sldMk cId="3174815548" sldId="262"/>
            <ac:spMk id="2" creationId="{AE9F03A2-F4C6-C54A-A5C4-2CF1BB5DB16E}"/>
          </ac:spMkLst>
        </pc:spChg>
        <pc:spChg chg="mod">
          <ac:chgData name="Zimáček Tomáš" userId="9d41dccd-2e98-4a15-a25d-d92fa426e77f" providerId="ADAL" clId="{F12426CE-D715-4B44-9675-11FB09EDE882}" dt="2022-03-15T08:41:58.286" v="109" actId="20577"/>
          <ac:spMkLst>
            <pc:docMk/>
            <pc:sldMk cId="3174815548" sldId="262"/>
            <ac:spMk id="4" creationId="{46D7CB40-7719-2548-8D11-9EEE490D01D8}"/>
          </ac:spMkLst>
        </pc:spChg>
      </pc:sldChg>
      <pc:sldChg chg="modSp mod">
        <pc:chgData name="Zimáček Tomáš" userId="9d41dccd-2e98-4a15-a25d-d92fa426e77f" providerId="ADAL" clId="{F12426CE-D715-4B44-9675-11FB09EDE882}" dt="2022-03-15T09:02:07.994" v="679" actId="20577"/>
        <pc:sldMkLst>
          <pc:docMk/>
          <pc:sldMk cId="574807206" sldId="265"/>
        </pc:sldMkLst>
        <pc:spChg chg="mod">
          <ac:chgData name="Zimáček Tomáš" userId="9d41dccd-2e98-4a15-a25d-d92fa426e77f" providerId="ADAL" clId="{F12426CE-D715-4B44-9675-11FB09EDE882}" dt="2022-03-15T09:01:42.317" v="639" actId="20577"/>
          <ac:spMkLst>
            <pc:docMk/>
            <pc:sldMk cId="574807206" sldId="265"/>
            <ac:spMk id="2" creationId="{519D5C61-0409-8840-84F5-9858E55C04A9}"/>
          </ac:spMkLst>
        </pc:spChg>
        <pc:spChg chg="mod">
          <ac:chgData name="Zimáček Tomáš" userId="9d41dccd-2e98-4a15-a25d-d92fa426e77f" providerId="ADAL" clId="{F12426CE-D715-4B44-9675-11FB09EDE882}" dt="2022-03-15T09:01:09.569" v="611" actId="20577"/>
          <ac:spMkLst>
            <pc:docMk/>
            <pc:sldMk cId="574807206" sldId="265"/>
            <ac:spMk id="4" creationId="{0BB1690C-AAC7-F342-88F3-6582FEDBB0FE}"/>
          </ac:spMkLst>
        </pc:spChg>
        <pc:graphicFrameChg chg="modGraphic">
          <ac:chgData name="Zimáček Tomáš" userId="9d41dccd-2e98-4a15-a25d-d92fa426e77f" providerId="ADAL" clId="{F12426CE-D715-4B44-9675-11FB09EDE882}" dt="2022-03-15T09:02:07.994" v="679" actId="20577"/>
          <ac:graphicFrameMkLst>
            <pc:docMk/>
            <pc:sldMk cId="574807206" sldId="265"/>
            <ac:graphicFrameMk id="6" creationId="{B816EDED-89AB-1245-99C5-88DB7F51425D}"/>
          </ac:graphicFrameMkLst>
        </pc:graphicFrameChg>
      </pc:sldChg>
    </pc:docChg>
  </pc:docChgLst>
  <pc:docChgLst>
    <pc:chgData name="Durďáková Blanka" userId="e9263883-2c40-489b-ab04-f9b2e3e8d20e" providerId="ADAL" clId="{DE34BA04-1A66-422A-9A45-DC96B31944A0}"/>
    <pc:docChg chg="custSel addSld modSld">
      <pc:chgData name="Durďáková Blanka" userId="e9263883-2c40-489b-ab04-f9b2e3e8d20e" providerId="ADAL" clId="{DE34BA04-1A66-422A-9A45-DC96B31944A0}" dt="2023-11-16T17:22:25.566" v="174" actId="20577"/>
      <pc:docMkLst>
        <pc:docMk/>
      </pc:docMkLst>
      <pc:sldChg chg="modSp mod">
        <pc:chgData name="Durďáková Blanka" userId="e9263883-2c40-489b-ab04-f9b2e3e8d20e" providerId="ADAL" clId="{DE34BA04-1A66-422A-9A45-DC96B31944A0}" dt="2023-11-16T17:19:34.796" v="149" actId="20577"/>
        <pc:sldMkLst>
          <pc:docMk/>
          <pc:sldMk cId="1257576139" sldId="330"/>
        </pc:sldMkLst>
        <pc:spChg chg="mod">
          <ac:chgData name="Durďáková Blanka" userId="e9263883-2c40-489b-ab04-f9b2e3e8d20e" providerId="ADAL" clId="{DE34BA04-1A66-422A-9A45-DC96B31944A0}" dt="2023-11-16T17:19:34.796" v="149" actId="20577"/>
          <ac:spMkLst>
            <pc:docMk/>
            <pc:sldMk cId="1257576139" sldId="330"/>
            <ac:spMk id="2" creationId="{00000000-0000-0000-0000-000000000000}"/>
          </ac:spMkLst>
        </pc:spChg>
      </pc:sldChg>
      <pc:sldChg chg="modSp mod">
        <pc:chgData name="Durďáková Blanka" userId="e9263883-2c40-489b-ab04-f9b2e3e8d20e" providerId="ADAL" clId="{DE34BA04-1A66-422A-9A45-DC96B31944A0}" dt="2023-11-16T17:20:16.811" v="150" actId="20577"/>
        <pc:sldMkLst>
          <pc:docMk/>
          <pc:sldMk cId="456390012" sldId="332"/>
        </pc:sldMkLst>
        <pc:spChg chg="mod">
          <ac:chgData name="Durďáková Blanka" userId="e9263883-2c40-489b-ab04-f9b2e3e8d20e" providerId="ADAL" clId="{DE34BA04-1A66-422A-9A45-DC96B31944A0}" dt="2023-11-16T17:20:16.811" v="150" actId="20577"/>
          <ac:spMkLst>
            <pc:docMk/>
            <pc:sldMk cId="456390012" sldId="332"/>
            <ac:spMk id="2" creationId="{00000000-0000-0000-0000-000000000000}"/>
          </ac:spMkLst>
        </pc:spChg>
      </pc:sldChg>
      <pc:sldChg chg="modSp mod">
        <pc:chgData name="Durďáková Blanka" userId="e9263883-2c40-489b-ab04-f9b2e3e8d20e" providerId="ADAL" clId="{DE34BA04-1A66-422A-9A45-DC96B31944A0}" dt="2023-11-16T17:21:18.368" v="156" actId="20577"/>
        <pc:sldMkLst>
          <pc:docMk/>
          <pc:sldMk cId="3976583808" sldId="342"/>
        </pc:sldMkLst>
        <pc:spChg chg="mod">
          <ac:chgData name="Durďáková Blanka" userId="e9263883-2c40-489b-ab04-f9b2e3e8d20e" providerId="ADAL" clId="{DE34BA04-1A66-422A-9A45-DC96B31944A0}" dt="2023-11-16T17:21:18.368" v="156" actId="20577"/>
          <ac:spMkLst>
            <pc:docMk/>
            <pc:sldMk cId="3976583808" sldId="342"/>
            <ac:spMk id="2" creationId="{00000000-0000-0000-0000-000000000000}"/>
          </ac:spMkLst>
        </pc:spChg>
      </pc:sldChg>
      <pc:sldChg chg="modSp mod">
        <pc:chgData name="Durďáková Blanka" userId="e9263883-2c40-489b-ab04-f9b2e3e8d20e" providerId="ADAL" clId="{DE34BA04-1A66-422A-9A45-DC96B31944A0}" dt="2023-11-16T17:22:25.566" v="174" actId="20577"/>
        <pc:sldMkLst>
          <pc:docMk/>
          <pc:sldMk cId="4206129773" sldId="344"/>
        </pc:sldMkLst>
        <pc:spChg chg="mod">
          <ac:chgData name="Durďáková Blanka" userId="e9263883-2c40-489b-ab04-f9b2e3e8d20e" providerId="ADAL" clId="{DE34BA04-1A66-422A-9A45-DC96B31944A0}" dt="2023-11-16T17:22:25.566" v="174" actId="20577"/>
          <ac:spMkLst>
            <pc:docMk/>
            <pc:sldMk cId="4206129773" sldId="344"/>
            <ac:spMk id="2" creationId="{00000000-0000-0000-0000-000000000000}"/>
          </ac:spMkLst>
        </pc:spChg>
      </pc:sldChg>
      <pc:sldChg chg="addSp delSp modSp new mod">
        <pc:chgData name="Durďáková Blanka" userId="e9263883-2c40-489b-ab04-f9b2e3e8d20e" providerId="ADAL" clId="{DE34BA04-1A66-422A-9A45-DC96B31944A0}" dt="2023-11-16T17:17:54.606" v="90" actId="20577"/>
        <pc:sldMkLst>
          <pc:docMk/>
          <pc:sldMk cId="2743792633" sldId="354"/>
        </pc:sldMkLst>
        <pc:spChg chg="del">
          <ac:chgData name="Durďáková Blanka" userId="e9263883-2c40-489b-ab04-f9b2e3e8d20e" providerId="ADAL" clId="{DE34BA04-1A66-422A-9A45-DC96B31944A0}" dt="2023-11-16T17:11:18.418" v="1"/>
          <ac:spMkLst>
            <pc:docMk/>
            <pc:sldMk cId="2743792633" sldId="354"/>
            <ac:spMk id="2" creationId="{3AD78DE2-6D7D-9126-6A09-5659765114F0}"/>
          </ac:spMkLst>
        </pc:spChg>
        <pc:spChg chg="mod">
          <ac:chgData name="Durďáková Blanka" userId="e9263883-2c40-489b-ab04-f9b2e3e8d20e" providerId="ADAL" clId="{DE34BA04-1A66-422A-9A45-DC96B31944A0}" dt="2023-11-16T17:17:54.606" v="90" actId="20577"/>
          <ac:spMkLst>
            <pc:docMk/>
            <pc:sldMk cId="2743792633" sldId="354"/>
            <ac:spMk id="4" creationId="{483D34F9-50C7-6A76-F51E-20E80D37FE0A}"/>
          </ac:spMkLst>
        </pc:spChg>
        <pc:picChg chg="add mod">
          <ac:chgData name="Durďáková Blanka" userId="e9263883-2c40-489b-ab04-f9b2e3e8d20e" providerId="ADAL" clId="{DE34BA04-1A66-422A-9A45-DC96B31944A0}" dt="2023-11-16T17:12:04.888" v="6" actId="14100"/>
          <ac:picMkLst>
            <pc:docMk/>
            <pc:sldMk cId="2743792633" sldId="354"/>
            <ac:picMk id="1026" creationId="{B37693E1-AB91-5684-F4E4-E627F9917DD5}"/>
          </ac:picMkLst>
        </pc:picChg>
      </pc:sldChg>
      <pc:sldChg chg="addSp delSp modSp new mod">
        <pc:chgData name="Durďáková Blanka" userId="e9263883-2c40-489b-ab04-f9b2e3e8d20e" providerId="ADAL" clId="{DE34BA04-1A66-422A-9A45-DC96B31944A0}" dt="2023-11-16T17:18:19.988" v="135" actId="27636"/>
        <pc:sldMkLst>
          <pc:docMk/>
          <pc:sldMk cId="3360650847" sldId="355"/>
        </pc:sldMkLst>
        <pc:spChg chg="del">
          <ac:chgData name="Durďáková Blanka" userId="e9263883-2c40-489b-ab04-f9b2e3e8d20e" providerId="ADAL" clId="{DE34BA04-1A66-422A-9A45-DC96B31944A0}" dt="2023-11-16T17:13:07.411" v="8"/>
          <ac:spMkLst>
            <pc:docMk/>
            <pc:sldMk cId="3360650847" sldId="355"/>
            <ac:spMk id="2" creationId="{10BFABF6-34F4-C52D-1E72-E4CA319E3A53}"/>
          </ac:spMkLst>
        </pc:spChg>
        <pc:spChg chg="mod">
          <ac:chgData name="Durďáková Blanka" userId="e9263883-2c40-489b-ab04-f9b2e3e8d20e" providerId="ADAL" clId="{DE34BA04-1A66-422A-9A45-DC96B31944A0}" dt="2023-11-16T17:18:19.988" v="135" actId="27636"/>
          <ac:spMkLst>
            <pc:docMk/>
            <pc:sldMk cId="3360650847" sldId="355"/>
            <ac:spMk id="4" creationId="{B41253F2-7832-2E67-92D5-BDAD9653CB46}"/>
          </ac:spMkLst>
        </pc:spChg>
        <pc:picChg chg="add mod">
          <ac:chgData name="Durďáková Blanka" userId="e9263883-2c40-489b-ab04-f9b2e3e8d20e" providerId="ADAL" clId="{DE34BA04-1A66-422A-9A45-DC96B31944A0}" dt="2023-11-16T17:13:21.761" v="11" actId="14100"/>
          <ac:picMkLst>
            <pc:docMk/>
            <pc:sldMk cId="3360650847" sldId="355"/>
            <ac:picMk id="2050" creationId="{3764ED0E-A4B2-7C43-40A8-FCFA591617D9}"/>
          </ac:picMkLst>
        </pc:picChg>
      </pc:sldChg>
      <pc:sldChg chg="addSp delSp modSp new mod">
        <pc:chgData name="Durďáková Blanka" userId="e9263883-2c40-489b-ab04-f9b2e3e8d20e" providerId="ADAL" clId="{DE34BA04-1A66-422A-9A45-DC96B31944A0}" dt="2023-11-16T17:17:11.094" v="53" actId="20577"/>
        <pc:sldMkLst>
          <pc:docMk/>
          <pc:sldMk cId="1676941390" sldId="356"/>
        </pc:sldMkLst>
        <pc:spChg chg="del">
          <ac:chgData name="Durďáková Blanka" userId="e9263883-2c40-489b-ab04-f9b2e3e8d20e" providerId="ADAL" clId="{DE34BA04-1A66-422A-9A45-DC96B31944A0}" dt="2023-11-16T17:15:59.880" v="13"/>
          <ac:spMkLst>
            <pc:docMk/>
            <pc:sldMk cId="1676941390" sldId="356"/>
            <ac:spMk id="2" creationId="{7E383215-154B-A4F6-34CD-C7A603A9B791}"/>
          </ac:spMkLst>
        </pc:spChg>
        <pc:spChg chg="mod">
          <ac:chgData name="Durďáková Blanka" userId="e9263883-2c40-489b-ab04-f9b2e3e8d20e" providerId="ADAL" clId="{DE34BA04-1A66-422A-9A45-DC96B31944A0}" dt="2023-11-16T17:17:11.094" v="53" actId="20577"/>
          <ac:spMkLst>
            <pc:docMk/>
            <pc:sldMk cId="1676941390" sldId="356"/>
            <ac:spMk id="4" creationId="{AE4FB543-4F36-E7DC-4D47-17C6B0D3E7F0}"/>
          </ac:spMkLst>
        </pc:spChg>
        <pc:picChg chg="add mod">
          <ac:chgData name="Durďáková Blanka" userId="e9263883-2c40-489b-ab04-f9b2e3e8d20e" providerId="ADAL" clId="{DE34BA04-1A66-422A-9A45-DC96B31944A0}" dt="2023-11-16T17:16:14.898" v="17" actId="14100"/>
          <ac:picMkLst>
            <pc:docMk/>
            <pc:sldMk cId="1676941390" sldId="356"/>
            <ac:picMk id="3074" creationId="{D1024A7D-2747-6A58-8E30-7E0F87A2235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313F62F-4B1C-4424-8265-3AB90DD72409}" type="datetimeFigureOut">
              <a:rPr lang="cs-CZ" smtClean="0"/>
              <a:t>06.01.2025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4546C85-B86B-47DE-B15D-616A53CCF4A4}" type="slidenum">
              <a:rPr lang="cs-CZ" smtClean="0"/>
              <a:t>‹#›</a:t>
            </a:fld>
            <a:endParaRPr lang="cs-CZ"/>
          </a:p>
        </p:txBody>
      </p:sp>
    </p:spTree>
    <p:extLst>
      <p:ext uri="{BB962C8B-B14F-4D97-AF65-F5344CB8AC3E}">
        <p14:creationId xmlns:p14="http://schemas.microsoft.com/office/powerpoint/2010/main" val="3690409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B96DCAC-CE6C-F34D-BB40-15ED19D929C0}" type="datetimeFigureOut">
              <a:rPr lang="cs-CZ" smtClean="0"/>
              <a:t>06.01.2025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6DDD35B-1E30-6B4F-BA7A-178A1A8012AE}" type="slidenum">
              <a:rPr lang="cs-CZ" smtClean="0"/>
              <a:t>‹#›</a:t>
            </a:fld>
            <a:endParaRPr lang="cs-CZ"/>
          </a:p>
        </p:txBody>
      </p:sp>
    </p:spTree>
    <p:extLst>
      <p:ext uri="{BB962C8B-B14F-4D97-AF65-F5344CB8AC3E}">
        <p14:creationId xmlns:p14="http://schemas.microsoft.com/office/powerpoint/2010/main" val="276158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288479-C83F-D340-AC78-BAEA2E3FCD6E}"/>
              </a:ext>
            </a:extLst>
          </p:cNvPr>
          <p:cNvSpPr>
            <a:spLocks noGrp="1"/>
          </p:cNvSpPr>
          <p:nvPr>
            <p:ph type="ctrTitle"/>
          </p:nvPr>
        </p:nvSpPr>
        <p:spPr>
          <a:xfrm>
            <a:off x="495300" y="406400"/>
            <a:ext cx="9144000" cy="3022600"/>
          </a:xfrm>
          <a:prstGeom prst="rect">
            <a:avLst/>
          </a:prstGeom>
        </p:spPr>
        <p:txBody>
          <a:bodyPr anchor="t">
            <a:noAutofit/>
          </a:bodyPr>
          <a:lstStyle>
            <a:lvl1pPr algn="l">
              <a:lnSpc>
                <a:spcPct val="80000"/>
              </a:lnSpc>
              <a:defRPr sz="8800" b="1" i="0" spc="50" baseline="0">
                <a:latin typeface="Arial" panose="020B0604020202020204" pitchFamily="34" charset="0"/>
              </a:defRPr>
            </a:lvl1pPr>
          </a:lstStyle>
          <a:p>
            <a:r>
              <a:rPr lang="cs-CZ" dirty="0"/>
              <a:t>Kliknutím lze upravit styl.</a:t>
            </a:r>
          </a:p>
        </p:txBody>
      </p:sp>
      <p:sp>
        <p:nvSpPr>
          <p:cNvPr id="3" name="Podnadpis 2">
            <a:extLst>
              <a:ext uri="{FF2B5EF4-FFF2-40B4-BE49-F238E27FC236}">
                <a16:creationId xmlns:a16="http://schemas.microsoft.com/office/drawing/2014/main" id="{66B8C09E-EFCA-AB4C-BA83-68F103555CEF}"/>
              </a:ext>
            </a:extLst>
          </p:cNvPr>
          <p:cNvSpPr>
            <a:spLocks noGrp="1"/>
          </p:cNvSpPr>
          <p:nvPr>
            <p:ph type="subTitle" idx="1"/>
          </p:nvPr>
        </p:nvSpPr>
        <p:spPr>
          <a:xfrm>
            <a:off x="495300" y="3429000"/>
            <a:ext cx="9144000" cy="1655762"/>
          </a:xfrm>
          <a:prstGeom prst="rect">
            <a:avLst/>
          </a:prstGeom>
        </p:spPr>
        <p:txBody>
          <a:bodyPr/>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9" name="Obrázek 8">
            <a:extLst>
              <a:ext uri="{FF2B5EF4-FFF2-40B4-BE49-F238E27FC236}">
                <a16:creationId xmlns:a16="http://schemas.microsoft.com/office/drawing/2014/main" id="{9E9F0EB4-8389-0C47-86B2-1847372CE24D}"/>
              </a:ext>
            </a:extLst>
          </p:cNvPr>
          <p:cNvPicPr>
            <a:picLocks noChangeAspect="1"/>
          </p:cNvPicPr>
          <p:nvPr/>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4022667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dpis a svislý text">
    <p:spTree>
      <p:nvGrpSpPr>
        <p:cNvPr id="1" name=""/>
        <p:cNvGrpSpPr/>
        <p:nvPr/>
      </p:nvGrpSpPr>
      <p:grpSpPr>
        <a:xfrm>
          <a:off x="0" y="0"/>
          <a:ext cx="0" cy="0"/>
          <a:chOff x="0" y="0"/>
          <a:chExt cx="0" cy="0"/>
        </a:xfrm>
      </p:grpSpPr>
      <p:sp>
        <p:nvSpPr>
          <p:cNvPr id="3" name="Zástupný symbol pro svislý text 2">
            <a:extLst>
              <a:ext uri="{FF2B5EF4-FFF2-40B4-BE49-F238E27FC236}">
                <a16:creationId xmlns:a16="http://schemas.microsoft.com/office/drawing/2014/main" id="{8CA75BC3-4017-C342-A2A7-3958F6DBCB60}"/>
              </a:ext>
            </a:extLst>
          </p:cNvPr>
          <p:cNvSpPr>
            <a:spLocks noGrp="1"/>
          </p:cNvSpPr>
          <p:nvPr>
            <p:ph type="body" orient="vert" idx="1"/>
          </p:nvPr>
        </p:nvSpPr>
        <p:spPr>
          <a:xfrm>
            <a:off x="838200" y="1825625"/>
            <a:ext cx="10515600" cy="4351338"/>
          </a:xfrm>
          <a:prstGeom prst="rect">
            <a:avLst/>
          </a:prstGeo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9803EF-32E5-1145-A509-F7994F4EDF71}"/>
              </a:ext>
            </a:extLst>
          </p:cNvPr>
          <p:cNvSpPr>
            <a:spLocks noGrp="1"/>
          </p:cNvSpPr>
          <p:nvPr>
            <p:ph type="dt" sz="half" idx="10"/>
          </p:nvPr>
        </p:nvSpPr>
        <p:spPr>
          <a:xfrm>
            <a:off x="838200" y="6356350"/>
            <a:ext cx="2743200" cy="365125"/>
          </a:xfrm>
          <a:prstGeom prst="rect">
            <a:avLst/>
          </a:prstGeom>
        </p:spPr>
        <p:txBody>
          <a:bodyPr/>
          <a:lstStyle/>
          <a:p>
            <a:fld id="{221651C8-0589-0A4E-A648-43E7970689D8}" type="datetime1">
              <a:rPr lang="cs-CZ" smtClean="0"/>
              <a:t>06.01.2025</a:t>
            </a:fld>
            <a:endParaRPr lang="cs-CZ"/>
          </a:p>
        </p:txBody>
      </p:sp>
      <p:sp>
        <p:nvSpPr>
          <p:cNvPr id="5" name="Zástupný symbol pro zápatí 4">
            <a:extLst>
              <a:ext uri="{FF2B5EF4-FFF2-40B4-BE49-F238E27FC236}">
                <a16:creationId xmlns:a16="http://schemas.microsoft.com/office/drawing/2014/main" id="{E4D0D550-6A80-2244-AA4F-0A3275A4AF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25F316BE-2998-1E4A-83A9-D9050107CAF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7" name="Obdélník 6">
            <a:extLst>
              <a:ext uri="{FF2B5EF4-FFF2-40B4-BE49-F238E27FC236}">
                <a16:creationId xmlns:a16="http://schemas.microsoft.com/office/drawing/2014/main" id="{662E07EA-F260-7549-976E-B5A77B1A6F8B}"/>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a:extLst>
              <a:ext uri="{FF2B5EF4-FFF2-40B4-BE49-F238E27FC236}">
                <a16:creationId xmlns:a16="http://schemas.microsoft.com/office/drawing/2014/main" id="{38936CAC-5922-E64E-B61E-0EBB8C2FF15B}"/>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1301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áverečný slide">
    <p:bg>
      <p:bgPr>
        <a:solidFill>
          <a:srgbClr val="FFD900"/>
        </a:solidFill>
        <a:effectLst/>
      </p:bgPr>
    </p:bg>
    <p:spTree>
      <p:nvGrpSpPr>
        <p:cNvPr id="1" name=""/>
        <p:cNvGrpSpPr/>
        <p:nvPr/>
      </p:nvGrpSpPr>
      <p:grpSpPr>
        <a:xfrm>
          <a:off x="0" y="0"/>
          <a:ext cx="0" cy="0"/>
          <a:chOff x="0" y="0"/>
          <a:chExt cx="0" cy="0"/>
        </a:xfrm>
      </p:grpSpPr>
      <p:sp>
        <p:nvSpPr>
          <p:cNvPr id="7" name="Nadpis 1">
            <a:extLst>
              <a:ext uri="{FF2B5EF4-FFF2-40B4-BE49-F238E27FC236}">
                <a16:creationId xmlns:a16="http://schemas.microsoft.com/office/drawing/2014/main" id="{5CC4AAD7-5472-9243-9B53-33AAA4C37C18}"/>
              </a:ext>
            </a:extLst>
          </p:cNvPr>
          <p:cNvSpPr>
            <a:spLocks noGrp="1"/>
          </p:cNvSpPr>
          <p:nvPr>
            <p:ph type="ctrTitle" hasCustomPrompt="1"/>
          </p:nvPr>
        </p:nvSpPr>
        <p:spPr>
          <a:xfrm>
            <a:off x="495300" y="406400"/>
            <a:ext cx="9144000" cy="3022600"/>
          </a:xfrm>
          <a:prstGeom prst="rect">
            <a:avLst/>
          </a:prstGeom>
          <a:noFill/>
        </p:spPr>
        <p:txBody>
          <a:bodyPr anchor="t">
            <a:noAutofit/>
          </a:bodyPr>
          <a:lstStyle>
            <a:lvl1pPr algn="l">
              <a:lnSpc>
                <a:spcPct val="70000"/>
              </a:lnSpc>
              <a:defRPr sz="9600" b="1" i="0" spc="50" baseline="0">
                <a:latin typeface="Arial" panose="020B0604020202020204" pitchFamily="34" charset="0"/>
              </a:defRPr>
            </a:lvl1pPr>
          </a:lstStyle>
          <a:p>
            <a:r>
              <a:rPr lang="cs-CZ" dirty="0"/>
              <a:t>Děkujeme</a:t>
            </a:r>
            <a:br>
              <a:rPr lang="cs-CZ" dirty="0"/>
            </a:br>
            <a:r>
              <a:rPr lang="cs-CZ" dirty="0"/>
              <a:t>za pozornost</a:t>
            </a:r>
          </a:p>
        </p:txBody>
      </p:sp>
      <p:sp>
        <p:nvSpPr>
          <p:cNvPr id="8" name="Podnadpis 2">
            <a:extLst>
              <a:ext uri="{FF2B5EF4-FFF2-40B4-BE49-F238E27FC236}">
                <a16:creationId xmlns:a16="http://schemas.microsoft.com/office/drawing/2014/main" id="{AAF84FE4-A791-154D-8D89-7AE14B2F073F}"/>
              </a:ext>
            </a:extLst>
          </p:cNvPr>
          <p:cNvSpPr>
            <a:spLocks noGrp="1"/>
          </p:cNvSpPr>
          <p:nvPr>
            <p:ph type="subTitle" idx="1" hasCustomPrompt="1"/>
          </p:nvPr>
        </p:nvSpPr>
        <p:spPr>
          <a:xfrm>
            <a:off x="495300" y="4736873"/>
            <a:ext cx="9144000" cy="1655762"/>
          </a:xfrm>
          <a:prstGeom prst="rect">
            <a:avLst/>
          </a:prstGeom>
          <a:noFill/>
        </p:spPr>
        <p:txBody>
          <a:bodyPr anchor="b"/>
          <a:lstStyle>
            <a:lvl1pPr marL="0" indent="0" algn="l">
              <a:lnSpc>
                <a:spcPct val="60000"/>
              </a:lnSpc>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Krajský úřad ZK</a:t>
            </a:r>
          </a:p>
          <a:p>
            <a:r>
              <a:rPr lang="cs-CZ" dirty="0"/>
              <a:t>Třída Tomáše Bati 21</a:t>
            </a:r>
          </a:p>
          <a:p>
            <a:r>
              <a:rPr lang="cs-CZ" dirty="0"/>
              <a:t>Zlín 761 90</a:t>
            </a:r>
          </a:p>
        </p:txBody>
      </p:sp>
      <p:pic>
        <p:nvPicPr>
          <p:cNvPr id="9" name="Obrázek 8">
            <a:extLst>
              <a:ext uri="{FF2B5EF4-FFF2-40B4-BE49-F238E27FC236}">
                <a16:creationId xmlns:a16="http://schemas.microsoft.com/office/drawing/2014/main" id="{E34A837E-901A-C645-93E3-46FC598A675D}"/>
              </a:ext>
            </a:extLst>
          </p:cNvPr>
          <p:cNvPicPr>
            <a:picLocks noChangeAspect="1"/>
          </p:cNvPicPr>
          <p:nvPr/>
        </p:nvPicPr>
        <p:blipFill>
          <a:blip r:embed="rId2"/>
          <a:stretch>
            <a:fillRect/>
          </a:stretch>
        </p:blipFill>
        <p:spPr>
          <a:xfrm>
            <a:off x="8707437" y="5509395"/>
            <a:ext cx="3042271" cy="883240"/>
          </a:xfrm>
          <a:prstGeom prst="rect">
            <a:avLst/>
          </a:prstGeom>
          <a:noFill/>
        </p:spPr>
      </p:pic>
    </p:spTree>
    <p:extLst>
      <p:ext uri="{BB962C8B-B14F-4D97-AF65-F5344CB8AC3E}">
        <p14:creationId xmlns:p14="http://schemas.microsoft.com/office/powerpoint/2010/main" val="13566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dpis a obsah">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A8EB467B-1B72-0844-8B4A-9B97214D320E}"/>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Zástupný obsah 2">
            <a:extLst>
              <a:ext uri="{FF2B5EF4-FFF2-40B4-BE49-F238E27FC236}">
                <a16:creationId xmlns:a16="http://schemas.microsoft.com/office/drawing/2014/main" id="{0CED2B99-8320-C74A-A004-6A87A98F4461}"/>
              </a:ext>
            </a:extLst>
          </p:cNvPr>
          <p:cNvSpPr>
            <a:spLocks noGrp="1"/>
          </p:cNvSpPr>
          <p:nvPr>
            <p:ph idx="1"/>
          </p:nvPr>
        </p:nvSpPr>
        <p:spPr>
          <a:xfrm>
            <a:off x="422026" y="1679353"/>
            <a:ext cx="11264900" cy="4600272"/>
          </a:xfrm>
          <a:prstGeom prst="rect">
            <a:avLst/>
          </a:prstGeom>
        </p:spPr>
        <p:txBody>
          <a:bodyPr/>
          <a:lstStyle>
            <a:lvl1pPr marL="228600" indent="-228600">
              <a:buFont typeface="Wingdings" pitchFamily="2" charset="2"/>
              <a:buChar char="§"/>
              <a:defRPr>
                <a:latin typeface="Arial" panose="020B0604020202020204" pitchFamily="34" charset="0"/>
              </a:defRPr>
            </a:lvl1pPr>
            <a:lvl2pPr marL="685800" indent="-228600">
              <a:buFont typeface="Wingdings" pitchFamily="2" charset="2"/>
              <a:buChar char="§"/>
              <a:defRPr>
                <a:latin typeface="Arial" panose="020B0604020202020204" pitchFamily="34" charset="0"/>
              </a:defRPr>
            </a:lvl2pPr>
            <a:lvl3pPr marL="1143000" indent="-228600">
              <a:buFont typeface="Wingdings" pitchFamily="2" charset="2"/>
              <a:buChar char="§"/>
              <a:defRPr>
                <a:latin typeface="Arial" panose="020B0604020202020204" pitchFamily="34" charset="0"/>
              </a:defRPr>
            </a:lvl3pPr>
            <a:lvl4pPr marL="1600200" indent="-228600">
              <a:buFont typeface="Wingdings" pitchFamily="2" charset="2"/>
              <a:buChar char="§"/>
              <a:defRPr>
                <a:latin typeface="Arial" panose="020B0604020202020204" pitchFamily="34" charset="0"/>
              </a:defRPr>
            </a:lvl4pPr>
            <a:lvl5pPr marL="2057400" indent="-228600">
              <a:buFont typeface="Wingdings" pitchFamily="2" charset="2"/>
              <a:buChar char="§"/>
              <a:defRPr>
                <a:latin typeface="Arial" panose="020B0604020202020204" pitchFamily="34" charset="0"/>
              </a:defRPr>
            </a:lvl5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A516D43F-5937-FB4B-BEE5-73342504779B}"/>
              </a:ext>
            </a:extLst>
          </p:cNvPr>
          <p:cNvSpPr>
            <a:spLocks noGrp="1"/>
          </p:cNvSpPr>
          <p:nvPr>
            <p:ph type="dt" sz="half" idx="10"/>
          </p:nvPr>
        </p:nvSpPr>
        <p:spPr>
          <a:xfrm>
            <a:off x="422026" y="6111875"/>
            <a:ext cx="2743200" cy="365125"/>
          </a:xfrm>
          <a:prstGeom prst="rect">
            <a:avLst/>
          </a:prstGeom>
        </p:spPr>
        <p:txBody>
          <a:bodyPr anchor="b"/>
          <a:lstStyle>
            <a:lvl1pPr>
              <a:defRPr b="0" i="0">
                <a:solidFill>
                  <a:schemeClr val="tx1"/>
                </a:solidFill>
                <a:latin typeface="Arial" panose="020B0604020202020204" pitchFamily="34" charset="0"/>
              </a:defRPr>
            </a:lvl1pPr>
          </a:lstStyle>
          <a:p>
            <a:fld id="{298322F3-296F-D94B-BA69-5E3C08C45827}" type="datetime1">
              <a:rPr lang="cs-CZ" smtClean="0"/>
              <a:pPr/>
              <a:t>06.01.2025</a:t>
            </a:fld>
            <a:endParaRPr lang="cs-CZ" dirty="0"/>
          </a:p>
        </p:txBody>
      </p:sp>
      <p:sp>
        <p:nvSpPr>
          <p:cNvPr id="5" name="Zástupný symbol pro zápatí 4">
            <a:extLst>
              <a:ext uri="{FF2B5EF4-FFF2-40B4-BE49-F238E27FC236}">
                <a16:creationId xmlns:a16="http://schemas.microsoft.com/office/drawing/2014/main" id="{0E6DB1C5-5CB2-4642-83AF-2F13EDC3DBF8}"/>
              </a:ext>
            </a:extLst>
          </p:cNvPr>
          <p:cNvSpPr>
            <a:spLocks noGrp="1"/>
          </p:cNvSpPr>
          <p:nvPr>
            <p:ph type="ftr" sz="quarter" idx="11"/>
          </p:nvPr>
        </p:nvSpPr>
        <p:spPr>
          <a:xfrm>
            <a:off x="4038600" y="6102600"/>
            <a:ext cx="4114800" cy="365125"/>
          </a:xfrm>
          <a:prstGeom prst="rect">
            <a:avLst/>
          </a:prstGeom>
        </p:spPr>
        <p:txBody>
          <a:bodyPr anchor="b"/>
          <a:lstStyle>
            <a:lvl1pPr>
              <a:defRPr b="0" i="0">
                <a:solidFill>
                  <a:schemeClr val="tx1"/>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43B7E0B1-A765-BD4B-88A5-DD684EA5E1C2}"/>
              </a:ext>
            </a:extLst>
          </p:cNvPr>
          <p:cNvSpPr>
            <a:spLocks noGrp="1"/>
          </p:cNvSpPr>
          <p:nvPr>
            <p:ph type="sldNum" sz="quarter" idx="12"/>
          </p:nvPr>
        </p:nvSpPr>
        <p:spPr>
          <a:xfrm>
            <a:off x="9042400" y="5951387"/>
            <a:ext cx="2743200" cy="525613"/>
          </a:xfrm>
          <a:prstGeom prst="rect">
            <a:avLst/>
          </a:prstGeom>
        </p:spPr>
        <p:txBody>
          <a:bodyPr anchor="b"/>
          <a:lstStyle>
            <a:lvl1pPr>
              <a:defRPr sz="4000" b="0" i="1">
                <a:solidFill>
                  <a:schemeClr val="tx1"/>
                </a:solidFill>
                <a:latin typeface="Arial" panose="020B0604020202020204" pitchFamily="34" charset="0"/>
              </a:defRPr>
            </a:lvl1pPr>
          </a:lstStyle>
          <a:p>
            <a:fld id="{157D43A2-98E4-B24E-9228-7624BE346F8E}" type="slidenum">
              <a:rPr lang="cs-CZ" smtClean="0"/>
              <a:pPr/>
              <a:t>‹#›</a:t>
            </a:fld>
            <a:endParaRPr lang="cs-CZ" dirty="0"/>
          </a:p>
        </p:txBody>
      </p:sp>
      <p:sp>
        <p:nvSpPr>
          <p:cNvPr id="9" name="Nadpis 1">
            <a:extLst>
              <a:ext uri="{FF2B5EF4-FFF2-40B4-BE49-F238E27FC236}">
                <a16:creationId xmlns:a16="http://schemas.microsoft.com/office/drawing/2014/main" id="{B0A28088-5B5E-0D49-8009-650A01CA558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414610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Záhlaví oddílu">
    <p:bg>
      <p:bgPr>
        <a:solidFill>
          <a:srgbClr val="FFD900"/>
        </a:solidFill>
        <a:effectLst/>
      </p:bgPr>
    </p:bg>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A0FF8C54-ADC3-FB41-8FA8-5442DAA0E790}"/>
              </a:ext>
            </a:extLst>
          </p:cNvPr>
          <p:cNvSpPr>
            <a:spLocks noGrp="1"/>
          </p:cNvSpPr>
          <p:nvPr>
            <p:ph type="dt" sz="half" idx="10"/>
          </p:nvPr>
        </p:nvSpPr>
        <p:spPr>
          <a:xfrm>
            <a:off x="495300" y="6356350"/>
            <a:ext cx="2743200" cy="365125"/>
          </a:xfrm>
          <a:prstGeom prst="rect">
            <a:avLst/>
          </a:prstGeom>
        </p:spPr>
        <p:txBody>
          <a:bodyPr/>
          <a:lstStyle/>
          <a:p>
            <a:fld id="{08CA4094-DA60-0047-89AF-3ECD26EBCBC6}" type="datetime1">
              <a:rPr lang="cs-CZ" smtClean="0"/>
              <a:t>06.01.2025</a:t>
            </a:fld>
            <a:endParaRPr lang="cs-CZ"/>
          </a:p>
        </p:txBody>
      </p:sp>
      <p:sp>
        <p:nvSpPr>
          <p:cNvPr id="5" name="Zástupný symbol pro zápatí 4">
            <a:extLst>
              <a:ext uri="{FF2B5EF4-FFF2-40B4-BE49-F238E27FC236}">
                <a16:creationId xmlns:a16="http://schemas.microsoft.com/office/drawing/2014/main" id="{4B99A2F4-445F-3B40-9D23-8AB4D4FE04B7}"/>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Nadpis 1">
            <a:extLst>
              <a:ext uri="{FF2B5EF4-FFF2-40B4-BE49-F238E27FC236}">
                <a16:creationId xmlns:a16="http://schemas.microsoft.com/office/drawing/2014/main" id="{2D341A6C-DE7B-3344-BDB9-8EFB1402813B}"/>
              </a:ext>
            </a:extLst>
          </p:cNvPr>
          <p:cNvSpPr>
            <a:spLocks noGrp="1"/>
          </p:cNvSpPr>
          <p:nvPr>
            <p:ph type="ctrTitle"/>
          </p:nvPr>
        </p:nvSpPr>
        <p:spPr>
          <a:xfrm>
            <a:off x="495300" y="406400"/>
            <a:ext cx="5150126" cy="3022600"/>
          </a:xfrm>
          <a:prstGeom prst="rect">
            <a:avLst/>
          </a:prstGeom>
        </p:spPr>
        <p:txBody>
          <a:bodyPr anchor="t">
            <a:noAutofit/>
          </a:bodyPr>
          <a:lstStyle>
            <a:lvl1pPr algn="l">
              <a:lnSpc>
                <a:spcPct val="80000"/>
              </a:lnSpc>
              <a:defRPr sz="7200" b="1" i="0" spc="50" baseline="0">
                <a:latin typeface="Arial" panose="020B0604020202020204" pitchFamily="34" charset="0"/>
              </a:defRPr>
            </a:lvl1pPr>
          </a:lstStyle>
          <a:p>
            <a:r>
              <a:rPr lang="cs-CZ" dirty="0"/>
              <a:t>Kliknutím lze upravit styl.</a:t>
            </a:r>
          </a:p>
        </p:txBody>
      </p:sp>
      <p:sp>
        <p:nvSpPr>
          <p:cNvPr id="8" name="Podnadpis 2">
            <a:extLst>
              <a:ext uri="{FF2B5EF4-FFF2-40B4-BE49-F238E27FC236}">
                <a16:creationId xmlns:a16="http://schemas.microsoft.com/office/drawing/2014/main" id="{D7C209FA-AB6E-2841-B554-164C048ED5D5}"/>
              </a:ext>
            </a:extLst>
          </p:cNvPr>
          <p:cNvSpPr>
            <a:spLocks noGrp="1"/>
          </p:cNvSpPr>
          <p:nvPr>
            <p:ph type="subTitle" idx="1"/>
          </p:nvPr>
        </p:nvSpPr>
        <p:spPr>
          <a:xfrm>
            <a:off x="495300" y="4563562"/>
            <a:ext cx="5150126" cy="1655762"/>
          </a:xfrm>
          <a:prstGeom prst="rect">
            <a:avLst/>
          </a:prstGeom>
        </p:spPr>
        <p:txBody>
          <a:bodyPr anchor="b"/>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10" name="Zástupný obsah 2">
            <a:extLst>
              <a:ext uri="{FF2B5EF4-FFF2-40B4-BE49-F238E27FC236}">
                <a16:creationId xmlns:a16="http://schemas.microsoft.com/office/drawing/2014/main" id="{A9D1F263-5082-D040-8558-9E708E7123C4}"/>
              </a:ext>
            </a:extLst>
          </p:cNvPr>
          <p:cNvSpPr>
            <a:spLocks noGrp="1"/>
          </p:cNvSpPr>
          <p:nvPr>
            <p:ph sz="half" idx="13" hasCustomPrompt="1"/>
          </p:nvPr>
        </p:nvSpPr>
        <p:spPr>
          <a:xfrm>
            <a:off x="6096000" y="580541"/>
            <a:ext cx="5499652" cy="5638783"/>
          </a:xfrm>
          <a:prstGeom prst="rect">
            <a:avLst/>
          </a:prstGeom>
        </p:spPr>
        <p:txBody>
          <a:bodyPr anchor="ctr"/>
          <a:lstStyle>
            <a:lvl1pPr marL="0" indent="0" algn="ctr">
              <a:buFont typeface="Wingdings" pitchFamily="2" charset="2"/>
              <a:buNone/>
              <a:defRPr b="0" i="1">
                <a:latin typeface="Arial" panose="020B0604020202020204" pitchFamily="34" charset="0"/>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cs-CZ" b="0" i="1" dirty="0">
                <a:latin typeface="Degular" pitchFamily="82" charset="0"/>
              </a:rPr>
              <a:t>zde vložte fotku</a:t>
            </a:r>
            <a:endParaRPr lang="cs-CZ" dirty="0"/>
          </a:p>
        </p:txBody>
      </p:sp>
    </p:spTree>
    <p:extLst>
      <p:ext uri="{BB962C8B-B14F-4D97-AF65-F5344CB8AC3E}">
        <p14:creationId xmlns:p14="http://schemas.microsoft.com/office/powerpoint/2010/main" val="61240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va obsahy">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38301C3-EDD8-8443-9B23-624712369A19}"/>
              </a:ext>
            </a:extLst>
          </p:cNvPr>
          <p:cNvSpPr>
            <a:spLocks noGrp="1"/>
          </p:cNvSpPr>
          <p:nvPr>
            <p:ph sz="half" idx="1"/>
          </p:nvPr>
        </p:nvSpPr>
        <p:spPr>
          <a:xfrm>
            <a:off x="838200" y="1825625"/>
            <a:ext cx="5181600" cy="4351338"/>
          </a:xfrm>
          <a:prstGeom prst="rect">
            <a:avLst/>
          </a:prstGeo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obsah 3">
            <a:extLst>
              <a:ext uri="{FF2B5EF4-FFF2-40B4-BE49-F238E27FC236}">
                <a16:creationId xmlns:a16="http://schemas.microsoft.com/office/drawing/2014/main" id="{1ABF2C62-EAA8-FD46-AB0C-AFB46182D940}"/>
              </a:ext>
            </a:extLst>
          </p:cNvPr>
          <p:cNvSpPr>
            <a:spLocks noGrp="1"/>
          </p:cNvSpPr>
          <p:nvPr>
            <p:ph sz="half" idx="2"/>
          </p:nvPr>
        </p:nvSpPr>
        <p:spPr>
          <a:xfrm>
            <a:off x="6172200" y="1825625"/>
            <a:ext cx="5181600" cy="435133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1FEBD6D-B94A-4C40-AA98-1C5062D62E12}"/>
              </a:ext>
            </a:extLst>
          </p:cNvPr>
          <p:cNvSpPr>
            <a:spLocks noGrp="1"/>
          </p:cNvSpPr>
          <p:nvPr>
            <p:ph type="dt" sz="half" idx="10"/>
          </p:nvPr>
        </p:nvSpPr>
        <p:spPr>
          <a:xfrm>
            <a:off x="838200" y="6356350"/>
            <a:ext cx="2743200" cy="365125"/>
          </a:xfrm>
          <a:prstGeom prst="rect">
            <a:avLst/>
          </a:prstGeom>
        </p:spPr>
        <p:txBody>
          <a:bodyPr/>
          <a:lstStyle/>
          <a:p>
            <a:fld id="{D3144E17-280E-3341-A412-19E1FCCEF808}" type="datetime1">
              <a:rPr lang="cs-CZ" smtClean="0"/>
              <a:t>06.01.2025</a:t>
            </a:fld>
            <a:endParaRPr lang="cs-CZ"/>
          </a:p>
        </p:txBody>
      </p:sp>
      <p:sp>
        <p:nvSpPr>
          <p:cNvPr id="6" name="Zástupný symbol pro zápatí 5">
            <a:extLst>
              <a:ext uri="{FF2B5EF4-FFF2-40B4-BE49-F238E27FC236}">
                <a16:creationId xmlns:a16="http://schemas.microsoft.com/office/drawing/2014/main" id="{86001B55-F3D8-B245-916B-3D87F5313BEF}"/>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3B028F9-C99B-2345-BCCE-D5C768B7CA69}"/>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8" name="Obdélník 7">
            <a:extLst>
              <a:ext uri="{FF2B5EF4-FFF2-40B4-BE49-F238E27FC236}">
                <a16:creationId xmlns:a16="http://schemas.microsoft.com/office/drawing/2014/main" id="{1F83C6B9-51BF-354A-813E-1E819CCC41A1}"/>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Nadpis 1">
            <a:extLst>
              <a:ext uri="{FF2B5EF4-FFF2-40B4-BE49-F238E27FC236}">
                <a16:creationId xmlns:a16="http://schemas.microsoft.com/office/drawing/2014/main" id="{0A18D240-3BE2-B74D-A516-B0F270362F63}"/>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5985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orovnání">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C960D600-9E1D-644E-955C-AB90DEDEA91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2E7F195-0ECA-5B4E-A9CE-6F805D887DFC}"/>
              </a:ext>
            </a:extLst>
          </p:cNvPr>
          <p:cNvSpPr>
            <a:spLocks noGrp="1"/>
          </p:cNvSpPr>
          <p:nvPr>
            <p:ph sz="half" idx="2"/>
          </p:nvPr>
        </p:nvSpPr>
        <p:spPr>
          <a:xfrm>
            <a:off x="839788" y="2505075"/>
            <a:ext cx="5157787"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69F282E-870E-E74D-944D-04EE93DED5E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5EF3A7-92DE-084B-987D-EA363959281A}"/>
              </a:ext>
            </a:extLst>
          </p:cNvPr>
          <p:cNvSpPr>
            <a:spLocks noGrp="1"/>
          </p:cNvSpPr>
          <p:nvPr>
            <p:ph sz="quarter" idx="4"/>
          </p:nvPr>
        </p:nvSpPr>
        <p:spPr>
          <a:xfrm>
            <a:off x="6172200" y="2505075"/>
            <a:ext cx="5183188"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139B72-6DD2-A340-833A-5DC55CEC54D2}"/>
              </a:ext>
            </a:extLst>
          </p:cNvPr>
          <p:cNvSpPr>
            <a:spLocks noGrp="1"/>
          </p:cNvSpPr>
          <p:nvPr>
            <p:ph type="dt" sz="half" idx="10"/>
          </p:nvPr>
        </p:nvSpPr>
        <p:spPr>
          <a:xfrm>
            <a:off x="838200" y="6356350"/>
            <a:ext cx="2743200" cy="365125"/>
          </a:xfrm>
          <a:prstGeom prst="rect">
            <a:avLst/>
          </a:prstGeom>
        </p:spPr>
        <p:txBody>
          <a:bodyPr/>
          <a:lstStyle/>
          <a:p>
            <a:fld id="{F5E85617-9B28-DF47-BAEC-26C747C8C48A}" type="datetime1">
              <a:rPr lang="cs-CZ" smtClean="0"/>
              <a:t>06.01.2025</a:t>
            </a:fld>
            <a:endParaRPr lang="cs-CZ"/>
          </a:p>
        </p:txBody>
      </p:sp>
      <p:sp>
        <p:nvSpPr>
          <p:cNvPr id="8" name="Zástupný symbol pro zápatí 7">
            <a:extLst>
              <a:ext uri="{FF2B5EF4-FFF2-40B4-BE49-F238E27FC236}">
                <a16:creationId xmlns:a16="http://schemas.microsoft.com/office/drawing/2014/main" id="{4101F343-B190-BE48-9F5D-5B2FD4CDF2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5E1B4949-59AC-7B49-9256-34E0F63B318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10" name="Obdélník 9">
            <a:extLst>
              <a:ext uri="{FF2B5EF4-FFF2-40B4-BE49-F238E27FC236}">
                <a16:creationId xmlns:a16="http://schemas.microsoft.com/office/drawing/2014/main" id="{ECF809C9-6CD1-224D-B38B-D9054EF10F1C}"/>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
            <a:extLst>
              <a:ext uri="{FF2B5EF4-FFF2-40B4-BE49-F238E27FC236}">
                <a16:creationId xmlns:a16="http://schemas.microsoft.com/office/drawing/2014/main" id="{D4AA426A-68B9-3C47-AFEB-D3AC3F0BF83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76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Jenom nadpis">
    <p:spTree>
      <p:nvGrpSpPr>
        <p:cNvPr id="1" name=""/>
        <p:cNvGrpSpPr/>
        <p:nvPr/>
      </p:nvGrpSpPr>
      <p:grpSpPr>
        <a:xfrm>
          <a:off x="0" y="0"/>
          <a:ext cx="0" cy="0"/>
          <a:chOff x="0" y="0"/>
          <a:chExt cx="0" cy="0"/>
        </a:xfrm>
      </p:grpSpPr>
      <p:sp>
        <p:nvSpPr>
          <p:cNvPr id="3" name="Zástupný symbol pro datum 2">
            <a:extLst>
              <a:ext uri="{FF2B5EF4-FFF2-40B4-BE49-F238E27FC236}">
                <a16:creationId xmlns:a16="http://schemas.microsoft.com/office/drawing/2014/main" id="{467392C5-49AE-E548-81A5-FC459F4C3857}"/>
              </a:ext>
            </a:extLst>
          </p:cNvPr>
          <p:cNvSpPr>
            <a:spLocks noGrp="1"/>
          </p:cNvSpPr>
          <p:nvPr>
            <p:ph type="dt" sz="half" idx="10"/>
          </p:nvPr>
        </p:nvSpPr>
        <p:spPr>
          <a:xfrm>
            <a:off x="838200" y="6356350"/>
            <a:ext cx="2743200" cy="365125"/>
          </a:xfrm>
          <a:prstGeom prst="rect">
            <a:avLst/>
          </a:prstGeom>
        </p:spPr>
        <p:txBody>
          <a:bodyPr/>
          <a:lstStyle/>
          <a:p>
            <a:fld id="{AA9F845A-1646-B040-9BDE-B0949ABAA815}" type="datetime1">
              <a:rPr lang="cs-CZ" smtClean="0"/>
              <a:t>06.01.2025</a:t>
            </a:fld>
            <a:endParaRPr lang="cs-CZ"/>
          </a:p>
        </p:txBody>
      </p:sp>
      <p:sp>
        <p:nvSpPr>
          <p:cNvPr id="4" name="Zástupný symbol pro zápatí 3">
            <a:extLst>
              <a:ext uri="{FF2B5EF4-FFF2-40B4-BE49-F238E27FC236}">
                <a16:creationId xmlns:a16="http://schemas.microsoft.com/office/drawing/2014/main" id="{27EE62BF-0652-CC49-B1C6-740D979D665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A1BE27E5-F9AD-FA40-BB59-77DCC9C5FF10}"/>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6" name="Obdélník 5">
            <a:extLst>
              <a:ext uri="{FF2B5EF4-FFF2-40B4-BE49-F238E27FC236}">
                <a16:creationId xmlns:a16="http://schemas.microsoft.com/office/drawing/2014/main" id="{6B4FD313-B4A8-0A46-A50D-B31C9DA87A8E}"/>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Nadpis 1">
            <a:extLst>
              <a:ext uri="{FF2B5EF4-FFF2-40B4-BE49-F238E27FC236}">
                <a16:creationId xmlns:a16="http://schemas.microsoft.com/office/drawing/2014/main" id="{01BCA978-992E-9541-9BE1-4AF26B9D8524}"/>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66573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866500E-7FAE-3947-9DAD-FBA5BC7E9567}"/>
              </a:ext>
            </a:extLst>
          </p:cNvPr>
          <p:cNvSpPr>
            <a:spLocks noGrp="1"/>
          </p:cNvSpPr>
          <p:nvPr>
            <p:ph type="dt" sz="half" idx="10"/>
          </p:nvPr>
        </p:nvSpPr>
        <p:spPr>
          <a:xfrm>
            <a:off x="838200" y="6356350"/>
            <a:ext cx="2743200" cy="365125"/>
          </a:xfrm>
          <a:prstGeom prst="rect">
            <a:avLst/>
          </a:prstGeom>
        </p:spPr>
        <p:txBody>
          <a:bodyPr/>
          <a:lstStyle/>
          <a:p>
            <a:fld id="{DB0C0A0B-5067-DE47-AFC8-F97D18BD4B1F}" type="datetime1">
              <a:rPr lang="cs-CZ" smtClean="0"/>
              <a:t>06.01.2025</a:t>
            </a:fld>
            <a:endParaRPr lang="cs-CZ"/>
          </a:p>
        </p:txBody>
      </p:sp>
      <p:sp>
        <p:nvSpPr>
          <p:cNvPr id="3" name="Zástupný symbol pro zápatí 2">
            <a:extLst>
              <a:ext uri="{FF2B5EF4-FFF2-40B4-BE49-F238E27FC236}">
                <a16:creationId xmlns:a16="http://schemas.microsoft.com/office/drawing/2014/main" id="{358ACE9A-9F8E-CA4C-B782-EFD36998EECE}"/>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6A900C6D-9313-3E4C-B392-797DCC38C81E}"/>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37429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8F003-A3D3-034D-9720-A29A641DBB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56C9885-78EF-7E49-B9B7-55A0262D406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CB5D9DD-0ECA-C54D-88FB-0C68D8DF3F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30A157-10E2-3A41-9082-3C345EC0316E}"/>
              </a:ext>
            </a:extLst>
          </p:cNvPr>
          <p:cNvSpPr>
            <a:spLocks noGrp="1"/>
          </p:cNvSpPr>
          <p:nvPr>
            <p:ph type="dt" sz="half" idx="10"/>
          </p:nvPr>
        </p:nvSpPr>
        <p:spPr>
          <a:xfrm>
            <a:off x="838200" y="6356350"/>
            <a:ext cx="2743200" cy="365125"/>
          </a:xfrm>
          <a:prstGeom prst="rect">
            <a:avLst/>
          </a:prstGeom>
        </p:spPr>
        <p:txBody>
          <a:bodyPr/>
          <a:lstStyle/>
          <a:p>
            <a:fld id="{2E67CFD3-BCAB-884C-9D47-4C8AA78F6E8C}" type="datetime1">
              <a:rPr lang="cs-CZ" smtClean="0"/>
              <a:t>06.01.2025</a:t>
            </a:fld>
            <a:endParaRPr lang="cs-CZ"/>
          </a:p>
        </p:txBody>
      </p:sp>
      <p:sp>
        <p:nvSpPr>
          <p:cNvPr id="6" name="Zástupný symbol pro zápatí 5">
            <a:extLst>
              <a:ext uri="{FF2B5EF4-FFF2-40B4-BE49-F238E27FC236}">
                <a16:creationId xmlns:a16="http://schemas.microsoft.com/office/drawing/2014/main" id="{644CFB0E-3ED7-644D-9D3C-61F36A5F5E3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B8B83830-1354-2D43-AE7D-380C4FEA2A6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91088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46E36E-C6D9-964D-B45E-DBD89DD49C5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5845132-64BF-844A-8C4F-0A043DE08D8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7262657-9F70-6F44-BA53-3669D8E34F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32EC5D-74A5-B64D-AAF7-CD3ACB694BB9}"/>
              </a:ext>
            </a:extLst>
          </p:cNvPr>
          <p:cNvSpPr>
            <a:spLocks noGrp="1"/>
          </p:cNvSpPr>
          <p:nvPr>
            <p:ph type="dt" sz="half" idx="10"/>
          </p:nvPr>
        </p:nvSpPr>
        <p:spPr>
          <a:xfrm>
            <a:off x="838200" y="6356350"/>
            <a:ext cx="2743200" cy="365125"/>
          </a:xfrm>
          <a:prstGeom prst="rect">
            <a:avLst/>
          </a:prstGeom>
        </p:spPr>
        <p:txBody>
          <a:bodyPr/>
          <a:lstStyle/>
          <a:p>
            <a:fld id="{7A05ACCB-DF1B-A540-A5D2-32650422C0FD}" type="datetime1">
              <a:rPr lang="cs-CZ" smtClean="0"/>
              <a:t>06.01.2025</a:t>
            </a:fld>
            <a:endParaRPr lang="cs-CZ"/>
          </a:p>
        </p:txBody>
      </p:sp>
      <p:sp>
        <p:nvSpPr>
          <p:cNvPr id="6" name="Zástupný symbol pro zápatí 5">
            <a:extLst>
              <a:ext uri="{FF2B5EF4-FFF2-40B4-BE49-F238E27FC236}">
                <a16:creationId xmlns:a16="http://schemas.microsoft.com/office/drawing/2014/main" id="{87C7E311-A125-DB47-B7CE-65018DAA4AF2}"/>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F1CC73E3-49F8-B845-AD36-F5386031C1FB}"/>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426774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BBF5F4-3DF4-D44B-9838-6CB84E6AA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Kliknutím lze upravit styl.</a:t>
            </a:r>
          </a:p>
        </p:txBody>
      </p:sp>
      <p:sp>
        <p:nvSpPr>
          <p:cNvPr id="3" name="Zástupný text 2">
            <a:extLst>
              <a:ext uri="{FF2B5EF4-FFF2-40B4-BE49-F238E27FC236}">
                <a16:creationId xmlns:a16="http://schemas.microsoft.com/office/drawing/2014/main" id="{555FD67A-23F8-3A4C-8A09-6F2FFDD28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33E14E2A-7861-2E4E-AE70-2C50E156B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A7EFC59B-10BD-D14D-AB9A-171FF071635D}" type="datetime1">
              <a:rPr lang="cs-CZ" smtClean="0"/>
              <a:pPr/>
              <a:t>06.01.2025</a:t>
            </a:fld>
            <a:endParaRPr lang="cs-CZ" dirty="0"/>
          </a:p>
        </p:txBody>
      </p:sp>
      <p:sp>
        <p:nvSpPr>
          <p:cNvPr id="5" name="Zástupný symbol pro zápatí 4">
            <a:extLst>
              <a:ext uri="{FF2B5EF4-FFF2-40B4-BE49-F238E27FC236}">
                <a16:creationId xmlns:a16="http://schemas.microsoft.com/office/drawing/2014/main" id="{C41FCBC8-96E6-C244-ACD4-C5CE32D244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542C4FB4-DF05-094A-A789-D60084923A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157D43A2-98E4-B24E-9228-7624BE346F8E}" type="slidenum">
              <a:rPr lang="cs-CZ" smtClean="0"/>
              <a:pPr/>
              <a:t>‹#›</a:t>
            </a:fld>
            <a:endParaRPr lang="cs-CZ" dirty="0"/>
          </a:p>
        </p:txBody>
      </p:sp>
    </p:spTree>
    <p:extLst>
      <p:ext uri="{BB962C8B-B14F-4D97-AF65-F5344CB8AC3E}">
        <p14:creationId xmlns:p14="http://schemas.microsoft.com/office/powerpoint/2010/main" val="227158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lanka.durdakova@zlinskykraj.cz" TargetMode="External"/><Relationship Id="rId2" Type="http://schemas.openxmlformats.org/officeDocument/2006/relationships/hyperlink" Target="mailto:andrea.polehlova@zlinskykraj.cz" TargetMode="External"/><Relationship Id="rId1" Type="http://schemas.openxmlformats.org/officeDocument/2006/relationships/slideLayout" Target="../slideLayouts/slideLayout2.xml"/><Relationship Id="rId6" Type="http://schemas.openxmlformats.org/officeDocument/2006/relationships/hyperlink" Target="mailto:katerina.valentova@zlinskykraj.cz" TargetMode="External"/><Relationship Id="rId5" Type="http://schemas.openxmlformats.org/officeDocument/2006/relationships/hyperlink" Target="mailto:pavla.doupovcova@zlinskykraj.cz" TargetMode="External"/><Relationship Id="rId4" Type="http://schemas.openxmlformats.org/officeDocument/2006/relationships/hyperlink" Target="mailto:darina.zmolikova@zlinskykraj.cz"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mfcr.cz/cs/dane-a-ucetnictvi/dane/mistni-spravni-a-soudni-poplatky/metodicka-doporuceni/2020/postupy-ke-zjisteni-a-provereni-skutecno-39708"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464F62-C66D-7747-AE1D-B98617324826}"/>
              </a:ext>
            </a:extLst>
          </p:cNvPr>
          <p:cNvSpPr>
            <a:spLocks noGrp="1"/>
          </p:cNvSpPr>
          <p:nvPr>
            <p:ph type="ctrTitle"/>
          </p:nvPr>
        </p:nvSpPr>
        <p:spPr>
          <a:xfrm>
            <a:off x="451560" y="465365"/>
            <a:ext cx="10681878" cy="3027135"/>
          </a:xfrm>
        </p:spPr>
        <p:txBody>
          <a:bodyPr anchor="t">
            <a:normAutofit/>
          </a:bodyPr>
          <a:lstStyle/>
          <a:p>
            <a:pPr algn="ctr">
              <a:lnSpc>
                <a:spcPct val="70000"/>
              </a:lnSpc>
            </a:pPr>
            <a:br>
              <a:rPr lang="cs-CZ" sz="6000" b="1" spc="50" dirty="0">
                <a:latin typeface="+mj-lt"/>
              </a:rPr>
            </a:br>
            <a:br>
              <a:rPr lang="cs-CZ" sz="6000" dirty="0">
                <a:latin typeface="+mj-lt"/>
              </a:rPr>
            </a:br>
            <a:r>
              <a:rPr lang="cs-CZ" sz="5300" dirty="0">
                <a:latin typeface="+mj-lt"/>
              </a:rPr>
              <a:t>Porada pro obce k agendě správy místních poplatků</a:t>
            </a:r>
            <a:endParaRPr lang="cs-CZ" sz="5300" b="1" spc="50" dirty="0">
              <a:latin typeface="+mj-lt"/>
            </a:endParaRPr>
          </a:p>
        </p:txBody>
      </p:sp>
      <p:sp>
        <p:nvSpPr>
          <p:cNvPr id="3" name="Podnadpis 2">
            <a:extLst>
              <a:ext uri="{FF2B5EF4-FFF2-40B4-BE49-F238E27FC236}">
                <a16:creationId xmlns:a16="http://schemas.microsoft.com/office/drawing/2014/main" id="{A470C84C-FA25-4B48-8EA5-40D03BC15649}"/>
              </a:ext>
            </a:extLst>
          </p:cNvPr>
          <p:cNvSpPr>
            <a:spLocks noGrp="1"/>
          </p:cNvSpPr>
          <p:nvPr>
            <p:ph type="subTitle" idx="1"/>
          </p:nvPr>
        </p:nvSpPr>
        <p:spPr>
          <a:xfrm>
            <a:off x="451560" y="3492499"/>
            <a:ext cx="9144000" cy="2125875"/>
          </a:xfrm>
        </p:spPr>
        <p:txBody>
          <a:bodyPr anchor="t">
            <a:normAutofit/>
          </a:bodyPr>
          <a:lstStyle/>
          <a:p>
            <a:pPr algn="l"/>
            <a:endParaRPr lang="cs-CZ" altLang="cs-CZ" dirty="0">
              <a:latin typeface="+mj-lt"/>
            </a:endParaRPr>
          </a:p>
          <a:p>
            <a:pPr algn="l"/>
            <a:endParaRPr lang="cs-CZ" altLang="cs-CZ" dirty="0">
              <a:latin typeface="+mj-lt"/>
            </a:endParaRPr>
          </a:p>
          <a:p>
            <a:pPr algn="l"/>
            <a:endParaRPr lang="cs-CZ" altLang="cs-CZ" dirty="0">
              <a:latin typeface="+mj-lt"/>
            </a:endParaRPr>
          </a:p>
          <a:p>
            <a:pPr algn="l"/>
            <a:r>
              <a:rPr lang="cs-CZ" dirty="0">
                <a:latin typeface="+mj-lt"/>
              </a:rPr>
              <a:t>Zlín, listopad 2024</a:t>
            </a:r>
          </a:p>
        </p:txBody>
      </p:sp>
    </p:spTree>
    <p:extLst>
      <p:ext uri="{BB962C8B-B14F-4D97-AF65-F5344CB8AC3E}">
        <p14:creationId xmlns:p14="http://schemas.microsoft.com/office/powerpoint/2010/main" val="213465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5B0A390-65CF-0337-4673-17B07B7480C0}"/>
              </a:ext>
            </a:extLst>
          </p:cNvPr>
          <p:cNvSpPr>
            <a:spLocks noGrp="1"/>
          </p:cNvSpPr>
          <p:nvPr>
            <p:ph idx="1"/>
          </p:nvPr>
        </p:nvSpPr>
        <p:spPr/>
        <p:txBody>
          <a:bodyPr>
            <a:normAutofit fontScale="92500" lnSpcReduction="20000"/>
          </a:bodyPr>
          <a:lstStyle/>
          <a:p>
            <a:pPr marL="0" indent="0" algn="just">
              <a:buNone/>
            </a:pPr>
            <a:r>
              <a:rPr lang="cs-CZ" sz="3100" b="1" dirty="0">
                <a:ea typeface="Times New Roman" panose="02020603050405020304" pitchFamily="18" charset="0"/>
                <a:cs typeface="Arial" panose="020B0604020202020204" pitchFamily="34" charset="0"/>
              </a:rPr>
              <a:t>Z</a:t>
            </a:r>
            <a:r>
              <a:rPr lang="cs-CZ" sz="3100" b="1" dirty="0">
                <a:effectLst/>
                <a:latin typeface="Arial" panose="020B0604020202020204" pitchFamily="34" charset="0"/>
                <a:ea typeface="Times New Roman" panose="02020603050405020304" pitchFamily="18" charset="0"/>
                <a:cs typeface="Arial" panose="020B0604020202020204" pitchFamily="34" charset="0"/>
              </a:rPr>
              <a:t>vláštní odborná způsobilost </a:t>
            </a:r>
          </a:p>
          <a:p>
            <a:pPr marL="0" indent="0" algn="just">
              <a:buNone/>
            </a:pPr>
            <a:r>
              <a:rPr lang="cs-CZ" sz="2600" dirty="0">
                <a:ea typeface="Times New Roman" panose="02020603050405020304" pitchFamily="18" charset="0"/>
                <a:cs typeface="Arial" panose="020B0604020202020204" pitchFamily="34" charset="0"/>
              </a:rPr>
              <a:t>Zákon č. 312/2002 Sb., o úřednících územních samosprávných celků </a:t>
            </a:r>
            <a:br>
              <a:rPr lang="cs-CZ" sz="2600" dirty="0">
                <a:ea typeface="Times New Roman" panose="02020603050405020304" pitchFamily="18" charset="0"/>
                <a:cs typeface="Arial" panose="020B0604020202020204" pitchFamily="34" charset="0"/>
              </a:rPr>
            </a:br>
            <a:r>
              <a:rPr lang="cs-CZ" sz="2600" dirty="0">
                <a:ea typeface="Times New Roman" panose="02020603050405020304" pitchFamily="18" charset="0"/>
                <a:cs typeface="Arial" panose="020B0604020202020204" pitchFamily="34" charset="0"/>
              </a:rPr>
              <a:t>v § 21 odst. 1 stanoví, že s</a:t>
            </a:r>
            <a:r>
              <a:rPr lang="cs-CZ" sz="2600" dirty="0">
                <a:effectLst/>
                <a:latin typeface="Arial" panose="020B0604020202020204" pitchFamily="34" charset="0"/>
                <a:ea typeface="Times New Roman" panose="02020603050405020304" pitchFamily="18" charset="0"/>
                <a:cs typeface="Arial" panose="020B0604020202020204" pitchFamily="34" charset="0"/>
              </a:rPr>
              <a:t>právní činnosti stanovené prováděcím právním předpisem zajišťuje územní samosprávný celek </a:t>
            </a:r>
            <a:r>
              <a:rPr lang="cs-CZ" sz="2600" b="1" dirty="0">
                <a:effectLst/>
                <a:latin typeface="Arial" panose="020B0604020202020204" pitchFamily="34" charset="0"/>
                <a:ea typeface="Times New Roman" panose="02020603050405020304" pitchFamily="18" charset="0"/>
                <a:cs typeface="Arial" panose="020B0604020202020204" pitchFamily="34" charset="0"/>
              </a:rPr>
              <a:t>prostřednictvím úředníků, kteří prokázali zvláštní odbornou způsobilost.</a:t>
            </a:r>
          </a:p>
          <a:p>
            <a:pPr marL="271463" indent="-271463" algn="just">
              <a:buNone/>
              <a:tabLst>
                <a:tab pos="271463" algn="l"/>
              </a:tabLst>
            </a:pPr>
            <a:r>
              <a:rPr lang="cs-CZ" dirty="0"/>
              <a:t>= souhrn znalostí a dovedností nezbytných pro výkon činností stanovených prováděcím právním předpisem</a:t>
            </a:r>
          </a:p>
          <a:p>
            <a:pPr algn="just">
              <a:buFontTx/>
              <a:buChar char="-"/>
            </a:pPr>
            <a:r>
              <a:rPr lang="cs-CZ" dirty="0"/>
              <a:t>ověřuje se zkouškou zvláštní odborné způsobilosti a prokazuje osvědčením o zvláštní odborné způsobilosti</a:t>
            </a:r>
          </a:p>
          <a:p>
            <a:pPr algn="just">
              <a:buFontTx/>
              <a:buChar char="-"/>
            </a:pPr>
            <a:r>
              <a:rPr lang="cs-CZ" dirty="0"/>
              <a:t>úředník je povinen prokázat zvláštní odbornou způsobilost k výkonu správních činností stanovených prováděcím právním předpisem do 18 měsíců od vzniku pracovního poměru k územnímu samosprávnému celku nebo ode dne, kdy začal vykonávat činnost, pro jejíž výkon je prokázání zvláštní odborné způsobilosti předpokladem.</a:t>
            </a:r>
          </a:p>
        </p:txBody>
      </p:sp>
      <p:sp>
        <p:nvSpPr>
          <p:cNvPr id="3" name="Zástupný symbol pro číslo snímku 2">
            <a:extLst>
              <a:ext uri="{FF2B5EF4-FFF2-40B4-BE49-F238E27FC236}">
                <a16:creationId xmlns:a16="http://schemas.microsoft.com/office/drawing/2014/main" id="{6CFDD41D-5BDE-9BAA-5D6D-2E4465CC6F94}"/>
              </a:ext>
            </a:extLst>
          </p:cNvPr>
          <p:cNvSpPr>
            <a:spLocks noGrp="1"/>
          </p:cNvSpPr>
          <p:nvPr>
            <p:ph type="sldNum" sz="quarter" idx="12"/>
          </p:nvPr>
        </p:nvSpPr>
        <p:spPr/>
        <p:txBody>
          <a:bodyPr/>
          <a:lstStyle/>
          <a:p>
            <a:fld id="{157D43A2-98E4-B24E-9228-7624BE346F8E}" type="slidenum">
              <a:rPr lang="cs-CZ" smtClean="0"/>
              <a:pPr/>
              <a:t>10</a:t>
            </a:fld>
            <a:endParaRPr lang="cs-CZ" dirty="0"/>
          </a:p>
        </p:txBody>
      </p:sp>
      <p:sp>
        <p:nvSpPr>
          <p:cNvPr id="4" name="Nadpis 3">
            <a:extLst>
              <a:ext uri="{FF2B5EF4-FFF2-40B4-BE49-F238E27FC236}">
                <a16:creationId xmlns:a16="http://schemas.microsoft.com/office/drawing/2014/main" id="{501E8D6A-2C33-6569-0B75-E35809492270}"/>
              </a:ext>
            </a:extLst>
          </p:cNvPr>
          <p:cNvSpPr>
            <a:spLocks noGrp="1"/>
          </p:cNvSpPr>
          <p:nvPr>
            <p:ph type="title"/>
          </p:nvPr>
        </p:nvSpPr>
        <p:spPr/>
        <p:txBody>
          <a:bodyPr/>
          <a:lstStyle/>
          <a:p>
            <a:r>
              <a:rPr lang="cs-CZ" dirty="0"/>
              <a:t>Kvalifikační předpoklady</a:t>
            </a:r>
          </a:p>
        </p:txBody>
      </p:sp>
    </p:spTree>
    <p:extLst>
      <p:ext uri="{BB962C8B-B14F-4D97-AF65-F5344CB8AC3E}">
        <p14:creationId xmlns:p14="http://schemas.microsoft.com/office/powerpoint/2010/main" val="3875648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BD42D21-64CD-D148-B766-E6EBA4677F9B}"/>
              </a:ext>
            </a:extLst>
          </p:cNvPr>
          <p:cNvSpPr>
            <a:spLocks noGrp="1"/>
          </p:cNvSpPr>
          <p:nvPr>
            <p:ph idx="1"/>
          </p:nvPr>
        </p:nvSpPr>
        <p:spPr/>
        <p:txBody>
          <a:bodyPr>
            <a:normAutofit/>
          </a:bodyPr>
          <a:lstStyle/>
          <a:p>
            <a:pPr marL="0" indent="0" algn="just">
              <a:buNone/>
            </a:pPr>
            <a:r>
              <a:rPr lang="cs-CZ" sz="2800" b="1" dirty="0">
                <a:effectLst/>
                <a:latin typeface="Arial" panose="020B0604020202020204" pitchFamily="34" charset="0"/>
                <a:ea typeface="Times New Roman" panose="02020603050405020304" pitchFamily="18" charset="0"/>
                <a:cs typeface="Arial" panose="020B0604020202020204" pitchFamily="34" charset="0"/>
              </a:rPr>
              <a:t>Výjimečně</a:t>
            </a:r>
            <a:r>
              <a:rPr lang="cs-CZ" sz="2800" dirty="0">
                <a:effectLst/>
                <a:latin typeface="Arial" panose="020B0604020202020204" pitchFamily="34" charset="0"/>
                <a:ea typeface="Times New Roman" panose="02020603050405020304" pitchFamily="18" charset="0"/>
                <a:cs typeface="Arial" panose="020B0604020202020204" pitchFamily="34" charset="0"/>
              </a:rPr>
              <a:t> tyto činnosti může vykonávat </a:t>
            </a:r>
            <a:r>
              <a:rPr lang="cs-CZ" sz="2800" b="1" dirty="0">
                <a:effectLst/>
                <a:latin typeface="Arial" panose="020B0604020202020204" pitchFamily="34" charset="0"/>
                <a:ea typeface="Times New Roman" panose="02020603050405020304" pitchFamily="18" charset="0"/>
                <a:cs typeface="Arial" panose="020B0604020202020204" pitchFamily="34" charset="0"/>
              </a:rPr>
              <a:t>i úředník, který nemá zvláštní odbornou způsobilost, </a:t>
            </a:r>
          </a:p>
          <a:p>
            <a:pPr marL="442913" indent="-442913" algn="just">
              <a:buNone/>
            </a:pPr>
            <a:r>
              <a:rPr lang="cs-CZ" sz="2800" dirty="0">
                <a:effectLst/>
                <a:latin typeface="Arial" panose="020B0604020202020204" pitchFamily="34" charset="0"/>
                <a:ea typeface="Times New Roman" panose="02020603050405020304" pitchFamily="18" charset="0"/>
                <a:cs typeface="Arial" panose="020B0604020202020204" pitchFamily="34" charset="0"/>
              </a:rPr>
              <a:t>a) nejdéle však </a:t>
            </a:r>
            <a:r>
              <a:rPr lang="cs-CZ" sz="2800" b="1" u="sng" dirty="0">
                <a:effectLst/>
                <a:latin typeface="Arial" panose="020B0604020202020204" pitchFamily="34" charset="0"/>
                <a:ea typeface="Times New Roman" panose="02020603050405020304" pitchFamily="18" charset="0"/>
                <a:cs typeface="Arial" panose="020B0604020202020204" pitchFamily="34" charset="0"/>
              </a:rPr>
              <a:t>po dobu 18 měsíců </a:t>
            </a:r>
            <a:r>
              <a:rPr lang="cs-CZ" sz="2800" dirty="0">
                <a:effectLst/>
                <a:latin typeface="Arial" panose="020B0604020202020204" pitchFamily="34" charset="0"/>
                <a:ea typeface="Times New Roman" panose="02020603050405020304" pitchFamily="18" charset="0"/>
                <a:cs typeface="Arial" panose="020B0604020202020204" pitchFamily="34" charset="0"/>
              </a:rPr>
              <a:t>od vzniku pracovního poměru úředníka k územnímu samosprávnému celku nebo ode dne, kdy začal vykonávat činnost, pro jejíž výkon je prokázání zvláštní odborné způsobilosti předpokladem, nebo </a:t>
            </a:r>
          </a:p>
          <a:p>
            <a:pPr marL="442913" indent="-442913" algn="just">
              <a:buNone/>
            </a:pPr>
            <a:r>
              <a:rPr lang="cs-CZ" sz="2800" dirty="0">
                <a:effectLst/>
                <a:latin typeface="Arial" panose="020B0604020202020204" pitchFamily="34" charset="0"/>
                <a:ea typeface="Times New Roman" panose="02020603050405020304" pitchFamily="18" charset="0"/>
                <a:cs typeface="Arial" panose="020B0604020202020204" pitchFamily="34" charset="0"/>
              </a:rPr>
              <a:t>b)	</a:t>
            </a:r>
            <a:r>
              <a:rPr lang="cs-CZ" sz="2800" b="1" dirty="0">
                <a:effectLst/>
                <a:latin typeface="Arial" panose="020B0604020202020204" pitchFamily="34" charset="0"/>
                <a:ea typeface="Times New Roman" panose="02020603050405020304" pitchFamily="18" charset="0"/>
                <a:cs typeface="Arial" panose="020B0604020202020204" pitchFamily="34" charset="0"/>
              </a:rPr>
              <a:t>splňuje-li podmínky stanovené </a:t>
            </a:r>
            <a:r>
              <a:rPr lang="cs-CZ" sz="2800" b="1" dirty="0">
                <a:ea typeface="Times New Roman" panose="02020603050405020304" pitchFamily="18" charset="0"/>
                <a:cs typeface="Arial" panose="020B0604020202020204" pitchFamily="34" charset="0"/>
              </a:rPr>
              <a:t>v § 34 odst. 1 </a:t>
            </a:r>
            <a:r>
              <a:rPr lang="cs-CZ" sz="2800" dirty="0">
                <a:ea typeface="Times New Roman" panose="02020603050405020304" pitchFamily="18" charset="0"/>
                <a:cs typeface="Arial" panose="020B0604020202020204" pitchFamily="34" charset="0"/>
              </a:rPr>
              <a:t>(po novele účinné </a:t>
            </a:r>
            <a:br>
              <a:rPr lang="cs-CZ" sz="2800" dirty="0">
                <a:ea typeface="Times New Roman" panose="02020603050405020304" pitchFamily="18" charset="0"/>
                <a:cs typeface="Arial" panose="020B0604020202020204" pitchFamily="34" charset="0"/>
              </a:rPr>
            </a:br>
            <a:r>
              <a:rPr lang="cs-CZ" sz="2800" dirty="0">
                <a:ea typeface="Times New Roman" panose="02020603050405020304" pitchFamily="18" charset="0"/>
                <a:cs typeface="Arial" panose="020B0604020202020204" pitchFamily="34" charset="0"/>
              </a:rPr>
              <a:t>od 1. 1. 2025 </a:t>
            </a:r>
            <a:r>
              <a:rPr lang="cs-CZ" sz="2800" dirty="0">
                <a:effectLst/>
                <a:latin typeface="Arial" panose="020B0604020202020204" pitchFamily="34" charset="0"/>
                <a:ea typeface="Times New Roman" panose="02020603050405020304" pitchFamily="18" charset="0"/>
                <a:cs typeface="Arial" panose="020B0604020202020204" pitchFamily="34" charset="0"/>
              </a:rPr>
              <a:t>v § 33), tj. vzdělání, rovnocennost vzdělání, případně úřednická zkouška podle zákona o státní službě</a:t>
            </a:r>
            <a:r>
              <a:rPr lang="cs-CZ" sz="2800" b="1" dirty="0">
                <a:effectLst/>
                <a:latin typeface="Arial" panose="020B0604020202020204" pitchFamily="34" charset="0"/>
                <a:ea typeface="Times New Roman" panose="02020603050405020304" pitchFamily="18" charset="0"/>
                <a:cs typeface="Arial" panose="020B0604020202020204" pitchFamily="34" charset="0"/>
              </a:rPr>
              <a:t> - </a:t>
            </a:r>
            <a:r>
              <a:rPr lang="cs-CZ" sz="2800" dirty="0">
                <a:effectLst/>
                <a:latin typeface="Arial" panose="020B0604020202020204" pitchFamily="34" charset="0"/>
                <a:ea typeface="Times New Roman" panose="02020603050405020304" pitchFamily="18" charset="0"/>
                <a:cs typeface="Arial" panose="020B0604020202020204" pitchFamily="34" charset="0"/>
              </a:rPr>
              <a:t> </a:t>
            </a:r>
            <a:r>
              <a:rPr lang="cs-CZ" sz="2800" b="1" dirty="0">
                <a:effectLst/>
                <a:latin typeface="Arial" panose="020B0604020202020204" pitchFamily="34" charset="0"/>
                <a:ea typeface="Times New Roman" panose="02020603050405020304" pitchFamily="18" charset="0"/>
                <a:cs typeface="Arial" panose="020B0604020202020204" pitchFamily="34" charset="0"/>
              </a:rPr>
              <a:t>nebo v § 43 odst. 10,</a:t>
            </a:r>
            <a:r>
              <a:rPr lang="cs-CZ" sz="2800" dirty="0">
                <a:effectLst/>
                <a:latin typeface="Arial" panose="020B0604020202020204" pitchFamily="34" charset="0"/>
                <a:ea typeface="Times New Roman" panose="02020603050405020304" pitchFamily="18" charset="0"/>
                <a:cs typeface="Arial" panose="020B0604020202020204" pitchFamily="34" charset="0"/>
              </a:rPr>
              <a:t> tj. v</a:t>
            </a:r>
            <a:r>
              <a:rPr lang="cs-CZ" sz="2800" dirty="0">
                <a:ea typeface="Times New Roman" panose="02020603050405020304" pitchFamily="18" charset="0"/>
                <a:cs typeface="Arial" panose="020B0604020202020204" pitchFamily="34" charset="0"/>
              </a:rPr>
              <a:t>znik nároku na starobní důchod do konce roku 2007</a:t>
            </a:r>
            <a:endParaRPr lang="cs-CZ" sz="2800" dirty="0">
              <a:effectLst/>
              <a:latin typeface="Arial" panose="020B0604020202020204" pitchFamily="34" charset="0"/>
              <a:ea typeface="Times New Roman" panose="02020603050405020304" pitchFamily="18" charset="0"/>
              <a:cs typeface="Arial" panose="020B0604020202020204" pitchFamily="34" charset="0"/>
            </a:endParaRPr>
          </a:p>
          <a:p>
            <a:endParaRPr lang="cs-CZ" dirty="0"/>
          </a:p>
        </p:txBody>
      </p:sp>
      <p:sp>
        <p:nvSpPr>
          <p:cNvPr id="3" name="Zástupný symbol pro číslo snímku 2">
            <a:extLst>
              <a:ext uri="{FF2B5EF4-FFF2-40B4-BE49-F238E27FC236}">
                <a16:creationId xmlns:a16="http://schemas.microsoft.com/office/drawing/2014/main" id="{7245F17D-C957-95D5-31AE-78C73DFE50F3}"/>
              </a:ext>
            </a:extLst>
          </p:cNvPr>
          <p:cNvSpPr>
            <a:spLocks noGrp="1"/>
          </p:cNvSpPr>
          <p:nvPr>
            <p:ph type="sldNum" sz="quarter" idx="12"/>
          </p:nvPr>
        </p:nvSpPr>
        <p:spPr/>
        <p:txBody>
          <a:bodyPr/>
          <a:lstStyle/>
          <a:p>
            <a:fld id="{157D43A2-98E4-B24E-9228-7624BE346F8E}" type="slidenum">
              <a:rPr lang="cs-CZ" smtClean="0"/>
              <a:pPr/>
              <a:t>11</a:t>
            </a:fld>
            <a:endParaRPr lang="cs-CZ" dirty="0"/>
          </a:p>
        </p:txBody>
      </p:sp>
      <p:sp>
        <p:nvSpPr>
          <p:cNvPr id="4" name="Nadpis 3">
            <a:extLst>
              <a:ext uri="{FF2B5EF4-FFF2-40B4-BE49-F238E27FC236}">
                <a16:creationId xmlns:a16="http://schemas.microsoft.com/office/drawing/2014/main" id="{5B5A5398-369A-BB61-7F14-5233E084EA35}"/>
              </a:ext>
            </a:extLst>
          </p:cNvPr>
          <p:cNvSpPr>
            <a:spLocks noGrp="1"/>
          </p:cNvSpPr>
          <p:nvPr>
            <p:ph type="title"/>
          </p:nvPr>
        </p:nvSpPr>
        <p:spPr/>
        <p:txBody>
          <a:bodyPr/>
          <a:lstStyle/>
          <a:p>
            <a:r>
              <a:rPr lang="cs-CZ" dirty="0"/>
              <a:t>Kvalifikační předpoklady</a:t>
            </a:r>
          </a:p>
        </p:txBody>
      </p:sp>
    </p:spTree>
    <p:extLst>
      <p:ext uri="{BB962C8B-B14F-4D97-AF65-F5344CB8AC3E}">
        <p14:creationId xmlns:p14="http://schemas.microsoft.com/office/powerpoint/2010/main" val="3836832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8B8A3AC-4DC1-D3FE-D093-76F263685F9B}"/>
              </a:ext>
            </a:extLst>
          </p:cNvPr>
          <p:cNvSpPr>
            <a:spLocks noGrp="1"/>
          </p:cNvSpPr>
          <p:nvPr>
            <p:ph idx="1"/>
          </p:nvPr>
        </p:nvSpPr>
        <p:spPr/>
        <p:txBody>
          <a:bodyPr>
            <a:normAutofit/>
          </a:bodyPr>
          <a:lstStyle/>
          <a:p>
            <a:pPr marL="0" indent="0" algn="just">
              <a:buNone/>
            </a:pPr>
            <a:r>
              <a:rPr lang="cs-CZ" sz="2400" b="1" dirty="0"/>
              <a:t>Výjimka ze zvláštní odborné způsobilosti </a:t>
            </a:r>
            <a:r>
              <a:rPr lang="cs-CZ" sz="2400" dirty="0"/>
              <a:t>- </a:t>
            </a:r>
            <a:r>
              <a:rPr lang="cs-CZ" sz="2400" b="1" u="sng" dirty="0"/>
              <a:t>§ 21 odst. 4 zákona </a:t>
            </a:r>
            <a:br>
              <a:rPr lang="cs-CZ" sz="2400" b="1" u="sng" dirty="0"/>
            </a:br>
            <a:r>
              <a:rPr lang="cs-CZ" sz="2400" b="1" u="sng" dirty="0"/>
              <a:t>č. 312/2002 Sb. </a:t>
            </a:r>
          </a:p>
          <a:p>
            <a:pPr marL="0" indent="0" algn="just">
              <a:buNone/>
            </a:pPr>
            <a:r>
              <a:rPr lang="cs-CZ" sz="2400" b="1" dirty="0"/>
              <a:t>Znění účinné do konce roku 2024: </a:t>
            </a:r>
          </a:p>
          <a:p>
            <a:pPr marL="0" indent="0" algn="just">
              <a:buNone/>
            </a:pPr>
            <a:r>
              <a:rPr lang="cs-CZ" sz="2400" dirty="0"/>
              <a:t>Jestliže úředník vykonává 2 nebo více správních činností stanovených prováděcím právním předpisem</a:t>
            </a:r>
          </a:p>
          <a:p>
            <a:pPr marL="361950" indent="-361950" algn="just">
              <a:buNone/>
              <a:tabLst>
                <a:tab pos="361950" algn="l"/>
              </a:tabLst>
            </a:pPr>
            <a:r>
              <a:rPr lang="cs-CZ" sz="2400" b="1" dirty="0"/>
              <a:t>a)</a:t>
            </a:r>
            <a:r>
              <a:rPr lang="cs-CZ" sz="2400" dirty="0"/>
              <a:t> v obci, kde nejsou zřízeny alespoň 2 odbory obecního úřadu nebo kde není zřízen pověřený obecní úřad, je povinen prokázat zvláštní odbornou způsobilost jen pro 1 správní činnost, kterou určí vedoucí úřadu,</a:t>
            </a:r>
          </a:p>
          <a:p>
            <a:pPr marL="442913" indent="-442913" algn="just">
              <a:buNone/>
            </a:pPr>
            <a:r>
              <a:rPr lang="cs-CZ" sz="2400" b="1" dirty="0"/>
              <a:t>b)</a:t>
            </a:r>
            <a:r>
              <a:rPr lang="cs-CZ" sz="2400" dirty="0"/>
              <a:t> v jiných případech než uvedených v písmenu a), je povinen prokázat zvláštní odbornou způsobilost pro každou jím vykonávanou správní činnost; u druhého a u dalších ověření se zkouška vykoná jen ze zvláštní části.</a:t>
            </a:r>
          </a:p>
          <a:p>
            <a:pPr marL="0" indent="0">
              <a:buNone/>
            </a:pPr>
            <a:endParaRPr lang="cs-CZ" sz="2800" dirty="0"/>
          </a:p>
          <a:p>
            <a:endParaRPr lang="cs-CZ" dirty="0"/>
          </a:p>
        </p:txBody>
      </p:sp>
      <p:sp>
        <p:nvSpPr>
          <p:cNvPr id="3" name="Zástupný symbol pro číslo snímku 2">
            <a:extLst>
              <a:ext uri="{FF2B5EF4-FFF2-40B4-BE49-F238E27FC236}">
                <a16:creationId xmlns:a16="http://schemas.microsoft.com/office/drawing/2014/main" id="{A2EC1307-15B4-F0F2-944A-530518DC474C}"/>
              </a:ext>
            </a:extLst>
          </p:cNvPr>
          <p:cNvSpPr>
            <a:spLocks noGrp="1"/>
          </p:cNvSpPr>
          <p:nvPr>
            <p:ph type="sldNum" sz="quarter" idx="12"/>
          </p:nvPr>
        </p:nvSpPr>
        <p:spPr/>
        <p:txBody>
          <a:bodyPr/>
          <a:lstStyle/>
          <a:p>
            <a:fld id="{157D43A2-98E4-B24E-9228-7624BE346F8E}" type="slidenum">
              <a:rPr lang="cs-CZ" smtClean="0"/>
              <a:pPr/>
              <a:t>12</a:t>
            </a:fld>
            <a:endParaRPr lang="cs-CZ" dirty="0"/>
          </a:p>
        </p:txBody>
      </p:sp>
      <p:sp>
        <p:nvSpPr>
          <p:cNvPr id="4" name="Nadpis 3">
            <a:extLst>
              <a:ext uri="{FF2B5EF4-FFF2-40B4-BE49-F238E27FC236}">
                <a16:creationId xmlns:a16="http://schemas.microsoft.com/office/drawing/2014/main" id="{46ADEEA2-B735-8F10-E6E4-B9C0830BB4E1}"/>
              </a:ext>
            </a:extLst>
          </p:cNvPr>
          <p:cNvSpPr>
            <a:spLocks noGrp="1"/>
          </p:cNvSpPr>
          <p:nvPr>
            <p:ph type="title"/>
          </p:nvPr>
        </p:nvSpPr>
        <p:spPr/>
        <p:txBody>
          <a:bodyPr/>
          <a:lstStyle/>
          <a:p>
            <a:r>
              <a:rPr lang="cs-CZ" dirty="0"/>
              <a:t>Kvalifikační předpoklady</a:t>
            </a:r>
          </a:p>
        </p:txBody>
      </p:sp>
    </p:spTree>
    <p:extLst>
      <p:ext uri="{BB962C8B-B14F-4D97-AF65-F5344CB8AC3E}">
        <p14:creationId xmlns:p14="http://schemas.microsoft.com/office/powerpoint/2010/main" val="2259111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054BC40-FC82-1810-0287-E417F748E269}"/>
              </a:ext>
            </a:extLst>
          </p:cNvPr>
          <p:cNvSpPr>
            <a:spLocks noGrp="1"/>
          </p:cNvSpPr>
          <p:nvPr>
            <p:ph idx="1"/>
          </p:nvPr>
        </p:nvSpPr>
        <p:spPr/>
        <p:txBody>
          <a:bodyPr>
            <a:noAutofit/>
          </a:bodyPr>
          <a:lstStyle/>
          <a:p>
            <a:pPr marL="0" indent="0">
              <a:buNone/>
            </a:pPr>
            <a:r>
              <a:rPr lang="cs-CZ" sz="2400" b="1" dirty="0"/>
              <a:t>Od 1. 1. 2025 změna - účinnost novely provedené zákonem č. 196/2024 Sb.: </a:t>
            </a:r>
          </a:p>
          <a:p>
            <a:pPr marL="0" indent="0" algn="just">
              <a:buNone/>
            </a:pPr>
            <a:r>
              <a:rPr lang="cs-CZ" sz="2200" b="1" dirty="0"/>
              <a:t>Nové znění § 24 odst. 3, odst. 4 zákona č. 312/2002 Sb.</a:t>
            </a:r>
          </a:p>
          <a:p>
            <a:pPr marL="0" indent="0" algn="just">
              <a:buNone/>
            </a:pPr>
            <a:r>
              <a:rPr lang="cs-CZ" sz="2200" dirty="0"/>
              <a:t>Jestliže úředník vykonává 2 nebo více správních činností stanovených prováděcím právním předpisem, je povinen prokázat zvláštní odbornou způsobilost pro každou </a:t>
            </a:r>
            <a:br>
              <a:rPr lang="cs-CZ" sz="2200" dirty="0"/>
            </a:br>
            <a:r>
              <a:rPr lang="cs-CZ" sz="2200" dirty="0"/>
              <a:t>z těchto správních činností.</a:t>
            </a:r>
          </a:p>
          <a:p>
            <a:pPr marL="0" indent="0" algn="just">
              <a:buNone/>
            </a:pPr>
            <a:r>
              <a:rPr lang="cs-CZ" sz="2200" dirty="0"/>
              <a:t>Jestliže úředník vykonává 2 nebo více správních činností stanovených prováděcím právním předpisem v </a:t>
            </a:r>
            <a:r>
              <a:rPr lang="cs-CZ" sz="2200" b="1" dirty="0"/>
              <a:t>obci se základním rozsahem výkonu přenesené působnosti</a:t>
            </a:r>
            <a:r>
              <a:rPr lang="cs-CZ" sz="2200" dirty="0"/>
              <a:t>, může namísto zvláštní odborné způsobilosti pro každou z těchto správních činností prokázat </a:t>
            </a:r>
            <a:r>
              <a:rPr lang="cs-CZ" sz="2200" b="1" u="sng" dirty="0"/>
              <a:t>zvláštní odbornou způsobilost pro úředníky obcí se základním rozsahem výkonu přenesené působnosti</a:t>
            </a:r>
            <a:r>
              <a:rPr lang="cs-CZ" sz="2200" dirty="0"/>
              <a:t>. Zvláštní odborná způsobilost pro úředníky obcí se základním rozsahem výkonu přenesené působnosti zahrnuje souhrn znalostí a dovedností nezbytných pro výkon správních činností stanovených prováděcím právním předpisem vykonávaných úředníky obcí se základním rozsahem výkonu přenesené působnosti.</a:t>
            </a:r>
          </a:p>
        </p:txBody>
      </p:sp>
      <p:sp>
        <p:nvSpPr>
          <p:cNvPr id="3" name="Zástupný symbol pro číslo snímku 2">
            <a:extLst>
              <a:ext uri="{FF2B5EF4-FFF2-40B4-BE49-F238E27FC236}">
                <a16:creationId xmlns:a16="http://schemas.microsoft.com/office/drawing/2014/main" id="{770F5E6C-BBC2-5005-F203-1458377F589C}"/>
              </a:ext>
            </a:extLst>
          </p:cNvPr>
          <p:cNvSpPr>
            <a:spLocks noGrp="1"/>
          </p:cNvSpPr>
          <p:nvPr>
            <p:ph type="sldNum" sz="quarter" idx="12"/>
          </p:nvPr>
        </p:nvSpPr>
        <p:spPr/>
        <p:txBody>
          <a:bodyPr/>
          <a:lstStyle/>
          <a:p>
            <a:fld id="{157D43A2-98E4-B24E-9228-7624BE346F8E}" type="slidenum">
              <a:rPr lang="cs-CZ" smtClean="0"/>
              <a:pPr/>
              <a:t>13</a:t>
            </a:fld>
            <a:endParaRPr lang="cs-CZ" dirty="0"/>
          </a:p>
        </p:txBody>
      </p:sp>
      <p:sp>
        <p:nvSpPr>
          <p:cNvPr id="4" name="Nadpis 3">
            <a:extLst>
              <a:ext uri="{FF2B5EF4-FFF2-40B4-BE49-F238E27FC236}">
                <a16:creationId xmlns:a16="http://schemas.microsoft.com/office/drawing/2014/main" id="{B947A7E4-608B-88BB-F2D7-2847EB46D885}"/>
              </a:ext>
            </a:extLst>
          </p:cNvPr>
          <p:cNvSpPr>
            <a:spLocks noGrp="1"/>
          </p:cNvSpPr>
          <p:nvPr>
            <p:ph type="title"/>
          </p:nvPr>
        </p:nvSpPr>
        <p:spPr/>
        <p:txBody>
          <a:bodyPr/>
          <a:lstStyle/>
          <a:p>
            <a:r>
              <a:rPr lang="cs-CZ" dirty="0"/>
              <a:t>Kvalifikační předpoklady</a:t>
            </a:r>
          </a:p>
        </p:txBody>
      </p:sp>
    </p:spTree>
    <p:extLst>
      <p:ext uri="{BB962C8B-B14F-4D97-AF65-F5344CB8AC3E}">
        <p14:creationId xmlns:p14="http://schemas.microsoft.com/office/powerpoint/2010/main" val="1633783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23655A1-2306-DADB-2513-EE2CA1013DAB}"/>
              </a:ext>
            </a:extLst>
          </p:cNvPr>
          <p:cNvSpPr>
            <a:spLocks noGrp="1"/>
          </p:cNvSpPr>
          <p:nvPr>
            <p:ph idx="1"/>
          </p:nvPr>
        </p:nvSpPr>
        <p:spPr>
          <a:xfrm>
            <a:off x="422026" y="1381760"/>
            <a:ext cx="11617574" cy="5405119"/>
          </a:xfrm>
        </p:spPr>
        <p:txBody>
          <a:bodyPr>
            <a:normAutofit/>
          </a:bodyPr>
          <a:lstStyle/>
          <a:p>
            <a:pPr algn="just"/>
            <a:r>
              <a:rPr lang="cs-CZ" sz="2600" b="1" kern="100" dirty="0">
                <a:latin typeface="+mj-lt"/>
                <a:ea typeface="Aptos" panose="020B0004020202020204" pitchFamily="34" charset="0"/>
                <a:cs typeface="Times New Roman" panose="02020603050405020304" pitchFamily="18" charset="0"/>
              </a:rPr>
              <a:t>P</a:t>
            </a:r>
            <a:r>
              <a:rPr lang="cs-CZ" sz="2600" b="1" kern="100" dirty="0">
                <a:effectLst/>
                <a:latin typeface="+mj-lt"/>
                <a:ea typeface="Aptos" panose="020B0004020202020204" pitchFamily="34" charset="0"/>
                <a:cs typeface="Times New Roman" panose="02020603050405020304" pitchFamily="18" charset="0"/>
              </a:rPr>
              <a:t>ředávání údajů shromažďovaných Generálním finančním ředitelstvím od provozovatelů digitálních platforem správcům </a:t>
            </a:r>
            <a:r>
              <a:rPr lang="cs-CZ" sz="2600" b="1" kern="100" dirty="0">
                <a:latin typeface="+mj-lt"/>
                <a:ea typeface="Aptos" panose="020B0004020202020204" pitchFamily="34" charset="0"/>
                <a:cs typeface="Times New Roman" panose="02020603050405020304" pitchFamily="18" charset="0"/>
              </a:rPr>
              <a:t>místních poplatků za účelem </a:t>
            </a:r>
            <a:r>
              <a:rPr lang="cs-CZ" sz="2600" b="1" kern="100" dirty="0">
                <a:solidFill>
                  <a:srgbClr val="FF0000"/>
                </a:solidFill>
                <a:latin typeface="+mj-lt"/>
                <a:ea typeface="Aptos" panose="020B0004020202020204" pitchFamily="34" charset="0"/>
                <a:cs typeface="Times New Roman" panose="02020603050405020304" pitchFamily="18" charset="0"/>
              </a:rPr>
              <a:t>správy místního poplatku z pobytu </a:t>
            </a:r>
            <a:endParaRPr lang="cs-CZ" sz="2600" b="1" kern="100" dirty="0">
              <a:solidFill>
                <a:srgbClr val="FF0000"/>
              </a:solidFill>
              <a:effectLst/>
              <a:latin typeface="+mj-lt"/>
              <a:ea typeface="Aptos" panose="020B0004020202020204" pitchFamily="34" charset="0"/>
              <a:cs typeface="Times New Roman" panose="02020603050405020304" pitchFamily="18" charset="0"/>
            </a:endParaRPr>
          </a:p>
          <a:p>
            <a:pPr marL="228600">
              <a:lnSpc>
                <a:spcPct val="107000"/>
              </a:lnSpc>
              <a:spcAft>
                <a:spcPts val="800"/>
              </a:spcAft>
            </a:pPr>
            <a:r>
              <a:rPr lang="cs-CZ" sz="2400" kern="100" dirty="0">
                <a:effectLst/>
                <a:latin typeface="+mj-lt"/>
                <a:ea typeface="Aptos" panose="020B0004020202020204" pitchFamily="34" charset="0"/>
                <a:cs typeface="Times New Roman" panose="02020603050405020304" pitchFamily="18" charset="0"/>
              </a:rPr>
              <a:t>Předmětem porady byla automatická výměna informací významných pro správu MP z pobytu</a:t>
            </a:r>
          </a:p>
          <a:p>
            <a:r>
              <a:rPr lang="cs-CZ" dirty="0"/>
              <a:t>Právní úprava </a:t>
            </a:r>
          </a:p>
          <a:p>
            <a:pPr lvl="1"/>
            <a:r>
              <a:rPr lang="cs-CZ" dirty="0"/>
              <a:t>Mezinárodní smlouvy ◦ Úmluva o vzájemné správní pomoci v daňových záležitostech 2/2014 </a:t>
            </a:r>
            <a:r>
              <a:rPr lang="cs-CZ" dirty="0" err="1"/>
              <a:t>Sb.m.s</a:t>
            </a:r>
            <a:r>
              <a:rPr lang="cs-CZ" dirty="0"/>
              <a:t>.  </a:t>
            </a:r>
          </a:p>
          <a:p>
            <a:pPr lvl="1"/>
            <a:r>
              <a:rPr lang="cs-CZ" dirty="0"/>
              <a:t>Evropské právo ◦ Směrnice RADY 2011/16/EU ze dne 15. února 2011 (směrnice DAC)  </a:t>
            </a:r>
          </a:p>
          <a:p>
            <a:pPr lvl="1"/>
            <a:r>
              <a:rPr lang="cs-CZ" dirty="0"/>
              <a:t>Zákon č. 164/2013 Sb., o mezinárodní spolupráci při správě daní  </a:t>
            </a:r>
          </a:p>
          <a:p>
            <a:pPr lvl="1"/>
            <a:r>
              <a:rPr lang="cs-CZ" dirty="0"/>
              <a:t>Zákon č. 471/2011 Sb., o mezinárodní pomoci při vymáhání některých finančních pohledávek </a:t>
            </a:r>
          </a:p>
        </p:txBody>
      </p:sp>
      <p:sp>
        <p:nvSpPr>
          <p:cNvPr id="3" name="Zástupný symbol pro číslo snímku 2">
            <a:extLst>
              <a:ext uri="{FF2B5EF4-FFF2-40B4-BE49-F238E27FC236}">
                <a16:creationId xmlns:a16="http://schemas.microsoft.com/office/drawing/2014/main" id="{37ED70AA-AB2F-B63A-F607-3F3028F5C8CF}"/>
              </a:ext>
            </a:extLst>
          </p:cNvPr>
          <p:cNvSpPr>
            <a:spLocks noGrp="1"/>
          </p:cNvSpPr>
          <p:nvPr>
            <p:ph type="sldNum" sz="quarter" idx="12"/>
          </p:nvPr>
        </p:nvSpPr>
        <p:spPr/>
        <p:txBody>
          <a:bodyPr/>
          <a:lstStyle/>
          <a:p>
            <a:fld id="{157D43A2-98E4-B24E-9228-7624BE346F8E}" type="slidenum">
              <a:rPr lang="cs-CZ" smtClean="0"/>
              <a:pPr/>
              <a:t>14</a:t>
            </a:fld>
            <a:endParaRPr lang="cs-CZ" dirty="0"/>
          </a:p>
        </p:txBody>
      </p:sp>
      <p:sp>
        <p:nvSpPr>
          <p:cNvPr id="4" name="Nadpis 3">
            <a:extLst>
              <a:ext uri="{FF2B5EF4-FFF2-40B4-BE49-F238E27FC236}">
                <a16:creationId xmlns:a16="http://schemas.microsoft.com/office/drawing/2014/main" id="{F8B65566-E992-E3A0-FF77-29463440DDE8}"/>
              </a:ext>
            </a:extLst>
          </p:cNvPr>
          <p:cNvSpPr>
            <a:spLocks noGrp="1"/>
          </p:cNvSpPr>
          <p:nvPr>
            <p:ph type="title"/>
          </p:nvPr>
        </p:nvSpPr>
        <p:spPr>
          <a:xfrm>
            <a:off x="265043" y="0"/>
            <a:ext cx="11926957" cy="1310640"/>
          </a:xfrm>
        </p:spPr>
        <p:txBody>
          <a:bodyPr>
            <a:normAutofit/>
          </a:bodyPr>
          <a:lstStyle/>
          <a:p>
            <a:r>
              <a:rPr lang="cs-CZ" dirty="0"/>
              <a:t>Pracovní porada týkající se agendy MP konané dne 3. 10. 2024 na MF</a:t>
            </a:r>
          </a:p>
        </p:txBody>
      </p:sp>
    </p:spTree>
    <p:extLst>
      <p:ext uri="{BB962C8B-B14F-4D97-AF65-F5344CB8AC3E}">
        <p14:creationId xmlns:p14="http://schemas.microsoft.com/office/powerpoint/2010/main" val="1498275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6A3B625-F002-4736-1BAA-B6CA4E1A49AA}"/>
              </a:ext>
            </a:extLst>
          </p:cNvPr>
          <p:cNvSpPr>
            <a:spLocks noGrp="1"/>
          </p:cNvSpPr>
          <p:nvPr>
            <p:ph idx="1"/>
          </p:nvPr>
        </p:nvSpPr>
        <p:spPr/>
        <p:txBody>
          <a:bodyPr>
            <a:normAutofit fontScale="77500" lnSpcReduction="20000"/>
          </a:bodyPr>
          <a:lstStyle/>
          <a:p>
            <a:pPr marL="228600">
              <a:lnSpc>
                <a:spcPct val="107000"/>
              </a:lnSpc>
              <a:spcAft>
                <a:spcPts val="800"/>
              </a:spcAft>
            </a:pPr>
            <a:r>
              <a:rPr lang="cs-CZ" sz="2800" kern="100" dirty="0">
                <a:effectLst/>
                <a:latin typeface="+mj-lt"/>
                <a:ea typeface="Aptos" panose="020B0004020202020204" pitchFamily="34" charset="0"/>
                <a:cs typeface="Times New Roman" panose="02020603050405020304" pitchFamily="18" charset="0"/>
              </a:rPr>
              <a:t>Úprava daná směrnicí Rady EU DAC7, která je překlopena (implementována) do zákona o mezinárodní spolupráci při správě daní </a:t>
            </a:r>
            <a:br>
              <a:rPr lang="cs-CZ" sz="2800" kern="100" dirty="0">
                <a:effectLst/>
                <a:latin typeface="+mj-lt"/>
                <a:ea typeface="Aptos" panose="020B0004020202020204" pitchFamily="34" charset="0"/>
                <a:cs typeface="Times New Roman" panose="02020603050405020304" pitchFamily="18" charset="0"/>
              </a:rPr>
            </a:br>
            <a:r>
              <a:rPr lang="cs-CZ" sz="2800" kern="100" dirty="0">
                <a:effectLst/>
                <a:latin typeface="+mj-lt"/>
                <a:ea typeface="Aptos" panose="020B0004020202020204" pitchFamily="34" charset="0"/>
                <a:cs typeface="Times New Roman" panose="02020603050405020304" pitchFamily="18" charset="0"/>
              </a:rPr>
              <a:t>(§ 14t a násl.) – </a:t>
            </a:r>
          </a:p>
          <a:p>
            <a:pPr marL="0" indent="0">
              <a:lnSpc>
                <a:spcPct val="107000"/>
              </a:lnSpc>
              <a:spcAft>
                <a:spcPts val="800"/>
              </a:spcAft>
              <a:buNone/>
            </a:pPr>
            <a:r>
              <a:rPr lang="cs-CZ" kern="100" dirty="0">
                <a:latin typeface="+mj-lt"/>
                <a:ea typeface="Aptos" panose="020B0004020202020204" pitchFamily="34" charset="0"/>
                <a:cs typeface="Times New Roman" panose="02020603050405020304" pitchFamily="18" charset="0"/>
              </a:rPr>
              <a:t>Co z dané právní úpravy vyplývá:</a:t>
            </a:r>
            <a:endParaRPr lang="cs-CZ" sz="2800" kern="100" dirty="0">
              <a:effectLst/>
              <a:latin typeface="+mj-lt"/>
              <a:ea typeface="Aptos" panose="020B0004020202020204" pitchFamily="34" charset="0"/>
              <a:cs typeface="Times New Roman" panose="02020603050405020304" pitchFamily="18" charset="0"/>
            </a:endParaRPr>
          </a:p>
          <a:p>
            <a:pPr marL="228600">
              <a:lnSpc>
                <a:spcPct val="107000"/>
              </a:lnSpc>
              <a:spcAft>
                <a:spcPts val="800"/>
              </a:spcAft>
            </a:pPr>
            <a:r>
              <a:rPr lang="cs-CZ" sz="2800" kern="100" dirty="0">
                <a:effectLst/>
                <a:latin typeface="+mj-lt"/>
                <a:ea typeface="Aptos" panose="020B0004020202020204" pitchFamily="34" charset="0"/>
                <a:cs typeface="Times New Roman" panose="02020603050405020304" pitchFamily="18" charset="0"/>
              </a:rPr>
              <a:t>ukládá provozovatelům digitálních platforem oznamovací povinnost o oznamované činnosti vykonávané prodejcem prostřednictvím digitálních platforem – </a:t>
            </a:r>
            <a:r>
              <a:rPr lang="cs-CZ" sz="2800" kern="100" dirty="0">
                <a:solidFill>
                  <a:srgbClr val="FF0000"/>
                </a:solidFill>
                <a:effectLst/>
                <a:latin typeface="+mj-lt"/>
                <a:ea typeface="Aptos" panose="020B0004020202020204" pitchFamily="34" charset="0"/>
                <a:cs typeface="Times New Roman" panose="02020603050405020304" pitchFamily="18" charset="0"/>
              </a:rPr>
              <a:t>povinnost podat oznámení za oznamovací období do 31. 1. násl roku</a:t>
            </a:r>
          </a:p>
          <a:p>
            <a:pPr marL="228600">
              <a:lnSpc>
                <a:spcPct val="107000"/>
              </a:lnSpc>
              <a:spcAft>
                <a:spcPts val="800"/>
              </a:spcAft>
            </a:pPr>
            <a:r>
              <a:rPr lang="cs-CZ" sz="2800" kern="100" dirty="0">
                <a:latin typeface="+mj-lt"/>
                <a:ea typeface="Aptos" panose="020B0004020202020204" pitchFamily="34" charset="0"/>
                <a:cs typeface="Times New Roman" panose="02020603050405020304" pitchFamily="18" charset="0"/>
              </a:rPr>
              <a:t>Úplata musí být zprostředkovaná tímto digitálním prodejcem, nesmí být pouze inzerent</a:t>
            </a:r>
          </a:p>
          <a:p>
            <a:pPr marL="228600">
              <a:lnSpc>
                <a:spcPct val="107000"/>
              </a:lnSpc>
              <a:spcAft>
                <a:spcPts val="800"/>
              </a:spcAft>
            </a:pPr>
            <a:r>
              <a:rPr lang="cs-CZ" sz="2800" kern="100" dirty="0">
                <a:effectLst/>
                <a:latin typeface="+mj-lt"/>
                <a:ea typeface="Aptos" panose="020B0004020202020204" pitchFamily="34" charset="0"/>
                <a:cs typeface="Times New Roman" panose="02020603050405020304" pitchFamily="18" charset="0"/>
              </a:rPr>
              <a:t>Mezi oznamované činnosti patří informace o poskytovatelích úplatného krátkodobého ubytování a o poskytovaných nemovitostech</a:t>
            </a:r>
          </a:p>
          <a:p>
            <a:pPr marL="228600">
              <a:lnSpc>
                <a:spcPct val="107000"/>
              </a:lnSpc>
              <a:spcAft>
                <a:spcPts val="800"/>
              </a:spcAft>
            </a:pPr>
            <a:r>
              <a:rPr lang="cs-CZ" sz="2800" kern="100" dirty="0">
                <a:effectLst/>
                <a:latin typeface="+mj-lt"/>
                <a:ea typeface="Aptos" panose="020B0004020202020204" pitchFamily="34" charset="0"/>
                <a:cs typeface="Times New Roman" panose="02020603050405020304" pitchFamily="18" charset="0"/>
              </a:rPr>
              <a:t>První data za rok 2023</a:t>
            </a:r>
          </a:p>
          <a:p>
            <a:endParaRPr lang="cs-CZ" dirty="0"/>
          </a:p>
        </p:txBody>
      </p:sp>
      <p:sp>
        <p:nvSpPr>
          <p:cNvPr id="3" name="Zástupný symbol pro číslo snímku 2">
            <a:extLst>
              <a:ext uri="{FF2B5EF4-FFF2-40B4-BE49-F238E27FC236}">
                <a16:creationId xmlns:a16="http://schemas.microsoft.com/office/drawing/2014/main" id="{402BE75F-46CC-0895-18DC-920BF4F80878}"/>
              </a:ext>
            </a:extLst>
          </p:cNvPr>
          <p:cNvSpPr>
            <a:spLocks noGrp="1"/>
          </p:cNvSpPr>
          <p:nvPr>
            <p:ph type="sldNum" sz="quarter" idx="12"/>
          </p:nvPr>
        </p:nvSpPr>
        <p:spPr/>
        <p:txBody>
          <a:bodyPr/>
          <a:lstStyle/>
          <a:p>
            <a:fld id="{157D43A2-98E4-B24E-9228-7624BE346F8E}" type="slidenum">
              <a:rPr lang="cs-CZ" smtClean="0"/>
              <a:pPr/>
              <a:t>15</a:t>
            </a:fld>
            <a:endParaRPr lang="cs-CZ" dirty="0"/>
          </a:p>
        </p:txBody>
      </p:sp>
      <p:sp>
        <p:nvSpPr>
          <p:cNvPr id="4" name="Nadpis 3">
            <a:extLst>
              <a:ext uri="{FF2B5EF4-FFF2-40B4-BE49-F238E27FC236}">
                <a16:creationId xmlns:a16="http://schemas.microsoft.com/office/drawing/2014/main" id="{0A34EB10-4EDD-560C-E0F1-00460C5A5CD8}"/>
              </a:ext>
            </a:extLst>
          </p:cNvPr>
          <p:cNvSpPr>
            <a:spLocks noGrp="1"/>
          </p:cNvSpPr>
          <p:nvPr>
            <p:ph type="title"/>
          </p:nvPr>
        </p:nvSpPr>
        <p:spPr>
          <a:xfrm>
            <a:off x="422026" y="121920"/>
            <a:ext cx="11264900" cy="1176793"/>
          </a:xfrm>
        </p:spPr>
        <p:txBody>
          <a:bodyPr>
            <a:normAutofit fontScale="90000"/>
          </a:bodyPr>
          <a:lstStyle/>
          <a:p>
            <a:r>
              <a:rPr lang="cs-CZ" dirty="0"/>
              <a:t>Automatická výměna informací pro účely správy MP z pobytu</a:t>
            </a:r>
          </a:p>
        </p:txBody>
      </p:sp>
    </p:spTree>
    <p:extLst>
      <p:ext uri="{BB962C8B-B14F-4D97-AF65-F5344CB8AC3E}">
        <p14:creationId xmlns:p14="http://schemas.microsoft.com/office/powerpoint/2010/main" val="1685869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B1AF450-D24C-AF4E-CDBC-CA7F1BB61192}"/>
              </a:ext>
            </a:extLst>
          </p:cNvPr>
          <p:cNvSpPr>
            <a:spLocks noGrp="1"/>
          </p:cNvSpPr>
          <p:nvPr>
            <p:ph idx="1"/>
          </p:nvPr>
        </p:nvSpPr>
        <p:spPr>
          <a:xfrm>
            <a:off x="233680" y="1442720"/>
            <a:ext cx="11744960" cy="5415279"/>
          </a:xfrm>
        </p:spPr>
        <p:txBody>
          <a:bodyPr>
            <a:normAutofit lnSpcReduction="10000"/>
          </a:bodyPr>
          <a:lstStyle/>
          <a:p>
            <a:r>
              <a:rPr lang="cs-CZ" dirty="0">
                <a:latin typeface="+mj-lt"/>
              </a:rPr>
              <a:t>Účel automatické výměny informací pro místní poplatek z pobytu</a:t>
            </a:r>
          </a:p>
          <a:p>
            <a:pPr lvl="1"/>
            <a:r>
              <a:rPr lang="cs-CZ" dirty="0">
                <a:latin typeface="+mj-lt"/>
              </a:rPr>
              <a:t>především získání potřebných informací o poskytovatelích ubytování</a:t>
            </a:r>
          </a:p>
          <a:p>
            <a:pPr lvl="1"/>
            <a:r>
              <a:rPr lang="cs-CZ" dirty="0">
                <a:latin typeface="+mj-lt"/>
              </a:rPr>
              <a:t>získání těchto informací má význam především pro Prahu a podobné turisticky zajímavé města a destinace</a:t>
            </a:r>
          </a:p>
          <a:p>
            <a:pPr algn="just"/>
            <a:r>
              <a:rPr lang="cs-CZ" sz="2400" kern="100" dirty="0">
                <a:solidFill>
                  <a:srgbClr val="FF0000"/>
                </a:solidFill>
                <a:effectLst/>
                <a:latin typeface="+mj-lt"/>
                <a:ea typeface="Aptos" panose="020B0004020202020204" pitchFamily="34" charset="0"/>
                <a:cs typeface="Times New Roman" panose="02020603050405020304" pitchFamily="18" charset="0"/>
              </a:rPr>
              <a:t>Výměna informací</a:t>
            </a:r>
            <a:r>
              <a:rPr lang="cs-CZ" sz="2400" kern="100" dirty="0">
                <a:effectLst/>
                <a:latin typeface="+mj-lt"/>
                <a:ea typeface="Aptos" panose="020B0004020202020204" pitchFamily="34" charset="0"/>
                <a:cs typeface="Times New Roman" panose="02020603050405020304" pitchFamily="18" charset="0"/>
              </a:rPr>
              <a:t>: do konce 2 měsíce v roce – tj. do konce února se </a:t>
            </a:r>
            <a:r>
              <a:rPr lang="cs-CZ" sz="2400" kern="100" dirty="0" err="1">
                <a:effectLst/>
                <a:latin typeface="+mj-lt"/>
                <a:ea typeface="Aptos" panose="020B0004020202020204" pitchFamily="34" charset="0"/>
                <a:cs typeface="Times New Roman" panose="02020603050405020304" pitchFamily="18" charset="0"/>
              </a:rPr>
              <a:t>inf</a:t>
            </a:r>
            <a:r>
              <a:rPr lang="cs-CZ" sz="2400" kern="100" dirty="0">
                <a:effectLst/>
                <a:latin typeface="+mj-lt"/>
                <a:ea typeface="Aptos" panose="020B0004020202020204" pitchFamily="34" charset="0"/>
                <a:cs typeface="Times New Roman" panose="02020603050405020304" pitchFamily="18" charset="0"/>
              </a:rPr>
              <a:t>. poskytnou zahraničním správcům daně (do 31. 1. násl. </a:t>
            </a:r>
            <a:r>
              <a:rPr lang="cs-CZ" sz="2400" kern="100" dirty="0">
                <a:latin typeface="+mj-lt"/>
                <a:ea typeface="Aptos" panose="020B0004020202020204" pitchFamily="34" charset="0"/>
                <a:cs typeface="Times New Roman" panose="02020603050405020304" pitchFamily="18" charset="0"/>
              </a:rPr>
              <a:t>roku </a:t>
            </a:r>
            <a:r>
              <a:rPr lang="cs-CZ" sz="2400" kern="100" dirty="0">
                <a:effectLst/>
                <a:latin typeface="+mj-lt"/>
                <a:ea typeface="Aptos" panose="020B0004020202020204" pitchFamily="34" charset="0"/>
                <a:cs typeface="Times New Roman" panose="02020603050405020304" pitchFamily="18" charset="0"/>
              </a:rPr>
              <a:t>se data shromáždí). Prvně zkoumáme daňovou rezidenci a informujeme tu daňovou správu, kde je prodejce daňovým rezidentem. </a:t>
            </a:r>
          </a:p>
          <a:p>
            <a:pPr lvl="1" algn="just"/>
            <a:r>
              <a:rPr lang="cs-CZ" sz="2000" kern="100" dirty="0">
                <a:latin typeface="+mj-lt"/>
                <a:ea typeface="Aptos" panose="020B0004020202020204" pitchFamily="34" charset="0"/>
                <a:cs typeface="Times New Roman" panose="02020603050405020304" pitchFamily="18" charset="0"/>
              </a:rPr>
              <a:t>Př.:</a:t>
            </a:r>
            <a:r>
              <a:rPr lang="cs-CZ" sz="1400" kern="100" dirty="0">
                <a:latin typeface="+mj-lt"/>
                <a:ea typeface="Aptos" panose="020B0004020202020204" pitchFamily="34" charset="0"/>
                <a:cs typeface="Times New Roman" panose="02020603050405020304" pitchFamily="18" charset="0"/>
              </a:rPr>
              <a:t> </a:t>
            </a:r>
            <a:r>
              <a:rPr lang="cs-CZ" sz="2000" kern="100" dirty="0">
                <a:latin typeface="+mj-lt"/>
                <a:ea typeface="Aptos" panose="020B0004020202020204" pitchFamily="34" charset="0"/>
                <a:cs typeface="Times New Roman" panose="02020603050405020304" pitchFamily="18" charset="0"/>
              </a:rPr>
              <a:t>Airbnb sesbírá data za všechny prodejce, nahlásí je irskému daňovému úřadu (je irský daňový rezident) a ten předá data ostatním daňovým správám včetně České republiky</a:t>
            </a:r>
          </a:p>
          <a:p>
            <a:pPr lvl="1" algn="just"/>
            <a:r>
              <a:rPr lang="cs-CZ" sz="2000" kern="100" dirty="0">
                <a:effectLst/>
                <a:latin typeface="+mj-lt"/>
                <a:ea typeface="Aptos" panose="020B0004020202020204" pitchFamily="34" charset="0"/>
                <a:cs typeface="Times New Roman" panose="02020603050405020304" pitchFamily="18" charset="0"/>
              </a:rPr>
              <a:t>Př.: pokud český občan vlastní nemovitost na Slovensku a pronajímá ji přes digitální platformu, je tedy českým daňovým rezidentem, nemovitost se nachází na Slovensku, tudíž provozovatel platformy oznámí povinně oznamované činnosti, ČR poskytneme informace slovenské daňové správě. Podobně získává informace i ČR</a:t>
            </a:r>
          </a:p>
          <a:p>
            <a:pPr algn="just"/>
            <a:r>
              <a:rPr lang="cs-CZ" sz="2400" dirty="0">
                <a:solidFill>
                  <a:srgbClr val="FF0000"/>
                </a:solidFill>
                <a:latin typeface="+mj-lt"/>
              </a:rPr>
              <a:t>Pozor nutná je přísná ochrana dat</a:t>
            </a:r>
            <a:r>
              <a:rPr lang="cs-CZ" sz="2400" dirty="0">
                <a:latin typeface="+mj-lt"/>
              </a:rPr>
              <a:t>: uložení získaných dat podléhá přísné kontrole, uchování dat musí být zajištěno tak, aby nebylo možné je např. zaslat emailem (</a:t>
            </a:r>
            <a:r>
              <a:rPr lang="cs-CZ" sz="2400" dirty="0" err="1">
                <a:latin typeface="+mj-lt"/>
              </a:rPr>
              <a:t>pc</a:t>
            </a:r>
            <a:r>
              <a:rPr lang="cs-CZ" sz="2400" dirty="0">
                <a:latin typeface="+mj-lt"/>
              </a:rPr>
              <a:t> nesmí být připojeno k internetu); </a:t>
            </a:r>
          </a:p>
          <a:p>
            <a:pPr lvl="1"/>
            <a:endParaRPr lang="cs-CZ" dirty="0"/>
          </a:p>
          <a:p>
            <a:pPr marL="457200" lvl="1" indent="0">
              <a:buNone/>
            </a:pPr>
            <a:endParaRPr lang="cs-CZ" dirty="0"/>
          </a:p>
        </p:txBody>
      </p:sp>
      <p:sp>
        <p:nvSpPr>
          <p:cNvPr id="3" name="Zástupný symbol pro číslo snímku 2">
            <a:extLst>
              <a:ext uri="{FF2B5EF4-FFF2-40B4-BE49-F238E27FC236}">
                <a16:creationId xmlns:a16="http://schemas.microsoft.com/office/drawing/2014/main" id="{8D8CD05F-8038-FF2E-FBDE-52D5EA8159B8}"/>
              </a:ext>
            </a:extLst>
          </p:cNvPr>
          <p:cNvSpPr>
            <a:spLocks noGrp="1"/>
          </p:cNvSpPr>
          <p:nvPr>
            <p:ph type="sldNum" sz="quarter" idx="12"/>
          </p:nvPr>
        </p:nvSpPr>
        <p:spPr>
          <a:xfrm>
            <a:off x="9042400" y="5951387"/>
            <a:ext cx="2743200" cy="906612"/>
          </a:xfrm>
        </p:spPr>
        <p:txBody>
          <a:bodyPr/>
          <a:lstStyle/>
          <a:p>
            <a:fld id="{157D43A2-98E4-B24E-9228-7624BE346F8E}" type="slidenum">
              <a:rPr lang="cs-CZ" smtClean="0"/>
              <a:pPr/>
              <a:t>16</a:t>
            </a:fld>
            <a:endParaRPr lang="cs-CZ" dirty="0"/>
          </a:p>
        </p:txBody>
      </p:sp>
      <p:sp>
        <p:nvSpPr>
          <p:cNvPr id="4" name="Nadpis 3">
            <a:extLst>
              <a:ext uri="{FF2B5EF4-FFF2-40B4-BE49-F238E27FC236}">
                <a16:creationId xmlns:a16="http://schemas.microsoft.com/office/drawing/2014/main" id="{321AD4F5-39A4-6D23-FDC0-9F159105A880}"/>
              </a:ext>
            </a:extLst>
          </p:cNvPr>
          <p:cNvSpPr>
            <a:spLocks noGrp="1"/>
          </p:cNvSpPr>
          <p:nvPr>
            <p:ph type="title"/>
          </p:nvPr>
        </p:nvSpPr>
        <p:spPr>
          <a:xfrm>
            <a:off x="422026" y="142240"/>
            <a:ext cx="11264900" cy="1156473"/>
          </a:xfrm>
        </p:spPr>
        <p:txBody>
          <a:bodyPr>
            <a:normAutofit fontScale="90000"/>
          </a:bodyPr>
          <a:lstStyle/>
          <a:p>
            <a:r>
              <a:rPr lang="cs-CZ" dirty="0"/>
              <a:t>Automatická výměna informací pro účely správy MP z pobytu</a:t>
            </a:r>
          </a:p>
        </p:txBody>
      </p:sp>
    </p:spTree>
    <p:extLst>
      <p:ext uri="{BB962C8B-B14F-4D97-AF65-F5344CB8AC3E}">
        <p14:creationId xmlns:p14="http://schemas.microsoft.com/office/powerpoint/2010/main" val="3306661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AE9B9C4-0611-A11E-D90C-39FD5026DB18}"/>
              </a:ext>
            </a:extLst>
          </p:cNvPr>
          <p:cNvSpPr>
            <a:spLocks noGrp="1"/>
          </p:cNvSpPr>
          <p:nvPr>
            <p:ph idx="1"/>
          </p:nvPr>
        </p:nvSpPr>
        <p:spPr>
          <a:xfrm>
            <a:off x="485526" y="1551917"/>
            <a:ext cx="11264900" cy="5391807"/>
          </a:xfrm>
        </p:spPr>
        <p:txBody>
          <a:bodyPr>
            <a:normAutofit fontScale="92500" lnSpcReduction="10000"/>
          </a:bodyPr>
          <a:lstStyle/>
          <a:p>
            <a:pPr marL="447675" indent="-447675" algn="just">
              <a:buFont typeface="+mj-lt"/>
              <a:buAutoNum type="arabicPeriod"/>
            </a:pPr>
            <a:r>
              <a:rPr lang="cs-CZ" sz="2600" u="sng" dirty="0"/>
              <a:t>označení správce</a:t>
            </a:r>
            <a:r>
              <a:rPr lang="cs-CZ" sz="2600" dirty="0"/>
              <a:t> poplatku (</a:t>
            </a:r>
            <a:r>
              <a:rPr lang="cs-CZ" sz="2600" b="1" dirty="0"/>
              <a:t>obecní</a:t>
            </a:r>
            <a:r>
              <a:rPr lang="cs-CZ" sz="2600" dirty="0"/>
              <a:t> </a:t>
            </a:r>
            <a:r>
              <a:rPr lang="cs-CZ" sz="2600" b="1" dirty="0"/>
              <a:t>úřad</a:t>
            </a:r>
            <a:r>
              <a:rPr lang="cs-CZ" sz="2600" dirty="0"/>
              <a:t>) - § 15 odst. 1 zákona </a:t>
            </a:r>
            <a:br>
              <a:rPr lang="cs-CZ" sz="2600" dirty="0"/>
            </a:br>
            <a:r>
              <a:rPr lang="cs-CZ" sz="2600" dirty="0"/>
              <a:t>o místních poplatcích</a:t>
            </a:r>
          </a:p>
          <a:p>
            <a:pPr algn="just">
              <a:buFont typeface="+mj-lt"/>
              <a:buAutoNum type="arabicPeriod"/>
            </a:pPr>
            <a:r>
              <a:rPr lang="cs-CZ" sz="2600" dirty="0"/>
              <a:t>  číslo jednací (u rozhodnutí), </a:t>
            </a:r>
            <a:r>
              <a:rPr lang="cs-CZ" sz="2600" u="sng" dirty="0"/>
              <a:t>číslo platebního výměru</a:t>
            </a:r>
          </a:p>
          <a:p>
            <a:pPr marL="447675" indent="-447675" algn="just">
              <a:buFont typeface="+mj-lt"/>
              <a:buAutoNum type="arabicPeriod"/>
            </a:pPr>
            <a:r>
              <a:rPr lang="cs-CZ" sz="2600" u="sng" dirty="0"/>
              <a:t>označení příjemce </a:t>
            </a:r>
            <a:r>
              <a:rPr lang="cs-CZ" sz="2600" dirty="0"/>
              <a:t>platebního výměru </a:t>
            </a:r>
            <a:r>
              <a:rPr lang="cs-CZ" sz="2600" u="sng" dirty="0"/>
              <a:t>/poplatníka/ </a:t>
            </a:r>
            <a:r>
              <a:rPr lang="cs-CZ" sz="2600" dirty="0"/>
              <a:t> - za nezletilou osobu se vyměří zákonnému zástupci, u osob omezených ve svéprávnosti opatrovníkovi, uvést i RČ)</a:t>
            </a:r>
          </a:p>
          <a:p>
            <a:pPr marL="447675" indent="-447675" algn="just">
              <a:buFont typeface="+mj-lt"/>
              <a:buAutoNum type="arabicPeriod"/>
            </a:pPr>
            <a:r>
              <a:rPr lang="cs-CZ" sz="2600" u="sng" dirty="0"/>
              <a:t>výrok s uvedením právních předpisů, podle kterých bylo rozhodováno</a:t>
            </a:r>
            <a:r>
              <a:rPr lang="cs-CZ" sz="2600" dirty="0"/>
              <a:t> (daňový řád, zákon o místních poplatcích, obecně závazná vyhláška, </a:t>
            </a:r>
            <a:r>
              <a:rPr lang="cs-CZ" sz="2600" u="sng" dirty="0"/>
              <a:t>částka k úhradě, číslo účtu </a:t>
            </a:r>
          </a:p>
          <a:p>
            <a:pPr marL="447675" indent="-447675" algn="just">
              <a:buFont typeface="+mj-lt"/>
              <a:buAutoNum type="arabicPeriod"/>
            </a:pPr>
            <a:r>
              <a:rPr lang="cs-CZ" sz="2600" u="sng" dirty="0"/>
              <a:t>lhůta ke splnění povinnosti </a:t>
            </a:r>
            <a:r>
              <a:rPr lang="cs-CZ" sz="2600" dirty="0"/>
              <a:t>(§ 139 odst. 3 daňového řádu - do 15 dnů ode dne právní moci platebního výměru)</a:t>
            </a:r>
          </a:p>
          <a:p>
            <a:pPr marL="447675" indent="-447675" algn="just">
              <a:buFont typeface="+mj-lt"/>
              <a:buAutoNum type="arabicPeriod"/>
            </a:pPr>
            <a:r>
              <a:rPr lang="cs-CZ" sz="2600" u="sng" dirty="0"/>
              <a:t>poučení o odvolání </a:t>
            </a:r>
            <a:r>
              <a:rPr lang="cs-CZ" sz="2600" dirty="0"/>
              <a:t>- § 109 daňového řádu, tj. v jaké lhůtě (do 30 dnů ode dne doručení) a kde se podává (u správce poplatku, který platební výměr vydal), upozornění na vyloučení  odkladného účinku (u platebního výměru </a:t>
            </a:r>
            <a:r>
              <a:rPr lang="cs-CZ" sz="2600" b="1" dirty="0"/>
              <a:t>nemá odvolání odkladný účinek </a:t>
            </a:r>
            <a:r>
              <a:rPr lang="cs-CZ" sz="2600" dirty="0"/>
              <a:t>- § 109 odst. 5 daňového řádu)</a:t>
            </a:r>
          </a:p>
          <a:p>
            <a:pPr marL="0" indent="0" algn="just">
              <a:buNone/>
            </a:pPr>
            <a:endParaRPr lang="cs-CZ" sz="3100" dirty="0"/>
          </a:p>
        </p:txBody>
      </p:sp>
      <p:sp>
        <p:nvSpPr>
          <p:cNvPr id="3" name="Zástupný symbol pro číslo snímku 2">
            <a:extLst>
              <a:ext uri="{FF2B5EF4-FFF2-40B4-BE49-F238E27FC236}">
                <a16:creationId xmlns:a16="http://schemas.microsoft.com/office/drawing/2014/main" id="{99F66D0C-CAF1-F5F5-D287-ACC836741061}"/>
              </a:ext>
            </a:extLst>
          </p:cNvPr>
          <p:cNvSpPr>
            <a:spLocks noGrp="1"/>
          </p:cNvSpPr>
          <p:nvPr>
            <p:ph type="sldNum" sz="quarter" idx="12"/>
          </p:nvPr>
        </p:nvSpPr>
        <p:spPr>
          <a:xfrm>
            <a:off x="9042400" y="5951387"/>
            <a:ext cx="2743200" cy="906613"/>
          </a:xfrm>
        </p:spPr>
        <p:txBody>
          <a:bodyPr/>
          <a:lstStyle/>
          <a:p>
            <a:fld id="{157D43A2-98E4-B24E-9228-7624BE346F8E}" type="slidenum">
              <a:rPr lang="cs-CZ" smtClean="0"/>
              <a:pPr/>
              <a:t>17</a:t>
            </a:fld>
            <a:endParaRPr lang="cs-CZ" dirty="0"/>
          </a:p>
        </p:txBody>
      </p:sp>
      <p:sp>
        <p:nvSpPr>
          <p:cNvPr id="4" name="Nadpis 3">
            <a:extLst>
              <a:ext uri="{FF2B5EF4-FFF2-40B4-BE49-F238E27FC236}">
                <a16:creationId xmlns:a16="http://schemas.microsoft.com/office/drawing/2014/main" id="{5BD01E22-C5F4-44FC-C26E-B656263FDB95}"/>
              </a:ext>
            </a:extLst>
          </p:cNvPr>
          <p:cNvSpPr>
            <a:spLocks noGrp="1"/>
          </p:cNvSpPr>
          <p:nvPr>
            <p:ph type="title"/>
          </p:nvPr>
        </p:nvSpPr>
        <p:spPr>
          <a:xfrm>
            <a:off x="422026" y="180976"/>
            <a:ext cx="11264900" cy="1117738"/>
          </a:xfrm>
        </p:spPr>
        <p:txBody>
          <a:bodyPr>
            <a:noAutofit/>
          </a:bodyPr>
          <a:lstStyle/>
          <a:p>
            <a:r>
              <a:rPr lang="cs-CZ" sz="3600" dirty="0"/>
              <a:t>  Platební výměr – náležitosti </a:t>
            </a:r>
            <a:br>
              <a:rPr lang="cs-CZ" sz="3600" dirty="0"/>
            </a:br>
            <a:r>
              <a:rPr lang="cs-CZ" sz="3600" dirty="0"/>
              <a:t>  (§ 102 daňového řádu)</a:t>
            </a:r>
          </a:p>
        </p:txBody>
      </p:sp>
    </p:spTree>
    <p:extLst>
      <p:ext uri="{BB962C8B-B14F-4D97-AF65-F5344CB8AC3E}">
        <p14:creationId xmlns:p14="http://schemas.microsoft.com/office/powerpoint/2010/main" val="630059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807299F-8E49-8354-D839-B101DCB1BB38}"/>
              </a:ext>
            </a:extLst>
          </p:cNvPr>
          <p:cNvSpPr>
            <a:spLocks noGrp="1"/>
          </p:cNvSpPr>
          <p:nvPr>
            <p:ph idx="1"/>
          </p:nvPr>
        </p:nvSpPr>
        <p:spPr/>
        <p:txBody>
          <a:bodyPr>
            <a:normAutofit/>
          </a:bodyPr>
          <a:lstStyle/>
          <a:p>
            <a:pPr marL="514350" indent="-428625" algn="just">
              <a:buAutoNum type="arabicPeriod" startAt="7"/>
              <a:tabLst>
                <a:tab pos="447675" algn="l"/>
              </a:tabLst>
            </a:pPr>
            <a:r>
              <a:rPr lang="cs-CZ" sz="2600" u="sng" dirty="0"/>
              <a:t>podpis úřední osoby</a:t>
            </a:r>
            <a:r>
              <a:rPr lang="cs-CZ" sz="2600" dirty="0"/>
              <a:t> – s uvedením jejího jména, příjmení </a:t>
            </a:r>
            <a:br>
              <a:rPr lang="cs-CZ" sz="2600" dirty="0"/>
            </a:br>
            <a:r>
              <a:rPr lang="cs-CZ" sz="2600" dirty="0"/>
              <a:t>a pracovního zařazení</a:t>
            </a:r>
          </a:p>
          <a:p>
            <a:pPr marL="514350" indent="-428625" algn="just">
              <a:buFont typeface="Wingdings" pitchFamily="2" charset="2"/>
              <a:buAutoNum type="arabicPeriod" startAt="7"/>
              <a:tabLst>
                <a:tab pos="447675" algn="l"/>
              </a:tabLst>
            </a:pPr>
            <a:r>
              <a:rPr lang="cs-CZ" sz="2600" u="sng" dirty="0"/>
              <a:t>otisk úředního razítka </a:t>
            </a:r>
          </a:p>
          <a:p>
            <a:pPr marL="628650" indent="0" algn="just">
              <a:buNone/>
              <a:tabLst>
                <a:tab pos="447675" algn="l"/>
              </a:tabLst>
            </a:pPr>
            <a:r>
              <a:rPr lang="cs-CZ" sz="2600" dirty="0"/>
              <a:t>(náležitosti ad 7. a 8. - lze nahradit kvalifikovaným elektronickým podpisem úřední osoby)</a:t>
            </a:r>
          </a:p>
          <a:p>
            <a:pPr marL="85725" indent="0" algn="just">
              <a:buNone/>
              <a:tabLst>
                <a:tab pos="447675" algn="l"/>
              </a:tabLst>
            </a:pPr>
            <a:r>
              <a:rPr lang="cs-CZ" sz="2600" dirty="0"/>
              <a:t>9.  </a:t>
            </a:r>
            <a:r>
              <a:rPr lang="cs-CZ" sz="2600" u="sng" dirty="0"/>
              <a:t>datum podepsání</a:t>
            </a:r>
            <a:r>
              <a:rPr lang="cs-CZ" sz="2600" dirty="0"/>
              <a:t> platebního výměru</a:t>
            </a:r>
          </a:p>
          <a:p>
            <a:pPr marL="542925" indent="-542925" algn="just">
              <a:buNone/>
              <a:tabLst>
                <a:tab pos="447675" algn="l"/>
              </a:tabLst>
            </a:pPr>
            <a:r>
              <a:rPr lang="cs-CZ" sz="2600" dirty="0"/>
              <a:t>10. </a:t>
            </a:r>
            <a:r>
              <a:rPr lang="cs-CZ" sz="2600" u="sng" dirty="0"/>
              <a:t>odůvodnění</a:t>
            </a:r>
            <a:r>
              <a:rPr lang="cs-CZ" sz="2600" dirty="0"/>
              <a:t> – jakou povinnost stanoví vyhláška, kdy uplynula splatnost, jaká je sazba s odvoláním na případné osvobození, proč je platební výměr vydáván atd.</a:t>
            </a:r>
          </a:p>
          <a:p>
            <a:pPr marL="514350" indent="-514350" algn="just">
              <a:buFont typeface="Wingdings" pitchFamily="2" charset="2"/>
              <a:buAutoNum type="arabicPeriod" startAt="7"/>
              <a:tabLst>
                <a:tab pos="447675" algn="l"/>
              </a:tabLst>
            </a:pPr>
            <a:endParaRPr lang="cs-CZ" sz="2800" dirty="0"/>
          </a:p>
          <a:p>
            <a:pPr marL="514350" indent="-514350" algn="just">
              <a:buAutoNum type="arabicPeriod" startAt="7"/>
              <a:tabLst>
                <a:tab pos="447675" algn="l"/>
              </a:tabLst>
            </a:pPr>
            <a:endParaRPr lang="cs-CZ" sz="2800" dirty="0"/>
          </a:p>
          <a:p>
            <a:pPr marL="514350" indent="-514350" algn="just">
              <a:buAutoNum type="arabicPeriod" startAt="7"/>
              <a:tabLst>
                <a:tab pos="447675" algn="l"/>
              </a:tabLst>
            </a:pPr>
            <a:endParaRPr lang="cs-CZ" sz="2800" dirty="0"/>
          </a:p>
          <a:p>
            <a:pPr marL="361950" indent="-361950" algn="just">
              <a:buFont typeface="+mj-lt"/>
              <a:buAutoNum type="arabicPeriod"/>
            </a:pPr>
            <a:endParaRPr lang="cs-CZ" sz="2800" dirty="0"/>
          </a:p>
          <a:p>
            <a:pPr marL="0" indent="0">
              <a:buNone/>
            </a:pPr>
            <a:endParaRPr lang="cs-CZ" dirty="0"/>
          </a:p>
        </p:txBody>
      </p:sp>
      <p:sp>
        <p:nvSpPr>
          <p:cNvPr id="3" name="Zástupný symbol pro číslo snímku 2">
            <a:extLst>
              <a:ext uri="{FF2B5EF4-FFF2-40B4-BE49-F238E27FC236}">
                <a16:creationId xmlns:a16="http://schemas.microsoft.com/office/drawing/2014/main" id="{7D50028D-C22A-FB10-262B-480B8F9F89C5}"/>
              </a:ext>
            </a:extLst>
          </p:cNvPr>
          <p:cNvSpPr>
            <a:spLocks noGrp="1"/>
          </p:cNvSpPr>
          <p:nvPr>
            <p:ph type="sldNum" sz="quarter" idx="12"/>
          </p:nvPr>
        </p:nvSpPr>
        <p:spPr/>
        <p:txBody>
          <a:bodyPr/>
          <a:lstStyle/>
          <a:p>
            <a:fld id="{157D43A2-98E4-B24E-9228-7624BE346F8E}" type="slidenum">
              <a:rPr lang="cs-CZ" smtClean="0"/>
              <a:pPr/>
              <a:t>18</a:t>
            </a:fld>
            <a:endParaRPr lang="cs-CZ" dirty="0"/>
          </a:p>
        </p:txBody>
      </p:sp>
      <p:sp>
        <p:nvSpPr>
          <p:cNvPr id="4" name="Nadpis 3">
            <a:extLst>
              <a:ext uri="{FF2B5EF4-FFF2-40B4-BE49-F238E27FC236}">
                <a16:creationId xmlns:a16="http://schemas.microsoft.com/office/drawing/2014/main" id="{F91B5679-54B7-3C4A-9F39-5C821C6A07E6}"/>
              </a:ext>
            </a:extLst>
          </p:cNvPr>
          <p:cNvSpPr>
            <a:spLocks noGrp="1"/>
          </p:cNvSpPr>
          <p:nvPr>
            <p:ph type="title"/>
          </p:nvPr>
        </p:nvSpPr>
        <p:spPr>
          <a:xfrm>
            <a:off x="552450" y="142876"/>
            <a:ext cx="11134476" cy="1155838"/>
          </a:xfrm>
        </p:spPr>
        <p:txBody>
          <a:bodyPr>
            <a:noAutofit/>
          </a:bodyPr>
          <a:lstStyle/>
          <a:p>
            <a:r>
              <a:rPr lang="cs-CZ" sz="3600" dirty="0"/>
              <a:t>Platební výměr – náležitosti </a:t>
            </a:r>
            <a:br>
              <a:rPr lang="cs-CZ" sz="3600" dirty="0"/>
            </a:br>
            <a:r>
              <a:rPr lang="cs-CZ" sz="3600" dirty="0"/>
              <a:t>  (§ 102 daňového řádu)</a:t>
            </a:r>
          </a:p>
        </p:txBody>
      </p:sp>
    </p:spTree>
    <p:extLst>
      <p:ext uri="{BB962C8B-B14F-4D97-AF65-F5344CB8AC3E}">
        <p14:creationId xmlns:p14="http://schemas.microsoft.com/office/powerpoint/2010/main" val="3964972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5FC8137-AECA-A3F8-9F56-457F6E252433}"/>
              </a:ext>
            </a:extLst>
          </p:cNvPr>
          <p:cNvSpPr>
            <a:spLocks noGrp="1"/>
          </p:cNvSpPr>
          <p:nvPr>
            <p:ph idx="1"/>
          </p:nvPr>
        </p:nvSpPr>
        <p:spPr/>
        <p:txBody>
          <a:bodyPr>
            <a:normAutofit fontScale="92500" lnSpcReduction="10000"/>
          </a:bodyPr>
          <a:lstStyle/>
          <a:p>
            <a:pPr marL="85725" indent="-85725" algn="just">
              <a:buNone/>
            </a:pPr>
            <a:r>
              <a:rPr lang="cs-CZ" sz="2800" dirty="0"/>
              <a:t>	</a:t>
            </a:r>
            <a:r>
              <a:rPr lang="cs-CZ" dirty="0"/>
              <a:t>Při doručování - </a:t>
            </a:r>
            <a:r>
              <a:rPr lang="cs-CZ" b="1" dirty="0"/>
              <a:t>nutno postupovat </a:t>
            </a:r>
            <a:r>
              <a:rPr lang="cs-CZ" dirty="0"/>
              <a:t>nikoli podle správního řádu, ale </a:t>
            </a:r>
            <a:r>
              <a:rPr lang="cs-CZ" b="1" dirty="0"/>
              <a:t>podle daňového řádu </a:t>
            </a:r>
            <a:r>
              <a:rPr lang="cs-CZ" dirty="0"/>
              <a:t>(zákon č. 280/2009 Sb., ve znění pozdějších předpisů), který obsahuje kompletní úpravu doručování při správě daní (tedy </a:t>
            </a:r>
            <a:br>
              <a:rPr lang="cs-CZ" dirty="0"/>
            </a:br>
            <a:r>
              <a:rPr lang="cs-CZ" dirty="0"/>
              <a:t>i místních poplatků - viz § 2 odst. 3 písm. a/) - </a:t>
            </a:r>
            <a:r>
              <a:rPr lang="cs-CZ" b="1" dirty="0"/>
              <a:t>§§ 39 až 51 daňového řádu</a:t>
            </a:r>
          </a:p>
          <a:p>
            <a:pPr marL="85725" indent="-85725" algn="just">
              <a:lnSpc>
                <a:spcPct val="110000"/>
              </a:lnSpc>
              <a:spcBef>
                <a:spcPts val="0"/>
              </a:spcBef>
              <a:buNone/>
            </a:pPr>
            <a:endParaRPr lang="cs-CZ" b="1" dirty="0"/>
          </a:p>
          <a:p>
            <a:pPr marL="85725" indent="-85725" algn="just">
              <a:lnSpc>
                <a:spcPct val="110000"/>
              </a:lnSpc>
              <a:spcBef>
                <a:spcPts val="0"/>
              </a:spcBef>
              <a:buNone/>
            </a:pPr>
            <a:r>
              <a:rPr lang="cs-CZ" b="1" dirty="0"/>
              <a:t>Způsoby doručování (§ 39) </a:t>
            </a:r>
          </a:p>
          <a:p>
            <a:pPr marL="85725" indent="-85725" algn="just">
              <a:lnSpc>
                <a:spcPct val="110000"/>
              </a:lnSpc>
              <a:spcBef>
                <a:spcPts val="0"/>
              </a:spcBef>
              <a:buNone/>
            </a:pPr>
            <a:r>
              <a:rPr lang="cs-CZ" b="1" dirty="0"/>
              <a:t>– </a:t>
            </a:r>
            <a:r>
              <a:rPr lang="cs-CZ" dirty="0"/>
              <a:t>při ústním jednání nebo jiném úkonu</a:t>
            </a:r>
          </a:p>
          <a:p>
            <a:pPr algn="just">
              <a:lnSpc>
                <a:spcPct val="110000"/>
              </a:lnSpc>
              <a:spcBef>
                <a:spcPts val="0"/>
              </a:spcBef>
              <a:buFontTx/>
              <a:buChar char="-"/>
            </a:pPr>
            <a:r>
              <a:rPr lang="cs-CZ" dirty="0"/>
              <a:t>elektronicky</a:t>
            </a:r>
          </a:p>
          <a:p>
            <a:pPr marL="0" indent="0" algn="just">
              <a:lnSpc>
                <a:spcPct val="110000"/>
              </a:lnSpc>
              <a:spcBef>
                <a:spcPts val="0"/>
              </a:spcBef>
              <a:buNone/>
            </a:pPr>
            <a:endParaRPr lang="cs-CZ" sz="2800" dirty="0"/>
          </a:p>
          <a:p>
            <a:pPr marL="0" indent="0" algn="just">
              <a:lnSpc>
                <a:spcPct val="110000"/>
              </a:lnSpc>
              <a:spcBef>
                <a:spcPts val="0"/>
              </a:spcBef>
              <a:buNone/>
            </a:pPr>
            <a:r>
              <a:rPr lang="cs-CZ" sz="2800" dirty="0"/>
              <a:t>Není-li možné písemnost doručit shora uvedenými způsoby, potom </a:t>
            </a:r>
          </a:p>
          <a:p>
            <a:pPr marL="266700" indent="-266700" algn="just">
              <a:buNone/>
            </a:pPr>
            <a:r>
              <a:rPr lang="cs-CZ" dirty="0"/>
              <a:t>-	provozovatelem poštovních služeb, úřední osobou pověřenou doručováním nebo jiným orgánem, o němž to stanoví zákon</a:t>
            </a:r>
            <a:endParaRPr lang="cs-CZ" sz="2800" dirty="0"/>
          </a:p>
          <a:p>
            <a:pPr marL="0" indent="0" algn="just"/>
            <a:endParaRPr lang="cs-CZ" sz="2800" dirty="0"/>
          </a:p>
          <a:p>
            <a:endParaRPr lang="cs-CZ" dirty="0"/>
          </a:p>
        </p:txBody>
      </p:sp>
      <p:sp>
        <p:nvSpPr>
          <p:cNvPr id="3" name="Zástupný symbol pro číslo snímku 2">
            <a:extLst>
              <a:ext uri="{FF2B5EF4-FFF2-40B4-BE49-F238E27FC236}">
                <a16:creationId xmlns:a16="http://schemas.microsoft.com/office/drawing/2014/main" id="{EF5271AD-B2BA-C569-B0BB-DB3AAFDB73E9}"/>
              </a:ext>
            </a:extLst>
          </p:cNvPr>
          <p:cNvSpPr>
            <a:spLocks noGrp="1"/>
          </p:cNvSpPr>
          <p:nvPr>
            <p:ph type="sldNum" sz="quarter" idx="12"/>
          </p:nvPr>
        </p:nvSpPr>
        <p:spPr/>
        <p:txBody>
          <a:bodyPr/>
          <a:lstStyle/>
          <a:p>
            <a:fld id="{157D43A2-98E4-B24E-9228-7624BE346F8E}" type="slidenum">
              <a:rPr lang="cs-CZ" smtClean="0"/>
              <a:pPr/>
              <a:t>19</a:t>
            </a:fld>
            <a:endParaRPr lang="cs-CZ" dirty="0"/>
          </a:p>
        </p:txBody>
      </p:sp>
      <p:sp>
        <p:nvSpPr>
          <p:cNvPr id="4" name="Nadpis 3">
            <a:extLst>
              <a:ext uri="{FF2B5EF4-FFF2-40B4-BE49-F238E27FC236}">
                <a16:creationId xmlns:a16="http://schemas.microsoft.com/office/drawing/2014/main" id="{74259E3B-1EC1-931E-7FF9-6FB173A6F70D}"/>
              </a:ext>
            </a:extLst>
          </p:cNvPr>
          <p:cNvSpPr>
            <a:spLocks noGrp="1"/>
          </p:cNvSpPr>
          <p:nvPr>
            <p:ph type="title"/>
          </p:nvPr>
        </p:nvSpPr>
        <p:spPr/>
        <p:txBody>
          <a:bodyPr/>
          <a:lstStyle/>
          <a:p>
            <a:r>
              <a:rPr lang="cs-CZ" dirty="0"/>
              <a:t>Doručování platebních výměrů</a:t>
            </a:r>
          </a:p>
        </p:txBody>
      </p:sp>
    </p:spTree>
    <p:extLst>
      <p:ext uri="{BB962C8B-B14F-4D97-AF65-F5344CB8AC3E}">
        <p14:creationId xmlns:p14="http://schemas.microsoft.com/office/powerpoint/2010/main" val="383134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sz="2400" dirty="0"/>
              <a:t>Odbor právní a Krajský živnostenský úřad</a:t>
            </a:r>
          </a:p>
          <a:p>
            <a:pPr marL="0" indent="0">
              <a:buNone/>
            </a:pPr>
            <a:r>
              <a:rPr lang="cs-CZ" sz="2400" dirty="0"/>
              <a:t>oddělení státního občanství a přestupků</a:t>
            </a:r>
          </a:p>
          <a:p>
            <a:pPr marL="0" indent="0">
              <a:buNone/>
            </a:pPr>
            <a:endParaRPr lang="cs-CZ" dirty="0"/>
          </a:p>
          <a:p>
            <a:pPr marL="0" indent="0">
              <a:buNone/>
            </a:pPr>
            <a:r>
              <a:rPr lang="cs-CZ" sz="2400" dirty="0"/>
              <a:t>Mgr. Andrea Polehlová, vedoucí oddělení - </a:t>
            </a:r>
            <a:r>
              <a:rPr lang="cs-CZ" sz="2400" dirty="0">
                <a:hlinkClick r:id="rId2"/>
              </a:rPr>
              <a:t>andrea.polehlova@zlinskykraj.cz</a:t>
            </a:r>
            <a:r>
              <a:rPr lang="cs-CZ" sz="2400" dirty="0"/>
              <a:t> </a:t>
            </a:r>
          </a:p>
          <a:p>
            <a:pPr marL="0" indent="0">
              <a:buNone/>
            </a:pPr>
            <a:r>
              <a:rPr lang="cs-CZ" sz="2400" dirty="0"/>
              <a:t>Mgr. Blanka Durďáková - </a:t>
            </a:r>
            <a:r>
              <a:rPr lang="cs-CZ" sz="2400" dirty="0">
                <a:hlinkClick r:id="rId3"/>
              </a:rPr>
              <a:t>blanka.durdakova@zlinskykraj.cz</a:t>
            </a:r>
            <a:r>
              <a:rPr lang="cs-CZ" sz="2400" dirty="0"/>
              <a:t> </a:t>
            </a:r>
          </a:p>
          <a:p>
            <a:pPr marL="0" indent="0">
              <a:buNone/>
            </a:pPr>
            <a:r>
              <a:rPr lang="cs-CZ" sz="2400" dirty="0"/>
              <a:t>JUDr. Darina </a:t>
            </a:r>
            <a:r>
              <a:rPr lang="cs-CZ" sz="2400" dirty="0" err="1"/>
              <a:t>Žmolíková</a:t>
            </a:r>
            <a:r>
              <a:rPr lang="cs-CZ" sz="2400" dirty="0"/>
              <a:t>, Ph.D. - </a:t>
            </a:r>
            <a:r>
              <a:rPr lang="cs-CZ" sz="2400" dirty="0">
                <a:hlinkClick r:id="rId4"/>
              </a:rPr>
              <a:t>darina.zmolikova@zlinskykraj.cz</a:t>
            </a:r>
            <a:r>
              <a:rPr lang="cs-CZ" sz="2400" dirty="0"/>
              <a:t> </a:t>
            </a:r>
          </a:p>
          <a:p>
            <a:pPr marL="0" indent="0">
              <a:buNone/>
            </a:pPr>
            <a:r>
              <a:rPr lang="cs-CZ" sz="2400" dirty="0"/>
              <a:t>Mgr. Pavla Doupovcová - </a:t>
            </a:r>
            <a:r>
              <a:rPr lang="cs-CZ" sz="2400" dirty="0">
                <a:hlinkClick r:id="rId5"/>
              </a:rPr>
              <a:t>pavla.doupovcova@zlinskykraj.cz</a:t>
            </a:r>
            <a:r>
              <a:rPr lang="cs-CZ" sz="2400" dirty="0"/>
              <a:t> </a:t>
            </a:r>
          </a:p>
          <a:p>
            <a:pPr marL="0" indent="0">
              <a:buNone/>
            </a:pPr>
            <a:r>
              <a:rPr lang="cs-CZ" sz="2400" dirty="0"/>
              <a:t>Mgr. Kateřina Valentová - </a:t>
            </a:r>
            <a:r>
              <a:rPr lang="cs-CZ" sz="2400" dirty="0">
                <a:hlinkClick r:id="rId6"/>
              </a:rPr>
              <a:t>katerina.valentova@zlinskykraj.cz</a:t>
            </a:r>
            <a:r>
              <a:rPr lang="cs-CZ" sz="2400" dirty="0"/>
              <a:t> </a:t>
            </a:r>
          </a:p>
          <a:p>
            <a:pPr marL="0" indent="0">
              <a:buNone/>
            </a:pPr>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2</a:t>
            </a:fld>
            <a:endParaRPr lang="cs-CZ" dirty="0"/>
          </a:p>
        </p:txBody>
      </p:sp>
      <p:sp>
        <p:nvSpPr>
          <p:cNvPr id="4" name="Nadpis 3"/>
          <p:cNvSpPr>
            <a:spLocks noGrp="1"/>
          </p:cNvSpPr>
          <p:nvPr>
            <p:ph type="title"/>
          </p:nvPr>
        </p:nvSpPr>
        <p:spPr/>
        <p:txBody>
          <a:bodyPr>
            <a:normAutofit/>
          </a:bodyPr>
          <a:lstStyle/>
          <a:p>
            <a:r>
              <a:rPr lang="cs-CZ" sz="3200" dirty="0">
                <a:latin typeface="+mj-lt"/>
              </a:rPr>
              <a:t>Personální obsazení</a:t>
            </a:r>
          </a:p>
        </p:txBody>
      </p:sp>
    </p:spTree>
    <p:extLst>
      <p:ext uri="{BB962C8B-B14F-4D97-AF65-F5344CB8AC3E}">
        <p14:creationId xmlns:p14="http://schemas.microsoft.com/office/powerpoint/2010/main" val="2844898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B536794-F2A7-5DCD-43C6-61C45C9652E7}"/>
              </a:ext>
            </a:extLst>
          </p:cNvPr>
          <p:cNvSpPr>
            <a:spLocks noGrp="1"/>
          </p:cNvSpPr>
          <p:nvPr>
            <p:ph idx="1"/>
          </p:nvPr>
        </p:nvSpPr>
        <p:spPr/>
        <p:txBody>
          <a:bodyPr>
            <a:normAutofit/>
          </a:bodyPr>
          <a:lstStyle/>
          <a:p>
            <a:pPr marL="361950" indent="-361950" algn="just">
              <a:tabLst>
                <a:tab pos="361950" algn="l"/>
              </a:tabLst>
            </a:pPr>
            <a:r>
              <a:rPr lang="cs-CZ" sz="3000" dirty="0">
                <a:solidFill>
                  <a:srgbClr val="FF0000"/>
                </a:solidFill>
              </a:rPr>
              <a:t>Přednostní doručování do datové schránky</a:t>
            </a:r>
            <a:r>
              <a:rPr lang="cs-CZ" sz="3000" dirty="0"/>
              <a:t> (§ 42 daňového řádu)  -  pozor na rozlišování FO a FOP</a:t>
            </a:r>
          </a:p>
          <a:p>
            <a:pPr marL="361950" indent="-361950" algn="just"/>
            <a:r>
              <a:rPr lang="cs-CZ" sz="3000" dirty="0">
                <a:solidFill>
                  <a:srgbClr val="FF0000"/>
                </a:solidFill>
              </a:rPr>
              <a:t>Platební výměry je nutno doručit do vlastních rukou </a:t>
            </a:r>
            <a:br>
              <a:rPr lang="cs-CZ" sz="3000" dirty="0">
                <a:solidFill>
                  <a:srgbClr val="FF0000"/>
                </a:solidFill>
              </a:rPr>
            </a:br>
            <a:r>
              <a:rPr lang="cs-CZ" sz="3000" dirty="0"/>
              <a:t>(§ 40 daňového řádu – u platebního výměru je totiž den doručení rozhodný pro počátek běhu lhůty stanovené pro zaplacení vyměřeného poplatku).</a:t>
            </a:r>
            <a:endParaRPr lang="cs-CZ" dirty="0"/>
          </a:p>
          <a:p>
            <a:pPr marL="266700" indent="-266700" algn="just">
              <a:buNone/>
              <a:tabLst>
                <a:tab pos="0" algn="l"/>
              </a:tabLst>
            </a:pPr>
            <a:r>
              <a:rPr lang="cs-CZ" dirty="0"/>
              <a:t>U platebních výměrů musí být správcem poplatku vykázáno doručení – </a:t>
            </a:r>
            <a:r>
              <a:rPr lang="cs-CZ" b="1" dirty="0"/>
              <a:t>řádně vyplněná doručenka je veřejnou listinou</a:t>
            </a:r>
            <a:r>
              <a:rPr lang="cs-CZ" dirty="0"/>
              <a:t> (§ 51 odst. 1 daňového řádu)</a:t>
            </a:r>
          </a:p>
          <a:p>
            <a:pPr marL="361950" indent="-361950" algn="just">
              <a:buNone/>
              <a:tabLst>
                <a:tab pos="0" algn="l"/>
              </a:tabLst>
            </a:pPr>
            <a:r>
              <a:rPr lang="cs-CZ" sz="3000" dirty="0"/>
              <a:t>   -  je třeba používat </a:t>
            </a:r>
            <a:r>
              <a:rPr lang="cs-CZ" sz="3000" b="1" dirty="0"/>
              <a:t>o</a:t>
            </a:r>
            <a:r>
              <a:rPr lang="cs-CZ" b="1" dirty="0"/>
              <a:t>bálky odpovídající daňovému řádu</a:t>
            </a:r>
          </a:p>
          <a:p>
            <a:endParaRPr lang="cs-CZ" dirty="0"/>
          </a:p>
        </p:txBody>
      </p:sp>
      <p:sp>
        <p:nvSpPr>
          <p:cNvPr id="3" name="Zástupný symbol pro číslo snímku 2">
            <a:extLst>
              <a:ext uri="{FF2B5EF4-FFF2-40B4-BE49-F238E27FC236}">
                <a16:creationId xmlns:a16="http://schemas.microsoft.com/office/drawing/2014/main" id="{B019AA00-4DCD-8C5B-4EA2-26CCEA5DAC35}"/>
              </a:ext>
            </a:extLst>
          </p:cNvPr>
          <p:cNvSpPr>
            <a:spLocks noGrp="1"/>
          </p:cNvSpPr>
          <p:nvPr>
            <p:ph type="sldNum" sz="quarter" idx="12"/>
          </p:nvPr>
        </p:nvSpPr>
        <p:spPr/>
        <p:txBody>
          <a:bodyPr/>
          <a:lstStyle/>
          <a:p>
            <a:fld id="{157D43A2-98E4-B24E-9228-7624BE346F8E}" type="slidenum">
              <a:rPr lang="cs-CZ" smtClean="0"/>
              <a:pPr/>
              <a:t>20</a:t>
            </a:fld>
            <a:endParaRPr lang="cs-CZ" dirty="0"/>
          </a:p>
        </p:txBody>
      </p:sp>
      <p:sp>
        <p:nvSpPr>
          <p:cNvPr id="4" name="Nadpis 3">
            <a:extLst>
              <a:ext uri="{FF2B5EF4-FFF2-40B4-BE49-F238E27FC236}">
                <a16:creationId xmlns:a16="http://schemas.microsoft.com/office/drawing/2014/main" id="{42A550C1-983B-0784-71D5-87888DF87844}"/>
              </a:ext>
            </a:extLst>
          </p:cNvPr>
          <p:cNvSpPr>
            <a:spLocks noGrp="1"/>
          </p:cNvSpPr>
          <p:nvPr>
            <p:ph type="title"/>
          </p:nvPr>
        </p:nvSpPr>
        <p:spPr/>
        <p:txBody>
          <a:bodyPr/>
          <a:lstStyle/>
          <a:p>
            <a:r>
              <a:rPr lang="cs-CZ" dirty="0"/>
              <a:t>Doručování platebních výměrů</a:t>
            </a:r>
          </a:p>
        </p:txBody>
      </p:sp>
    </p:spTree>
    <p:extLst>
      <p:ext uri="{BB962C8B-B14F-4D97-AF65-F5344CB8AC3E}">
        <p14:creationId xmlns:p14="http://schemas.microsoft.com/office/powerpoint/2010/main" val="3496786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022605A-D1A2-DD98-3177-749234F84632}"/>
              </a:ext>
            </a:extLst>
          </p:cNvPr>
          <p:cNvSpPr>
            <a:spLocks noGrp="1"/>
          </p:cNvSpPr>
          <p:nvPr>
            <p:ph idx="1"/>
          </p:nvPr>
        </p:nvSpPr>
        <p:spPr>
          <a:xfrm>
            <a:off x="422026" y="2093843"/>
            <a:ext cx="11264900" cy="4185782"/>
          </a:xfrm>
        </p:spPr>
        <p:txBody>
          <a:bodyPr/>
          <a:lstStyle/>
          <a:p>
            <a:pPr algn="just"/>
            <a:r>
              <a:rPr lang="cs-CZ" b="0" i="0" dirty="0">
                <a:solidFill>
                  <a:srgbClr val="000000"/>
                </a:solidFill>
                <a:effectLst/>
                <a:latin typeface="Roboto" panose="02000000000000000000" pitchFamily="2" charset="0"/>
              </a:rPr>
              <a:t>Právní úpravu konverzní (hybridní) pošty, která umožňuje odesílání písemností v tzv. hybridním režimu, kdy písemnost je od orgánu veřejné moci odeslána v elektronické podobě, ale příjemci je doručena jako listina vyhotovená a expedovaná poskytovatelem poštovních služeb, obsahuje </a:t>
            </a:r>
            <a:r>
              <a:rPr lang="cs-CZ" b="0" i="0" dirty="0" err="1">
                <a:solidFill>
                  <a:srgbClr val="000000"/>
                </a:solidFill>
                <a:effectLst/>
                <a:latin typeface="Roboto" panose="02000000000000000000" pitchFamily="2" charset="0"/>
              </a:rPr>
              <a:t>ust</a:t>
            </a:r>
            <a:r>
              <a:rPr lang="cs-CZ" b="0" i="0" dirty="0">
                <a:solidFill>
                  <a:srgbClr val="000000"/>
                </a:solidFill>
                <a:effectLst/>
                <a:latin typeface="Roboto" panose="02000000000000000000" pitchFamily="2" charset="0"/>
              </a:rPr>
              <a:t>. § 19 odst. 3 zákona č. </a:t>
            </a:r>
            <a:r>
              <a:rPr lang="cs-CZ" b="0" i="0">
                <a:solidFill>
                  <a:srgbClr val="000000"/>
                </a:solidFill>
                <a:effectLst/>
                <a:latin typeface="Roboto" panose="02000000000000000000" pitchFamily="2" charset="0"/>
              </a:rPr>
              <a:t>500/2004 </a:t>
            </a:r>
            <a:r>
              <a:rPr lang="cs-CZ" b="0" i="0" dirty="0">
                <a:solidFill>
                  <a:srgbClr val="000000"/>
                </a:solidFill>
                <a:effectLst/>
                <a:latin typeface="Roboto" panose="02000000000000000000" pitchFamily="2" charset="0"/>
              </a:rPr>
              <a:t>Sb., správní řád, ve znění pozdějších předpisů (dále jen „správní řád“). V daňovém řádu tento způsob doručování upraven není, přičemž jeho úpravu ve správním řádu </a:t>
            </a:r>
            <a:r>
              <a:rPr lang="cs-CZ" b="0" i="0" dirty="0">
                <a:solidFill>
                  <a:srgbClr val="FF0000"/>
                </a:solidFill>
                <a:effectLst/>
                <a:latin typeface="Roboto" panose="02000000000000000000" pitchFamily="2" charset="0"/>
              </a:rPr>
              <a:t>nelze v rámci správy daní použít </a:t>
            </a:r>
            <a:r>
              <a:rPr lang="cs-CZ" b="0" i="0" dirty="0">
                <a:solidFill>
                  <a:srgbClr val="000000"/>
                </a:solidFill>
                <a:effectLst/>
                <a:latin typeface="Roboto" panose="02000000000000000000" pitchFamily="2" charset="0"/>
              </a:rPr>
              <a:t>(viz </a:t>
            </a:r>
            <a:r>
              <a:rPr lang="cs-CZ" b="0" i="0" dirty="0" err="1">
                <a:solidFill>
                  <a:srgbClr val="000000"/>
                </a:solidFill>
                <a:effectLst/>
                <a:latin typeface="Roboto" panose="02000000000000000000" pitchFamily="2" charset="0"/>
              </a:rPr>
              <a:t>ust</a:t>
            </a:r>
            <a:r>
              <a:rPr lang="cs-CZ" b="0" i="0" dirty="0">
                <a:solidFill>
                  <a:srgbClr val="000000"/>
                </a:solidFill>
                <a:effectLst/>
                <a:latin typeface="Roboto" panose="02000000000000000000" pitchFamily="2" charset="0"/>
              </a:rPr>
              <a:t>. § 262 daňového řádu).</a:t>
            </a:r>
            <a:endParaRPr lang="cs-CZ" dirty="0"/>
          </a:p>
        </p:txBody>
      </p:sp>
      <p:sp>
        <p:nvSpPr>
          <p:cNvPr id="3" name="Zástupný symbol pro číslo snímku 2">
            <a:extLst>
              <a:ext uri="{FF2B5EF4-FFF2-40B4-BE49-F238E27FC236}">
                <a16:creationId xmlns:a16="http://schemas.microsoft.com/office/drawing/2014/main" id="{7297DE09-7B23-5037-A813-8E7D5EE388B2}"/>
              </a:ext>
            </a:extLst>
          </p:cNvPr>
          <p:cNvSpPr>
            <a:spLocks noGrp="1"/>
          </p:cNvSpPr>
          <p:nvPr>
            <p:ph type="sldNum" sz="quarter" idx="12"/>
          </p:nvPr>
        </p:nvSpPr>
        <p:spPr/>
        <p:txBody>
          <a:bodyPr/>
          <a:lstStyle/>
          <a:p>
            <a:fld id="{157D43A2-98E4-B24E-9228-7624BE346F8E}" type="slidenum">
              <a:rPr lang="cs-CZ" smtClean="0"/>
              <a:pPr/>
              <a:t>21</a:t>
            </a:fld>
            <a:endParaRPr lang="cs-CZ" dirty="0"/>
          </a:p>
        </p:txBody>
      </p:sp>
      <p:sp>
        <p:nvSpPr>
          <p:cNvPr id="4" name="Nadpis 3">
            <a:extLst>
              <a:ext uri="{FF2B5EF4-FFF2-40B4-BE49-F238E27FC236}">
                <a16:creationId xmlns:a16="http://schemas.microsoft.com/office/drawing/2014/main" id="{44DE4EB3-D7EC-4BE0-C6D7-864284194B79}"/>
              </a:ext>
            </a:extLst>
          </p:cNvPr>
          <p:cNvSpPr>
            <a:spLocks noGrp="1"/>
          </p:cNvSpPr>
          <p:nvPr>
            <p:ph type="title"/>
          </p:nvPr>
        </p:nvSpPr>
        <p:spPr>
          <a:xfrm>
            <a:off x="422026" y="0"/>
            <a:ext cx="11264900" cy="1679353"/>
          </a:xfrm>
        </p:spPr>
        <p:txBody>
          <a:bodyPr>
            <a:normAutofit/>
          </a:bodyPr>
          <a:lstStyle/>
          <a:p>
            <a:r>
              <a:rPr lang="cs-CZ" sz="3600" dirty="0"/>
              <a:t>Využití konverzní (hybridní) pošty pro správu místních poplatků</a:t>
            </a:r>
            <a:br>
              <a:rPr lang="cs-CZ" sz="3600" dirty="0"/>
            </a:br>
            <a:endParaRPr lang="cs-CZ" sz="3600" dirty="0"/>
          </a:p>
        </p:txBody>
      </p:sp>
    </p:spTree>
    <p:extLst>
      <p:ext uri="{BB962C8B-B14F-4D97-AF65-F5344CB8AC3E}">
        <p14:creationId xmlns:p14="http://schemas.microsoft.com/office/powerpoint/2010/main" val="32878934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D2C225A-DFED-ED58-0FE8-5B3CB93864C8}"/>
              </a:ext>
            </a:extLst>
          </p:cNvPr>
          <p:cNvSpPr>
            <a:spLocks noGrp="1"/>
          </p:cNvSpPr>
          <p:nvPr>
            <p:ph idx="1"/>
          </p:nvPr>
        </p:nvSpPr>
        <p:spPr>
          <a:xfrm>
            <a:off x="142240" y="1330960"/>
            <a:ext cx="11866880" cy="5527040"/>
          </a:xfrm>
        </p:spPr>
        <p:txBody>
          <a:bodyPr>
            <a:noAutofit/>
          </a:bodyPr>
          <a:lstStyle/>
          <a:p>
            <a:r>
              <a:rPr lang="cs-CZ" sz="2400" b="1" dirty="0">
                <a:solidFill>
                  <a:srgbClr val="000000"/>
                </a:solidFill>
                <a:latin typeface="+mj-lt"/>
              </a:rPr>
              <a:t>přeplatek</a:t>
            </a:r>
          </a:p>
          <a:p>
            <a:pPr lvl="1" algn="just"/>
            <a:r>
              <a:rPr lang="cs-CZ" dirty="0">
                <a:solidFill>
                  <a:srgbClr val="000000"/>
                </a:solidFill>
                <a:latin typeface="+mj-lt"/>
              </a:rPr>
              <a:t>částka, o kterou úhrn plateb a vratek na kreditní straně osobního daňového účtu převyšuje úhrn předpisů a odpisů na debetní straně osobního daňového účtu.</a:t>
            </a:r>
          </a:p>
          <a:p>
            <a:pPr lvl="1" algn="just"/>
            <a:r>
              <a:rPr lang="cs-CZ" dirty="0">
                <a:solidFill>
                  <a:srgbClr val="000000"/>
                </a:solidFill>
                <a:latin typeface="+mj-lt"/>
              </a:rPr>
              <a:t>na žádost poplatkového subjektu (poplatníka nebo plátce poplatku)</a:t>
            </a:r>
          </a:p>
          <a:p>
            <a:r>
              <a:rPr lang="cs-CZ" sz="2400" b="1" i="0" u="none" strike="noStrike" baseline="0" dirty="0">
                <a:solidFill>
                  <a:srgbClr val="000000"/>
                </a:solidFill>
                <a:latin typeface="+mj-lt"/>
              </a:rPr>
              <a:t>vratitelný přeplatek </a:t>
            </a:r>
            <a:r>
              <a:rPr lang="cs-CZ" sz="2400" b="0" i="0" u="none" strike="noStrike" baseline="0" dirty="0">
                <a:solidFill>
                  <a:srgbClr val="000000"/>
                </a:solidFill>
                <a:latin typeface="+mj-lt"/>
              </a:rPr>
              <a:t>(§154/2 DŘ):</a:t>
            </a:r>
          </a:p>
          <a:p>
            <a:pPr lvl="1" algn="just"/>
            <a:r>
              <a:rPr lang="cs-CZ" dirty="0">
                <a:solidFill>
                  <a:srgbClr val="000000"/>
                </a:solidFill>
                <a:latin typeface="+mj-lt"/>
              </a:rPr>
              <a:t>daňový subjekt nemá nedoplatek na jiném účtu,</a:t>
            </a:r>
          </a:p>
          <a:p>
            <a:pPr lvl="1" algn="just"/>
            <a:r>
              <a:rPr lang="cs-CZ" dirty="0">
                <a:solidFill>
                  <a:srgbClr val="000000"/>
                </a:solidFill>
                <a:latin typeface="+mj-lt"/>
              </a:rPr>
              <a:t>jiný správce daně nepožádal o převedení přeplatku</a:t>
            </a:r>
          </a:p>
          <a:p>
            <a:r>
              <a:rPr lang="cs-CZ" sz="2400" b="1" dirty="0">
                <a:solidFill>
                  <a:srgbClr val="000000"/>
                </a:solidFill>
                <a:latin typeface="+mj-lt"/>
              </a:rPr>
              <a:t>o vrácení přeplatku se </a:t>
            </a:r>
            <a:r>
              <a:rPr lang="cs-CZ" sz="2400" b="1" dirty="0">
                <a:solidFill>
                  <a:srgbClr val="FF0000"/>
                </a:solidFill>
                <a:latin typeface="+mj-lt"/>
              </a:rPr>
              <a:t>nevydává rozhodnutí</a:t>
            </a:r>
            <a:r>
              <a:rPr lang="cs-CZ" sz="2400" b="1" dirty="0">
                <a:solidFill>
                  <a:srgbClr val="000000"/>
                </a:solidFill>
                <a:latin typeface="+mj-lt"/>
              </a:rPr>
              <a:t>!</a:t>
            </a:r>
          </a:p>
          <a:p>
            <a:pPr lvl="1" algn="just"/>
            <a:r>
              <a:rPr lang="cs-CZ" dirty="0">
                <a:solidFill>
                  <a:srgbClr val="000000"/>
                </a:solidFill>
                <a:latin typeface="+mj-lt"/>
              </a:rPr>
              <a:t>neplést si s prominutím</a:t>
            </a:r>
          </a:p>
          <a:p>
            <a:pPr algn="just"/>
            <a:r>
              <a:rPr lang="cs-CZ" sz="2400" b="1" dirty="0">
                <a:solidFill>
                  <a:srgbClr val="000000"/>
                </a:solidFill>
                <a:latin typeface="+mj-lt"/>
              </a:rPr>
              <a:t>v</a:t>
            </a:r>
            <a:r>
              <a:rPr lang="cs-CZ" sz="2400" b="1" i="0" dirty="0">
                <a:solidFill>
                  <a:srgbClr val="000000"/>
                </a:solidFill>
                <a:effectLst/>
                <a:latin typeface="+mj-lt"/>
              </a:rPr>
              <a:t>ratitelný přeplatek vrací správce daně </a:t>
            </a:r>
            <a:r>
              <a:rPr lang="cs-CZ" sz="2400" b="0" i="0" dirty="0">
                <a:solidFill>
                  <a:srgbClr val="000000"/>
                </a:solidFill>
                <a:effectLst/>
                <a:latin typeface="+mj-lt"/>
              </a:rPr>
              <a:t>(§ 155a odst. 2 DŘ)</a:t>
            </a:r>
          </a:p>
          <a:p>
            <a:pPr lvl="1" algn="just"/>
            <a:r>
              <a:rPr lang="cs-CZ" dirty="0">
                <a:solidFill>
                  <a:srgbClr val="000000"/>
                </a:solidFill>
                <a:latin typeface="+mj-lt"/>
              </a:rPr>
              <a:t>a) bezhotovostně</a:t>
            </a:r>
          </a:p>
          <a:p>
            <a:pPr lvl="1" algn="just"/>
            <a:r>
              <a:rPr lang="cs-CZ" dirty="0">
                <a:solidFill>
                  <a:srgbClr val="000000"/>
                </a:solidFill>
                <a:latin typeface="+mj-lt"/>
              </a:rPr>
              <a:t>b) poštovním poukazem</a:t>
            </a:r>
          </a:p>
          <a:p>
            <a:pPr lvl="1" algn="just"/>
            <a:r>
              <a:rPr lang="cs-CZ" dirty="0">
                <a:solidFill>
                  <a:srgbClr val="000000"/>
                </a:solidFill>
                <a:latin typeface="+mj-lt"/>
              </a:rPr>
              <a:t>c) v hotovosti, pokud jeho výše nepřesahuje 1000 Kč a správce daně to umožňuje</a:t>
            </a:r>
          </a:p>
        </p:txBody>
      </p:sp>
      <p:sp>
        <p:nvSpPr>
          <p:cNvPr id="3" name="Zástupný symbol pro číslo snímku 2">
            <a:extLst>
              <a:ext uri="{FF2B5EF4-FFF2-40B4-BE49-F238E27FC236}">
                <a16:creationId xmlns:a16="http://schemas.microsoft.com/office/drawing/2014/main" id="{6329BF43-319E-2F41-F94B-CAD1EEA5CC03}"/>
              </a:ext>
            </a:extLst>
          </p:cNvPr>
          <p:cNvSpPr>
            <a:spLocks noGrp="1"/>
          </p:cNvSpPr>
          <p:nvPr>
            <p:ph type="sldNum" sz="quarter" idx="12"/>
          </p:nvPr>
        </p:nvSpPr>
        <p:spPr>
          <a:xfrm>
            <a:off x="9042400" y="5720081"/>
            <a:ext cx="2875280" cy="558799"/>
          </a:xfrm>
        </p:spPr>
        <p:txBody>
          <a:bodyPr/>
          <a:lstStyle/>
          <a:p>
            <a:fld id="{157D43A2-98E4-B24E-9228-7624BE346F8E}" type="slidenum">
              <a:rPr lang="cs-CZ" smtClean="0"/>
              <a:pPr/>
              <a:t>22</a:t>
            </a:fld>
            <a:endParaRPr lang="cs-CZ" dirty="0"/>
          </a:p>
        </p:txBody>
      </p:sp>
      <p:sp>
        <p:nvSpPr>
          <p:cNvPr id="4" name="Nadpis 3">
            <a:extLst>
              <a:ext uri="{FF2B5EF4-FFF2-40B4-BE49-F238E27FC236}">
                <a16:creationId xmlns:a16="http://schemas.microsoft.com/office/drawing/2014/main" id="{34468D04-E1B7-91CD-A0B3-CC246C52F232}"/>
              </a:ext>
            </a:extLst>
          </p:cNvPr>
          <p:cNvSpPr>
            <a:spLocks noGrp="1"/>
          </p:cNvSpPr>
          <p:nvPr>
            <p:ph type="title"/>
          </p:nvPr>
        </p:nvSpPr>
        <p:spPr>
          <a:xfrm>
            <a:off x="422026" y="157655"/>
            <a:ext cx="11264900" cy="1173305"/>
          </a:xfrm>
        </p:spPr>
        <p:txBody>
          <a:bodyPr>
            <a:normAutofit fontScale="90000"/>
          </a:bodyPr>
          <a:lstStyle/>
          <a:p>
            <a:r>
              <a:rPr lang="cs-CZ" sz="4000" dirty="0"/>
              <a:t>Přeplatek na místním poplatku</a:t>
            </a:r>
            <a:br>
              <a:rPr lang="cs-CZ" sz="4000" dirty="0"/>
            </a:br>
            <a:endParaRPr lang="cs-CZ" sz="4000" dirty="0"/>
          </a:p>
        </p:txBody>
      </p:sp>
    </p:spTree>
    <p:extLst>
      <p:ext uri="{BB962C8B-B14F-4D97-AF65-F5344CB8AC3E}">
        <p14:creationId xmlns:p14="http://schemas.microsoft.com/office/powerpoint/2010/main" val="3810221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CFCB7CC-A3EF-9BBD-747B-66B221538A87}"/>
              </a:ext>
            </a:extLst>
          </p:cNvPr>
          <p:cNvSpPr>
            <a:spLocks noGrp="1"/>
          </p:cNvSpPr>
          <p:nvPr>
            <p:ph idx="1"/>
          </p:nvPr>
        </p:nvSpPr>
        <p:spPr>
          <a:xfrm>
            <a:off x="422026" y="1452880"/>
            <a:ext cx="11264900" cy="4826745"/>
          </a:xfrm>
        </p:spPr>
        <p:txBody>
          <a:bodyPr>
            <a:normAutofit lnSpcReduction="10000"/>
          </a:bodyPr>
          <a:lstStyle/>
          <a:p>
            <a:r>
              <a:rPr lang="cs-CZ" sz="2800" b="1" dirty="0">
                <a:solidFill>
                  <a:srgbClr val="000000"/>
                </a:solidFill>
                <a:latin typeface="+mj-lt"/>
              </a:rPr>
              <a:t>dolní hranice vratitelného přeplatku na nejméně 200 Kč </a:t>
            </a:r>
            <a:br>
              <a:rPr lang="cs-CZ" sz="2800" b="1" dirty="0">
                <a:solidFill>
                  <a:srgbClr val="000000"/>
                </a:solidFill>
                <a:latin typeface="+mj-lt"/>
              </a:rPr>
            </a:br>
            <a:r>
              <a:rPr lang="cs-CZ" sz="2800" dirty="0">
                <a:solidFill>
                  <a:srgbClr val="000000"/>
                </a:solidFill>
                <a:latin typeface="+mj-lt"/>
              </a:rPr>
              <a:t>(</a:t>
            </a:r>
            <a:r>
              <a:rPr lang="cs-CZ" sz="2800" b="0" i="0" dirty="0">
                <a:solidFill>
                  <a:srgbClr val="000000"/>
                </a:solidFill>
                <a:effectLst/>
                <a:latin typeface="+mj-lt"/>
              </a:rPr>
              <a:t>§ 155 odst. 2 daňového řádu )</a:t>
            </a:r>
          </a:p>
          <a:p>
            <a:r>
              <a:rPr lang="cs-CZ" b="1" i="0" dirty="0">
                <a:solidFill>
                  <a:srgbClr val="000000"/>
                </a:solidFill>
                <a:effectLst/>
                <a:latin typeface="+mj-lt"/>
              </a:rPr>
              <a:t>vratitelný přeplatek nižší než 200 Kč správce poplatku vrátí jen ve výjimečných případech </a:t>
            </a:r>
            <a:r>
              <a:rPr lang="cs-CZ" b="0" i="0" dirty="0">
                <a:solidFill>
                  <a:srgbClr val="000000"/>
                </a:solidFill>
                <a:effectLst/>
                <a:latin typeface="+mj-lt"/>
              </a:rPr>
              <a:t>tak, aby byla zajištěna zásada hospodárnosti (§ 155 odst. 4 daňového řádu) . </a:t>
            </a:r>
          </a:p>
          <a:p>
            <a:r>
              <a:rPr lang="cs-CZ" b="1" dirty="0">
                <a:solidFill>
                  <a:srgbClr val="000000"/>
                </a:solidFill>
                <a:latin typeface="+mj-lt"/>
              </a:rPr>
              <a:t>z</a:t>
            </a:r>
            <a:r>
              <a:rPr lang="cs-CZ" b="1" i="0" dirty="0">
                <a:solidFill>
                  <a:srgbClr val="000000"/>
                </a:solidFill>
                <a:effectLst/>
                <a:latin typeface="+mj-lt"/>
              </a:rPr>
              <a:t>ásada hospodárnosti </a:t>
            </a:r>
            <a:r>
              <a:rPr lang="cs-CZ" b="0" i="0" dirty="0">
                <a:solidFill>
                  <a:srgbClr val="000000"/>
                </a:solidFill>
                <a:effectLst/>
                <a:latin typeface="+mj-lt"/>
              </a:rPr>
              <a:t>znamená, že správce poplatku musí v každém jednotlivém případě posoudit, zda výše vratitelného přeplatku je přiměřená k nákladům, které je třeba vynaložit v souvislosti s jeho vrácením.  Správce poplatku bude také před vrácením  vratitelného přeplatku nižšího než 200 Kč přihlížet k dalším skutečnostem, například k tomu, zda existuje předpoklad, že poplatkovému subjektu budou vznikat další poplatkové povinnosti. </a:t>
            </a:r>
            <a:endParaRPr lang="cs-CZ" dirty="0">
              <a:latin typeface="+mj-lt"/>
            </a:endParaRPr>
          </a:p>
          <a:p>
            <a:endParaRPr lang="cs-CZ" dirty="0">
              <a:latin typeface="+mj-lt"/>
            </a:endParaRPr>
          </a:p>
        </p:txBody>
      </p:sp>
      <p:sp>
        <p:nvSpPr>
          <p:cNvPr id="3" name="Zástupný symbol pro číslo snímku 2">
            <a:extLst>
              <a:ext uri="{FF2B5EF4-FFF2-40B4-BE49-F238E27FC236}">
                <a16:creationId xmlns:a16="http://schemas.microsoft.com/office/drawing/2014/main" id="{0AF62949-E557-605C-5BE6-038CE8266543}"/>
              </a:ext>
            </a:extLst>
          </p:cNvPr>
          <p:cNvSpPr>
            <a:spLocks noGrp="1"/>
          </p:cNvSpPr>
          <p:nvPr>
            <p:ph type="sldNum" sz="quarter" idx="12"/>
          </p:nvPr>
        </p:nvSpPr>
        <p:spPr/>
        <p:txBody>
          <a:bodyPr/>
          <a:lstStyle/>
          <a:p>
            <a:fld id="{157D43A2-98E4-B24E-9228-7624BE346F8E}" type="slidenum">
              <a:rPr lang="cs-CZ" smtClean="0"/>
              <a:pPr/>
              <a:t>23</a:t>
            </a:fld>
            <a:endParaRPr lang="cs-CZ" dirty="0"/>
          </a:p>
        </p:txBody>
      </p:sp>
      <p:sp>
        <p:nvSpPr>
          <p:cNvPr id="4" name="Nadpis 3">
            <a:extLst>
              <a:ext uri="{FF2B5EF4-FFF2-40B4-BE49-F238E27FC236}">
                <a16:creationId xmlns:a16="http://schemas.microsoft.com/office/drawing/2014/main" id="{9465F0F1-0E61-18F0-DF5F-929BFF5C9CA0}"/>
              </a:ext>
            </a:extLst>
          </p:cNvPr>
          <p:cNvSpPr>
            <a:spLocks noGrp="1"/>
          </p:cNvSpPr>
          <p:nvPr>
            <p:ph type="title"/>
          </p:nvPr>
        </p:nvSpPr>
        <p:spPr>
          <a:xfrm>
            <a:off x="422026" y="101600"/>
            <a:ext cx="11264900" cy="1197113"/>
          </a:xfrm>
        </p:spPr>
        <p:txBody>
          <a:bodyPr>
            <a:normAutofit fontScale="90000"/>
          </a:bodyPr>
          <a:lstStyle/>
          <a:p>
            <a:r>
              <a:rPr lang="cs-CZ" sz="4400" dirty="0"/>
              <a:t>Přeplatek na místním poplatku nižší než 200 Kč</a:t>
            </a:r>
            <a:endParaRPr lang="cs-CZ" dirty="0"/>
          </a:p>
        </p:txBody>
      </p:sp>
    </p:spTree>
    <p:extLst>
      <p:ext uri="{BB962C8B-B14F-4D97-AF65-F5344CB8AC3E}">
        <p14:creationId xmlns:p14="http://schemas.microsoft.com/office/powerpoint/2010/main" val="27201737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9B92810-8CDD-2455-0CB1-12309BAB2C4A}"/>
              </a:ext>
            </a:extLst>
          </p:cNvPr>
          <p:cNvSpPr>
            <a:spLocks noGrp="1"/>
          </p:cNvSpPr>
          <p:nvPr>
            <p:ph idx="1"/>
          </p:nvPr>
        </p:nvSpPr>
        <p:spPr>
          <a:xfrm>
            <a:off x="422026" y="1298713"/>
            <a:ext cx="11264900" cy="5559287"/>
          </a:xfrm>
        </p:spPr>
        <p:txBody>
          <a:bodyPr>
            <a:normAutofit fontScale="92500" lnSpcReduction="10000"/>
          </a:bodyPr>
          <a:lstStyle/>
          <a:p>
            <a:pPr algn="l"/>
            <a:r>
              <a:rPr lang="cs-CZ" sz="2400" b="1" i="0" u="none" strike="noStrike" baseline="0" dirty="0">
                <a:latin typeface="Arial-BoldMT"/>
              </a:rPr>
              <a:t>Nedoplatkem </a:t>
            </a:r>
            <a:r>
              <a:rPr lang="cs-CZ" sz="2400" b="0" i="0" u="none" strike="noStrike" baseline="0" dirty="0">
                <a:latin typeface="ArialMT"/>
              </a:rPr>
              <a:t>je částka poplatku, která nebyla zaplacena, ačkoli uplynul den její splatnosti (§ 153 odst. 1 daňového řádu).</a:t>
            </a:r>
          </a:p>
          <a:p>
            <a:pPr algn="l"/>
            <a:r>
              <a:rPr lang="cs-CZ" sz="2400" b="0" i="0" u="none" strike="noStrike" baseline="0" dirty="0">
                <a:latin typeface="ArialMT"/>
              </a:rPr>
              <a:t>Za </a:t>
            </a:r>
            <a:r>
              <a:rPr lang="cs-CZ" sz="2400" b="1" i="0" u="none" strike="noStrike" baseline="0" dirty="0">
                <a:latin typeface="Arial-BoldMT"/>
              </a:rPr>
              <a:t>nedoplatek nepatrné výše </a:t>
            </a:r>
            <a:r>
              <a:rPr lang="cs-CZ" sz="2400" b="0" i="0" u="none" strike="noStrike" baseline="0" dirty="0">
                <a:latin typeface="ArialMT"/>
              </a:rPr>
              <a:t>(dále jen „bagatelní nedoplatek“) je dle metodiky Ministerstva financí považován</a:t>
            </a:r>
          </a:p>
          <a:p>
            <a:pPr lvl="1"/>
            <a:r>
              <a:rPr lang="cs-CZ" b="0" i="0" u="none" strike="noStrike" baseline="0" dirty="0">
                <a:latin typeface="ArialMT"/>
              </a:rPr>
              <a:t>nedoplatek, který nedosahuje 500 Kč, nebo</a:t>
            </a:r>
          </a:p>
          <a:p>
            <a:pPr lvl="1"/>
            <a:r>
              <a:rPr lang="cs-CZ" b="0" i="0" u="none" strike="noStrike" baseline="0" dirty="0">
                <a:latin typeface="ArialMT"/>
              </a:rPr>
              <a:t>více nedoplatků u téhož správce poplatku, které v součtu nedosahují 500 Kč.</a:t>
            </a:r>
          </a:p>
          <a:p>
            <a:pPr algn="l"/>
            <a:r>
              <a:rPr lang="cs-CZ" sz="2400" b="0" i="0" u="none" strike="noStrike" baseline="0" dirty="0">
                <a:latin typeface="ArialMT"/>
              </a:rPr>
              <a:t>Hranice pro určení částky bagatelního nedoplatku byla stanovena s ohledem na náklady za nařízení daňové exekuce, které vznikají vydáním exekučního příkazu a jejichž výše podle § 183 odst. 1 daňového řádu činí minimálně 500 Kč.</a:t>
            </a:r>
          </a:p>
          <a:p>
            <a:pPr algn="l"/>
            <a:r>
              <a:rPr lang="cs-CZ" sz="2400" b="0" i="0" u="none" strike="noStrike" baseline="0" dirty="0">
                <a:latin typeface="ArialMT"/>
              </a:rPr>
              <a:t>Pokud celková výše bagatelních nedoplatků </a:t>
            </a:r>
            <a:r>
              <a:rPr lang="cs-CZ" sz="2400" b="1" i="0" u="none" strike="noStrike" baseline="0" dirty="0">
                <a:latin typeface="Arial-BoldMT"/>
              </a:rPr>
              <a:t>nedosahuje </a:t>
            </a:r>
            <a:r>
              <a:rPr lang="cs-CZ" sz="2400" b="0" i="0" u="none" strike="noStrike" baseline="0" dirty="0">
                <a:latin typeface="ArialMT"/>
              </a:rPr>
              <a:t>alespoň částky 500 Kč:</a:t>
            </a:r>
          </a:p>
          <a:p>
            <a:pPr lvl="1"/>
            <a:r>
              <a:rPr lang="cs-CZ" b="0" i="0" u="none" strike="noStrike" baseline="0" dirty="0">
                <a:latin typeface="ArialMT"/>
              </a:rPr>
              <a:t>správce poplatku posoudí věc v souladu se </a:t>
            </a:r>
            <a:r>
              <a:rPr lang="cs-CZ" b="0" i="0" u="none" strike="noStrike" baseline="0" dirty="0">
                <a:solidFill>
                  <a:srgbClr val="FF0000"/>
                </a:solidFill>
                <a:latin typeface="ArialMT"/>
              </a:rPr>
              <a:t>zásadou hospodárnosti </a:t>
            </a:r>
            <a:r>
              <a:rPr lang="cs-CZ" b="0" i="0" u="none" strike="noStrike" baseline="0" dirty="0">
                <a:latin typeface="ArialMT"/>
              </a:rPr>
              <a:t>podle konkrétních okolností tak</a:t>
            </a:r>
          </a:p>
          <a:p>
            <a:pPr lvl="1"/>
            <a:r>
              <a:rPr lang="cs-CZ" b="0" i="0" u="none" strike="noStrike" baseline="0" dirty="0">
                <a:solidFill>
                  <a:srgbClr val="FF0000"/>
                </a:solidFill>
                <a:latin typeface="ArialMT"/>
              </a:rPr>
              <a:t>správce poplatku není povinen vymáhat každý nedoplatek </a:t>
            </a:r>
            <a:r>
              <a:rPr lang="cs-CZ" b="0" i="0" u="none" strike="noStrike" baseline="0" dirty="0">
                <a:latin typeface="ArialMT"/>
              </a:rPr>
              <a:t>bez ohledu na jeho výši, nýbrž k vymáhání přistoupí podle § 175 odst. 2 daňového řádu tehdy, pokud existuje způsob vymáhání, při kterém </a:t>
            </a:r>
            <a:r>
              <a:rPr lang="cs-CZ" b="0" i="0" u="none" strike="noStrike" baseline="0" dirty="0">
                <a:solidFill>
                  <a:srgbClr val="FF0000"/>
                </a:solidFill>
                <a:latin typeface="ArialMT"/>
              </a:rPr>
              <a:t>nevznikne zjevný nepoměr mezi náklady spojenými s vymáháním</a:t>
            </a:r>
            <a:r>
              <a:rPr lang="cs-CZ" b="0" i="0" u="none" strike="noStrike" baseline="0" dirty="0">
                <a:latin typeface="ArialMT"/>
              </a:rPr>
              <a:t>, které bude dlužník povinen uhradit, a vymáhaným nedoplatkem.</a:t>
            </a:r>
          </a:p>
          <a:p>
            <a:pPr algn="l"/>
            <a:endParaRPr lang="cs-CZ" sz="2400" b="0" i="0" u="none" strike="noStrike" baseline="0" dirty="0">
              <a:latin typeface="ArialMT"/>
            </a:endParaRPr>
          </a:p>
        </p:txBody>
      </p:sp>
      <p:sp>
        <p:nvSpPr>
          <p:cNvPr id="3" name="Zástupný symbol pro číslo snímku 2">
            <a:extLst>
              <a:ext uri="{FF2B5EF4-FFF2-40B4-BE49-F238E27FC236}">
                <a16:creationId xmlns:a16="http://schemas.microsoft.com/office/drawing/2014/main" id="{C95B8F28-75DA-90B2-D83F-361E5A2EB97D}"/>
              </a:ext>
            </a:extLst>
          </p:cNvPr>
          <p:cNvSpPr>
            <a:spLocks noGrp="1"/>
          </p:cNvSpPr>
          <p:nvPr>
            <p:ph type="sldNum" sz="quarter" idx="12"/>
          </p:nvPr>
        </p:nvSpPr>
        <p:spPr/>
        <p:txBody>
          <a:bodyPr/>
          <a:lstStyle/>
          <a:p>
            <a:fld id="{157D43A2-98E4-B24E-9228-7624BE346F8E}" type="slidenum">
              <a:rPr lang="cs-CZ" smtClean="0"/>
              <a:pPr/>
              <a:t>24</a:t>
            </a:fld>
            <a:endParaRPr lang="cs-CZ" dirty="0"/>
          </a:p>
        </p:txBody>
      </p:sp>
      <p:sp>
        <p:nvSpPr>
          <p:cNvPr id="4" name="Nadpis 3">
            <a:extLst>
              <a:ext uri="{FF2B5EF4-FFF2-40B4-BE49-F238E27FC236}">
                <a16:creationId xmlns:a16="http://schemas.microsoft.com/office/drawing/2014/main" id="{B9522318-7D20-D752-A72B-B94763EDB2B7}"/>
              </a:ext>
            </a:extLst>
          </p:cNvPr>
          <p:cNvSpPr>
            <a:spLocks noGrp="1"/>
          </p:cNvSpPr>
          <p:nvPr>
            <p:ph type="title"/>
          </p:nvPr>
        </p:nvSpPr>
        <p:spPr/>
        <p:txBody>
          <a:bodyPr/>
          <a:lstStyle/>
          <a:p>
            <a:r>
              <a:rPr lang="cs-CZ" dirty="0"/>
              <a:t>Bagatelní nedoplatek</a:t>
            </a:r>
          </a:p>
        </p:txBody>
      </p:sp>
    </p:spTree>
    <p:extLst>
      <p:ext uri="{BB962C8B-B14F-4D97-AF65-F5344CB8AC3E}">
        <p14:creationId xmlns:p14="http://schemas.microsoft.com/office/powerpoint/2010/main" val="18666354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E66B17C-1916-C55B-F942-3EA653A0AD6F}"/>
              </a:ext>
            </a:extLst>
          </p:cNvPr>
          <p:cNvSpPr>
            <a:spLocks noGrp="1"/>
          </p:cNvSpPr>
          <p:nvPr>
            <p:ph idx="1"/>
          </p:nvPr>
        </p:nvSpPr>
        <p:spPr>
          <a:xfrm>
            <a:off x="422026" y="1298712"/>
            <a:ext cx="11264900" cy="5559287"/>
          </a:xfrm>
        </p:spPr>
        <p:txBody>
          <a:bodyPr>
            <a:normAutofit fontScale="92500" lnSpcReduction="20000"/>
          </a:bodyPr>
          <a:lstStyle/>
          <a:p>
            <a:pPr algn="just"/>
            <a:r>
              <a:rPr lang="cs-CZ" sz="2400" dirty="0">
                <a:solidFill>
                  <a:srgbClr val="000000"/>
                </a:solidFill>
              </a:rPr>
              <a:t>Nedobytným nedoplatkem se rozumí nedoplatek,</a:t>
            </a:r>
          </a:p>
          <a:p>
            <a:pPr lvl="1" algn="just"/>
            <a:r>
              <a:rPr lang="cs-CZ" dirty="0">
                <a:solidFill>
                  <a:srgbClr val="000000"/>
                </a:solidFill>
              </a:rPr>
              <a:t>který byl </a:t>
            </a:r>
            <a:r>
              <a:rPr lang="cs-CZ" dirty="0">
                <a:solidFill>
                  <a:srgbClr val="FF0000"/>
                </a:solidFill>
              </a:rPr>
              <a:t>bezvýsledně vymáhán </a:t>
            </a:r>
            <a:r>
              <a:rPr lang="cs-CZ" dirty="0">
                <a:solidFill>
                  <a:srgbClr val="000000"/>
                </a:solidFill>
              </a:rPr>
              <a:t>na daňovém subjektu i na jiných osobách, na nichž mohl být vymáhán, nebo jehož </a:t>
            </a:r>
            <a:r>
              <a:rPr lang="cs-CZ" dirty="0">
                <a:solidFill>
                  <a:srgbClr val="FF0000"/>
                </a:solidFill>
              </a:rPr>
              <a:t>vymáhání by zřejmě nevedlo k výsledku</a:t>
            </a:r>
            <a:r>
              <a:rPr lang="cs-CZ" dirty="0">
                <a:solidFill>
                  <a:srgbClr val="000000"/>
                </a:solidFill>
              </a:rPr>
              <a:t>, anebo u něhož je pravděpodobné, že by </a:t>
            </a:r>
            <a:r>
              <a:rPr lang="cs-CZ" dirty="0">
                <a:solidFill>
                  <a:srgbClr val="FF0000"/>
                </a:solidFill>
              </a:rPr>
              <a:t>náklady vymáhání přesáhly jeho výtěžek</a:t>
            </a:r>
            <a:r>
              <a:rPr lang="cs-CZ" dirty="0">
                <a:solidFill>
                  <a:srgbClr val="000000"/>
                </a:solidFill>
              </a:rPr>
              <a:t>, nebo</a:t>
            </a:r>
          </a:p>
          <a:p>
            <a:pPr lvl="1" algn="just"/>
            <a:r>
              <a:rPr lang="cs-CZ" dirty="0">
                <a:solidFill>
                  <a:srgbClr val="000000"/>
                </a:solidFill>
              </a:rPr>
              <a:t>jehož vymáhání je spojeno se </a:t>
            </a:r>
            <a:r>
              <a:rPr lang="cs-CZ" dirty="0">
                <a:solidFill>
                  <a:srgbClr val="FF0000"/>
                </a:solidFill>
              </a:rPr>
              <a:t>zvláštními nebo nepoměrnými obtížemi </a:t>
            </a:r>
            <a:r>
              <a:rPr lang="cs-CZ" dirty="0">
                <a:solidFill>
                  <a:srgbClr val="000000"/>
                </a:solidFill>
              </a:rPr>
              <a:t>(§ 158/2 DŘ)</a:t>
            </a:r>
          </a:p>
          <a:p>
            <a:pPr algn="just"/>
            <a:r>
              <a:rPr lang="cs-CZ" sz="2400" b="0" i="0" dirty="0">
                <a:solidFill>
                  <a:srgbClr val="000000"/>
                </a:solidFill>
                <a:effectLst/>
                <a:latin typeface="Arial" panose="020B0604020202020204" pitchFamily="34" charset="0"/>
              </a:rPr>
              <a:t>Správce daně </a:t>
            </a:r>
            <a:r>
              <a:rPr lang="cs-CZ" sz="2400" dirty="0">
                <a:solidFill>
                  <a:srgbClr val="000000"/>
                </a:solidFill>
              </a:rPr>
              <a:t>nedobytný nedoplatek odepíše (§ 158/1 DŘ).</a:t>
            </a:r>
            <a:endParaRPr lang="cs-CZ" sz="2400" b="0" i="0" dirty="0">
              <a:solidFill>
                <a:srgbClr val="000000"/>
              </a:solidFill>
              <a:effectLst/>
              <a:latin typeface="Arial" panose="020B0604020202020204" pitchFamily="34" charset="0"/>
            </a:endParaRPr>
          </a:p>
          <a:p>
            <a:pPr algn="just"/>
            <a:r>
              <a:rPr lang="cs-CZ" b="1" dirty="0">
                <a:solidFill>
                  <a:srgbClr val="000000"/>
                </a:solidFill>
              </a:rPr>
              <a:t>Odpis nedobytného nedoplatku</a:t>
            </a:r>
            <a:endParaRPr lang="cs-CZ" b="0" i="0" dirty="0">
              <a:solidFill>
                <a:srgbClr val="000000"/>
              </a:solidFill>
              <a:effectLst/>
              <a:latin typeface="Arial" panose="020B0604020202020204" pitchFamily="34" charset="0"/>
            </a:endParaRPr>
          </a:p>
          <a:p>
            <a:pPr algn="just"/>
            <a:r>
              <a:rPr lang="cs-CZ" sz="2600" b="0" i="0" dirty="0">
                <a:solidFill>
                  <a:srgbClr val="000000"/>
                </a:solidFill>
                <a:effectLst/>
                <a:latin typeface="Arial" panose="020B0604020202020204" pitchFamily="34" charset="0"/>
              </a:rPr>
              <a:t>Na základě příkazu správce daně k odpisu nedobytného nedoplatku z osobního daňového účtu se vystaví </a:t>
            </a:r>
            <a:r>
              <a:rPr lang="cs-CZ" sz="2600" b="0" i="0" dirty="0" err="1">
                <a:solidFill>
                  <a:srgbClr val="000000"/>
                </a:solidFill>
                <a:effectLst/>
                <a:latin typeface="Arial" panose="020B0604020202020204" pitchFamily="34" charset="0"/>
              </a:rPr>
              <a:t>odpisný</a:t>
            </a:r>
            <a:r>
              <a:rPr lang="cs-CZ" sz="2600" b="0" i="0" dirty="0">
                <a:solidFill>
                  <a:srgbClr val="000000"/>
                </a:solidFill>
                <a:effectLst/>
                <a:latin typeface="Arial" panose="020B0604020202020204" pitchFamily="34" charset="0"/>
              </a:rPr>
              <a:t> doklad, který současně plní úlohu předpisného dokladu na účtu nedobytných nedoplatků; nedoplatek trvá dále, pokud neuplynula lhůta pro placení daně (§ 158/3 DŘ)</a:t>
            </a:r>
          </a:p>
          <a:p>
            <a:pPr algn="l"/>
            <a:r>
              <a:rPr lang="cs-CZ" sz="2600" b="0" i="0" u="none" strike="noStrike" baseline="0" dirty="0">
                <a:latin typeface="ArialMT"/>
              </a:rPr>
              <a:t>Provedení odpisu nedoplatku nijak neovlivní další existenci nedoplatku, ani možnost jeho vybrání a vymáhání. Nedoplatek nadále trvá a dlužník má povinnost ho zaplatit, dokud nedojde k případnému marnému uplynutí lhůty pro placení poplatku. </a:t>
            </a:r>
          </a:p>
          <a:p>
            <a:pPr algn="l"/>
            <a:r>
              <a:rPr lang="cs-CZ" sz="2600" b="0" i="0" u="none" strike="noStrike" baseline="0" dirty="0">
                <a:latin typeface="ArialMT"/>
              </a:rPr>
              <a:t>Odpis nedobytného nedoplatku správce poplatku provádí výlučně z moci úřední. O odpisu nedobytného nedoplatku není dlužník informován. Není ani oprávněn postup k odepsání nedoplatku pro nedobytnost nijak iniciovat.</a:t>
            </a:r>
            <a:endParaRPr lang="cs-CZ" sz="2600" dirty="0"/>
          </a:p>
        </p:txBody>
      </p:sp>
      <p:sp>
        <p:nvSpPr>
          <p:cNvPr id="3" name="Zástupný symbol pro číslo snímku 2">
            <a:extLst>
              <a:ext uri="{FF2B5EF4-FFF2-40B4-BE49-F238E27FC236}">
                <a16:creationId xmlns:a16="http://schemas.microsoft.com/office/drawing/2014/main" id="{184EA7A2-F61F-273B-A8E5-8E8342830646}"/>
              </a:ext>
            </a:extLst>
          </p:cNvPr>
          <p:cNvSpPr>
            <a:spLocks noGrp="1"/>
          </p:cNvSpPr>
          <p:nvPr>
            <p:ph type="sldNum" sz="quarter" idx="12"/>
          </p:nvPr>
        </p:nvSpPr>
        <p:spPr/>
        <p:txBody>
          <a:bodyPr/>
          <a:lstStyle/>
          <a:p>
            <a:fld id="{157D43A2-98E4-B24E-9228-7624BE346F8E}" type="slidenum">
              <a:rPr lang="cs-CZ" smtClean="0"/>
              <a:pPr/>
              <a:t>25</a:t>
            </a:fld>
            <a:endParaRPr lang="cs-CZ" dirty="0"/>
          </a:p>
        </p:txBody>
      </p:sp>
      <p:sp>
        <p:nvSpPr>
          <p:cNvPr id="4" name="Nadpis 3">
            <a:extLst>
              <a:ext uri="{FF2B5EF4-FFF2-40B4-BE49-F238E27FC236}">
                <a16:creationId xmlns:a16="http://schemas.microsoft.com/office/drawing/2014/main" id="{4FACB05F-CCD6-6E28-A228-601838136D14}"/>
              </a:ext>
            </a:extLst>
          </p:cNvPr>
          <p:cNvSpPr>
            <a:spLocks noGrp="1"/>
          </p:cNvSpPr>
          <p:nvPr>
            <p:ph type="title"/>
          </p:nvPr>
        </p:nvSpPr>
        <p:spPr/>
        <p:txBody>
          <a:bodyPr/>
          <a:lstStyle/>
          <a:p>
            <a:r>
              <a:rPr lang="cs-CZ" dirty="0"/>
              <a:t>Nedobytný nedoplatek</a:t>
            </a:r>
          </a:p>
        </p:txBody>
      </p:sp>
    </p:spTree>
    <p:extLst>
      <p:ext uri="{BB962C8B-B14F-4D97-AF65-F5344CB8AC3E}">
        <p14:creationId xmlns:p14="http://schemas.microsoft.com/office/powerpoint/2010/main" val="2305940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FE93685-7711-82D9-E573-B8C61B32AF76}"/>
              </a:ext>
            </a:extLst>
          </p:cNvPr>
          <p:cNvSpPr>
            <a:spLocks noGrp="1"/>
          </p:cNvSpPr>
          <p:nvPr>
            <p:ph idx="1"/>
          </p:nvPr>
        </p:nvSpPr>
        <p:spPr>
          <a:xfrm>
            <a:off x="162560" y="1534160"/>
            <a:ext cx="11524366" cy="5323840"/>
          </a:xfrm>
        </p:spPr>
        <p:txBody>
          <a:bodyPr>
            <a:normAutofit fontScale="47500" lnSpcReduction="20000"/>
          </a:bodyPr>
          <a:lstStyle/>
          <a:p>
            <a:pPr algn="just"/>
            <a:r>
              <a:rPr lang="cs-CZ" sz="4800" b="0" i="0" dirty="0">
                <a:solidFill>
                  <a:srgbClr val="000000"/>
                </a:solidFill>
                <a:effectLst/>
                <a:latin typeface="Roboto" panose="02000000000000000000" pitchFamily="2" charset="0"/>
              </a:rPr>
              <a:t>Pojem „faktura“ není v žádném aktuálně platném právním předpise definován a není tak ani stanoven způsob či forma jejího užití. V praxi je za „fakturu“ považován dokument, který je vytvořen podnikající, příp. nepodnikající fyzickou či právnickou osobou v případech, kdy tato osoba poskytuje služby nebo dodává zboží. </a:t>
            </a:r>
          </a:p>
          <a:p>
            <a:pPr algn="l"/>
            <a:r>
              <a:rPr lang="cs-CZ" sz="4800" dirty="0">
                <a:ea typeface="Times New Roman" panose="02020603050405020304" pitchFamily="18" charset="0"/>
              </a:rPr>
              <a:t>faktura je </a:t>
            </a:r>
            <a:r>
              <a:rPr lang="cs-CZ" sz="4800" b="1" dirty="0">
                <a:ea typeface="Times New Roman" panose="02020603050405020304" pitchFamily="18" charset="0"/>
              </a:rPr>
              <a:t>soukromoprávní institut </a:t>
            </a:r>
            <a:r>
              <a:rPr lang="cs-CZ" sz="4800" dirty="0">
                <a:ea typeface="Times New Roman" panose="02020603050405020304" pitchFamily="18" charset="0"/>
              </a:rPr>
              <a:t>a její vystavení je možné na základě soukromoprávního úkonu, typicky smlouvy, </a:t>
            </a:r>
            <a:r>
              <a:rPr lang="cs-CZ" sz="4800" dirty="0"/>
              <a:t>kdežto poplatková povinnost je </a:t>
            </a:r>
            <a:r>
              <a:rPr lang="cs-CZ" sz="4800" b="1" dirty="0"/>
              <a:t>veřejnoprávní povinností </a:t>
            </a:r>
            <a:r>
              <a:rPr lang="cs-CZ" sz="4800" dirty="0"/>
              <a:t>a vzniká na základě skutečností stanovených zákonem. Daně a poplatky lze ukládat jen na základě zákona (</a:t>
            </a:r>
            <a:r>
              <a:rPr lang="cs-CZ" sz="4800" dirty="0" err="1"/>
              <a:t>čl</a:t>
            </a:r>
            <a:r>
              <a:rPr lang="cs-CZ" sz="4800" dirty="0"/>
              <a:t> 11/5 LZPS) </a:t>
            </a:r>
          </a:p>
          <a:p>
            <a:pPr algn="just"/>
            <a:r>
              <a:rPr lang="cs-CZ" sz="4800" b="0" i="0" dirty="0">
                <a:solidFill>
                  <a:srgbClr val="000000"/>
                </a:solidFill>
                <a:effectLst/>
                <a:latin typeface="Roboto" panose="02000000000000000000" pitchFamily="2" charset="0"/>
              </a:rPr>
              <a:t>Správa poplatků je dle </a:t>
            </a:r>
            <a:r>
              <a:rPr lang="cs-CZ" sz="4800" b="0" i="0" dirty="0" err="1">
                <a:solidFill>
                  <a:srgbClr val="000000"/>
                </a:solidFill>
                <a:effectLst/>
                <a:latin typeface="Roboto" panose="02000000000000000000" pitchFamily="2" charset="0"/>
              </a:rPr>
              <a:t>ust</a:t>
            </a:r>
            <a:r>
              <a:rPr lang="cs-CZ" sz="4800" b="0" i="0" dirty="0">
                <a:solidFill>
                  <a:srgbClr val="000000"/>
                </a:solidFill>
                <a:effectLst/>
                <a:latin typeface="Roboto" panose="02000000000000000000" pitchFamily="2" charset="0"/>
              </a:rPr>
              <a:t>. § 1 odst. 2 daňového řádu postupem, jehož cílem je </a:t>
            </a:r>
            <a:r>
              <a:rPr lang="cs-CZ" sz="4800" b="1" i="0" dirty="0">
                <a:solidFill>
                  <a:srgbClr val="000000"/>
                </a:solidFill>
                <a:effectLst/>
                <a:latin typeface="Roboto" panose="02000000000000000000" pitchFamily="2" charset="0"/>
              </a:rPr>
              <a:t>správné zjištění a stanovení poplatků a zabezpečení jejich úhrady</a:t>
            </a:r>
            <a:r>
              <a:rPr lang="cs-CZ" sz="4800" b="0" i="0" dirty="0">
                <a:solidFill>
                  <a:srgbClr val="000000"/>
                </a:solidFill>
                <a:effectLst/>
                <a:latin typeface="Roboto" panose="02000000000000000000" pitchFamily="2" charset="0"/>
              </a:rPr>
              <a:t>. Jedná se tedy o správu peněžitých plnění, které jsou příjmem veřejného (obecního) rozpočtu, kdy samotná činnost správce poplatku spočívá ve vedení zejména poplatkového řízení, ve kterém se realizuje poplatková povinnost poplatkových subjektů. </a:t>
            </a:r>
            <a:r>
              <a:rPr lang="cs-CZ" sz="4800" b="0" i="0" dirty="0">
                <a:solidFill>
                  <a:srgbClr val="FF0000"/>
                </a:solidFill>
                <a:effectLst/>
                <a:latin typeface="Roboto" panose="02000000000000000000" pitchFamily="2" charset="0"/>
              </a:rPr>
              <a:t>Používání „faktur“ je tak z povahy věci při správě poplatků vyloučeno. </a:t>
            </a:r>
          </a:p>
          <a:p>
            <a:pPr algn="just"/>
            <a:r>
              <a:rPr lang="cs-CZ" sz="4800" b="0" i="0" dirty="0">
                <a:solidFill>
                  <a:srgbClr val="000000"/>
                </a:solidFill>
                <a:effectLst/>
                <a:latin typeface="Roboto" panose="02000000000000000000" pitchFamily="2" charset="0"/>
              </a:rPr>
              <a:t>Lze dodat, že pro záznam o uskutečnění hotovostní formy úhrady (odvodu) místního poplatku slouží poplatkovému subjektu (účetní jednotce) v účetnictví pokladní doklad a pro záznam o uskutečnění bezhotovostní formy úhrady bankovní výpis.</a:t>
            </a:r>
          </a:p>
          <a:p>
            <a:endParaRPr lang="cs-CZ" dirty="0"/>
          </a:p>
        </p:txBody>
      </p:sp>
      <p:sp>
        <p:nvSpPr>
          <p:cNvPr id="3" name="Zástupný symbol pro číslo snímku 2">
            <a:extLst>
              <a:ext uri="{FF2B5EF4-FFF2-40B4-BE49-F238E27FC236}">
                <a16:creationId xmlns:a16="http://schemas.microsoft.com/office/drawing/2014/main" id="{C2FD8436-C92D-778F-0260-F46C0832A2BD}"/>
              </a:ext>
            </a:extLst>
          </p:cNvPr>
          <p:cNvSpPr>
            <a:spLocks noGrp="1"/>
          </p:cNvSpPr>
          <p:nvPr>
            <p:ph type="sldNum" sz="quarter" idx="12"/>
          </p:nvPr>
        </p:nvSpPr>
        <p:spPr>
          <a:xfrm>
            <a:off x="9042400" y="5951387"/>
            <a:ext cx="2743200" cy="764722"/>
          </a:xfrm>
        </p:spPr>
        <p:txBody>
          <a:bodyPr/>
          <a:lstStyle/>
          <a:p>
            <a:fld id="{157D43A2-98E4-B24E-9228-7624BE346F8E}" type="slidenum">
              <a:rPr lang="cs-CZ" smtClean="0"/>
              <a:pPr/>
              <a:t>26</a:t>
            </a:fld>
            <a:endParaRPr lang="cs-CZ" dirty="0"/>
          </a:p>
        </p:txBody>
      </p:sp>
      <p:sp>
        <p:nvSpPr>
          <p:cNvPr id="4" name="Nadpis 3">
            <a:extLst>
              <a:ext uri="{FF2B5EF4-FFF2-40B4-BE49-F238E27FC236}">
                <a16:creationId xmlns:a16="http://schemas.microsoft.com/office/drawing/2014/main" id="{2EB60A1E-61FB-61D2-BC4C-4E825A91C749}"/>
              </a:ext>
            </a:extLst>
          </p:cNvPr>
          <p:cNvSpPr>
            <a:spLocks noGrp="1"/>
          </p:cNvSpPr>
          <p:nvPr>
            <p:ph type="title"/>
          </p:nvPr>
        </p:nvSpPr>
        <p:spPr>
          <a:xfrm>
            <a:off x="422026" y="141891"/>
            <a:ext cx="11264900" cy="1067150"/>
          </a:xfrm>
        </p:spPr>
        <p:txBody>
          <a:bodyPr>
            <a:normAutofit fontScale="90000"/>
          </a:bodyPr>
          <a:lstStyle/>
          <a:p>
            <a:r>
              <a:rPr lang="cs-CZ" dirty="0"/>
              <a:t>Vystavování faktur při správě místních poplatků </a:t>
            </a:r>
          </a:p>
        </p:txBody>
      </p:sp>
    </p:spTree>
    <p:extLst>
      <p:ext uri="{BB962C8B-B14F-4D97-AF65-F5344CB8AC3E}">
        <p14:creationId xmlns:p14="http://schemas.microsoft.com/office/powerpoint/2010/main" val="3563369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DC2EEB7-0323-217C-8A91-EB3965D81B44}"/>
              </a:ext>
            </a:extLst>
          </p:cNvPr>
          <p:cNvSpPr>
            <a:spLocks noGrp="1"/>
          </p:cNvSpPr>
          <p:nvPr>
            <p:ph idx="1"/>
          </p:nvPr>
        </p:nvSpPr>
        <p:spPr>
          <a:xfrm>
            <a:off x="422026" y="1706879"/>
            <a:ext cx="11264900" cy="5263763"/>
          </a:xfrm>
        </p:spPr>
        <p:txBody>
          <a:bodyPr>
            <a:normAutofit/>
          </a:bodyPr>
          <a:lstStyle/>
          <a:p>
            <a:r>
              <a:rPr lang="cs-CZ" dirty="0"/>
              <a:t>Ohlašovací povinnost musí být </a:t>
            </a:r>
            <a:r>
              <a:rPr lang="cs-CZ" b="1" dirty="0"/>
              <a:t>v souladu s § 14a </a:t>
            </a:r>
            <a:r>
              <a:rPr lang="cs-CZ" b="1" dirty="0" err="1"/>
              <a:t>ZoMP</a:t>
            </a:r>
            <a:r>
              <a:rPr lang="cs-CZ" b="1" dirty="0"/>
              <a:t> </a:t>
            </a:r>
            <a:r>
              <a:rPr lang="cs-CZ" dirty="0"/>
              <a:t>a s účinnou </a:t>
            </a:r>
            <a:r>
              <a:rPr lang="cs-CZ" b="1" dirty="0"/>
              <a:t>OZV </a:t>
            </a:r>
          </a:p>
          <a:p>
            <a:r>
              <a:rPr lang="cs-CZ" b="1" dirty="0"/>
              <a:t>Účelem ohlášení </a:t>
            </a:r>
            <a:r>
              <a:rPr lang="cs-CZ" dirty="0"/>
              <a:t>je získat informace důležité pro výkon správy místní poplatků. Důležité je získat od poplatníka veškeré potřebné údaje, které správce poplatku jinde nezjistí, aby se mohl správně stanovit poplatek.</a:t>
            </a:r>
          </a:p>
          <a:p>
            <a:r>
              <a:rPr lang="cs-CZ" dirty="0"/>
              <a:t>Povinnost platí i pro osoby osvobozené </a:t>
            </a:r>
          </a:p>
          <a:p>
            <a:r>
              <a:rPr lang="cs-CZ" dirty="0"/>
              <a:t>Obce mohou zveřejnit </a:t>
            </a:r>
            <a:r>
              <a:rPr lang="cs-CZ" b="1" dirty="0"/>
              <a:t>formulář</a:t>
            </a:r>
            <a:r>
              <a:rPr lang="cs-CZ" dirty="0"/>
              <a:t>, který usnadňuje práci poplatníkům </a:t>
            </a:r>
            <a:br>
              <a:rPr lang="cs-CZ" dirty="0"/>
            </a:br>
            <a:r>
              <a:rPr lang="cs-CZ" dirty="0"/>
              <a:t>i úředním osobám.</a:t>
            </a:r>
          </a:p>
          <a:p>
            <a:pPr lvl="1"/>
            <a:r>
              <a:rPr lang="cs-CZ" dirty="0"/>
              <a:t>Poplatníci jej nemusí povinně využívat.</a:t>
            </a:r>
          </a:p>
          <a:p>
            <a:pPr lvl="1"/>
            <a:r>
              <a:rPr lang="cs-CZ" dirty="0"/>
              <a:t>Pozor na obsahovou správnost/určitost/srozumitelnost.</a:t>
            </a:r>
          </a:p>
          <a:p>
            <a:endParaRPr lang="cs-CZ" dirty="0"/>
          </a:p>
        </p:txBody>
      </p:sp>
      <p:sp>
        <p:nvSpPr>
          <p:cNvPr id="3" name="Zástupný symbol pro číslo snímku 2">
            <a:extLst>
              <a:ext uri="{FF2B5EF4-FFF2-40B4-BE49-F238E27FC236}">
                <a16:creationId xmlns:a16="http://schemas.microsoft.com/office/drawing/2014/main" id="{27F183C8-45A8-2264-4B80-739E230EC363}"/>
              </a:ext>
            </a:extLst>
          </p:cNvPr>
          <p:cNvSpPr>
            <a:spLocks noGrp="1"/>
          </p:cNvSpPr>
          <p:nvPr>
            <p:ph type="sldNum" sz="quarter" idx="12"/>
          </p:nvPr>
        </p:nvSpPr>
        <p:spPr/>
        <p:txBody>
          <a:bodyPr/>
          <a:lstStyle/>
          <a:p>
            <a:fld id="{157D43A2-98E4-B24E-9228-7624BE346F8E}" type="slidenum">
              <a:rPr lang="cs-CZ" smtClean="0"/>
              <a:pPr/>
              <a:t>27</a:t>
            </a:fld>
            <a:endParaRPr lang="cs-CZ" dirty="0"/>
          </a:p>
        </p:txBody>
      </p:sp>
      <p:sp>
        <p:nvSpPr>
          <p:cNvPr id="4" name="Nadpis 3">
            <a:extLst>
              <a:ext uri="{FF2B5EF4-FFF2-40B4-BE49-F238E27FC236}">
                <a16:creationId xmlns:a16="http://schemas.microsoft.com/office/drawing/2014/main" id="{1A8DDCA5-AA1F-281E-8C8A-DD9616D7EF00}"/>
              </a:ext>
            </a:extLst>
          </p:cNvPr>
          <p:cNvSpPr>
            <a:spLocks noGrp="1"/>
          </p:cNvSpPr>
          <p:nvPr>
            <p:ph type="title"/>
          </p:nvPr>
        </p:nvSpPr>
        <p:spPr/>
        <p:txBody>
          <a:bodyPr/>
          <a:lstStyle/>
          <a:p>
            <a:r>
              <a:rPr lang="cs-CZ" dirty="0"/>
              <a:t>Ohlašovací povinnost</a:t>
            </a:r>
          </a:p>
        </p:txBody>
      </p:sp>
    </p:spTree>
    <p:extLst>
      <p:ext uri="{BB962C8B-B14F-4D97-AF65-F5344CB8AC3E}">
        <p14:creationId xmlns:p14="http://schemas.microsoft.com/office/powerpoint/2010/main" val="2270643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006CAE0-EB5D-AFCF-287C-422E472E5AED}"/>
              </a:ext>
            </a:extLst>
          </p:cNvPr>
          <p:cNvSpPr>
            <a:spLocks noGrp="1"/>
          </p:cNvSpPr>
          <p:nvPr>
            <p:ph idx="1"/>
          </p:nvPr>
        </p:nvSpPr>
        <p:spPr>
          <a:xfrm>
            <a:off x="422026" y="1534160"/>
            <a:ext cx="11264900" cy="4745465"/>
          </a:xfrm>
        </p:spPr>
        <p:txBody>
          <a:bodyPr>
            <a:normAutofit fontScale="92500" lnSpcReduction="20000"/>
          </a:bodyPr>
          <a:lstStyle/>
          <a:p>
            <a:pPr marL="0" indent="0">
              <a:buNone/>
            </a:pPr>
            <a:r>
              <a:rPr lang="cs-CZ" b="1" dirty="0"/>
              <a:t>Vyloučení</a:t>
            </a:r>
            <a:r>
              <a:rPr lang="cs-CZ" dirty="0"/>
              <a:t> ohlašovací povinnosti </a:t>
            </a:r>
          </a:p>
          <a:p>
            <a:r>
              <a:rPr lang="cs-CZ" dirty="0"/>
              <a:t>Správce poplatku může v OZV vyloučit povinnost podat ohlášení </a:t>
            </a:r>
          </a:p>
          <a:p>
            <a:pPr lvl="1"/>
            <a:r>
              <a:rPr lang="cs-CZ" dirty="0"/>
              <a:t>Vyloučení povinnosti je možné si představit v situaci, kdy si správce poplatku dohledá všechny potřebné údaje, anebo by je vůbec nepotřeboval </a:t>
            </a:r>
          </a:p>
          <a:p>
            <a:r>
              <a:rPr lang="cs-CZ" dirty="0"/>
              <a:t>Neohlašují se údaje (jejich změna), které může správce poplatku automatizovaným způsobem zjistit z rejstříků nebo evidencí, do nichž má zřízen automatizovaný přístup. Okruh těchto údajů zveřejní (= má povinnost zveřejnit) správce poplatku na své úřední desce. </a:t>
            </a:r>
          </a:p>
          <a:p>
            <a:endParaRPr lang="cs-CZ" dirty="0"/>
          </a:p>
          <a:p>
            <a:pPr marL="0" indent="0">
              <a:buNone/>
            </a:pPr>
            <a:r>
              <a:rPr lang="cs-CZ" b="1" dirty="0"/>
              <a:t>Změny</a:t>
            </a:r>
            <a:r>
              <a:rPr lang="cs-CZ" dirty="0"/>
              <a:t> v ohlášení </a:t>
            </a:r>
          </a:p>
          <a:p>
            <a:r>
              <a:rPr lang="cs-CZ" dirty="0"/>
              <a:t>Změnu údajů v ohlášení je poplatník povinen oznámit správci poplatku do 15 dnů ode dne, kdy změna nastala </a:t>
            </a:r>
          </a:p>
          <a:p>
            <a:r>
              <a:rPr lang="cs-CZ" dirty="0"/>
              <a:t>Lhůtu pro oznámení změn může obec v OZV prodloužit (nikoliv však zkrátit)</a:t>
            </a:r>
          </a:p>
          <a:p>
            <a:endParaRPr lang="cs-CZ" dirty="0"/>
          </a:p>
        </p:txBody>
      </p:sp>
      <p:sp>
        <p:nvSpPr>
          <p:cNvPr id="3" name="Zástupný symbol pro číslo snímku 2">
            <a:extLst>
              <a:ext uri="{FF2B5EF4-FFF2-40B4-BE49-F238E27FC236}">
                <a16:creationId xmlns:a16="http://schemas.microsoft.com/office/drawing/2014/main" id="{171BC3DA-93CE-CC59-AF6C-FA9B76195B87}"/>
              </a:ext>
            </a:extLst>
          </p:cNvPr>
          <p:cNvSpPr>
            <a:spLocks noGrp="1"/>
          </p:cNvSpPr>
          <p:nvPr>
            <p:ph type="sldNum" sz="quarter" idx="12"/>
          </p:nvPr>
        </p:nvSpPr>
        <p:spPr/>
        <p:txBody>
          <a:bodyPr/>
          <a:lstStyle/>
          <a:p>
            <a:fld id="{157D43A2-98E4-B24E-9228-7624BE346F8E}" type="slidenum">
              <a:rPr lang="cs-CZ" smtClean="0"/>
              <a:pPr/>
              <a:t>28</a:t>
            </a:fld>
            <a:endParaRPr lang="cs-CZ" dirty="0"/>
          </a:p>
        </p:txBody>
      </p:sp>
      <p:sp>
        <p:nvSpPr>
          <p:cNvPr id="4" name="Nadpis 3">
            <a:extLst>
              <a:ext uri="{FF2B5EF4-FFF2-40B4-BE49-F238E27FC236}">
                <a16:creationId xmlns:a16="http://schemas.microsoft.com/office/drawing/2014/main" id="{F2F2D845-8C8C-4323-AAAE-33762257ADEC}"/>
              </a:ext>
            </a:extLst>
          </p:cNvPr>
          <p:cNvSpPr>
            <a:spLocks noGrp="1"/>
          </p:cNvSpPr>
          <p:nvPr>
            <p:ph type="title"/>
          </p:nvPr>
        </p:nvSpPr>
        <p:spPr/>
        <p:txBody>
          <a:bodyPr/>
          <a:lstStyle/>
          <a:p>
            <a:r>
              <a:rPr lang="cs-CZ" dirty="0"/>
              <a:t>Ohlašovací povinnost</a:t>
            </a:r>
          </a:p>
        </p:txBody>
      </p:sp>
    </p:spTree>
    <p:extLst>
      <p:ext uri="{BB962C8B-B14F-4D97-AF65-F5344CB8AC3E}">
        <p14:creationId xmlns:p14="http://schemas.microsoft.com/office/powerpoint/2010/main" val="40544384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71CC5A8-D5EC-EF08-448D-8010257711D7}"/>
              </a:ext>
            </a:extLst>
          </p:cNvPr>
          <p:cNvSpPr>
            <a:spLocks noGrp="1"/>
          </p:cNvSpPr>
          <p:nvPr>
            <p:ph idx="1"/>
          </p:nvPr>
        </p:nvSpPr>
        <p:spPr>
          <a:xfrm>
            <a:off x="422026" y="1298714"/>
            <a:ext cx="11264900" cy="5417396"/>
          </a:xfrm>
        </p:spPr>
        <p:txBody>
          <a:bodyPr>
            <a:normAutofit/>
          </a:bodyPr>
          <a:lstStyle/>
          <a:p>
            <a:r>
              <a:rPr lang="cs-CZ" b="1" dirty="0"/>
              <a:t>Zahraničí</a:t>
            </a:r>
            <a:r>
              <a:rPr lang="cs-CZ" dirty="0"/>
              <a:t> – řádně doložit!!</a:t>
            </a:r>
          </a:p>
          <a:p>
            <a:r>
              <a:rPr lang="cs-CZ" b="1" i="0" dirty="0">
                <a:solidFill>
                  <a:srgbClr val="000000"/>
                </a:solidFill>
                <a:effectLst/>
                <a:latin typeface="Roboto" panose="02000000000000000000" pitchFamily="2" charset="0"/>
              </a:rPr>
              <a:t>Čestné prohlášení </a:t>
            </a:r>
            <a:r>
              <a:rPr lang="cs-CZ" b="0" i="0" dirty="0">
                <a:solidFill>
                  <a:srgbClr val="000000"/>
                </a:solidFill>
                <a:effectLst/>
                <a:latin typeface="Roboto" panose="02000000000000000000" pitchFamily="2" charset="0"/>
              </a:rPr>
              <a:t>poplatkového subjektu je pouze jeho tvrzení zachycené v písemné formě a samo o sobě nemůže být v daňovém řízení důkazem, kterým by bylo zhojeno neunesení důkazního břemene. Čestným prohlášením nemůže být proveden důkaz, </a:t>
            </a:r>
            <a:r>
              <a:rPr lang="cs-CZ" b="0" i="0" u="sng" dirty="0">
                <a:solidFill>
                  <a:srgbClr val="000000"/>
                </a:solidFill>
                <a:effectLst/>
                <a:latin typeface="Roboto" panose="02000000000000000000" pitchFamily="2" charset="0"/>
              </a:rPr>
              <a:t>rozhodná skutečnost jím není prokázána, ale pouze osvědčena</a:t>
            </a:r>
            <a:r>
              <a:rPr lang="cs-CZ" b="0" i="0" dirty="0">
                <a:solidFill>
                  <a:srgbClr val="000000"/>
                </a:solidFill>
                <a:effectLst/>
                <a:latin typeface="Roboto" panose="02000000000000000000" pitchFamily="2" charset="0"/>
              </a:rPr>
              <a:t>. Daňový řád s čestným prohlášením v daňovém řízení nepočítá. Pokud někteří správci poplatků požadují v poplatkovém řízení čestné prohlášení od poplatkových subjektů, jedná se pouze o opětovné prohlášení stejné skutečnosti uvedené v ohlášení, provedené jinou formou. Z tohoto důvodu jej lze považovat za nadbytečné.</a:t>
            </a:r>
            <a:endParaRPr lang="cs-CZ" dirty="0"/>
          </a:p>
          <a:p>
            <a:r>
              <a:rPr lang="cs-CZ" b="1" dirty="0"/>
              <a:t>Osvobození z důvodu platby poplatku v jiném místě (odpady) </a:t>
            </a:r>
            <a:r>
              <a:rPr lang="cs-CZ" dirty="0"/>
              <a:t>– pozor, osvobození jen u jiného typu poplatku – z nemovité věci</a:t>
            </a:r>
          </a:p>
        </p:txBody>
      </p:sp>
      <p:sp>
        <p:nvSpPr>
          <p:cNvPr id="3" name="Zástupný symbol pro číslo snímku 2">
            <a:extLst>
              <a:ext uri="{FF2B5EF4-FFF2-40B4-BE49-F238E27FC236}">
                <a16:creationId xmlns:a16="http://schemas.microsoft.com/office/drawing/2014/main" id="{68BCEC04-7760-6152-4124-EB384BFE1F67}"/>
              </a:ext>
            </a:extLst>
          </p:cNvPr>
          <p:cNvSpPr>
            <a:spLocks noGrp="1"/>
          </p:cNvSpPr>
          <p:nvPr>
            <p:ph type="sldNum" sz="quarter" idx="12"/>
          </p:nvPr>
        </p:nvSpPr>
        <p:spPr>
          <a:xfrm>
            <a:off x="9042400" y="5951387"/>
            <a:ext cx="2743200" cy="764723"/>
          </a:xfrm>
        </p:spPr>
        <p:txBody>
          <a:bodyPr/>
          <a:lstStyle/>
          <a:p>
            <a:fld id="{157D43A2-98E4-B24E-9228-7624BE346F8E}" type="slidenum">
              <a:rPr lang="cs-CZ" smtClean="0"/>
              <a:pPr/>
              <a:t>29</a:t>
            </a:fld>
            <a:endParaRPr lang="cs-CZ" dirty="0"/>
          </a:p>
        </p:txBody>
      </p:sp>
      <p:sp>
        <p:nvSpPr>
          <p:cNvPr id="4" name="Nadpis 3">
            <a:extLst>
              <a:ext uri="{FF2B5EF4-FFF2-40B4-BE49-F238E27FC236}">
                <a16:creationId xmlns:a16="http://schemas.microsoft.com/office/drawing/2014/main" id="{E2CD279E-9A0C-8A72-4020-C2010C3D324F}"/>
              </a:ext>
            </a:extLst>
          </p:cNvPr>
          <p:cNvSpPr>
            <a:spLocks noGrp="1"/>
          </p:cNvSpPr>
          <p:nvPr>
            <p:ph type="title"/>
          </p:nvPr>
        </p:nvSpPr>
        <p:spPr>
          <a:xfrm>
            <a:off x="422026" y="141890"/>
            <a:ext cx="11264900" cy="1156823"/>
          </a:xfrm>
        </p:spPr>
        <p:txBody>
          <a:bodyPr>
            <a:normAutofit fontScale="90000"/>
          </a:bodyPr>
          <a:lstStyle/>
          <a:p>
            <a:r>
              <a:rPr lang="cs-CZ" dirty="0"/>
              <a:t>Ohlašovací povinnosti – okolnosti pro osvobození</a:t>
            </a:r>
          </a:p>
        </p:txBody>
      </p:sp>
    </p:spTree>
    <p:extLst>
      <p:ext uri="{BB962C8B-B14F-4D97-AF65-F5344CB8AC3E}">
        <p14:creationId xmlns:p14="http://schemas.microsoft.com/office/powerpoint/2010/main" val="1899693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422026" y="1679352"/>
            <a:ext cx="11264900" cy="5094309"/>
          </a:xfrm>
        </p:spPr>
        <p:txBody>
          <a:bodyPr>
            <a:noAutofit/>
          </a:bodyPr>
          <a:lstStyle/>
          <a:p>
            <a:r>
              <a:rPr lang="cs-CZ" sz="2200" dirty="0">
                <a:latin typeface="+mj-lt"/>
                <a:cs typeface="Arabic Typesetting" panose="020F0502020204030204" pitchFamily="66" charset="-78"/>
              </a:rPr>
              <a:t>Kontrolní činnost v roce 2024, podklady ke kontrole </a:t>
            </a:r>
          </a:p>
          <a:p>
            <a:r>
              <a:rPr lang="cs-CZ" sz="2200" dirty="0">
                <a:latin typeface="+mj-lt"/>
                <a:cs typeface="Arabic Typesetting" panose="020F0502020204030204" pitchFamily="66" charset="-78"/>
              </a:rPr>
              <a:t>Pracovní porada týkající se agendy místních poplatků a jejich správy konaná d</a:t>
            </a:r>
            <a:r>
              <a:rPr lang="cs-CZ" sz="2200" kern="100" dirty="0">
                <a:latin typeface="+mj-lt"/>
                <a:ea typeface="Aptos" panose="020B0004020202020204" pitchFamily="34" charset="0"/>
                <a:cs typeface="Arabic Typesetting" panose="020F0502020204030204" pitchFamily="66" charset="-78"/>
              </a:rPr>
              <a:t>ne 3. 10. 2024 na Ministerstvu financí </a:t>
            </a:r>
          </a:p>
          <a:p>
            <a:r>
              <a:rPr lang="cs-CZ" sz="2200" dirty="0">
                <a:latin typeface="+mj-lt"/>
                <a:cs typeface="Arabic Typesetting" panose="020F0502020204030204" pitchFamily="66" charset="-78"/>
              </a:rPr>
              <a:t>Náležitosti platebního výměru a jeho doručování, konverzní pošta </a:t>
            </a:r>
          </a:p>
          <a:p>
            <a:r>
              <a:rPr lang="cs-CZ" sz="2200" dirty="0">
                <a:latin typeface="+mj-lt"/>
                <a:cs typeface="Arabic Typesetting" panose="020F0502020204030204" pitchFamily="66" charset="-78"/>
              </a:rPr>
              <a:t>Přeplatek a nedoplatek v bagatelní výši </a:t>
            </a:r>
          </a:p>
          <a:p>
            <a:r>
              <a:rPr lang="cs-CZ" sz="2200" dirty="0">
                <a:latin typeface="+mj-lt"/>
                <a:cs typeface="Arabic Typesetting" panose="020F0502020204030204" pitchFamily="66" charset="-78"/>
              </a:rPr>
              <a:t>Vystavování faktur při správě místních poplatků </a:t>
            </a:r>
          </a:p>
          <a:p>
            <a:r>
              <a:rPr lang="cs-CZ" sz="2200" dirty="0">
                <a:latin typeface="+mj-lt"/>
                <a:cs typeface="Arabic Typesetting" panose="020F0502020204030204" pitchFamily="66" charset="-78"/>
              </a:rPr>
              <a:t>Ohlašovací povinnost  </a:t>
            </a:r>
          </a:p>
          <a:p>
            <a:r>
              <a:rPr lang="cs-CZ" sz="2200" dirty="0">
                <a:latin typeface="+mj-lt"/>
                <a:cs typeface="Arabic Typesetting" panose="020F0502020204030204" pitchFamily="66" charset="-78"/>
              </a:rPr>
              <a:t>Osvobození a prominutí místního poplatku (§16a + 16b) </a:t>
            </a:r>
          </a:p>
          <a:p>
            <a:r>
              <a:rPr lang="cs-CZ" sz="2200" dirty="0">
                <a:latin typeface="+mj-lt"/>
                <a:cs typeface="Arabic Typesetting" panose="020F0502020204030204" pitchFamily="66" charset="-78"/>
              </a:rPr>
              <a:t>Doměření poplatku rozhodnutím </a:t>
            </a:r>
          </a:p>
          <a:p>
            <a:r>
              <a:rPr lang="cs-CZ" sz="2200" dirty="0">
                <a:latin typeface="+mj-lt"/>
                <a:cs typeface="Arabic Typesetting" panose="020F0502020204030204" pitchFamily="66" charset="-78"/>
              </a:rPr>
              <a:t>Poplatek z pobytu </a:t>
            </a:r>
          </a:p>
          <a:p>
            <a:r>
              <a:rPr lang="cs-CZ" sz="2200" dirty="0">
                <a:latin typeface="+mj-lt"/>
                <a:cs typeface="Arabic Typesetting" panose="020F0502020204030204" pitchFamily="66" charset="-78"/>
              </a:rPr>
              <a:t>Poplatek za užívání veřejného prostranství </a:t>
            </a:r>
          </a:p>
          <a:p>
            <a:pPr marL="0" indent="0">
              <a:lnSpc>
                <a:spcPct val="107000"/>
              </a:lnSpc>
              <a:spcAft>
                <a:spcPts val="800"/>
              </a:spcAft>
              <a:buNone/>
            </a:pPr>
            <a:endParaRPr lang="cs-CZ" sz="2400" kern="100" dirty="0">
              <a:effectLst/>
              <a:latin typeface="+mj-lt"/>
              <a:ea typeface="Aptos" panose="020B0004020202020204" pitchFamily="34" charset="0"/>
              <a:cs typeface="Arabic Typesetting" panose="020F0502020204030204" pitchFamily="66" charset="-78"/>
            </a:endParaRPr>
          </a:p>
          <a:p>
            <a:pPr marL="0" indent="0">
              <a:lnSpc>
                <a:spcPct val="107000"/>
              </a:lnSpc>
              <a:spcAft>
                <a:spcPts val="800"/>
              </a:spcAft>
              <a:buNone/>
            </a:pPr>
            <a:endParaRPr lang="cs-CZ" sz="2400" dirty="0">
              <a:latin typeface="Arabic Typesetting" panose="020F0502020204030204" pitchFamily="66" charset="-78"/>
              <a:cs typeface="Arabic Typesetting" panose="020F0502020204030204" pitchFamily="66" charset="-78"/>
            </a:endParaRP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3</a:t>
            </a:fld>
            <a:endParaRPr lang="cs-CZ" dirty="0"/>
          </a:p>
        </p:txBody>
      </p:sp>
      <p:sp>
        <p:nvSpPr>
          <p:cNvPr id="4" name="Nadpis 3"/>
          <p:cNvSpPr>
            <a:spLocks noGrp="1"/>
          </p:cNvSpPr>
          <p:nvPr>
            <p:ph type="title"/>
          </p:nvPr>
        </p:nvSpPr>
        <p:spPr/>
        <p:txBody>
          <a:bodyPr>
            <a:normAutofit/>
          </a:bodyPr>
          <a:lstStyle/>
          <a:p>
            <a:r>
              <a:rPr lang="cs-CZ" dirty="0"/>
              <a:t>Program</a:t>
            </a:r>
          </a:p>
        </p:txBody>
      </p:sp>
    </p:spTree>
    <p:extLst>
      <p:ext uri="{BB962C8B-B14F-4D97-AF65-F5344CB8AC3E}">
        <p14:creationId xmlns:p14="http://schemas.microsoft.com/office/powerpoint/2010/main" val="1800510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7DBBDBE-7AFA-AEF4-DB60-0ED4A4CAF8E7}"/>
              </a:ext>
            </a:extLst>
          </p:cNvPr>
          <p:cNvSpPr>
            <a:spLocks noGrp="1"/>
          </p:cNvSpPr>
          <p:nvPr>
            <p:ph idx="1"/>
          </p:nvPr>
        </p:nvSpPr>
        <p:spPr/>
        <p:txBody>
          <a:bodyPr>
            <a:normAutofit lnSpcReduction="10000"/>
          </a:bodyPr>
          <a:lstStyle/>
          <a:p>
            <a:r>
              <a:rPr lang="cs-CZ" dirty="0"/>
              <a:t>Základní podmínky prominutí</a:t>
            </a:r>
          </a:p>
          <a:p>
            <a:pPr lvl="1"/>
            <a:r>
              <a:rPr lang="cs-CZ" dirty="0"/>
              <a:t>Poplatek za obecní systém odpadového hospodářství</a:t>
            </a:r>
          </a:p>
          <a:p>
            <a:pPr lvl="1"/>
            <a:r>
              <a:rPr lang="cs-CZ" dirty="0"/>
              <a:t>Žádost poplatníka</a:t>
            </a:r>
          </a:p>
          <a:p>
            <a:pPr lvl="1"/>
            <a:r>
              <a:rPr lang="cs-CZ" dirty="0"/>
              <a:t>Tvrdost právního předpisu</a:t>
            </a:r>
          </a:p>
          <a:p>
            <a:pPr lvl="1"/>
            <a:r>
              <a:rPr lang="cs-CZ" dirty="0"/>
              <a:t>Existence ospravedlňujících okolností</a:t>
            </a:r>
          </a:p>
          <a:p>
            <a:pPr lvl="1"/>
            <a:r>
              <a:rPr lang="cs-CZ" dirty="0"/>
              <a:t>Četnost porušování povinnosti poplatníkem (§ 259c DŘ)</a:t>
            </a:r>
          </a:p>
          <a:p>
            <a:r>
              <a:rPr lang="cs-CZ" dirty="0"/>
              <a:t>na prominutí není právní nárok </a:t>
            </a:r>
          </a:p>
          <a:p>
            <a:r>
              <a:rPr lang="cs-CZ" dirty="0"/>
              <a:t>Poplatek lze prominout</a:t>
            </a:r>
          </a:p>
          <a:p>
            <a:pPr lvl="1"/>
            <a:r>
              <a:rPr lang="cs-CZ" dirty="0"/>
              <a:t>zcela nebo částečně</a:t>
            </a:r>
          </a:p>
          <a:p>
            <a:pPr lvl="1"/>
            <a:r>
              <a:rPr lang="cs-CZ" dirty="0"/>
              <a:t>i nezletilému</a:t>
            </a:r>
          </a:p>
          <a:p>
            <a:pPr lvl="1"/>
            <a:r>
              <a:rPr lang="cs-CZ" dirty="0"/>
              <a:t>i zaplacené poplatky (§ 259 DŘ)</a:t>
            </a:r>
          </a:p>
          <a:p>
            <a:pPr lvl="1"/>
            <a:endParaRPr lang="cs-CZ" dirty="0"/>
          </a:p>
        </p:txBody>
      </p:sp>
      <p:sp>
        <p:nvSpPr>
          <p:cNvPr id="3" name="Zástupný symbol pro číslo snímku 2">
            <a:extLst>
              <a:ext uri="{FF2B5EF4-FFF2-40B4-BE49-F238E27FC236}">
                <a16:creationId xmlns:a16="http://schemas.microsoft.com/office/drawing/2014/main" id="{CC621208-7546-B035-F64A-EDF1EDB15C5E}"/>
              </a:ext>
            </a:extLst>
          </p:cNvPr>
          <p:cNvSpPr>
            <a:spLocks noGrp="1"/>
          </p:cNvSpPr>
          <p:nvPr>
            <p:ph type="sldNum" sz="quarter" idx="12"/>
          </p:nvPr>
        </p:nvSpPr>
        <p:spPr/>
        <p:txBody>
          <a:bodyPr/>
          <a:lstStyle/>
          <a:p>
            <a:fld id="{157D43A2-98E4-B24E-9228-7624BE346F8E}" type="slidenum">
              <a:rPr lang="cs-CZ" smtClean="0"/>
              <a:pPr/>
              <a:t>30</a:t>
            </a:fld>
            <a:endParaRPr lang="cs-CZ" dirty="0"/>
          </a:p>
        </p:txBody>
      </p:sp>
      <p:sp>
        <p:nvSpPr>
          <p:cNvPr id="4" name="Nadpis 3">
            <a:extLst>
              <a:ext uri="{FF2B5EF4-FFF2-40B4-BE49-F238E27FC236}">
                <a16:creationId xmlns:a16="http://schemas.microsoft.com/office/drawing/2014/main" id="{CAEAF706-24DB-C69E-9C0C-7D558519013E}"/>
              </a:ext>
            </a:extLst>
          </p:cNvPr>
          <p:cNvSpPr>
            <a:spLocks noGrp="1"/>
          </p:cNvSpPr>
          <p:nvPr>
            <p:ph type="title"/>
          </p:nvPr>
        </p:nvSpPr>
        <p:spPr/>
        <p:txBody>
          <a:bodyPr/>
          <a:lstStyle/>
          <a:p>
            <a:r>
              <a:rPr lang="cs-CZ" dirty="0"/>
              <a:t>Prominutí poplatku - §16a ZMP</a:t>
            </a:r>
          </a:p>
        </p:txBody>
      </p:sp>
    </p:spTree>
    <p:extLst>
      <p:ext uri="{BB962C8B-B14F-4D97-AF65-F5344CB8AC3E}">
        <p14:creationId xmlns:p14="http://schemas.microsoft.com/office/powerpoint/2010/main" val="22874754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3407F0C-E851-9705-915E-6FFC957AF09F}"/>
              </a:ext>
            </a:extLst>
          </p:cNvPr>
          <p:cNvSpPr>
            <a:spLocks noGrp="1"/>
          </p:cNvSpPr>
          <p:nvPr>
            <p:ph idx="1"/>
          </p:nvPr>
        </p:nvSpPr>
        <p:spPr/>
        <p:txBody>
          <a:bodyPr/>
          <a:lstStyle/>
          <a:p>
            <a:r>
              <a:rPr lang="cs-CZ" dirty="0"/>
              <a:t>Podáním žádosti o prominutí zahajuje řízení</a:t>
            </a:r>
          </a:p>
          <a:p>
            <a:r>
              <a:rPr lang="cs-CZ" dirty="0"/>
              <a:t>Rozhodnutí mimo základní náležitosti musí obsahovat</a:t>
            </a:r>
          </a:p>
          <a:p>
            <a:pPr lvl="1"/>
            <a:r>
              <a:rPr lang="cs-CZ" dirty="0"/>
              <a:t>posouzení toho, zda některý předpis působí v konkrétním případě tvrdě</a:t>
            </a:r>
          </a:p>
          <a:p>
            <a:pPr lvl="1"/>
            <a:r>
              <a:rPr lang="cs-CZ" dirty="0"/>
              <a:t>posouzení toho, zda existují v konkrétním případě ospravedlnitelné důvody</a:t>
            </a:r>
          </a:p>
          <a:p>
            <a:pPr lvl="1"/>
            <a:r>
              <a:rPr lang="cs-CZ" dirty="0"/>
              <a:t>zohlednění četnosti porušování povinností při správě poplatků</a:t>
            </a:r>
          </a:p>
          <a:p>
            <a:pPr lvl="1"/>
            <a:r>
              <a:rPr lang="cs-CZ" dirty="0"/>
              <a:t>realizace správního uvážení </a:t>
            </a:r>
          </a:p>
          <a:p>
            <a:pPr lvl="1"/>
            <a:endParaRPr lang="cs-CZ" dirty="0"/>
          </a:p>
        </p:txBody>
      </p:sp>
      <p:sp>
        <p:nvSpPr>
          <p:cNvPr id="3" name="Zástupný symbol pro číslo snímku 2">
            <a:extLst>
              <a:ext uri="{FF2B5EF4-FFF2-40B4-BE49-F238E27FC236}">
                <a16:creationId xmlns:a16="http://schemas.microsoft.com/office/drawing/2014/main" id="{41C82B8B-172C-A086-238F-9A60010E6890}"/>
              </a:ext>
            </a:extLst>
          </p:cNvPr>
          <p:cNvSpPr>
            <a:spLocks noGrp="1"/>
          </p:cNvSpPr>
          <p:nvPr>
            <p:ph type="sldNum" sz="quarter" idx="12"/>
          </p:nvPr>
        </p:nvSpPr>
        <p:spPr/>
        <p:txBody>
          <a:bodyPr/>
          <a:lstStyle/>
          <a:p>
            <a:fld id="{157D43A2-98E4-B24E-9228-7624BE346F8E}" type="slidenum">
              <a:rPr lang="cs-CZ" smtClean="0"/>
              <a:pPr/>
              <a:t>31</a:t>
            </a:fld>
            <a:endParaRPr lang="cs-CZ" dirty="0"/>
          </a:p>
        </p:txBody>
      </p:sp>
      <p:sp>
        <p:nvSpPr>
          <p:cNvPr id="4" name="Nadpis 3">
            <a:extLst>
              <a:ext uri="{FF2B5EF4-FFF2-40B4-BE49-F238E27FC236}">
                <a16:creationId xmlns:a16="http://schemas.microsoft.com/office/drawing/2014/main" id="{36FA4154-8D92-8FB8-162B-AAD2E73CD49F}"/>
              </a:ext>
            </a:extLst>
          </p:cNvPr>
          <p:cNvSpPr>
            <a:spLocks noGrp="1"/>
          </p:cNvSpPr>
          <p:nvPr>
            <p:ph type="title"/>
          </p:nvPr>
        </p:nvSpPr>
        <p:spPr/>
        <p:txBody>
          <a:bodyPr/>
          <a:lstStyle/>
          <a:p>
            <a:r>
              <a:rPr lang="cs-CZ" dirty="0"/>
              <a:t>Prominutí poplatku - §16a ZMP</a:t>
            </a:r>
          </a:p>
        </p:txBody>
      </p:sp>
    </p:spTree>
    <p:extLst>
      <p:ext uri="{BB962C8B-B14F-4D97-AF65-F5344CB8AC3E}">
        <p14:creationId xmlns:p14="http://schemas.microsoft.com/office/powerpoint/2010/main" val="558556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8A39E5A-4429-952D-2083-CF0BC942BE22}"/>
              </a:ext>
            </a:extLst>
          </p:cNvPr>
          <p:cNvSpPr>
            <a:spLocks noGrp="1"/>
          </p:cNvSpPr>
          <p:nvPr>
            <p:ph idx="1"/>
          </p:nvPr>
        </p:nvSpPr>
        <p:spPr/>
        <p:txBody>
          <a:bodyPr/>
          <a:lstStyle/>
          <a:p>
            <a:r>
              <a:rPr lang="cs-CZ" dirty="0"/>
              <a:t>Mimořádná událost</a:t>
            </a:r>
          </a:p>
          <a:p>
            <a:pPr lvl="1"/>
            <a:r>
              <a:rPr lang="cs-CZ" dirty="0"/>
              <a:t>Působení přírodních sil</a:t>
            </a:r>
          </a:p>
          <a:p>
            <a:pPr lvl="1"/>
            <a:r>
              <a:rPr lang="cs-CZ" dirty="0"/>
              <a:t>Stavy mající původ v lidské činnosti </a:t>
            </a:r>
          </a:p>
          <a:p>
            <a:pPr lvl="1"/>
            <a:r>
              <a:rPr lang="cs-CZ" dirty="0"/>
              <a:t>COVID, válka na Ukrajině</a:t>
            </a:r>
          </a:p>
          <a:p>
            <a:pPr lvl="1"/>
            <a:r>
              <a:rPr lang="cs-CZ" dirty="0"/>
              <a:t>I jiná mimořádnost způsobující ztíženou sociální nebo životní situaci obyvatel</a:t>
            </a:r>
          </a:p>
          <a:p>
            <a:r>
              <a:rPr lang="cs-CZ" dirty="0"/>
              <a:t>Rozhodnutí</a:t>
            </a:r>
          </a:p>
          <a:p>
            <a:pPr lvl="1"/>
            <a:r>
              <a:rPr lang="cs-CZ" dirty="0"/>
              <a:t>Nutné vyvěsit na ÚD a zveřejnit způsobem umožňující dálkový přístup</a:t>
            </a:r>
          </a:p>
          <a:p>
            <a:r>
              <a:rPr lang="cs-CZ" dirty="0"/>
              <a:t>Poplatek se promíjí všem poplatníkům, jichž se důvod prominutí týká</a:t>
            </a:r>
          </a:p>
          <a:p>
            <a:r>
              <a:rPr lang="cs-CZ" dirty="0"/>
              <a:t>Na prominutí není právní nárok</a:t>
            </a:r>
          </a:p>
          <a:p>
            <a:r>
              <a:rPr lang="cs-CZ" dirty="0"/>
              <a:t>Rozhodnutí správce poplatku závisí na správním uvážení</a:t>
            </a:r>
          </a:p>
        </p:txBody>
      </p:sp>
      <p:sp>
        <p:nvSpPr>
          <p:cNvPr id="3" name="Zástupný symbol pro číslo snímku 2">
            <a:extLst>
              <a:ext uri="{FF2B5EF4-FFF2-40B4-BE49-F238E27FC236}">
                <a16:creationId xmlns:a16="http://schemas.microsoft.com/office/drawing/2014/main" id="{C9393A9A-7C61-9227-3F23-6065ABED5D7C}"/>
              </a:ext>
            </a:extLst>
          </p:cNvPr>
          <p:cNvSpPr>
            <a:spLocks noGrp="1"/>
          </p:cNvSpPr>
          <p:nvPr>
            <p:ph type="sldNum" sz="quarter" idx="12"/>
          </p:nvPr>
        </p:nvSpPr>
        <p:spPr/>
        <p:txBody>
          <a:bodyPr/>
          <a:lstStyle/>
          <a:p>
            <a:fld id="{157D43A2-98E4-B24E-9228-7624BE346F8E}" type="slidenum">
              <a:rPr lang="cs-CZ" smtClean="0"/>
              <a:pPr/>
              <a:t>32</a:t>
            </a:fld>
            <a:endParaRPr lang="cs-CZ" dirty="0"/>
          </a:p>
        </p:txBody>
      </p:sp>
      <p:sp>
        <p:nvSpPr>
          <p:cNvPr id="4" name="Nadpis 3">
            <a:extLst>
              <a:ext uri="{FF2B5EF4-FFF2-40B4-BE49-F238E27FC236}">
                <a16:creationId xmlns:a16="http://schemas.microsoft.com/office/drawing/2014/main" id="{F313BB17-572A-BB01-BD23-A879DD78A351}"/>
              </a:ext>
            </a:extLst>
          </p:cNvPr>
          <p:cNvSpPr>
            <a:spLocks noGrp="1"/>
          </p:cNvSpPr>
          <p:nvPr>
            <p:ph type="title"/>
          </p:nvPr>
        </p:nvSpPr>
        <p:spPr/>
        <p:txBody>
          <a:bodyPr>
            <a:normAutofit fontScale="90000"/>
          </a:bodyPr>
          <a:lstStyle/>
          <a:p>
            <a:r>
              <a:rPr lang="cs-CZ" dirty="0"/>
              <a:t>Prominutí poplatku (§16b) – generální pardon</a:t>
            </a:r>
          </a:p>
        </p:txBody>
      </p:sp>
    </p:spTree>
    <p:extLst>
      <p:ext uri="{BB962C8B-B14F-4D97-AF65-F5344CB8AC3E}">
        <p14:creationId xmlns:p14="http://schemas.microsoft.com/office/powerpoint/2010/main" val="1163739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D7EDDF9-DDA8-0FC4-B710-B91FE8466FC7}"/>
              </a:ext>
            </a:extLst>
          </p:cNvPr>
          <p:cNvSpPr>
            <a:spLocks noGrp="1"/>
          </p:cNvSpPr>
          <p:nvPr>
            <p:ph idx="1"/>
          </p:nvPr>
        </p:nvSpPr>
        <p:spPr/>
        <p:txBody>
          <a:bodyPr/>
          <a:lstStyle/>
          <a:p>
            <a:r>
              <a:rPr lang="cs-CZ" dirty="0"/>
              <a:t>Umožňuje řešit situaci, kdy správce poplatku zjistí, že poplatek byl vyměřen v nesprávné výši</a:t>
            </a:r>
          </a:p>
          <a:p>
            <a:pPr lvl="1"/>
            <a:r>
              <a:rPr lang="cs-CZ" dirty="0"/>
              <a:t>Zjištění chyby pomocí vlastní vyhledávací či kontrolní činnosti</a:t>
            </a:r>
          </a:p>
          <a:p>
            <a:r>
              <a:rPr lang="cs-CZ" dirty="0"/>
              <a:t>Týká se jen poplatků, které byly vyměřeny rozhodnutím</a:t>
            </a:r>
          </a:p>
          <a:p>
            <a:r>
              <a:rPr lang="cs-CZ" dirty="0"/>
              <a:t>K doměření dochází vždy z moci úřední </a:t>
            </a:r>
          </a:p>
          <a:p>
            <a:pPr lvl="1"/>
            <a:r>
              <a:rPr lang="cs-CZ" dirty="0"/>
              <a:t>Dodatečný platební výměr -&gt; nelze doměřovat hromadným předpisným seznamem</a:t>
            </a:r>
          </a:p>
          <a:p>
            <a:r>
              <a:rPr lang="cs-CZ" dirty="0"/>
              <a:t>Opakovaně doměřit poplatek lze jen výjimečně</a:t>
            </a:r>
          </a:p>
        </p:txBody>
      </p:sp>
      <p:sp>
        <p:nvSpPr>
          <p:cNvPr id="3" name="Zástupný symbol pro číslo snímku 2">
            <a:extLst>
              <a:ext uri="{FF2B5EF4-FFF2-40B4-BE49-F238E27FC236}">
                <a16:creationId xmlns:a16="http://schemas.microsoft.com/office/drawing/2014/main" id="{8FEC7C2F-9477-5751-196D-47A29A8BBD69}"/>
              </a:ext>
            </a:extLst>
          </p:cNvPr>
          <p:cNvSpPr>
            <a:spLocks noGrp="1"/>
          </p:cNvSpPr>
          <p:nvPr>
            <p:ph type="sldNum" sz="quarter" idx="12"/>
          </p:nvPr>
        </p:nvSpPr>
        <p:spPr/>
        <p:txBody>
          <a:bodyPr/>
          <a:lstStyle/>
          <a:p>
            <a:fld id="{157D43A2-98E4-B24E-9228-7624BE346F8E}" type="slidenum">
              <a:rPr lang="cs-CZ" smtClean="0"/>
              <a:pPr/>
              <a:t>33</a:t>
            </a:fld>
            <a:endParaRPr lang="cs-CZ" dirty="0"/>
          </a:p>
        </p:txBody>
      </p:sp>
      <p:sp>
        <p:nvSpPr>
          <p:cNvPr id="4" name="Nadpis 3">
            <a:extLst>
              <a:ext uri="{FF2B5EF4-FFF2-40B4-BE49-F238E27FC236}">
                <a16:creationId xmlns:a16="http://schemas.microsoft.com/office/drawing/2014/main" id="{1F113430-650C-C201-226F-AF4451B9BC38}"/>
              </a:ext>
            </a:extLst>
          </p:cNvPr>
          <p:cNvSpPr>
            <a:spLocks noGrp="1"/>
          </p:cNvSpPr>
          <p:nvPr>
            <p:ph type="title"/>
          </p:nvPr>
        </p:nvSpPr>
        <p:spPr/>
        <p:txBody>
          <a:bodyPr/>
          <a:lstStyle/>
          <a:p>
            <a:r>
              <a:rPr lang="cs-CZ" dirty="0"/>
              <a:t>Doměření</a:t>
            </a:r>
          </a:p>
        </p:txBody>
      </p:sp>
    </p:spTree>
    <p:extLst>
      <p:ext uri="{BB962C8B-B14F-4D97-AF65-F5344CB8AC3E}">
        <p14:creationId xmlns:p14="http://schemas.microsoft.com/office/powerpoint/2010/main" val="3550553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číslo snímku 2">
            <a:extLst>
              <a:ext uri="{FF2B5EF4-FFF2-40B4-BE49-F238E27FC236}">
                <a16:creationId xmlns:a16="http://schemas.microsoft.com/office/drawing/2014/main" id="{E8D03F7F-AB75-36C4-DD01-D7CD0C8D9B6D}"/>
              </a:ext>
            </a:extLst>
          </p:cNvPr>
          <p:cNvSpPr>
            <a:spLocks noGrp="1"/>
          </p:cNvSpPr>
          <p:nvPr>
            <p:ph type="sldNum" sz="quarter" idx="12"/>
          </p:nvPr>
        </p:nvSpPr>
        <p:spPr/>
        <p:txBody>
          <a:bodyPr/>
          <a:lstStyle/>
          <a:p>
            <a:fld id="{157D43A2-98E4-B24E-9228-7624BE346F8E}" type="slidenum">
              <a:rPr lang="cs-CZ" smtClean="0"/>
              <a:pPr/>
              <a:t>34</a:t>
            </a:fld>
            <a:endParaRPr lang="cs-CZ" dirty="0"/>
          </a:p>
        </p:txBody>
      </p:sp>
      <p:sp>
        <p:nvSpPr>
          <p:cNvPr id="4" name="Nadpis 3">
            <a:extLst>
              <a:ext uri="{FF2B5EF4-FFF2-40B4-BE49-F238E27FC236}">
                <a16:creationId xmlns:a16="http://schemas.microsoft.com/office/drawing/2014/main" id="{56732D98-F35A-8C4A-374A-8537A9A35912}"/>
              </a:ext>
            </a:extLst>
          </p:cNvPr>
          <p:cNvSpPr>
            <a:spLocks noGrp="1"/>
          </p:cNvSpPr>
          <p:nvPr>
            <p:ph type="title"/>
          </p:nvPr>
        </p:nvSpPr>
        <p:spPr/>
        <p:txBody>
          <a:bodyPr/>
          <a:lstStyle/>
          <a:p>
            <a:r>
              <a:rPr lang="cs-CZ" dirty="0"/>
              <a:t>Doměření</a:t>
            </a:r>
          </a:p>
        </p:txBody>
      </p:sp>
      <p:pic>
        <p:nvPicPr>
          <p:cNvPr id="6" name="Zástupný obsah 5" descr="Obsah obrázku text, snímek obrazovky, Písmo, Elektricky modrá&#10;&#10;Popis byl vytvořen automaticky">
            <a:extLst>
              <a:ext uri="{FF2B5EF4-FFF2-40B4-BE49-F238E27FC236}">
                <a16:creationId xmlns:a16="http://schemas.microsoft.com/office/drawing/2014/main" id="{DA9796DD-C72F-F222-F352-B9FF7BD9C2D8}"/>
              </a:ext>
            </a:extLst>
          </p:cNvPr>
          <p:cNvPicPr>
            <a:picLocks noGrp="1" noChangeAspect="1"/>
          </p:cNvPicPr>
          <p:nvPr>
            <p:ph idx="1"/>
          </p:nvPr>
        </p:nvPicPr>
        <p:blipFill>
          <a:blip r:embed="rId2"/>
          <a:stretch>
            <a:fillRect/>
          </a:stretch>
        </p:blipFill>
        <p:spPr>
          <a:xfrm>
            <a:off x="477059" y="2265123"/>
            <a:ext cx="11155332" cy="3429479"/>
          </a:xfrm>
          <a:prstGeom prst="rect">
            <a:avLst/>
          </a:prstGeom>
        </p:spPr>
      </p:pic>
    </p:spTree>
    <p:extLst>
      <p:ext uri="{BB962C8B-B14F-4D97-AF65-F5344CB8AC3E}">
        <p14:creationId xmlns:p14="http://schemas.microsoft.com/office/powerpoint/2010/main" val="4736569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8BF1CE4-AD76-DFA5-F67D-4181C0A191A4}"/>
              </a:ext>
            </a:extLst>
          </p:cNvPr>
          <p:cNvSpPr>
            <a:spLocks noGrp="1"/>
          </p:cNvSpPr>
          <p:nvPr>
            <p:ph idx="1"/>
          </p:nvPr>
        </p:nvSpPr>
        <p:spPr/>
        <p:txBody>
          <a:bodyPr>
            <a:normAutofit fontScale="92500" lnSpcReduction="10000"/>
          </a:bodyPr>
          <a:lstStyle/>
          <a:p>
            <a:r>
              <a:rPr lang="cs-CZ" dirty="0"/>
              <a:t>Předmět poplatku</a:t>
            </a:r>
          </a:p>
          <a:p>
            <a:pPr lvl="1"/>
            <a:r>
              <a:rPr lang="cs-CZ" dirty="0"/>
              <a:t>Úplatný pobyt trvající nejvýš 60 po sobě jdoucích KD u jednotlivého poskytovatele pobytu</a:t>
            </a:r>
          </a:p>
          <a:p>
            <a:pPr lvl="1"/>
            <a:r>
              <a:rPr lang="cs-CZ" dirty="0"/>
              <a:t>Smyslem je zpoplatnit krátkodobé „turistické“ pobyty osob, nikoliv dlouhodobé nájemní či podnájemní bydlení</a:t>
            </a:r>
          </a:p>
          <a:p>
            <a:r>
              <a:rPr lang="cs-CZ" dirty="0"/>
              <a:t>Poplatník</a:t>
            </a:r>
          </a:p>
          <a:p>
            <a:pPr lvl="1"/>
            <a:r>
              <a:rPr lang="cs-CZ" dirty="0"/>
              <a:t>Poplatníkem poplatku z pobytu je osoba, která v obci není přihlášena (§ 16c ZMP)</a:t>
            </a:r>
          </a:p>
          <a:p>
            <a:r>
              <a:rPr lang="cs-CZ" dirty="0"/>
              <a:t>Plátce</a:t>
            </a:r>
          </a:p>
          <a:p>
            <a:pPr lvl="1"/>
            <a:r>
              <a:rPr lang="cs-CZ" dirty="0"/>
              <a:t>Poskytovatel úplatného pobytu</a:t>
            </a:r>
          </a:p>
          <a:p>
            <a:r>
              <a:rPr lang="cs-CZ" dirty="0"/>
              <a:t>Osvobození §3b</a:t>
            </a:r>
          </a:p>
          <a:p>
            <a:r>
              <a:rPr lang="cs-CZ" dirty="0"/>
              <a:t>Povinnost vést evidenční knihu</a:t>
            </a:r>
          </a:p>
          <a:p>
            <a:r>
              <a:rPr lang="cs-CZ" dirty="0"/>
              <a:t>Chystá se portál e-turista</a:t>
            </a:r>
          </a:p>
          <a:p>
            <a:pPr marL="457200" lvl="1" indent="0">
              <a:buNone/>
            </a:pPr>
            <a:endParaRPr lang="cs-CZ" dirty="0"/>
          </a:p>
        </p:txBody>
      </p:sp>
      <p:sp>
        <p:nvSpPr>
          <p:cNvPr id="3" name="Zástupný symbol pro číslo snímku 2">
            <a:extLst>
              <a:ext uri="{FF2B5EF4-FFF2-40B4-BE49-F238E27FC236}">
                <a16:creationId xmlns:a16="http://schemas.microsoft.com/office/drawing/2014/main" id="{E2832515-B2AE-69C3-0AF0-594F588AFF57}"/>
              </a:ext>
            </a:extLst>
          </p:cNvPr>
          <p:cNvSpPr>
            <a:spLocks noGrp="1"/>
          </p:cNvSpPr>
          <p:nvPr>
            <p:ph type="sldNum" sz="quarter" idx="12"/>
          </p:nvPr>
        </p:nvSpPr>
        <p:spPr/>
        <p:txBody>
          <a:bodyPr/>
          <a:lstStyle/>
          <a:p>
            <a:fld id="{157D43A2-98E4-B24E-9228-7624BE346F8E}" type="slidenum">
              <a:rPr lang="cs-CZ" smtClean="0"/>
              <a:pPr/>
              <a:t>35</a:t>
            </a:fld>
            <a:endParaRPr lang="cs-CZ" dirty="0"/>
          </a:p>
        </p:txBody>
      </p:sp>
      <p:sp>
        <p:nvSpPr>
          <p:cNvPr id="4" name="Nadpis 3">
            <a:extLst>
              <a:ext uri="{FF2B5EF4-FFF2-40B4-BE49-F238E27FC236}">
                <a16:creationId xmlns:a16="http://schemas.microsoft.com/office/drawing/2014/main" id="{1BA36B26-1858-F918-1065-F47E0A74E304}"/>
              </a:ext>
            </a:extLst>
          </p:cNvPr>
          <p:cNvSpPr>
            <a:spLocks noGrp="1"/>
          </p:cNvSpPr>
          <p:nvPr>
            <p:ph type="title"/>
          </p:nvPr>
        </p:nvSpPr>
        <p:spPr/>
        <p:txBody>
          <a:bodyPr/>
          <a:lstStyle/>
          <a:p>
            <a:r>
              <a:rPr lang="cs-CZ" dirty="0"/>
              <a:t>Poplatek z pobytu</a:t>
            </a:r>
          </a:p>
        </p:txBody>
      </p:sp>
    </p:spTree>
    <p:extLst>
      <p:ext uri="{BB962C8B-B14F-4D97-AF65-F5344CB8AC3E}">
        <p14:creationId xmlns:p14="http://schemas.microsoft.com/office/powerpoint/2010/main" val="16269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1FF62F3-A385-0593-A636-63C601EC8046}"/>
              </a:ext>
            </a:extLst>
          </p:cNvPr>
          <p:cNvSpPr>
            <a:spLocks noGrp="1"/>
          </p:cNvSpPr>
          <p:nvPr>
            <p:ph idx="1"/>
          </p:nvPr>
        </p:nvSpPr>
        <p:spPr/>
        <p:txBody>
          <a:bodyPr>
            <a:normAutofit fontScale="92500" lnSpcReduction="20000"/>
          </a:bodyPr>
          <a:lstStyle/>
          <a:p>
            <a:r>
              <a:rPr lang="cs-CZ" dirty="0"/>
              <a:t>Metodické doporučení MF ze dne 19. 10. 2020 </a:t>
            </a:r>
            <a:r>
              <a:rPr lang="cs-CZ" dirty="0">
                <a:hlinkClick r:id="rId2"/>
              </a:rPr>
              <a:t>Postupy ke zjištění a prověření skutečností rozhodných pro splnění poplatkové povinnosti zaměřené na poplatek z pobytu | Ministerstvo financí ČR</a:t>
            </a:r>
            <a:endParaRPr lang="cs-CZ" dirty="0"/>
          </a:p>
          <a:p>
            <a:r>
              <a:rPr lang="cs-CZ" dirty="0"/>
              <a:t>Vyhledávací činnost</a:t>
            </a:r>
          </a:p>
          <a:p>
            <a:pPr lvl="1"/>
            <a:r>
              <a:rPr lang="cs-CZ" dirty="0"/>
              <a:t>Místní šetření dle ust. § 80 a násl. daňového řádu</a:t>
            </a:r>
          </a:p>
          <a:p>
            <a:pPr lvl="1"/>
            <a:r>
              <a:rPr lang="cs-CZ" dirty="0"/>
              <a:t>Předvolání dle ust. § 100 daňového řádu</a:t>
            </a:r>
          </a:p>
          <a:p>
            <a:pPr lvl="1"/>
            <a:r>
              <a:rPr lang="cs-CZ" dirty="0"/>
              <a:t>Výslech svědka dle ust. § 96 daňového řádu</a:t>
            </a:r>
          </a:p>
          <a:p>
            <a:pPr lvl="1"/>
            <a:r>
              <a:rPr lang="cs-CZ" dirty="0"/>
              <a:t>Výzva dle ust. § 57 daňového řádu</a:t>
            </a:r>
          </a:p>
          <a:p>
            <a:pPr lvl="2"/>
            <a:r>
              <a:rPr lang="cs-CZ" dirty="0"/>
              <a:t>Živnostenský úřad</a:t>
            </a:r>
          </a:p>
          <a:p>
            <a:pPr lvl="2"/>
            <a:r>
              <a:rPr lang="cs-CZ" dirty="0"/>
              <a:t>FÚ</a:t>
            </a:r>
          </a:p>
          <a:p>
            <a:pPr lvl="2"/>
            <a:r>
              <a:rPr lang="cs-CZ" dirty="0"/>
              <a:t>Cizinecká policie</a:t>
            </a:r>
          </a:p>
          <a:p>
            <a:pPr lvl="2"/>
            <a:r>
              <a:rPr lang="cs-CZ" dirty="0"/>
              <a:t>FO a PO</a:t>
            </a:r>
          </a:p>
          <a:p>
            <a:pPr lvl="2"/>
            <a:r>
              <a:rPr lang="cs-CZ" dirty="0"/>
              <a:t>Vlastník domu či bytu</a:t>
            </a:r>
          </a:p>
          <a:p>
            <a:pPr lvl="1"/>
            <a:r>
              <a:rPr lang="cs-CZ" dirty="0"/>
              <a:t>Vyhledávání ve veřejně dostupných evidencích</a:t>
            </a:r>
          </a:p>
          <a:p>
            <a:r>
              <a:rPr lang="cs-CZ" dirty="0"/>
              <a:t>Kontrolní činnost</a:t>
            </a:r>
          </a:p>
          <a:p>
            <a:endParaRPr lang="cs-CZ" dirty="0"/>
          </a:p>
        </p:txBody>
      </p:sp>
      <p:sp>
        <p:nvSpPr>
          <p:cNvPr id="3" name="Zástupný symbol pro číslo snímku 2">
            <a:extLst>
              <a:ext uri="{FF2B5EF4-FFF2-40B4-BE49-F238E27FC236}">
                <a16:creationId xmlns:a16="http://schemas.microsoft.com/office/drawing/2014/main" id="{8C53B52C-DAFA-357C-4691-CE73EB06DF1D}"/>
              </a:ext>
            </a:extLst>
          </p:cNvPr>
          <p:cNvSpPr>
            <a:spLocks noGrp="1"/>
          </p:cNvSpPr>
          <p:nvPr>
            <p:ph type="sldNum" sz="quarter" idx="12"/>
          </p:nvPr>
        </p:nvSpPr>
        <p:spPr/>
        <p:txBody>
          <a:bodyPr/>
          <a:lstStyle/>
          <a:p>
            <a:fld id="{157D43A2-98E4-B24E-9228-7624BE346F8E}" type="slidenum">
              <a:rPr lang="cs-CZ" smtClean="0"/>
              <a:pPr/>
              <a:t>36</a:t>
            </a:fld>
            <a:endParaRPr lang="cs-CZ" dirty="0"/>
          </a:p>
        </p:txBody>
      </p:sp>
      <p:sp>
        <p:nvSpPr>
          <p:cNvPr id="4" name="Nadpis 3">
            <a:extLst>
              <a:ext uri="{FF2B5EF4-FFF2-40B4-BE49-F238E27FC236}">
                <a16:creationId xmlns:a16="http://schemas.microsoft.com/office/drawing/2014/main" id="{63044B93-29FD-CCD1-3D3C-878F96DCA3B8}"/>
              </a:ext>
            </a:extLst>
          </p:cNvPr>
          <p:cNvSpPr>
            <a:spLocks noGrp="1"/>
          </p:cNvSpPr>
          <p:nvPr>
            <p:ph type="title"/>
          </p:nvPr>
        </p:nvSpPr>
        <p:spPr/>
        <p:txBody>
          <a:bodyPr>
            <a:noAutofit/>
          </a:bodyPr>
          <a:lstStyle/>
          <a:p>
            <a:pPr algn="l"/>
            <a:r>
              <a:rPr lang="cs-CZ" sz="3000" b="1" i="0" u="none" strike="noStrike" baseline="0" dirty="0"/>
              <a:t>Poplatek z pobytu – zjištění a prověření skutečností rozhodných pro splnění poplatkové povinnosti</a:t>
            </a:r>
            <a:endParaRPr lang="cs-CZ" sz="3000" dirty="0"/>
          </a:p>
        </p:txBody>
      </p:sp>
    </p:spTree>
    <p:extLst>
      <p:ext uri="{BB962C8B-B14F-4D97-AF65-F5344CB8AC3E}">
        <p14:creationId xmlns:p14="http://schemas.microsoft.com/office/powerpoint/2010/main" val="8063790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BDEDDFA-5CD0-ABA0-0182-DDEDBD6D6BD3}"/>
              </a:ext>
            </a:extLst>
          </p:cNvPr>
          <p:cNvSpPr>
            <a:spLocks noGrp="1"/>
          </p:cNvSpPr>
          <p:nvPr>
            <p:ph idx="1"/>
          </p:nvPr>
        </p:nvSpPr>
        <p:spPr/>
        <p:txBody>
          <a:bodyPr>
            <a:normAutofit/>
          </a:bodyPr>
          <a:lstStyle/>
          <a:p>
            <a:r>
              <a:rPr lang="cs-CZ" dirty="0"/>
              <a:t>Předmět poplatku</a:t>
            </a:r>
          </a:p>
          <a:p>
            <a:pPr lvl="1"/>
            <a:r>
              <a:rPr lang="cs-CZ" dirty="0"/>
              <a:t>Zvláštní užívání veřejného prostranství</a:t>
            </a:r>
          </a:p>
          <a:p>
            <a:r>
              <a:rPr lang="cs-CZ" dirty="0"/>
              <a:t>Definice veřejného prostranství - § 34 zákona o obcích</a:t>
            </a:r>
          </a:p>
          <a:p>
            <a:r>
              <a:rPr lang="cs-CZ" dirty="0"/>
              <a:t>Konkretizace veřejného prostranství v OZV  (nález ÚS </a:t>
            </a:r>
            <a:r>
              <a:rPr lang="cs-CZ" dirty="0" err="1"/>
              <a:t>Pl</a:t>
            </a:r>
            <a:r>
              <a:rPr lang="cs-CZ" dirty="0"/>
              <a:t>. ÚS 14/95)</a:t>
            </a:r>
          </a:p>
          <a:p>
            <a:r>
              <a:rPr lang="cs-CZ" dirty="0"/>
              <a:t>Poplatník</a:t>
            </a:r>
          </a:p>
          <a:p>
            <a:pPr lvl="1"/>
            <a:r>
              <a:rPr lang="cs-CZ" dirty="0"/>
              <a:t>FO a PO, které užívají veřejné prostranství zvláštním způsobem</a:t>
            </a:r>
          </a:p>
          <a:p>
            <a:r>
              <a:rPr lang="cs-CZ" dirty="0"/>
              <a:t>Sazba </a:t>
            </a:r>
          </a:p>
          <a:p>
            <a:pPr lvl="1"/>
            <a:r>
              <a:rPr lang="cs-CZ" dirty="0"/>
              <a:t>Až 10 Kč za každý za počatý m2 /započatý den</a:t>
            </a:r>
          </a:p>
          <a:p>
            <a:pPr lvl="1"/>
            <a:r>
              <a:rPr lang="cs-CZ" dirty="0"/>
              <a:t>Prodejní a reklamní zařízení, lunaparky – až desetinásobek sazby</a:t>
            </a:r>
          </a:p>
          <a:p>
            <a:pPr lvl="1"/>
            <a:r>
              <a:rPr lang="cs-CZ" dirty="0"/>
              <a:t>Lze stanovit týdenní, měsíční nebo roční paušální částkou</a:t>
            </a:r>
          </a:p>
          <a:p>
            <a:pPr marL="0" indent="0">
              <a:buNone/>
            </a:pPr>
            <a:endParaRPr lang="cs-CZ" dirty="0"/>
          </a:p>
        </p:txBody>
      </p:sp>
      <p:sp>
        <p:nvSpPr>
          <p:cNvPr id="3" name="Zástupný symbol pro číslo snímku 2">
            <a:extLst>
              <a:ext uri="{FF2B5EF4-FFF2-40B4-BE49-F238E27FC236}">
                <a16:creationId xmlns:a16="http://schemas.microsoft.com/office/drawing/2014/main" id="{2E8AFAEB-7ECD-2ED4-0FBF-D15838957AEF}"/>
              </a:ext>
            </a:extLst>
          </p:cNvPr>
          <p:cNvSpPr>
            <a:spLocks noGrp="1"/>
          </p:cNvSpPr>
          <p:nvPr>
            <p:ph type="sldNum" sz="quarter" idx="12"/>
          </p:nvPr>
        </p:nvSpPr>
        <p:spPr/>
        <p:txBody>
          <a:bodyPr/>
          <a:lstStyle/>
          <a:p>
            <a:fld id="{157D43A2-98E4-B24E-9228-7624BE346F8E}" type="slidenum">
              <a:rPr lang="cs-CZ" smtClean="0"/>
              <a:pPr/>
              <a:t>37</a:t>
            </a:fld>
            <a:endParaRPr lang="cs-CZ" dirty="0"/>
          </a:p>
        </p:txBody>
      </p:sp>
      <p:sp>
        <p:nvSpPr>
          <p:cNvPr id="4" name="Nadpis 3">
            <a:extLst>
              <a:ext uri="{FF2B5EF4-FFF2-40B4-BE49-F238E27FC236}">
                <a16:creationId xmlns:a16="http://schemas.microsoft.com/office/drawing/2014/main" id="{E2C4F87F-A6D6-32C5-986E-B49F5EDCD9B0}"/>
              </a:ext>
            </a:extLst>
          </p:cNvPr>
          <p:cNvSpPr>
            <a:spLocks noGrp="1"/>
          </p:cNvSpPr>
          <p:nvPr>
            <p:ph type="title"/>
          </p:nvPr>
        </p:nvSpPr>
        <p:spPr/>
        <p:txBody>
          <a:bodyPr>
            <a:normAutofit fontScale="90000"/>
          </a:bodyPr>
          <a:lstStyle/>
          <a:p>
            <a:r>
              <a:rPr lang="cs-CZ" dirty="0"/>
              <a:t>Poplatek za užívání veřejného prostranství</a:t>
            </a:r>
          </a:p>
        </p:txBody>
      </p:sp>
    </p:spTree>
    <p:extLst>
      <p:ext uri="{BB962C8B-B14F-4D97-AF65-F5344CB8AC3E}">
        <p14:creationId xmlns:p14="http://schemas.microsoft.com/office/powerpoint/2010/main" val="1604808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09A48D2-25F7-013F-7254-F4425D581905}"/>
              </a:ext>
            </a:extLst>
          </p:cNvPr>
          <p:cNvSpPr>
            <a:spLocks noGrp="1"/>
          </p:cNvSpPr>
          <p:nvPr>
            <p:ph idx="1"/>
          </p:nvPr>
        </p:nvSpPr>
        <p:spPr/>
        <p:txBody>
          <a:bodyPr/>
          <a:lstStyle/>
          <a:p>
            <a:r>
              <a:rPr lang="cs-CZ" u="sng" dirty="0"/>
              <a:t>Zvláštní užívání</a:t>
            </a:r>
          </a:p>
          <a:p>
            <a:pPr lvl="1"/>
            <a:r>
              <a:rPr lang="cs-CZ" dirty="0"/>
              <a:t>Provádění výkopových prací</a:t>
            </a:r>
          </a:p>
          <a:p>
            <a:pPr lvl="1"/>
            <a:r>
              <a:rPr lang="cs-CZ" dirty="0"/>
              <a:t>Umístění dočasných staveb a zařízení</a:t>
            </a:r>
          </a:p>
          <a:p>
            <a:pPr lvl="2"/>
            <a:r>
              <a:rPr lang="cs-CZ" dirty="0"/>
              <a:t>Pojízdné prodejny</a:t>
            </a:r>
          </a:p>
          <a:p>
            <a:pPr lvl="2"/>
            <a:r>
              <a:rPr lang="cs-CZ" dirty="0" err="1"/>
              <a:t>Alzaboxy</a:t>
            </a:r>
            <a:r>
              <a:rPr lang="cs-CZ" dirty="0"/>
              <a:t>, </a:t>
            </a:r>
            <a:r>
              <a:rPr lang="cs-CZ" dirty="0" err="1"/>
              <a:t>mallboxy</a:t>
            </a:r>
            <a:r>
              <a:rPr lang="cs-CZ" dirty="0"/>
              <a:t>, </a:t>
            </a:r>
            <a:r>
              <a:rPr lang="cs-CZ" dirty="0" err="1"/>
              <a:t>zásilkovna</a:t>
            </a:r>
            <a:endParaRPr lang="cs-CZ" dirty="0"/>
          </a:p>
          <a:p>
            <a:pPr lvl="2"/>
            <a:r>
              <a:rPr lang="cs-CZ" dirty="0"/>
              <a:t>Stanice pro sdílení kol (tzv. bike </a:t>
            </a:r>
            <a:r>
              <a:rPr lang="cs-CZ" dirty="0" err="1"/>
              <a:t>sharing</a:t>
            </a:r>
            <a:r>
              <a:rPr lang="cs-CZ" dirty="0"/>
              <a:t>)</a:t>
            </a:r>
          </a:p>
          <a:p>
            <a:pPr lvl="1"/>
            <a:r>
              <a:rPr lang="cs-CZ" dirty="0"/>
              <a:t>Umístění stavebních nebo reklamních zařízení</a:t>
            </a:r>
          </a:p>
          <a:p>
            <a:pPr lvl="1"/>
            <a:r>
              <a:rPr lang="cs-CZ" dirty="0"/>
              <a:t>Umístění cirkusů, lunaparků a jiných obdobných atrakcí</a:t>
            </a:r>
          </a:p>
          <a:p>
            <a:pPr lvl="1"/>
            <a:r>
              <a:rPr lang="cs-CZ" dirty="0"/>
              <a:t>Umístění skládek</a:t>
            </a:r>
          </a:p>
          <a:p>
            <a:pPr lvl="1"/>
            <a:r>
              <a:rPr lang="cs-CZ" dirty="0"/>
              <a:t>Vyhrazení trvalého parkovacího místa</a:t>
            </a:r>
          </a:p>
          <a:p>
            <a:pPr lvl="1"/>
            <a:r>
              <a:rPr lang="cs-CZ" dirty="0"/>
              <a:t>Kulturní, sportovní a reklamní akce nebo potřeby tvorby filmových a televizních děl</a:t>
            </a:r>
          </a:p>
          <a:p>
            <a:endParaRPr lang="cs-CZ" dirty="0"/>
          </a:p>
        </p:txBody>
      </p:sp>
      <p:sp>
        <p:nvSpPr>
          <p:cNvPr id="3" name="Zástupný symbol pro číslo snímku 2">
            <a:extLst>
              <a:ext uri="{FF2B5EF4-FFF2-40B4-BE49-F238E27FC236}">
                <a16:creationId xmlns:a16="http://schemas.microsoft.com/office/drawing/2014/main" id="{AEEEDC51-7E5D-0CD5-A36C-4FE661946E3F}"/>
              </a:ext>
            </a:extLst>
          </p:cNvPr>
          <p:cNvSpPr>
            <a:spLocks noGrp="1"/>
          </p:cNvSpPr>
          <p:nvPr>
            <p:ph type="sldNum" sz="quarter" idx="12"/>
          </p:nvPr>
        </p:nvSpPr>
        <p:spPr/>
        <p:txBody>
          <a:bodyPr/>
          <a:lstStyle/>
          <a:p>
            <a:fld id="{157D43A2-98E4-B24E-9228-7624BE346F8E}" type="slidenum">
              <a:rPr lang="cs-CZ" smtClean="0"/>
              <a:pPr/>
              <a:t>38</a:t>
            </a:fld>
            <a:endParaRPr lang="cs-CZ" dirty="0"/>
          </a:p>
        </p:txBody>
      </p:sp>
      <p:sp>
        <p:nvSpPr>
          <p:cNvPr id="4" name="Nadpis 3">
            <a:extLst>
              <a:ext uri="{FF2B5EF4-FFF2-40B4-BE49-F238E27FC236}">
                <a16:creationId xmlns:a16="http://schemas.microsoft.com/office/drawing/2014/main" id="{BDB11C2F-A9E0-1C93-B38E-337C5415168E}"/>
              </a:ext>
            </a:extLst>
          </p:cNvPr>
          <p:cNvSpPr>
            <a:spLocks noGrp="1"/>
          </p:cNvSpPr>
          <p:nvPr>
            <p:ph type="title"/>
          </p:nvPr>
        </p:nvSpPr>
        <p:spPr/>
        <p:txBody>
          <a:bodyPr>
            <a:normAutofit fontScale="90000"/>
          </a:bodyPr>
          <a:lstStyle/>
          <a:p>
            <a:r>
              <a:rPr lang="cs-CZ" dirty="0"/>
              <a:t>Poplatek za užívání veřejného prostranství</a:t>
            </a:r>
          </a:p>
        </p:txBody>
      </p:sp>
    </p:spTree>
    <p:extLst>
      <p:ext uri="{BB962C8B-B14F-4D97-AF65-F5344CB8AC3E}">
        <p14:creationId xmlns:p14="http://schemas.microsoft.com/office/powerpoint/2010/main" val="5099383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52FA94F-0539-5D48-AA3C-3C74ED6243C4}"/>
              </a:ext>
            </a:extLst>
          </p:cNvPr>
          <p:cNvSpPr>
            <a:spLocks noGrp="1"/>
          </p:cNvSpPr>
          <p:nvPr>
            <p:ph type="ctrTitle"/>
          </p:nvPr>
        </p:nvSpPr>
        <p:spPr>
          <a:xfrm>
            <a:off x="495299" y="406400"/>
            <a:ext cx="11193937" cy="3022600"/>
          </a:xfrm>
        </p:spPr>
        <p:txBody>
          <a:bodyPr/>
          <a:lstStyle/>
          <a:p>
            <a:pPr algn="ctr"/>
            <a:br>
              <a:rPr lang="cs-CZ" sz="5400" dirty="0"/>
            </a:br>
            <a:br>
              <a:rPr lang="cs-CZ" sz="5400" dirty="0"/>
            </a:br>
            <a:r>
              <a:rPr lang="cs-CZ" sz="5400" dirty="0"/>
              <a:t>Děkujeme</a:t>
            </a:r>
            <a:br>
              <a:rPr lang="cs-CZ" sz="5400" dirty="0"/>
            </a:br>
            <a:r>
              <a:rPr lang="cs-CZ" sz="5400" dirty="0"/>
              <a:t>za pozornost</a:t>
            </a:r>
          </a:p>
        </p:txBody>
      </p:sp>
      <p:sp>
        <p:nvSpPr>
          <p:cNvPr id="6" name="Podnadpis 5">
            <a:extLst>
              <a:ext uri="{FF2B5EF4-FFF2-40B4-BE49-F238E27FC236}">
                <a16:creationId xmlns:a16="http://schemas.microsoft.com/office/drawing/2014/main" id="{D410835F-0A28-BD49-B480-AA3D6E59BF65}"/>
              </a:ext>
            </a:extLst>
          </p:cNvPr>
          <p:cNvSpPr>
            <a:spLocks noGrp="1"/>
          </p:cNvSpPr>
          <p:nvPr>
            <p:ph type="subTitle" idx="1"/>
          </p:nvPr>
        </p:nvSpPr>
        <p:spPr/>
        <p:txBody>
          <a:bodyPr/>
          <a:lstStyle/>
          <a:p>
            <a:r>
              <a:rPr lang="cs-CZ" dirty="0"/>
              <a:t>Odbor právní a Krajský živnostenský úřad</a:t>
            </a:r>
          </a:p>
          <a:p>
            <a:r>
              <a:rPr lang="cs-CZ" dirty="0"/>
              <a:t>oddělení státního občanství a přestupků</a:t>
            </a:r>
          </a:p>
        </p:txBody>
      </p:sp>
    </p:spTree>
    <p:extLst>
      <p:ext uri="{BB962C8B-B14F-4D97-AF65-F5344CB8AC3E}">
        <p14:creationId xmlns:p14="http://schemas.microsoft.com/office/powerpoint/2010/main" val="74545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D262290-FEC4-3CD2-DBC4-90559481415B}"/>
              </a:ext>
            </a:extLst>
          </p:cNvPr>
          <p:cNvSpPr>
            <a:spLocks noGrp="1"/>
          </p:cNvSpPr>
          <p:nvPr>
            <p:ph idx="1"/>
          </p:nvPr>
        </p:nvSpPr>
        <p:spPr/>
        <p:txBody>
          <a:bodyPr>
            <a:normAutofit fontScale="92500"/>
          </a:bodyPr>
          <a:lstStyle/>
          <a:p>
            <a:pPr marL="0" indent="0" algn="just">
              <a:buNone/>
            </a:pPr>
            <a:r>
              <a:rPr lang="cs-CZ" dirty="0"/>
              <a:t>V roce 2024 bylo zatím provedeno celkem </a:t>
            </a:r>
            <a:r>
              <a:rPr lang="cs-CZ" b="1" dirty="0"/>
              <a:t>18</a:t>
            </a:r>
            <a:r>
              <a:rPr lang="cs-CZ" dirty="0"/>
              <a:t> </a:t>
            </a:r>
            <a:r>
              <a:rPr lang="cs-CZ" b="1" dirty="0"/>
              <a:t>kontrol </a:t>
            </a:r>
            <a:r>
              <a:rPr lang="cs-CZ" dirty="0"/>
              <a:t>na úseku správy místních poplatků</a:t>
            </a:r>
          </a:p>
          <a:p>
            <a:pPr marL="2962275" indent="-2962275" algn="just">
              <a:lnSpc>
                <a:spcPct val="100000"/>
              </a:lnSpc>
              <a:buNone/>
            </a:pPr>
            <a:r>
              <a:rPr lang="cs-CZ" b="1" dirty="0"/>
              <a:t>Obce I. stupně:    </a:t>
            </a:r>
            <a:r>
              <a:rPr lang="cs-CZ" dirty="0"/>
              <a:t>Pozlovice,</a:t>
            </a:r>
            <a:r>
              <a:rPr lang="cs-CZ" b="1" dirty="0"/>
              <a:t> </a:t>
            </a:r>
            <a:r>
              <a:rPr lang="cs-CZ" dirty="0"/>
              <a:t>Podhradí,</a:t>
            </a:r>
            <a:r>
              <a:rPr lang="cs-CZ" b="1" dirty="0"/>
              <a:t> </a:t>
            </a:r>
            <a:r>
              <a:rPr lang="cs-CZ" dirty="0"/>
              <a:t>Buchlovice, Tupesy, Stříbrnice,</a:t>
            </a:r>
          </a:p>
          <a:p>
            <a:pPr marL="2962275" indent="-2962275" algn="just">
              <a:lnSpc>
                <a:spcPct val="100000"/>
              </a:lnSpc>
              <a:buNone/>
            </a:pPr>
            <a:r>
              <a:rPr lang="cs-CZ" dirty="0"/>
              <a:t>                              Velká Lhota, Malá Bystřice, Lutopecny, Rataje</a:t>
            </a:r>
          </a:p>
          <a:p>
            <a:pPr marL="0" indent="0" algn="just">
              <a:lnSpc>
                <a:spcPct val="100000"/>
              </a:lnSpc>
              <a:buNone/>
            </a:pPr>
            <a:r>
              <a:rPr lang="cs-CZ" b="1" dirty="0"/>
              <a:t>Obce  II. stupně</a:t>
            </a:r>
            <a:r>
              <a:rPr lang="cs-CZ" dirty="0"/>
              <a:t>:   Slavičín, Napajedla, Bojkovice, Horní Lideč</a:t>
            </a:r>
          </a:p>
          <a:p>
            <a:pPr marL="3048000" indent="-3048000" algn="just">
              <a:lnSpc>
                <a:spcPct val="100000"/>
              </a:lnSpc>
              <a:buNone/>
            </a:pPr>
            <a:r>
              <a:rPr lang="cs-CZ" b="1" dirty="0"/>
              <a:t>Obce III. stupně:   </a:t>
            </a:r>
            <a:r>
              <a:rPr lang="cs-CZ" dirty="0"/>
              <a:t>Zlín, Kroměříž, Valašské Klobouky, Luhačovice,</a:t>
            </a:r>
          </a:p>
          <a:p>
            <a:pPr marL="3048000" indent="-3048000" algn="just">
              <a:lnSpc>
                <a:spcPct val="100000"/>
              </a:lnSpc>
              <a:buNone/>
            </a:pPr>
            <a:r>
              <a:rPr lang="cs-CZ" dirty="0"/>
              <a:t>                               Uherský Brod</a:t>
            </a:r>
          </a:p>
          <a:p>
            <a:pPr marL="0" indent="0" algn="just">
              <a:buNone/>
            </a:pPr>
            <a:endParaRPr lang="cs-CZ" b="1" dirty="0"/>
          </a:p>
          <a:p>
            <a:pPr marL="0" indent="0" algn="just">
              <a:buNone/>
            </a:pPr>
            <a:r>
              <a:rPr lang="cs-CZ" b="1" dirty="0"/>
              <a:t>Ještě má být provedena 1 kontrola:  </a:t>
            </a:r>
            <a:r>
              <a:rPr lang="cs-CZ" dirty="0"/>
              <a:t>Bystřice pod Hostýnem (distančně)</a:t>
            </a:r>
          </a:p>
        </p:txBody>
      </p:sp>
      <p:sp>
        <p:nvSpPr>
          <p:cNvPr id="3" name="Zástupný symbol pro číslo snímku 2">
            <a:extLst>
              <a:ext uri="{FF2B5EF4-FFF2-40B4-BE49-F238E27FC236}">
                <a16:creationId xmlns:a16="http://schemas.microsoft.com/office/drawing/2014/main" id="{F294B1F5-5396-FEED-6B39-711B21B00445}"/>
              </a:ext>
            </a:extLst>
          </p:cNvPr>
          <p:cNvSpPr>
            <a:spLocks noGrp="1"/>
          </p:cNvSpPr>
          <p:nvPr>
            <p:ph type="sldNum" sz="quarter" idx="12"/>
          </p:nvPr>
        </p:nvSpPr>
        <p:spPr/>
        <p:txBody>
          <a:bodyPr/>
          <a:lstStyle/>
          <a:p>
            <a:fld id="{157D43A2-98E4-B24E-9228-7624BE346F8E}" type="slidenum">
              <a:rPr lang="cs-CZ" smtClean="0"/>
              <a:pPr/>
              <a:t>4</a:t>
            </a:fld>
            <a:endParaRPr lang="cs-CZ" dirty="0"/>
          </a:p>
        </p:txBody>
      </p:sp>
      <p:sp>
        <p:nvSpPr>
          <p:cNvPr id="4" name="Nadpis 3">
            <a:extLst>
              <a:ext uri="{FF2B5EF4-FFF2-40B4-BE49-F238E27FC236}">
                <a16:creationId xmlns:a16="http://schemas.microsoft.com/office/drawing/2014/main" id="{75885201-A391-D715-FE9B-98A4A2A4E68A}"/>
              </a:ext>
            </a:extLst>
          </p:cNvPr>
          <p:cNvSpPr>
            <a:spLocks noGrp="1"/>
          </p:cNvSpPr>
          <p:nvPr>
            <p:ph type="title"/>
          </p:nvPr>
        </p:nvSpPr>
        <p:spPr/>
        <p:txBody>
          <a:bodyPr>
            <a:normAutofit/>
          </a:bodyPr>
          <a:lstStyle/>
          <a:p>
            <a:r>
              <a:rPr lang="cs-CZ" sz="4400" dirty="0"/>
              <a:t>Kontroly u obcí v roce 2024</a:t>
            </a:r>
            <a:endParaRPr lang="cs-CZ" dirty="0"/>
          </a:p>
        </p:txBody>
      </p:sp>
    </p:spTree>
    <p:extLst>
      <p:ext uri="{BB962C8B-B14F-4D97-AF65-F5344CB8AC3E}">
        <p14:creationId xmlns:p14="http://schemas.microsoft.com/office/powerpoint/2010/main" val="634788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AEF171E-3608-5427-F0CB-5116A39D619B}"/>
              </a:ext>
            </a:extLst>
          </p:cNvPr>
          <p:cNvSpPr>
            <a:spLocks noGrp="1"/>
          </p:cNvSpPr>
          <p:nvPr>
            <p:ph idx="1"/>
          </p:nvPr>
        </p:nvSpPr>
        <p:spPr>
          <a:xfrm>
            <a:off x="422026" y="1277008"/>
            <a:ext cx="11264900" cy="5468280"/>
          </a:xfrm>
        </p:spPr>
        <p:txBody>
          <a:bodyPr>
            <a:normAutofit fontScale="62500" lnSpcReduction="20000"/>
          </a:bodyPr>
          <a:lstStyle/>
          <a:p>
            <a:pPr marL="0" indent="0">
              <a:buNone/>
            </a:pPr>
            <a:endParaRPr lang="cs-CZ" sz="3400" dirty="0"/>
          </a:p>
          <a:p>
            <a:pPr marL="0" indent="0" algn="just">
              <a:buNone/>
            </a:pPr>
            <a:r>
              <a:rPr lang="cs-CZ" sz="3800" dirty="0"/>
              <a:t>V oznámení o kontrole je vymezeno </a:t>
            </a:r>
            <a:r>
              <a:rPr lang="cs-CZ" sz="3800" b="1" u="sng" dirty="0"/>
              <a:t>kontrolované období</a:t>
            </a:r>
            <a:r>
              <a:rPr lang="cs-CZ" sz="3800" b="1" dirty="0"/>
              <a:t>. </a:t>
            </a:r>
            <a:r>
              <a:rPr lang="cs-CZ" sz="3800" b="1" dirty="0">
                <a:solidFill>
                  <a:srgbClr val="C00000"/>
                </a:solidFill>
              </a:rPr>
              <a:t>Ke kontrole je třeba připravit </a:t>
            </a:r>
            <a:r>
              <a:rPr lang="cs-CZ" sz="3800" dirty="0"/>
              <a:t>(připomínáme předem telefonicky) </a:t>
            </a:r>
            <a:r>
              <a:rPr lang="cs-CZ" sz="3800" dirty="0">
                <a:solidFill>
                  <a:srgbClr val="C00000"/>
                </a:solidFill>
              </a:rPr>
              <a:t>:</a:t>
            </a:r>
          </a:p>
          <a:p>
            <a:pPr algn="just">
              <a:buFontTx/>
              <a:buChar char="-"/>
            </a:pPr>
            <a:r>
              <a:rPr lang="cs-CZ" sz="3500" b="1" dirty="0"/>
              <a:t>přehled místních poplatků zavedených v kontrolovaném období </a:t>
            </a:r>
            <a:r>
              <a:rPr lang="cs-CZ" sz="3500" dirty="0"/>
              <a:t>(příslušné OZV obce včetně jejich případných novelizací) + případné starší OZV, pokud podle nich bylo </a:t>
            </a:r>
            <a:br>
              <a:rPr lang="cs-CZ" sz="3500" dirty="0"/>
            </a:br>
            <a:r>
              <a:rPr lang="cs-CZ" sz="3500" dirty="0"/>
              <a:t>v kontrolovaném období postupováno (např. vyměřován místní poplatek)</a:t>
            </a:r>
          </a:p>
          <a:p>
            <a:pPr algn="just">
              <a:buFontTx/>
              <a:buChar char="-"/>
            </a:pPr>
            <a:r>
              <a:rPr lang="cs-CZ" sz="3500" b="1" dirty="0"/>
              <a:t>splnění kvalifikačních předpokladů osob podílejících se na správě místních poplatků </a:t>
            </a:r>
            <a:r>
              <a:rPr lang="cs-CZ" sz="3500" dirty="0"/>
              <a:t>(vykonání zkoušky zvláštní odborné způsobilosti nebo přihlášení ke zkoušce)</a:t>
            </a:r>
          </a:p>
          <a:p>
            <a:pPr algn="just">
              <a:buFontTx/>
              <a:buChar char="-"/>
            </a:pPr>
            <a:r>
              <a:rPr lang="cs-CZ" sz="3500" b="1" dirty="0"/>
              <a:t>evidenci místních poplatků </a:t>
            </a:r>
            <a:r>
              <a:rPr lang="cs-CZ" sz="3500" dirty="0"/>
              <a:t>(písemná, elektronická), </a:t>
            </a:r>
            <a:r>
              <a:rPr lang="cs-CZ" sz="3500" b="1" dirty="0"/>
              <a:t>přehled poplatníků </a:t>
            </a:r>
            <a:br>
              <a:rPr lang="cs-CZ" sz="3500" b="1" dirty="0"/>
            </a:br>
            <a:r>
              <a:rPr lang="cs-CZ" sz="3500" b="1" dirty="0"/>
              <a:t>u jednotlivých poplatků, výše vybraných poplatků a dlužných částek </a:t>
            </a:r>
            <a:br>
              <a:rPr lang="cs-CZ" sz="3500" b="1" dirty="0"/>
            </a:br>
            <a:r>
              <a:rPr lang="cs-CZ" sz="3500" b="1" dirty="0"/>
              <a:t>na jednotlivých poplatcích</a:t>
            </a:r>
          </a:p>
          <a:p>
            <a:pPr algn="just">
              <a:buFontTx/>
              <a:buChar char="-"/>
            </a:pPr>
            <a:r>
              <a:rPr lang="cs-CZ" sz="3500" b="1" dirty="0"/>
              <a:t>plnění ohlašovací povinnosti ze strany poplatníků</a:t>
            </a:r>
          </a:p>
          <a:p>
            <a:pPr algn="just">
              <a:buFontTx/>
              <a:buChar char="-"/>
            </a:pPr>
            <a:r>
              <a:rPr lang="cs-CZ" sz="3500" b="1" dirty="0"/>
              <a:t>vydané platební výměry, rozhodnutí, exekuční příkazy atd. </a:t>
            </a:r>
            <a:r>
              <a:rPr lang="cs-CZ" sz="3500" dirty="0"/>
              <a:t>(vše včetně dokladů prokazujících jejich doručení)</a:t>
            </a:r>
          </a:p>
          <a:p>
            <a:pPr algn="just">
              <a:buFontTx/>
              <a:buChar char="-"/>
            </a:pPr>
            <a:r>
              <a:rPr lang="cs-CZ" sz="3500" b="1" dirty="0"/>
              <a:t>další podklady související se správou místních poplatků </a:t>
            </a:r>
            <a:r>
              <a:rPr lang="cs-CZ" sz="3500" dirty="0"/>
              <a:t>(např. upomínky, výzvy </a:t>
            </a:r>
            <a:br>
              <a:rPr lang="cs-CZ" sz="3500" dirty="0"/>
            </a:br>
            <a:r>
              <a:rPr lang="cs-CZ" sz="3500" dirty="0"/>
              <a:t>k součinnosti, žádosti o prominutí poplatku, přihlášky do insolvenčního řízení nebo </a:t>
            </a:r>
            <a:br>
              <a:rPr lang="cs-CZ" sz="3500" dirty="0"/>
            </a:br>
            <a:r>
              <a:rPr lang="cs-CZ" sz="3500" dirty="0"/>
              <a:t>do dědického řízení) </a:t>
            </a:r>
          </a:p>
          <a:p>
            <a:pPr marL="0" indent="0">
              <a:buNone/>
            </a:pPr>
            <a:endParaRPr lang="cs-CZ" dirty="0"/>
          </a:p>
        </p:txBody>
      </p:sp>
      <p:sp>
        <p:nvSpPr>
          <p:cNvPr id="3" name="Zástupný symbol pro číslo snímku 2">
            <a:extLst>
              <a:ext uri="{FF2B5EF4-FFF2-40B4-BE49-F238E27FC236}">
                <a16:creationId xmlns:a16="http://schemas.microsoft.com/office/drawing/2014/main" id="{19EAA13E-6B0B-56E4-20AA-C0311AB176B6}"/>
              </a:ext>
            </a:extLst>
          </p:cNvPr>
          <p:cNvSpPr>
            <a:spLocks noGrp="1"/>
          </p:cNvSpPr>
          <p:nvPr>
            <p:ph type="sldNum" sz="quarter" idx="12"/>
          </p:nvPr>
        </p:nvSpPr>
        <p:spPr/>
        <p:txBody>
          <a:bodyPr/>
          <a:lstStyle/>
          <a:p>
            <a:fld id="{157D43A2-98E4-B24E-9228-7624BE346F8E}" type="slidenum">
              <a:rPr lang="cs-CZ" smtClean="0"/>
              <a:pPr/>
              <a:t>5</a:t>
            </a:fld>
            <a:endParaRPr lang="cs-CZ" dirty="0"/>
          </a:p>
        </p:txBody>
      </p:sp>
      <p:sp>
        <p:nvSpPr>
          <p:cNvPr id="4" name="Nadpis 3">
            <a:extLst>
              <a:ext uri="{FF2B5EF4-FFF2-40B4-BE49-F238E27FC236}">
                <a16:creationId xmlns:a16="http://schemas.microsoft.com/office/drawing/2014/main" id="{CB93AA0C-E324-9444-79EE-7E61C99B050B}"/>
              </a:ext>
            </a:extLst>
          </p:cNvPr>
          <p:cNvSpPr>
            <a:spLocks noGrp="1"/>
          </p:cNvSpPr>
          <p:nvPr>
            <p:ph type="title"/>
          </p:nvPr>
        </p:nvSpPr>
        <p:spPr>
          <a:xfrm>
            <a:off x="422026" y="112712"/>
            <a:ext cx="11264900" cy="1164295"/>
          </a:xfrm>
        </p:spPr>
        <p:txBody>
          <a:bodyPr>
            <a:normAutofit fontScale="90000"/>
          </a:bodyPr>
          <a:lstStyle/>
          <a:p>
            <a:r>
              <a:rPr lang="cs-CZ" dirty="0"/>
              <a:t>Kontrolní činnost – jaké podklady připravit ke kontrole</a:t>
            </a:r>
          </a:p>
        </p:txBody>
      </p:sp>
    </p:spTree>
    <p:extLst>
      <p:ext uri="{BB962C8B-B14F-4D97-AF65-F5344CB8AC3E}">
        <p14:creationId xmlns:p14="http://schemas.microsoft.com/office/powerpoint/2010/main" val="26226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CC1AD56-58D3-3902-470F-01D531BEFD81}"/>
              </a:ext>
            </a:extLst>
          </p:cNvPr>
          <p:cNvSpPr>
            <a:spLocks noGrp="1"/>
          </p:cNvSpPr>
          <p:nvPr>
            <p:ph idx="1"/>
          </p:nvPr>
        </p:nvSpPr>
        <p:spPr/>
        <p:txBody>
          <a:bodyPr>
            <a:normAutofit lnSpcReduction="10000"/>
          </a:bodyPr>
          <a:lstStyle/>
          <a:p>
            <a:pPr marL="0" indent="0">
              <a:buNone/>
            </a:pPr>
            <a:r>
              <a:rPr lang="cs-CZ" b="1" dirty="0"/>
              <a:t>Nejčastější nedostatky zjištěné při kontrolní činnosti</a:t>
            </a:r>
          </a:p>
          <a:p>
            <a:pPr algn="just"/>
            <a:r>
              <a:rPr lang="cs-CZ" sz="2400" dirty="0"/>
              <a:t>pracovníci vykonávající správu místních poplatků </a:t>
            </a:r>
            <a:r>
              <a:rPr lang="cs-CZ" sz="2400" u="sng" dirty="0"/>
              <a:t>nemají vykonánu zkoušku zvláštní odborné způsobilosti</a:t>
            </a:r>
          </a:p>
          <a:p>
            <a:pPr algn="just"/>
            <a:r>
              <a:rPr lang="cs-CZ" sz="2400" u="sng" dirty="0"/>
              <a:t>evidence poplatků z hlediska plnění ohlašovací povinnosti</a:t>
            </a:r>
            <a:r>
              <a:rPr lang="cs-CZ" sz="2400" dirty="0"/>
              <a:t> poplatníků či plátců </a:t>
            </a:r>
            <a:r>
              <a:rPr lang="cs-CZ" sz="2400" u="sng" dirty="0"/>
              <a:t>není vedena přehledným a průkazným způsobem</a:t>
            </a:r>
            <a:r>
              <a:rPr lang="cs-CZ" sz="2400" dirty="0"/>
              <a:t> – kontrolované úřady se často spokojí s tím, že ohlašovací povinnost je splněna ústní formou (zejména </a:t>
            </a:r>
            <a:br>
              <a:rPr lang="cs-CZ" sz="2400" dirty="0"/>
            </a:br>
            <a:r>
              <a:rPr lang="cs-CZ" sz="2400" dirty="0"/>
              <a:t>u poplatku ze psů a u poplatku za užívání veřejného prostranství), </a:t>
            </a:r>
            <a:r>
              <a:rPr lang="cs-CZ" sz="2400" dirty="0">
                <a:effectLst/>
                <a:latin typeface="Arial" panose="020B0604020202020204" pitchFamily="34" charset="0"/>
                <a:ea typeface="Calibri" panose="020F0502020204030204" pitchFamily="34" charset="0"/>
              </a:rPr>
              <a:t>takže chybí jakékoli doklady prokazující, že ohlašovací povinnost je poplatníky </a:t>
            </a:r>
            <a:r>
              <a:rPr lang="cs-CZ" sz="2400" dirty="0">
                <a:ea typeface="Calibri" panose="020F0502020204030204" pitchFamily="34" charset="0"/>
              </a:rPr>
              <a:t>plněna řádně. </a:t>
            </a:r>
          </a:p>
          <a:p>
            <a:pPr marL="180975" indent="-180975" algn="just">
              <a:buNone/>
            </a:pPr>
            <a:r>
              <a:rPr lang="cs-CZ" sz="2400" dirty="0">
                <a:ea typeface="Calibri" panose="020F0502020204030204" pitchFamily="34" charset="0"/>
              </a:rPr>
              <a:t>	POZOR! </a:t>
            </a:r>
            <a:r>
              <a:rPr lang="cs-CZ" sz="2400" b="0" i="0" u="none" strike="noStrike" baseline="0" dirty="0">
                <a:latin typeface="ArialMT"/>
              </a:rPr>
              <a:t>§ 71 daňového řádu stanoví způsoby, jakými lze učinit podání vůči správci poplatku – písemně (v listinné podobě nebo elektronicky) anebo </a:t>
            </a:r>
            <a:r>
              <a:rPr lang="cs-CZ" sz="2400" b="0" i="0" u="sng" strike="noStrike" baseline="0" dirty="0">
                <a:latin typeface="ArialMT"/>
              </a:rPr>
              <a:t>ústně do protokolu</a:t>
            </a:r>
            <a:r>
              <a:rPr lang="cs-CZ" sz="2400" dirty="0">
                <a:latin typeface="ArialMT"/>
              </a:rPr>
              <a:t> - j</a:t>
            </a:r>
            <a:r>
              <a:rPr lang="cs-CZ" sz="2400" b="0" i="0" u="none" strike="noStrike" baseline="0" dirty="0">
                <a:latin typeface="ArialMT"/>
              </a:rPr>
              <a:t>estliže je tedy podání poplatníkem učiněno ústně, musí správce poplatku takové podání zaznamenat do protokolu podle § 60 daňového řádu.</a:t>
            </a:r>
            <a:endParaRPr lang="cs-CZ" sz="2400" dirty="0"/>
          </a:p>
          <a:p>
            <a:pPr algn="just"/>
            <a:endParaRPr lang="cs-CZ" sz="2400" dirty="0"/>
          </a:p>
          <a:p>
            <a:pPr algn="just"/>
            <a:endParaRPr lang="cs-CZ" sz="2400" b="1" dirty="0">
              <a:solidFill>
                <a:srgbClr val="FF0000"/>
              </a:solidFill>
            </a:endParaRPr>
          </a:p>
        </p:txBody>
      </p:sp>
      <p:sp>
        <p:nvSpPr>
          <p:cNvPr id="3" name="Zástupný symbol pro číslo snímku 2">
            <a:extLst>
              <a:ext uri="{FF2B5EF4-FFF2-40B4-BE49-F238E27FC236}">
                <a16:creationId xmlns:a16="http://schemas.microsoft.com/office/drawing/2014/main" id="{61B37D4F-F88D-E4E1-B1CD-6C06BFAF83D9}"/>
              </a:ext>
            </a:extLst>
          </p:cNvPr>
          <p:cNvSpPr>
            <a:spLocks noGrp="1"/>
          </p:cNvSpPr>
          <p:nvPr>
            <p:ph type="sldNum" sz="quarter" idx="12"/>
          </p:nvPr>
        </p:nvSpPr>
        <p:spPr/>
        <p:txBody>
          <a:bodyPr/>
          <a:lstStyle/>
          <a:p>
            <a:fld id="{157D43A2-98E4-B24E-9228-7624BE346F8E}" type="slidenum">
              <a:rPr lang="cs-CZ" smtClean="0"/>
              <a:pPr/>
              <a:t>6</a:t>
            </a:fld>
            <a:endParaRPr lang="cs-CZ" dirty="0"/>
          </a:p>
        </p:txBody>
      </p:sp>
      <p:sp>
        <p:nvSpPr>
          <p:cNvPr id="4" name="Nadpis 3">
            <a:extLst>
              <a:ext uri="{FF2B5EF4-FFF2-40B4-BE49-F238E27FC236}">
                <a16:creationId xmlns:a16="http://schemas.microsoft.com/office/drawing/2014/main" id="{50C8A4C4-3416-79B0-1E9F-0FB3805AC0E4}"/>
              </a:ext>
            </a:extLst>
          </p:cNvPr>
          <p:cNvSpPr>
            <a:spLocks noGrp="1"/>
          </p:cNvSpPr>
          <p:nvPr>
            <p:ph type="title"/>
          </p:nvPr>
        </p:nvSpPr>
        <p:spPr/>
        <p:txBody>
          <a:bodyPr>
            <a:normAutofit/>
          </a:bodyPr>
          <a:lstStyle/>
          <a:p>
            <a:r>
              <a:rPr lang="cs-CZ" sz="4000" dirty="0"/>
              <a:t>Výsledky kontrolní činnosti v roce 2024</a:t>
            </a:r>
          </a:p>
        </p:txBody>
      </p:sp>
    </p:spTree>
    <p:extLst>
      <p:ext uri="{BB962C8B-B14F-4D97-AF65-F5344CB8AC3E}">
        <p14:creationId xmlns:p14="http://schemas.microsoft.com/office/powerpoint/2010/main" val="110210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AC978D5-F960-D102-8582-DE60E28E0168}"/>
              </a:ext>
            </a:extLst>
          </p:cNvPr>
          <p:cNvSpPr>
            <a:spLocks noGrp="1"/>
          </p:cNvSpPr>
          <p:nvPr>
            <p:ph idx="1"/>
          </p:nvPr>
        </p:nvSpPr>
        <p:spPr/>
        <p:txBody>
          <a:bodyPr>
            <a:normAutofit lnSpcReduction="10000"/>
          </a:bodyPr>
          <a:lstStyle/>
          <a:p>
            <a:pPr marL="266700" indent="-266700" algn="just">
              <a:buNone/>
            </a:pPr>
            <a:r>
              <a:rPr lang="cs-CZ" sz="2400" dirty="0"/>
              <a:t>  	Doporučujeme písemnou formu ohlášení – plnění ohlašovací povinnosti je evidováno a zaznamenáno průkazným způsobem – za tím účelem </a:t>
            </a:r>
            <a:r>
              <a:rPr lang="cs-CZ" sz="2400" u="sng" dirty="0"/>
              <a:t>lze vytvářet a používat různé formuláře, </a:t>
            </a:r>
            <a:r>
              <a:rPr lang="cs-CZ" sz="2400" dirty="0"/>
              <a:t>ve kterých jsou již předepsány podstatné náležitosti ohlášení.</a:t>
            </a:r>
            <a:endParaRPr lang="cs-CZ" sz="2400" u="sng" dirty="0"/>
          </a:p>
          <a:p>
            <a:pPr algn="just"/>
            <a:r>
              <a:rPr lang="cs-CZ" sz="2400" u="sng" dirty="0"/>
              <a:t>namísto platebního výměru vystavena faktura</a:t>
            </a:r>
            <a:endParaRPr lang="cs-CZ" sz="2400" dirty="0"/>
          </a:p>
          <a:p>
            <a:pPr algn="just"/>
            <a:r>
              <a:rPr lang="cs-CZ" sz="2400" dirty="0"/>
              <a:t>v písemnostech (platebních výměrech, formulářích užívaných po podání žádosti o vrácení přeplatku na místním poplatku, atd.) </a:t>
            </a:r>
            <a:r>
              <a:rPr lang="cs-CZ" sz="2400" u="sng" dirty="0"/>
              <a:t>je užívána stará terminologie, která již není v souladu s platnou právní úpravou </a:t>
            </a:r>
            <a:r>
              <a:rPr lang="cs-CZ" sz="2400" dirty="0"/>
              <a:t>(zákonem o místních poplatcích) – např. je stále uváděn „místní poplatek za provoz systému shromažďování, sběru, přepravy, třídění, využívání a odstraňování komunálních odpadů“ namísto „místní poplatek za obecní systém odpadového hospodářství“, nebo „poplatek z ubytovací kapacity“ místo „poplatek z pobytu“ </a:t>
            </a:r>
          </a:p>
          <a:p>
            <a:pPr algn="just"/>
            <a:r>
              <a:rPr lang="cs-CZ" sz="2400" u="sng" dirty="0"/>
              <a:t>zaměňovány pojmy „osvobození“</a:t>
            </a:r>
            <a:r>
              <a:rPr lang="cs-CZ" sz="2400" dirty="0"/>
              <a:t> od místního poplatku a </a:t>
            </a:r>
            <a:r>
              <a:rPr lang="cs-CZ" sz="2400" u="sng" dirty="0"/>
              <a:t>„prominutí“</a:t>
            </a:r>
            <a:r>
              <a:rPr lang="cs-CZ" sz="2400" dirty="0"/>
              <a:t> místního poplatku</a:t>
            </a:r>
          </a:p>
          <a:p>
            <a:pPr algn="just"/>
            <a:endParaRPr lang="cs-CZ" sz="2400" u="sng" dirty="0"/>
          </a:p>
          <a:p>
            <a:endParaRPr lang="cs-CZ" dirty="0"/>
          </a:p>
        </p:txBody>
      </p:sp>
      <p:sp>
        <p:nvSpPr>
          <p:cNvPr id="3" name="Zástupný symbol pro číslo snímku 2">
            <a:extLst>
              <a:ext uri="{FF2B5EF4-FFF2-40B4-BE49-F238E27FC236}">
                <a16:creationId xmlns:a16="http://schemas.microsoft.com/office/drawing/2014/main" id="{71EFD023-6660-90F1-1ADB-9814C0C39D35}"/>
              </a:ext>
            </a:extLst>
          </p:cNvPr>
          <p:cNvSpPr>
            <a:spLocks noGrp="1"/>
          </p:cNvSpPr>
          <p:nvPr>
            <p:ph type="sldNum" sz="quarter" idx="12"/>
          </p:nvPr>
        </p:nvSpPr>
        <p:spPr/>
        <p:txBody>
          <a:bodyPr/>
          <a:lstStyle/>
          <a:p>
            <a:fld id="{157D43A2-98E4-B24E-9228-7624BE346F8E}" type="slidenum">
              <a:rPr lang="cs-CZ" smtClean="0"/>
              <a:pPr/>
              <a:t>7</a:t>
            </a:fld>
            <a:endParaRPr lang="cs-CZ" dirty="0"/>
          </a:p>
        </p:txBody>
      </p:sp>
      <p:sp>
        <p:nvSpPr>
          <p:cNvPr id="4" name="Nadpis 3">
            <a:extLst>
              <a:ext uri="{FF2B5EF4-FFF2-40B4-BE49-F238E27FC236}">
                <a16:creationId xmlns:a16="http://schemas.microsoft.com/office/drawing/2014/main" id="{79A80550-AAB0-5497-7AD8-C15894C5445B}"/>
              </a:ext>
            </a:extLst>
          </p:cNvPr>
          <p:cNvSpPr>
            <a:spLocks noGrp="1"/>
          </p:cNvSpPr>
          <p:nvPr>
            <p:ph type="title"/>
          </p:nvPr>
        </p:nvSpPr>
        <p:spPr/>
        <p:txBody>
          <a:bodyPr>
            <a:normAutofit fontScale="90000"/>
          </a:bodyPr>
          <a:lstStyle/>
          <a:p>
            <a:r>
              <a:rPr lang="cs-CZ" sz="4400" dirty="0"/>
              <a:t>Výsledky kontrolní činnosti v roce 2024</a:t>
            </a:r>
            <a:endParaRPr lang="cs-CZ" dirty="0"/>
          </a:p>
        </p:txBody>
      </p:sp>
    </p:spTree>
    <p:extLst>
      <p:ext uri="{BB962C8B-B14F-4D97-AF65-F5344CB8AC3E}">
        <p14:creationId xmlns:p14="http://schemas.microsoft.com/office/powerpoint/2010/main" val="3131296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F5507E9-4AF6-11B7-EB33-DC369D128A29}"/>
              </a:ext>
            </a:extLst>
          </p:cNvPr>
          <p:cNvSpPr>
            <a:spLocks noGrp="1"/>
          </p:cNvSpPr>
          <p:nvPr>
            <p:ph idx="1"/>
          </p:nvPr>
        </p:nvSpPr>
        <p:spPr/>
        <p:txBody>
          <a:bodyPr>
            <a:normAutofit/>
          </a:bodyPr>
          <a:lstStyle/>
          <a:p>
            <a:pPr algn="just"/>
            <a:r>
              <a:rPr lang="cs-CZ" sz="2400" u="sng" dirty="0"/>
              <a:t>nesp</a:t>
            </a:r>
            <a:r>
              <a:rPr lang="cs-CZ" sz="2500" u="sng" dirty="0"/>
              <a:t>rávné poučení</a:t>
            </a:r>
            <a:r>
              <a:rPr lang="cs-CZ" sz="2500" dirty="0"/>
              <a:t> u platebních výměrů – je nesprávně uváděno, </a:t>
            </a:r>
            <a:br>
              <a:rPr lang="cs-CZ" sz="2500" dirty="0"/>
            </a:br>
            <a:r>
              <a:rPr lang="cs-CZ" sz="2500" dirty="0"/>
              <a:t>že odvolání má odkladný účinek, ač je to v rozporu s </a:t>
            </a:r>
            <a:r>
              <a:rPr lang="cs-CZ" sz="2500" dirty="0" err="1"/>
              <a:t>ust</a:t>
            </a:r>
            <a:r>
              <a:rPr lang="cs-CZ" sz="2500" dirty="0"/>
              <a:t>. § 109 odst. 5 daňového řádu</a:t>
            </a:r>
          </a:p>
          <a:p>
            <a:pPr algn="just"/>
            <a:r>
              <a:rPr lang="cs-CZ" sz="2500" u="sng" dirty="0"/>
              <a:t>nedostatečná identifikace poplatníků </a:t>
            </a:r>
            <a:r>
              <a:rPr lang="cs-CZ" sz="2500" dirty="0"/>
              <a:t>v platebních výměrech – rozpor s § 102 odst. 1 písm. c) daňového řádu (není uvedeno rodné číslo ani datum narození)</a:t>
            </a:r>
            <a:endParaRPr lang="cs-CZ" sz="2500" u="sng" dirty="0"/>
          </a:p>
          <a:p>
            <a:pPr algn="just"/>
            <a:r>
              <a:rPr lang="cs-CZ" sz="2500" u="sng" dirty="0"/>
              <a:t>nedostatečné či zmatečné odůvodnění</a:t>
            </a:r>
            <a:r>
              <a:rPr lang="cs-CZ" sz="2500" dirty="0"/>
              <a:t> platebního výměru – např. výše vyměřených částek nejsou dostatečně odůvodněny nebo odůvodnění nekoresponduje s výrokem platebního výměru</a:t>
            </a:r>
          </a:p>
          <a:p>
            <a:pPr algn="just"/>
            <a:r>
              <a:rPr lang="cs-CZ" sz="2500" u="sng" dirty="0"/>
              <a:t>neuhrazené místní poplatky nebyly</a:t>
            </a:r>
            <a:r>
              <a:rPr lang="cs-CZ" sz="2500" dirty="0"/>
              <a:t> kontrolovaným úřadem v kontrolovaném období </a:t>
            </a:r>
            <a:r>
              <a:rPr lang="cs-CZ" sz="2500" u="sng" dirty="0"/>
              <a:t>vyměřovány,</a:t>
            </a:r>
            <a:r>
              <a:rPr lang="cs-CZ" sz="2500" dirty="0"/>
              <a:t> přestože dílčí nedoplatky byly evidovány</a:t>
            </a:r>
          </a:p>
          <a:p>
            <a:pPr algn="just"/>
            <a:endParaRPr lang="cs-CZ" sz="2400" u="sng" dirty="0"/>
          </a:p>
          <a:p>
            <a:pPr algn="just"/>
            <a:endParaRPr lang="cs-CZ" sz="2400" dirty="0"/>
          </a:p>
          <a:p>
            <a:endParaRPr lang="cs-CZ" sz="2400" dirty="0"/>
          </a:p>
        </p:txBody>
      </p:sp>
      <p:sp>
        <p:nvSpPr>
          <p:cNvPr id="3" name="Zástupný symbol pro číslo snímku 2">
            <a:extLst>
              <a:ext uri="{FF2B5EF4-FFF2-40B4-BE49-F238E27FC236}">
                <a16:creationId xmlns:a16="http://schemas.microsoft.com/office/drawing/2014/main" id="{DD7D272F-F8FE-988A-8F68-46229DD2DF31}"/>
              </a:ext>
            </a:extLst>
          </p:cNvPr>
          <p:cNvSpPr>
            <a:spLocks noGrp="1"/>
          </p:cNvSpPr>
          <p:nvPr>
            <p:ph type="sldNum" sz="quarter" idx="12"/>
          </p:nvPr>
        </p:nvSpPr>
        <p:spPr/>
        <p:txBody>
          <a:bodyPr/>
          <a:lstStyle/>
          <a:p>
            <a:fld id="{157D43A2-98E4-B24E-9228-7624BE346F8E}" type="slidenum">
              <a:rPr lang="cs-CZ" smtClean="0"/>
              <a:pPr/>
              <a:t>8</a:t>
            </a:fld>
            <a:endParaRPr lang="cs-CZ" dirty="0"/>
          </a:p>
        </p:txBody>
      </p:sp>
      <p:sp>
        <p:nvSpPr>
          <p:cNvPr id="4" name="Nadpis 3">
            <a:extLst>
              <a:ext uri="{FF2B5EF4-FFF2-40B4-BE49-F238E27FC236}">
                <a16:creationId xmlns:a16="http://schemas.microsoft.com/office/drawing/2014/main" id="{96DC8163-7A5F-D335-BF3D-1D42FC23E916}"/>
              </a:ext>
            </a:extLst>
          </p:cNvPr>
          <p:cNvSpPr>
            <a:spLocks noGrp="1"/>
          </p:cNvSpPr>
          <p:nvPr>
            <p:ph type="title"/>
          </p:nvPr>
        </p:nvSpPr>
        <p:spPr/>
        <p:txBody>
          <a:bodyPr>
            <a:normAutofit fontScale="90000"/>
          </a:bodyPr>
          <a:lstStyle/>
          <a:p>
            <a:r>
              <a:rPr lang="cs-CZ" sz="4400" dirty="0"/>
              <a:t>Výsledky kontrolní činnosti v roce 2024</a:t>
            </a:r>
            <a:endParaRPr lang="cs-CZ" dirty="0"/>
          </a:p>
        </p:txBody>
      </p:sp>
    </p:spTree>
    <p:extLst>
      <p:ext uri="{BB962C8B-B14F-4D97-AF65-F5344CB8AC3E}">
        <p14:creationId xmlns:p14="http://schemas.microsoft.com/office/powerpoint/2010/main" val="1207595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28BE938-043B-E07C-3729-ADE8D6B3D943}"/>
              </a:ext>
            </a:extLst>
          </p:cNvPr>
          <p:cNvSpPr>
            <a:spLocks noGrp="1"/>
          </p:cNvSpPr>
          <p:nvPr>
            <p:ph idx="1"/>
          </p:nvPr>
        </p:nvSpPr>
        <p:spPr/>
        <p:txBody>
          <a:bodyPr>
            <a:normAutofit/>
          </a:bodyPr>
          <a:lstStyle/>
          <a:p>
            <a:pPr algn="just"/>
            <a:r>
              <a:rPr lang="cs-CZ" sz="2500" u="sng" dirty="0"/>
              <a:t>chybné doručování</a:t>
            </a:r>
            <a:r>
              <a:rPr lang="cs-CZ" sz="2500" dirty="0"/>
              <a:t> platebních výměrů – platební výměry nejsou v souladu </a:t>
            </a:r>
            <a:br>
              <a:rPr lang="cs-CZ" sz="2500" dirty="0"/>
            </a:br>
            <a:r>
              <a:rPr lang="cs-CZ" sz="2500" dirty="0"/>
              <a:t>s ust. § 40 daňového řádu doručovány do vlastních rukou, není dodržována povinnost doručovat přednostně do datové schránky (platební výměry jsou doručovány prostřednictvím provozovatele poštovních služeb, byť má poplatník zřízenu a zpřístupněnu datovou schránku), jsou využívány nesprávné obálky s poučením o doručování dle správního řádu ač je třeba užívat obálky s poučením o doručování dle daňového řádu</a:t>
            </a:r>
          </a:p>
          <a:p>
            <a:pPr marL="0" indent="0" algn="just">
              <a:buNone/>
            </a:pPr>
            <a:endParaRPr lang="cs-CZ" sz="2200" u="sng" dirty="0"/>
          </a:p>
          <a:p>
            <a:endParaRPr lang="cs-CZ" sz="2400" dirty="0"/>
          </a:p>
        </p:txBody>
      </p:sp>
      <p:sp>
        <p:nvSpPr>
          <p:cNvPr id="3" name="Zástupný symbol pro číslo snímku 2">
            <a:extLst>
              <a:ext uri="{FF2B5EF4-FFF2-40B4-BE49-F238E27FC236}">
                <a16:creationId xmlns:a16="http://schemas.microsoft.com/office/drawing/2014/main" id="{20D8F147-4DD0-50BC-F8B4-9ADA7A44EC49}"/>
              </a:ext>
            </a:extLst>
          </p:cNvPr>
          <p:cNvSpPr>
            <a:spLocks noGrp="1"/>
          </p:cNvSpPr>
          <p:nvPr>
            <p:ph type="sldNum" sz="quarter" idx="12"/>
          </p:nvPr>
        </p:nvSpPr>
        <p:spPr/>
        <p:txBody>
          <a:bodyPr/>
          <a:lstStyle/>
          <a:p>
            <a:fld id="{157D43A2-98E4-B24E-9228-7624BE346F8E}" type="slidenum">
              <a:rPr lang="cs-CZ" smtClean="0"/>
              <a:pPr/>
              <a:t>9</a:t>
            </a:fld>
            <a:endParaRPr lang="cs-CZ" dirty="0"/>
          </a:p>
        </p:txBody>
      </p:sp>
      <p:sp>
        <p:nvSpPr>
          <p:cNvPr id="4" name="Nadpis 3">
            <a:extLst>
              <a:ext uri="{FF2B5EF4-FFF2-40B4-BE49-F238E27FC236}">
                <a16:creationId xmlns:a16="http://schemas.microsoft.com/office/drawing/2014/main" id="{A099DE4B-45EA-3D94-1282-0F72C1D9BE78}"/>
              </a:ext>
            </a:extLst>
          </p:cNvPr>
          <p:cNvSpPr>
            <a:spLocks noGrp="1"/>
          </p:cNvSpPr>
          <p:nvPr>
            <p:ph type="title"/>
          </p:nvPr>
        </p:nvSpPr>
        <p:spPr/>
        <p:txBody>
          <a:bodyPr>
            <a:normAutofit fontScale="90000"/>
          </a:bodyPr>
          <a:lstStyle/>
          <a:p>
            <a:r>
              <a:rPr lang="cs-CZ" sz="4400" dirty="0"/>
              <a:t>Výsledky kontrolní činnosti v roce 2024</a:t>
            </a:r>
            <a:endParaRPr lang="cs-CZ" dirty="0"/>
          </a:p>
        </p:txBody>
      </p:sp>
    </p:spTree>
    <p:extLst>
      <p:ext uri="{BB962C8B-B14F-4D97-AF65-F5344CB8AC3E}">
        <p14:creationId xmlns:p14="http://schemas.microsoft.com/office/powerpoint/2010/main" val="83212369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C176AD870A0C448B7EF302593BEBDDA" ma:contentTypeVersion="7" ma:contentTypeDescription="Vytvoří nový dokument" ma:contentTypeScope="" ma:versionID="4779653994c55bca2788a20b0edc89b3">
  <xsd:schema xmlns:xsd="http://www.w3.org/2001/XMLSchema" xmlns:xs="http://www.w3.org/2001/XMLSchema" xmlns:p="http://schemas.microsoft.com/office/2006/metadata/properties" xmlns:ns3="e9488e27-62b4-47cf-9353-e24b519013c0" targetNamespace="http://schemas.microsoft.com/office/2006/metadata/properties" ma:root="true" ma:fieldsID="57b0adb5b2563c32cf31d144bf41f52c" ns3:_="">
    <xsd:import namespace="e9488e27-62b4-47cf-9353-e24b519013c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88e27-62b4-47cf-9353-e24b51901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B50FAB4-65F6-4E9C-BF22-D7A3DE4E4DC2}">
  <ds:schemaRefs>
    <ds:schemaRef ds:uri="http://schemas.microsoft.com/sharepoint/v3/contenttype/forms"/>
  </ds:schemaRefs>
</ds:datastoreItem>
</file>

<file path=customXml/itemProps2.xml><?xml version="1.0" encoding="utf-8"?>
<ds:datastoreItem xmlns:ds="http://schemas.openxmlformats.org/officeDocument/2006/customXml" ds:itemID="{C8AA69A8-EDAF-475B-B5A3-A3B95FCED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488e27-62b4-47cf-9353-e24b51901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065A971-284A-40A0-B523-834B76FE1717}">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e9488e27-62b4-47cf-9353-e24b519013c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9833</TotalTime>
  <Words>4102</Words>
  <Application>Microsoft Office PowerPoint</Application>
  <PresentationFormat>Širokoúhlá obrazovka</PresentationFormat>
  <Paragraphs>323</Paragraphs>
  <Slides>39</Slides>
  <Notes>0</Notes>
  <HiddenSlides>0</HiddenSlides>
  <MMClips>0</MMClips>
  <ScaleCrop>false</ScaleCrop>
  <HeadingPairs>
    <vt:vector size="6" baseType="variant">
      <vt:variant>
        <vt:lpstr>Použitá písma</vt:lpstr>
      </vt:variant>
      <vt:variant>
        <vt:i4>10</vt:i4>
      </vt:variant>
      <vt:variant>
        <vt:lpstr>Motiv</vt:lpstr>
      </vt:variant>
      <vt:variant>
        <vt:i4>1</vt:i4>
      </vt:variant>
      <vt:variant>
        <vt:lpstr>Nadpisy snímků</vt:lpstr>
      </vt:variant>
      <vt:variant>
        <vt:i4>39</vt:i4>
      </vt:variant>
    </vt:vector>
  </HeadingPairs>
  <TitlesOfParts>
    <vt:vector size="50" baseType="lpstr">
      <vt:lpstr>Arabic Typesetting</vt:lpstr>
      <vt:lpstr>Arial</vt:lpstr>
      <vt:lpstr>Arial Black</vt:lpstr>
      <vt:lpstr>Arial-BoldMT</vt:lpstr>
      <vt:lpstr>ArialMT</vt:lpstr>
      <vt:lpstr>Calibri</vt:lpstr>
      <vt:lpstr>Degular</vt:lpstr>
      <vt:lpstr>Roboto</vt:lpstr>
      <vt:lpstr>Times New Roman</vt:lpstr>
      <vt:lpstr>Wingdings</vt:lpstr>
      <vt:lpstr>Motiv Office</vt:lpstr>
      <vt:lpstr>  Porada pro obce k agendě správy místních poplatků</vt:lpstr>
      <vt:lpstr>Personální obsazení</vt:lpstr>
      <vt:lpstr>Program</vt:lpstr>
      <vt:lpstr>Kontroly u obcí v roce 2024</vt:lpstr>
      <vt:lpstr>Kontrolní činnost – jaké podklady připravit ke kontrole</vt:lpstr>
      <vt:lpstr>Výsledky kontrolní činnosti v roce 2024</vt:lpstr>
      <vt:lpstr>Výsledky kontrolní činnosti v roce 2024</vt:lpstr>
      <vt:lpstr>Výsledky kontrolní činnosti v roce 2024</vt:lpstr>
      <vt:lpstr>Výsledky kontrolní činnosti v roce 2024</vt:lpstr>
      <vt:lpstr>Kvalifikační předpoklady</vt:lpstr>
      <vt:lpstr>Kvalifikační předpoklady</vt:lpstr>
      <vt:lpstr>Kvalifikační předpoklady</vt:lpstr>
      <vt:lpstr>Kvalifikační předpoklady</vt:lpstr>
      <vt:lpstr>Pracovní porada týkající se agendy MP konané dne 3. 10. 2024 na MF</vt:lpstr>
      <vt:lpstr>Automatická výměna informací pro účely správy MP z pobytu</vt:lpstr>
      <vt:lpstr>Automatická výměna informací pro účely správy MP z pobytu</vt:lpstr>
      <vt:lpstr>  Platební výměr – náležitosti    (§ 102 daňového řádu)</vt:lpstr>
      <vt:lpstr>Platební výměr – náležitosti    (§ 102 daňového řádu)</vt:lpstr>
      <vt:lpstr>Doručování platebních výměrů</vt:lpstr>
      <vt:lpstr>Doručování platebních výměrů</vt:lpstr>
      <vt:lpstr>Využití konverzní (hybridní) pošty pro správu místních poplatků </vt:lpstr>
      <vt:lpstr>Přeplatek na místním poplatku </vt:lpstr>
      <vt:lpstr>Přeplatek na místním poplatku nižší než 200 Kč</vt:lpstr>
      <vt:lpstr>Bagatelní nedoplatek</vt:lpstr>
      <vt:lpstr>Nedobytný nedoplatek</vt:lpstr>
      <vt:lpstr>Vystavování faktur při správě místních poplatků </vt:lpstr>
      <vt:lpstr>Ohlašovací povinnost</vt:lpstr>
      <vt:lpstr>Ohlašovací povinnost</vt:lpstr>
      <vt:lpstr>Ohlašovací povinnosti – okolnosti pro osvobození</vt:lpstr>
      <vt:lpstr>Prominutí poplatku - §16a ZMP</vt:lpstr>
      <vt:lpstr>Prominutí poplatku - §16a ZMP</vt:lpstr>
      <vt:lpstr>Prominutí poplatku (§16b) – generální pardon</vt:lpstr>
      <vt:lpstr>Doměření</vt:lpstr>
      <vt:lpstr>Doměření</vt:lpstr>
      <vt:lpstr>Poplatek z pobytu</vt:lpstr>
      <vt:lpstr>Poplatek z pobytu – zjištění a prověření skutečností rozhodných pro splnění poplatkové povinnosti</vt:lpstr>
      <vt:lpstr>Poplatek za užívání veřejného prostranství</vt:lpstr>
      <vt:lpstr>Poplatek za užívání veřejného prostranství</vt:lpstr>
      <vt:lpstr>  Děkujeme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Zajištění veřejné dopravy ZK od 15.12.2019</dc:title>
  <dc:creator>Quang Milan Nguyen</dc:creator>
  <cp:lastModifiedBy>Polehlová Andrea</cp:lastModifiedBy>
  <cp:revision>374</cp:revision>
  <cp:lastPrinted>2022-05-03T13:53:06Z</cp:lastPrinted>
  <dcterms:created xsi:type="dcterms:W3CDTF">2021-08-21T22:30:26Z</dcterms:created>
  <dcterms:modified xsi:type="dcterms:W3CDTF">2025-01-06T08:33:10Z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0x0101001C176AD870A0C448B7EF302593BEBDDA</vt:lpwstr>
  </property>
</Properties>
</file>