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8" r:id="rId4"/>
    <p:sldId id="269" r:id="rId5"/>
    <p:sldId id="271" r:id="rId6"/>
    <p:sldId id="264" r:id="rId7"/>
    <p:sldId id="258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A26368-8265-4BA1-B605-88B4EDAFA9E6}" v="9" dt="2025-01-09T11:31:11.154"/>
    <p1510:client id="{34FB4356-B436-415B-9FE7-860A94586CD9}" v="51" dt="2025-01-09T15:37:20.4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7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09.01.2025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09.01.2025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09.01.2025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09.01.2025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09.01.2025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09.01.2025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09.01.2025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09.01.2025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09.01.2025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09.01.2025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09.01.2025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027135"/>
          </a:xfrm>
        </p:spPr>
        <p:txBody>
          <a:bodyPr anchor="t">
            <a:normAutofit/>
          </a:bodyPr>
          <a:lstStyle/>
          <a:p>
            <a:pPr>
              <a:lnSpc>
                <a:spcPct val="85000"/>
              </a:lnSpc>
            </a:pPr>
            <a:r>
              <a:rPr lang="cs-CZ" altLang="cs-CZ" sz="6000" dirty="0">
                <a:latin typeface="+mj-lt"/>
              </a:rPr>
              <a:t>Program RP18-25 na úpravu lyžařských běžeckých tras ve Zlínském kraji</a:t>
            </a:r>
            <a:endParaRPr lang="cs-CZ" sz="60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3492499"/>
            <a:ext cx="9144000" cy="3120572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cs-CZ" altLang="cs-CZ" b="1" dirty="0">
                <a:latin typeface="+mj-lt"/>
              </a:rPr>
              <a:t>Katarína KOŇAŘÍKOVÁ</a:t>
            </a:r>
          </a:p>
          <a:p>
            <a:pPr>
              <a:spcBef>
                <a:spcPts val="0"/>
              </a:spcBef>
            </a:pPr>
            <a:r>
              <a:rPr lang="cs-CZ" altLang="cs-CZ" dirty="0">
                <a:latin typeface="+mj-lt"/>
              </a:rPr>
              <a:t>Odbor strategického rozvoje kraje</a:t>
            </a:r>
          </a:p>
          <a:p>
            <a:pPr algn="l">
              <a:spcBef>
                <a:spcPts val="8400"/>
              </a:spcBef>
            </a:pPr>
            <a:r>
              <a:rPr lang="cs-CZ" altLang="cs-CZ" dirty="0">
                <a:latin typeface="+mj-lt"/>
              </a:rPr>
              <a:t>Zlín, 14. ledna 2025</a:t>
            </a:r>
            <a:endParaRPr lang="cs-CZ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1507925"/>
            <a:ext cx="9718675" cy="672095"/>
          </a:xfrm>
          <a:solidFill>
            <a:schemeClr val="tx1"/>
          </a:solidFill>
        </p:spPr>
        <p:txBody>
          <a:bodyPr anchor="ctr">
            <a:normAutofit fontScale="90000"/>
          </a:bodyPr>
          <a:lstStyle/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</a:rPr>
              <a:t>Alokace programu a způsobilí žadatelé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AC446F-4CCF-4040-98B5-D629E72C6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2232000"/>
            <a:ext cx="11264900" cy="473114"/>
          </a:xfrm>
        </p:spPr>
        <p:txBody>
          <a:bodyPr>
            <a:normAutofit lnSpcReduction="10000"/>
          </a:bodyPr>
          <a:lstStyle/>
          <a:p>
            <a:pPr marL="361950" indent="-361950"/>
            <a:r>
              <a:rPr lang="cs-CZ" dirty="0"/>
              <a:t>Celková částka vyčleněná na program: </a:t>
            </a:r>
            <a:r>
              <a:rPr lang="cs-CZ" b="1" dirty="0"/>
              <a:t>800 000 Kč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1B37A1BB-E573-BE45-B73F-5CCF5CD016E5}"/>
              </a:ext>
            </a:extLst>
          </p:cNvPr>
          <p:cNvSpPr txBox="1">
            <a:spLocks/>
          </p:cNvSpPr>
          <p:nvPr/>
        </p:nvSpPr>
        <p:spPr>
          <a:xfrm>
            <a:off x="0" y="461463"/>
            <a:ext cx="12192000" cy="67209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highlight>
                  <a:srgbClr val="FEEF66"/>
                </a:highlight>
                <a:latin typeface="Degular Display" pitchFamily="82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cs-CZ" sz="4000" b="0" dirty="0">
                <a:latin typeface="Arial Black" panose="020B0A04020102020204" pitchFamily="34" charset="0"/>
              </a:rPr>
              <a:t>RP18-25 na úpravu lyžařských běžeckých tras ve Zlínském kraji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DBC78F-0EBC-B64F-A71B-D88E3474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254000" y="3096000"/>
            <a:ext cx="5175250" cy="672095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</a:rPr>
              <a:t>Způsobilí žadatelé</a:t>
            </a:r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90AC446F-4CCF-4040-98B5-D629E72C6432}"/>
              </a:ext>
            </a:extLst>
          </p:cNvPr>
          <p:cNvSpPr txBox="1">
            <a:spLocks/>
          </p:cNvSpPr>
          <p:nvPr/>
        </p:nvSpPr>
        <p:spPr>
          <a:xfrm>
            <a:off x="254000" y="3816001"/>
            <a:ext cx="11264900" cy="1060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/>
            <a:r>
              <a:rPr lang="pl-PL" dirty="0"/>
              <a:t>Právnické osoby</a:t>
            </a:r>
          </a:p>
          <a:p>
            <a:pPr marL="361950" indent="-361950"/>
            <a:r>
              <a:rPr lang="pl-PL" dirty="0"/>
              <a:t>Fyzické osoby podnikající</a:t>
            </a:r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254001" y="5098850"/>
            <a:ext cx="4613274" cy="672095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</a:rPr>
              <a:t>Způsobilé výdaje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90AC446F-4CCF-4040-98B5-D629E72C6432}"/>
              </a:ext>
            </a:extLst>
          </p:cNvPr>
          <p:cNvSpPr txBox="1">
            <a:spLocks/>
          </p:cNvSpPr>
          <p:nvPr/>
        </p:nvSpPr>
        <p:spPr>
          <a:xfrm>
            <a:off x="254001" y="5822925"/>
            <a:ext cx="11264900" cy="47311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/>
            <a:r>
              <a:rPr lang="cs-CZ" dirty="0"/>
              <a:t>01.10.2024 – 15.05.2025</a:t>
            </a:r>
          </a:p>
        </p:txBody>
      </p:sp>
    </p:spTree>
    <p:extLst>
      <p:ext uri="{BB962C8B-B14F-4D97-AF65-F5344CB8AC3E}">
        <p14:creationId xmlns:p14="http://schemas.microsoft.com/office/powerpoint/2010/main" val="458293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1B37A1BB-E573-BE45-B73F-5CCF5CD016E5}"/>
              </a:ext>
            </a:extLst>
          </p:cNvPr>
          <p:cNvSpPr txBox="1">
            <a:spLocks/>
          </p:cNvSpPr>
          <p:nvPr/>
        </p:nvSpPr>
        <p:spPr>
          <a:xfrm>
            <a:off x="0" y="461463"/>
            <a:ext cx="12192000" cy="67209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highlight>
                  <a:srgbClr val="FEEF66"/>
                </a:highlight>
                <a:latin typeface="Degular Display" pitchFamily="82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cs-CZ" sz="4000" b="0" dirty="0">
                <a:latin typeface="Arial Black" panose="020B0A04020102020204" pitchFamily="34" charset="0"/>
              </a:rPr>
              <a:t>RP18-25 na úpravu lyžařských běžeckých tras ve Zlínském kraji</a:t>
            </a:r>
          </a:p>
        </p:txBody>
      </p:sp>
      <p:pic>
        <p:nvPicPr>
          <p:cNvPr id="11" name="Obrázek 10" descr="Obsah obrázku osoba, oblečení, lyže, lyžování&#10;&#10;Popis byl vytvořen automaticky">
            <a:extLst>
              <a:ext uri="{FF2B5EF4-FFF2-40B4-BE49-F238E27FC236}">
                <a16:creationId xmlns:a16="http://schemas.microsoft.com/office/drawing/2014/main" id="{35CFABCF-9691-F0CC-5182-0828509551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3420"/>
          <a:stretch/>
        </p:blipFill>
        <p:spPr>
          <a:xfrm>
            <a:off x="7848000" y="522000"/>
            <a:ext cx="4116475" cy="6336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1507925"/>
            <a:ext cx="3240000" cy="672095"/>
          </a:xfrm>
          <a:solidFill>
            <a:schemeClr val="tx1"/>
          </a:solidFill>
        </p:spPr>
        <p:txBody>
          <a:bodyPr anchor="ctr">
            <a:normAutofit fontScale="90000"/>
          </a:bodyPr>
          <a:lstStyle/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</a:rPr>
              <a:t>Výše dotace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AC446F-4CCF-4040-98B5-D629E72C6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2232000"/>
            <a:ext cx="11264900" cy="1073176"/>
          </a:xfrm>
        </p:spPr>
        <p:txBody>
          <a:bodyPr>
            <a:normAutofit/>
          </a:bodyPr>
          <a:lstStyle/>
          <a:p>
            <a:pPr marL="361950" indent="-361950"/>
            <a:r>
              <a:rPr lang="cs-CZ" dirty="0"/>
              <a:t>Minimální výše dotace: </a:t>
            </a:r>
            <a:r>
              <a:rPr lang="cs-CZ" b="1" dirty="0"/>
              <a:t>40 000,- Kč</a:t>
            </a:r>
          </a:p>
          <a:p>
            <a:pPr marL="361950" indent="-361950"/>
            <a:r>
              <a:rPr lang="cs-CZ" dirty="0"/>
              <a:t>Maximální výše dotace: </a:t>
            </a:r>
            <a:r>
              <a:rPr lang="cs-CZ" b="1" dirty="0"/>
              <a:t>200 000,-Kč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254000" y="3420000"/>
            <a:ext cx="3240000" cy="672095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</a:rPr>
              <a:t>Míra dotace</a:t>
            </a:r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90AC446F-4CCF-4040-98B5-D629E72C6432}"/>
              </a:ext>
            </a:extLst>
          </p:cNvPr>
          <p:cNvSpPr txBox="1">
            <a:spLocks/>
          </p:cNvSpPr>
          <p:nvPr/>
        </p:nvSpPr>
        <p:spPr>
          <a:xfrm>
            <a:off x="254000" y="4140000"/>
            <a:ext cx="11264900" cy="1060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/>
            <a:r>
              <a:rPr lang="pl-PL" b="1" dirty="0"/>
              <a:t>70%</a:t>
            </a:r>
            <a:r>
              <a:rPr lang="pl-PL" dirty="0"/>
              <a:t> celkových způsobilých výdajů projektu</a:t>
            </a:r>
          </a:p>
          <a:p>
            <a:pPr marL="361950" indent="-361950"/>
            <a:r>
              <a:rPr lang="pl-PL" b="1" dirty="0"/>
              <a:t>50%</a:t>
            </a:r>
            <a:r>
              <a:rPr lang="pl-PL" dirty="0"/>
              <a:t> u obcí s počtem obyvatel nad 5000</a:t>
            </a:r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254001" y="5472000"/>
            <a:ext cx="4613274" cy="672095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</a:rPr>
              <a:t>Předkládání žádosti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F101DB13-5812-068F-0174-D3426D3CF53F}"/>
              </a:ext>
            </a:extLst>
          </p:cNvPr>
          <p:cNvSpPr/>
          <p:nvPr/>
        </p:nvSpPr>
        <p:spPr>
          <a:xfrm>
            <a:off x="7896525" y="1405719"/>
            <a:ext cx="4170149" cy="54522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90AC446F-4CCF-4040-98B5-D629E72C6432}"/>
              </a:ext>
            </a:extLst>
          </p:cNvPr>
          <p:cNvSpPr txBox="1">
            <a:spLocks/>
          </p:cNvSpPr>
          <p:nvPr/>
        </p:nvSpPr>
        <p:spPr>
          <a:xfrm>
            <a:off x="254001" y="6192000"/>
            <a:ext cx="11264900" cy="47311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/>
            <a:r>
              <a:rPr lang="cs-CZ" dirty="0"/>
              <a:t>15</a:t>
            </a:r>
            <a:r>
              <a:rPr lang="pt-BR" dirty="0"/>
              <a:t>. leden 202</a:t>
            </a:r>
            <a:r>
              <a:rPr lang="cs-CZ" dirty="0"/>
              <a:t>5</a:t>
            </a:r>
            <a:r>
              <a:rPr lang="pt-BR" dirty="0"/>
              <a:t> – </a:t>
            </a:r>
            <a:r>
              <a:rPr lang="cs-CZ" dirty="0"/>
              <a:t>24</a:t>
            </a:r>
            <a:r>
              <a:rPr lang="pt-BR" dirty="0"/>
              <a:t>. </a:t>
            </a:r>
            <a:r>
              <a:rPr lang="cs-CZ" dirty="0"/>
              <a:t>ledna</a:t>
            </a:r>
            <a:r>
              <a:rPr lang="pt-BR" dirty="0"/>
              <a:t> 202</a:t>
            </a:r>
            <a:r>
              <a:rPr lang="cs-CZ" dirty="0"/>
              <a:t>5</a:t>
            </a:r>
            <a:r>
              <a:rPr lang="pt-BR" dirty="0"/>
              <a:t> do 12</a:t>
            </a:r>
            <a:r>
              <a:rPr lang="cs-CZ" dirty="0"/>
              <a:t>:</a:t>
            </a:r>
            <a:r>
              <a:rPr lang="pt-BR" dirty="0"/>
              <a:t>00 hod.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DBC78F-0EBC-B64F-A71B-D88E3474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10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3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50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lyžování, kreslené, lyže, osoba&#10;&#10;Popis byl vytvořen automaticky">
            <a:extLst>
              <a:ext uri="{FF2B5EF4-FFF2-40B4-BE49-F238E27FC236}">
                <a16:creationId xmlns:a16="http://schemas.microsoft.com/office/drawing/2014/main" id="{C16F7707-6100-D5BF-8332-1B32B01F2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85474" y="4377100"/>
            <a:ext cx="1905000" cy="1905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1507925"/>
            <a:ext cx="4318000" cy="672095"/>
          </a:xfrm>
          <a:solidFill>
            <a:schemeClr val="tx1"/>
          </a:solidFill>
        </p:spPr>
        <p:txBody>
          <a:bodyPr anchor="ctr">
            <a:normAutofit fontScale="90000"/>
          </a:bodyPr>
          <a:lstStyle/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</a:rPr>
              <a:t>Způsobilé výdaje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AC446F-4CCF-4040-98B5-D629E72C6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542" y="2289135"/>
            <a:ext cx="9437299" cy="4378365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arenR"/>
            </a:pPr>
            <a:r>
              <a:rPr lang="cs-CZ" sz="2400" dirty="0"/>
              <a:t>Výdaje na motohodiny (</a:t>
            </a:r>
            <a:r>
              <a:rPr lang="cs-CZ" sz="2400" dirty="0" err="1"/>
              <a:t>Mth</a:t>
            </a:r>
            <a:r>
              <a:rPr lang="cs-CZ" sz="2400" dirty="0"/>
              <a:t>), Motohodina/časová hodina zahrnuje výdaje na pohonné hmoty a mzdy.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cs-CZ" sz="2400" dirty="0"/>
              <a:t>Výdaje na předsezónní a průběžný servis sněžných vozidel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cs-CZ" sz="2400" dirty="0"/>
              <a:t>Výdaje na zabezpečení průjezdnosti lyžařské běžecké trasy v terénu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cs-CZ" sz="2400" dirty="0"/>
              <a:t>Výdaje na úpravu lyžařských běžeckých tras dodavatelsky. </a:t>
            </a:r>
          </a:p>
          <a:p>
            <a:pPr marL="0" indent="0" algn="just">
              <a:buNone/>
            </a:pPr>
            <a:endParaRPr lang="cs-CZ" sz="2400" dirty="0"/>
          </a:p>
          <a:p>
            <a:pPr marL="514350" indent="-514350" algn="just">
              <a:buFont typeface="+mj-lt"/>
              <a:buAutoNum type="alphaLcParenR"/>
            </a:pPr>
            <a:endParaRPr lang="cs-CZ" sz="2400" dirty="0"/>
          </a:p>
          <a:p>
            <a:pPr marL="514350" indent="-514350" algn="just">
              <a:buFont typeface="+mj-lt"/>
              <a:buAutoNum type="alphaLcParenR"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1B37A1BB-E573-BE45-B73F-5CCF5CD016E5}"/>
              </a:ext>
            </a:extLst>
          </p:cNvPr>
          <p:cNvSpPr txBox="1">
            <a:spLocks/>
          </p:cNvSpPr>
          <p:nvPr/>
        </p:nvSpPr>
        <p:spPr>
          <a:xfrm>
            <a:off x="0" y="461463"/>
            <a:ext cx="12192000" cy="67209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highlight>
                  <a:srgbClr val="FEEF66"/>
                </a:highlight>
                <a:latin typeface="Degular Display" pitchFamily="82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cs-CZ" sz="4000" b="0" dirty="0">
                <a:latin typeface="Arial Black" panose="020B0A04020102020204" pitchFamily="34" charset="0"/>
              </a:rPr>
              <a:t>RP18-25 na úpravu lyžařských běžeckých tras ve Zlínském kraji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DBC78F-0EBC-B64F-A71B-D88E3474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351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1.25E-6 -3.33333E-6 L 1.1832 -0.0032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154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1507925"/>
            <a:ext cx="4175125" cy="672095"/>
          </a:xfrm>
          <a:solidFill>
            <a:schemeClr val="tx1"/>
          </a:solidFill>
        </p:spPr>
        <p:txBody>
          <a:bodyPr anchor="ctr">
            <a:normAutofit fontScale="90000"/>
          </a:bodyPr>
          <a:lstStyle/>
          <a:p>
            <a:pPr algn="ctr"/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</a:rPr>
              <a:t>Výstup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AC446F-4CCF-4040-98B5-D629E72C6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2289136"/>
            <a:ext cx="11264900" cy="615989"/>
          </a:xfrm>
        </p:spPr>
        <p:txBody>
          <a:bodyPr>
            <a:normAutofit/>
          </a:bodyPr>
          <a:lstStyle/>
          <a:p>
            <a:pPr marL="361950" indent="-361950"/>
            <a:r>
              <a:rPr lang="cs-CZ" dirty="0"/>
              <a:t>Délka pravidelně upravovaných lyžařských běžeckých tras (km)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1B37A1BB-E573-BE45-B73F-5CCF5CD016E5}"/>
              </a:ext>
            </a:extLst>
          </p:cNvPr>
          <p:cNvSpPr txBox="1">
            <a:spLocks/>
          </p:cNvSpPr>
          <p:nvPr/>
        </p:nvSpPr>
        <p:spPr>
          <a:xfrm>
            <a:off x="0" y="461463"/>
            <a:ext cx="12192000" cy="67209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highlight>
                  <a:srgbClr val="FEEF66"/>
                </a:highlight>
                <a:latin typeface="Degular Display" pitchFamily="82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cs-CZ" sz="4000" b="0" dirty="0">
                <a:latin typeface="Arial Black" panose="020B0A04020102020204" pitchFamily="34" charset="0"/>
              </a:rPr>
              <a:t>RP18-25 na úpravu lyžařských běžeckých tras ve Zlínském kraji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DBC78F-0EBC-B64F-A71B-D88E3474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90AC446F-4CCF-4040-98B5-D629E72C6432}"/>
              </a:ext>
            </a:extLst>
          </p:cNvPr>
          <p:cNvSpPr txBox="1">
            <a:spLocks/>
          </p:cNvSpPr>
          <p:nvPr/>
        </p:nvSpPr>
        <p:spPr>
          <a:xfrm>
            <a:off x="254000" y="2803586"/>
            <a:ext cx="11264900" cy="3624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Předložení závěrečné zprávy s vyúčtováním nejpozději 15.6.2025.</a:t>
            </a:r>
          </a:p>
          <a:p>
            <a:pPr marL="0" indent="0">
              <a:buNone/>
            </a:pPr>
            <a:r>
              <a:rPr lang="cs-CZ" b="1" dirty="0"/>
              <a:t>Proplacení dotace do 30 pracovních dnů po schválení závěrečné zprávy.</a:t>
            </a:r>
          </a:p>
          <a:p>
            <a:pPr marL="0" indent="0">
              <a:buNone/>
            </a:pPr>
            <a:r>
              <a:rPr lang="cs-CZ" b="1" dirty="0"/>
              <a:t>Rozhodnutí o poskytnutí/neposkytnutí dotace v RZK a schválení Smlouvy: </a:t>
            </a:r>
            <a:r>
              <a:rPr lang="cs-CZ" b="1"/>
              <a:t>březen 2025</a:t>
            </a: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1469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Ing. Katarína KOŇAŘÍKOVÁ</a:t>
            </a:r>
          </a:p>
          <a:p>
            <a:r>
              <a:rPr lang="cs-CZ" dirty="0"/>
              <a:t>Odbor strategického rozvoje kraje</a:t>
            </a:r>
          </a:p>
          <a:p>
            <a:r>
              <a:rPr lang="cs-CZ" dirty="0"/>
              <a:t>Telefon:  577 043 416  </a:t>
            </a:r>
          </a:p>
          <a:p>
            <a:r>
              <a:rPr lang="cs-CZ" dirty="0"/>
              <a:t>Email: </a:t>
            </a:r>
            <a:r>
              <a:rPr lang="cs-CZ" u="sng" dirty="0">
                <a:solidFill>
                  <a:schemeClr val="accent5">
                    <a:lumMod val="50000"/>
                  </a:schemeClr>
                </a:solidFill>
              </a:rPr>
              <a:t>katarina.konarikova@zlinskykraj.cz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vozidlo, přeprava, Pozemní vozidlo, Autodíly&#10;&#10;Popis byl vytvořen automaticky">
            <a:extLst>
              <a:ext uri="{FF2B5EF4-FFF2-40B4-BE49-F238E27FC236}">
                <a16:creationId xmlns:a16="http://schemas.microsoft.com/office/drawing/2014/main" id="{6C796846-DDD3-2D65-6658-4899D9AAE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75058"/>
            <a:ext cx="12191999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7673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2611</TotalTime>
  <Words>257</Words>
  <Application>Microsoft Office PowerPoint</Application>
  <PresentationFormat>Širokoúhlá obrazovka</PresentationFormat>
  <Paragraphs>45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Degular</vt:lpstr>
      <vt:lpstr>Arial</vt:lpstr>
      <vt:lpstr>Arial Black</vt:lpstr>
      <vt:lpstr>Calibri</vt:lpstr>
      <vt:lpstr>Wingdings</vt:lpstr>
      <vt:lpstr>Motiv Office</vt:lpstr>
      <vt:lpstr>Program RP18-25 na úpravu lyžařských běžeckých tras ve Zlínském kraji</vt:lpstr>
      <vt:lpstr>Alokace programu a způsobilí žadatelé</vt:lpstr>
      <vt:lpstr>Výše dotace</vt:lpstr>
      <vt:lpstr>Způsobilé výdaje</vt:lpstr>
      <vt:lpstr>Výstup projektu</vt:lpstr>
      <vt:lpstr>Děkuji  za pozornost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Marek Tomáš</cp:lastModifiedBy>
  <cp:revision>16</cp:revision>
  <dcterms:created xsi:type="dcterms:W3CDTF">2021-08-21T22:30:26Z</dcterms:created>
  <dcterms:modified xsi:type="dcterms:W3CDTF">2025-01-09T15:45:39Z</dcterms:modified>
</cp:coreProperties>
</file>