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6" r:id="rId4"/>
    <p:sldId id="261" r:id="rId5"/>
    <p:sldId id="265" r:id="rId6"/>
    <p:sldId id="267" r:id="rId7"/>
    <p:sldId id="268" r:id="rId8"/>
    <p:sldId id="264" r:id="rId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426CE-D715-4B44-9675-11FB09EDE882}" v="6" dt="2022-03-15T08:39:37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/>
    <p:restoredTop sz="96327"/>
  </p:normalViewPr>
  <p:slideViewPr>
    <p:cSldViewPr snapToGrid="0" snapToObjects="1">
      <p:cViewPr varScale="1">
        <p:scale>
          <a:sx n="72" d="100"/>
          <a:sy n="72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09.01.2025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09.01.2025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09.01.2025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09.01.2025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09.01.2025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09.01.2025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09.01.2025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09.01.2025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09.01.2025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09.01.2025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09.01.2025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365"/>
            <a:ext cx="10681878" cy="4455770"/>
          </a:xfrm>
        </p:spPr>
        <p:txBody>
          <a:bodyPr anchor="t">
            <a:normAutofit/>
          </a:bodyPr>
          <a:lstStyle/>
          <a:p>
            <a:pPr algn="ctr"/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Program 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RP17-25 </a:t>
            </a: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PODPORA ZMÍRNĚNÍ NÁSLEDKŮ SUCHA        V LESÍCH</a:t>
            </a:r>
            <a:endParaRPr lang="cs-CZ" sz="88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60" y="5020886"/>
            <a:ext cx="9144000" cy="831273"/>
          </a:xfrm>
        </p:spPr>
        <p:txBody>
          <a:bodyPr anchor="t"/>
          <a:lstStyle/>
          <a:p>
            <a:pPr algn="l"/>
            <a:r>
              <a:rPr lang="cs-CZ" altLang="cs-CZ" dirty="0">
                <a:latin typeface="+mj-lt"/>
              </a:rPr>
              <a:t>Zlín, 14. ledna 2025</a:t>
            </a:r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26" y="66502"/>
            <a:ext cx="4995949" cy="5619923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4950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Opatření</a:t>
            </a:r>
            <a:br>
              <a:rPr lang="cs-CZ" altLang="cs-CZ" sz="4950" b="1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r>
              <a:rPr lang="cs-CZ" altLang="cs-CZ" sz="4950" dirty="0">
                <a:latin typeface="Teuton Normal CE" panose="02000506080000020004" pitchFamily="2" charset="0"/>
                <a:cs typeface="Times New Roman" panose="02020603050405020304" pitchFamily="18" charset="0"/>
              </a:rPr>
              <a:t>Usměrňování odtoku a vsakování vody v rámci lesních cest a pozemků určených k plnění funkce lesa (PUPFL)</a:t>
            </a:r>
            <a:endParaRPr lang="cs-CZ" altLang="cs-CZ" sz="4950" b="1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5300" y="6035040"/>
            <a:ext cx="1063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euton Normal CE" panose="02000506080000020004" pitchFamily="2" charset="0"/>
              </a:rPr>
              <a:t>Cílem opatření je zkvalitnění odtoku vody a zadržení vody v porostech v důsledku úprav na lesní síti 3L a 4L</a:t>
            </a:r>
          </a:p>
        </p:txBody>
      </p:sp>
    </p:spTree>
    <p:extLst>
      <p:ext uri="{BB962C8B-B14F-4D97-AF65-F5344CB8AC3E}">
        <p14:creationId xmlns:p14="http://schemas.microsoft.com/office/powerpoint/2010/main" val="284376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Podporované aktivity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Rekonstrukce a doplnění objektů podélného a příčného odvodnění cesty: drenáže, trativody, propustky, pramenné jímky, vsakovací objekty, protipožární nádržky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Zřízení ostatních částí stavby nutných pro zajištění stability tělesa cesty: rigoly, drenáže, záhozy, rovnaniny, opěrné a zárubní zdi, úpravy zářezových i násypových svahů včetně jejich protierozní ochrany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Stavební a technická opatření k zachování nebo zlepšení kvality vody v povodí vodárenských nádrží</a:t>
            </a:r>
          </a:p>
          <a:p>
            <a:pPr marL="0" indent="0">
              <a:buNone/>
            </a:pPr>
            <a:endParaRPr lang="cs-CZ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Oprava a údržba objektů </a:t>
            </a:r>
            <a:r>
              <a:rPr lang="cs-CZ" b="1" u="sng" dirty="0">
                <a:latin typeface="Teuton Normal CE" panose="02000506080000020004" pitchFamily="2" charset="0"/>
                <a:cs typeface="Times New Roman" panose="02020603050405020304" pitchFamily="18" charset="0"/>
              </a:rPr>
              <a:t>není</a:t>
            </a:r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 podporovanou aktivitou!</a:t>
            </a:r>
            <a:endParaRPr lang="cs-CZ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83128"/>
            <a:ext cx="11264900" cy="1215586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Program 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RP17-25</a:t>
            </a: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 </a:t>
            </a:r>
            <a:b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Podpora zmírnění následků sucha v lesích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25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3407" y="5390607"/>
            <a:ext cx="2987040" cy="1105988"/>
          </a:xfrm>
        </p:spPr>
        <p:txBody>
          <a:bodyPr/>
          <a:lstStyle/>
          <a:p>
            <a:r>
              <a:rPr lang="cs-CZ" dirty="0"/>
              <a:t>4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49630"/>
            <a:ext cx="11264900" cy="1149084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Program 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RP17-25</a:t>
            </a: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 </a:t>
            </a:r>
            <a:b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Podpora zmírnění následků sucha v lesích</a:t>
            </a:r>
            <a:endParaRPr lang="cs-CZ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5" y="1679352"/>
            <a:ext cx="11264901" cy="4956579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Žadatelé – vlastníci lesa nebo osoby, na které se podle lesního zákona vztahují práva a povinnosti vlastníka lesa</a:t>
            </a:r>
          </a:p>
          <a:p>
            <a:pPr algn="ctr"/>
            <a:endParaRPr lang="cs-CZ" b="1" i="1" dirty="0">
              <a:solidFill>
                <a:srgbClr val="FF0000"/>
              </a:solidFill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cs-CZ" b="1" i="1" dirty="0">
                <a:solidFill>
                  <a:srgbClr val="FF0000"/>
                </a:solidFill>
                <a:latin typeface="Teuton Normal CE" panose="02000506080000020004" pitchFamily="2" charset="0"/>
                <a:cs typeface="Times New Roman" panose="02020603050405020304" pitchFamily="18" charset="0"/>
              </a:rPr>
              <a:t>žadatel podává 1 žádost</a:t>
            </a:r>
          </a:p>
          <a:p>
            <a:pPr algn="ctr"/>
            <a:endParaRPr lang="cs-CZ" b="1" dirty="0">
              <a:solidFill>
                <a:srgbClr val="FF0000"/>
              </a:solidFill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 </a:t>
            </a:r>
            <a:r>
              <a:rPr lang="cs-CZ" b="1">
                <a:latin typeface="Teuton Normal CE" panose="02000506080000020004" pitchFamily="2" charset="0"/>
                <a:cs typeface="Times New Roman" panose="02020603050405020304" pitchFamily="18" charset="0"/>
              </a:rPr>
              <a:t>Celková alokovaná </a:t>
            </a:r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částka určená pro Program je 7 500 000 Kč</a:t>
            </a:r>
            <a:endParaRPr lang="cs-CZ" b="1" i="1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b="1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Výše dotace: minimální 10 000 Kč max. 1 000 000 Kč</a:t>
            </a:r>
            <a:b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endParaRPr lang="cs-CZ" b="1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max. míra dotace 70%, u obcí nad 5 000 obyvatel 50% z celkových způsobilých výdajů projektu 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0863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19D5C61-0409-8840-84F5-9858E55C0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5073872"/>
          </a:xfrm>
        </p:spPr>
        <p:txBody>
          <a:bodyPr>
            <a:normAutofit/>
          </a:bodyPr>
          <a:lstStyle/>
          <a:p>
            <a:endParaRPr lang="cs-CZ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Přílohy žádosti: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smlouva o zřízení běžného účtu u peněžního ústavu nebo potvrzení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doklad upravující formální ustavení subjektu ne starší než 90 dnů ode dne uzávěrky přijímání žádosti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úplný výpis s evidence skutečných majitelů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popis aktivit a projektová dokumentace s podrobným položkovým rozpočtem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fotodokumentace současného stavu úseků cestní sítě 3L a 4L </a:t>
            </a:r>
          </a:p>
          <a:p>
            <a:r>
              <a:rPr lang="cs-CZ">
                <a:latin typeface="Teuton Normal CE" panose="02000506080000020004" pitchFamily="2" charset="0"/>
                <a:cs typeface="Times New Roman" panose="02020603050405020304" pitchFamily="18" charset="0"/>
              </a:rPr>
              <a:t>stavební 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povolení, eventuálně ohlášení stavby, vyjádření stavebního úřadu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2D5CD1-C030-CB4F-BC30-A6C5FA53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B1690C-AAC7-F342-88F3-6582FEDB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0"/>
            <a:ext cx="11264900" cy="1298713"/>
          </a:xfrm>
        </p:spPr>
        <p:txBody>
          <a:bodyPr>
            <a:normAutofit/>
          </a:bodyPr>
          <a:lstStyle/>
          <a:p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Program 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RP17-25</a:t>
            </a: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 </a:t>
            </a:r>
            <a:b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Podpora zmírnění následků sucha v lesích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80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2385391"/>
            <a:ext cx="11264900" cy="389423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Příjem žádostí</a:t>
            </a:r>
          </a:p>
          <a:p>
            <a:pPr algn="ctr"/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od 27. 01. 2025 do 21. 02. 2025 do 12:00 hodin.  </a:t>
            </a:r>
            <a:endParaRPr lang="cs-CZ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Žádost musí být předložena v tištěné podobě se všemi přílohami nebo datovou schránkou a současně musí být žádost zaslána v elektronické podobě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Doba realizace projektu je od </a:t>
            </a:r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22.02.2025 do 21.11.2025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, kdy </a:t>
            </a:r>
          </a:p>
          <a:p>
            <a:pPr marL="0" indent="0">
              <a:buNone/>
            </a:pP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   je ukončení realizace (období vzniku nákladů a jejich uhrazení)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Závěrečná zpráva s vyúčtováním se předkládá do </a:t>
            </a:r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24.11.2025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133004"/>
            <a:ext cx="11264900" cy="1165709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Program 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RP17-25</a:t>
            </a: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 </a:t>
            </a:r>
            <a:b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Podpora zmírnění následků sucha v lesích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024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133004"/>
            <a:ext cx="11264900" cy="1165709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Program 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RP17-25</a:t>
            </a: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 </a:t>
            </a:r>
            <a:b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Podpora zmírnění následků sucha v lesích</a:t>
            </a:r>
            <a:r>
              <a:rPr lang="cs-CZ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22026" y="1679353"/>
            <a:ext cx="11264900" cy="4600272"/>
          </a:xfrm>
          <a:noFill/>
          <a:ln/>
        </p:spPr>
        <p:txBody>
          <a:bodyPr>
            <a:normAutofit/>
          </a:bodyPr>
          <a:lstStyle/>
          <a:p>
            <a:endParaRPr lang="cs-CZ" altLang="cs-CZ" b="1" dirty="0">
              <a:latin typeface="Teuton Normal CE" panose="02000506080000020004" pitchFamily="2" charset="0"/>
            </a:endParaRPr>
          </a:p>
          <a:p>
            <a:pPr algn="ctr"/>
            <a:r>
              <a:rPr lang="cs-CZ" altLang="cs-CZ" sz="2475" b="1" dirty="0">
                <a:solidFill>
                  <a:srgbClr val="FFFF00"/>
                </a:solidFill>
                <a:latin typeface="Teuton Normal CE" panose="02000506080000020004" pitchFamily="2" charset="0"/>
              </a:rPr>
              <a:t>Lesu zdar</a:t>
            </a:r>
          </a:p>
          <a:p>
            <a:pPr algn="ctr"/>
            <a:r>
              <a:rPr lang="pt-BR" sz="15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Odbor životního prostředí a zemědělství</a:t>
            </a:r>
            <a:endParaRPr lang="cs-CZ" sz="150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algn="ctr"/>
            <a:r>
              <a:rPr lang="cs-CZ" sz="15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Oddělení zemědělství, lesního hospodářství, myslivosti a rybářství</a:t>
            </a:r>
            <a:endParaRPr lang="cs-CZ" altLang="cs-CZ" sz="150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marL="0" indent="0" algn="ctr">
              <a:buNone/>
            </a:pPr>
            <a:r>
              <a:rPr lang="cs-CZ" alt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	         Ing. Pavel Kadlečík, telefon </a:t>
            </a:r>
            <a:r>
              <a:rPr 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577 043 366, e-mail pavel.kadlecik@kr-zlinsky.cz</a:t>
            </a:r>
            <a:endParaRPr lang="cs-CZ" altLang="cs-CZ" sz="255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algn="ctr"/>
            <a:r>
              <a:rPr lang="cs-CZ" altLang="cs-CZ" sz="2550" b="1" dirty="0">
                <a:solidFill>
                  <a:schemeClr val="bg1"/>
                </a:solidFill>
                <a:latin typeface="Teuton Normal CE" panose="02000506080000020004" pitchFamily="2" charset="0"/>
              </a:rPr>
              <a:t>Opatření 2</a:t>
            </a:r>
            <a:r>
              <a:rPr lang="cs-CZ" alt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, Ing. Marcela Strakošová, </a:t>
            </a:r>
            <a:br>
              <a:rPr lang="cs-CZ" alt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</a:br>
            <a:r>
              <a:rPr lang="cs-CZ" alt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telefon </a:t>
            </a:r>
            <a:r>
              <a:rPr 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577 043 369, e-mail marcela.strakosova@kr-zlinsky.cz</a:t>
            </a:r>
            <a:endParaRPr lang="cs-CZ" altLang="cs-CZ" sz="255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algn="ctr"/>
            <a:r>
              <a:rPr lang="cs-CZ" altLang="cs-CZ" sz="2550" b="1" dirty="0">
                <a:solidFill>
                  <a:schemeClr val="bg1"/>
                </a:solidFill>
                <a:latin typeface="Teuton Normal CE" panose="02000506080000020004" pitchFamily="2" charset="0"/>
              </a:rPr>
              <a:t>Technické záležitosti – žádost, něco mi nefunguje</a:t>
            </a:r>
            <a:r>
              <a:rPr lang="cs-CZ" alt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, Martina Neckařová, telefon </a:t>
            </a:r>
            <a:r>
              <a:rPr 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503</a:t>
            </a:r>
            <a:r>
              <a:rPr lang="cs-CZ" alt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martina.neckarova@kr-zlinsky.cz </a:t>
            </a:r>
          </a:p>
          <a:p>
            <a:pPr algn="ctr"/>
            <a:endParaRPr lang="cs-CZ" sz="255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96" y="1750023"/>
            <a:ext cx="9459884" cy="485028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778924" y="1828562"/>
            <a:ext cx="93019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Lesu zdar</a:t>
            </a:r>
          </a:p>
          <a:p>
            <a:pPr algn="ctr"/>
            <a:r>
              <a:rPr lang="pt-BR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Odbor životního prostředí a zemědělství</a:t>
            </a:r>
            <a:endParaRPr lang="cs-CZ" sz="280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algn="ctr"/>
            <a:r>
              <a:rPr 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Oddělení zemědělství, lesního hospodářství, myslivosti a rybářství</a:t>
            </a:r>
            <a:endParaRPr lang="cs-CZ" altLang="cs-CZ" sz="280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algn="ctr"/>
            <a:r>
              <a:rPr lang="cs-CZ" alt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Ing. Zdeněk Florián, telefon </a:t>
            </a:r>
            <a:r>
              <a:rPr 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577 043 376, </a:t>
            </a:r>
          </a:p>
          <a:p>
            <a:pPr algn="ctr"/>
            <a:r>
              <a:rPr 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e-mail zdenek.florian@zlinskykraj.cz</a:t>
            </a:r>
            <a:endParaRPr lang="cs-CZ" altLang="cs-CZ" sz="280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algn="ctr"/>
            <a:r>
              <a:rPr lang="cs-CZ" alt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	 Ing. Marcela Strakošová, telefon </a:t>
            </a:r>
            <a:r>
              <a:rPr 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577 043 369, </a:t>
            </a:r>
          </a:p>
          <a:p>
            <a:pPr algn="ctr"/>
            <a:r>
              <a:rPr 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e-mail marcela.strakosova@zlinskykraj.cz</a:t>
            </a:r>
          </a:p>
          <a:p>
            <a:pPr algn="ctr"/>
            <a:r>
              <a:rPr 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Ing. Šárka Bezděčíková, telefon 577 043 395,</a:t>
            </a:r>
          </a:p>
          <a:p>
            <a:pPr algn="ctr"/>
            <a:r>
              <a:rPr lang="cs-CZ" alt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e-mail sarka.bezdecikova@zlinskykraj.cz</a:t>
            </a:r>
          </a:p>
        </p:txBody>
      </p:sp>
    </p:spTree>
    <p:extLst>
      <p:ext uri="{BB962C8B-B14F-4D97-AF65-F5344CB8AC3E}">
        <p14:creationId xmlns:p14="http://schemas.microsoft.com/office/powerpoint/2010/main" val="312813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6" y="1210490"/>
            <a:ext cx="7418614" cy="3013167"/>
          </a:xfrm>
        </p:spPr>
        <p:txBody>
          <a:bodyPr/>
          <a:lstStyle/>
          <a:p>
            <a:pPr algn="ctr"/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Krajský úřad ZK</a:t>
            </a:r>
          </a:p>
          <a:p>
            <a:r>
              <a:rPr lang="cs-CZ" dirty="0"/>
              <a:t>Třída Tomáš Bati 21</a:t>
            </a:r>
          </a:p>
          <a:p>
            <a:r>
              <a:rPr lang="cs-CZ" dirty="0"/>
              <a:t>Zlín 761 90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550</Words>
  <Application>Microsoft Office PowerPoint</Application>
  <PresentationFormat>Širokoúhlá obrazovka</PresentationFormat>
  <Paragraphs>62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Degular</vt:lpstr>
      <vt:lpstr>Arial</vt:lpstr>
      <vt:lpstr>Arial Black</vt:lpstr>
      <vt:lpstr>Calibri</vt:lpstr>
      <vt:lpstr>Teuton Normal CE</vt:lpstr>
      <vt:lpstr>Wingdings</vt:lpstr>
      <vt:lpstr>Motiv Office</vt:lpstr>
      <vt:lpstr>Program RP17-25 PODPORA ZMÍRNĚNÍ NÁSLEDKŮ SUCHA        V LESÍCH</vt:lpstr>
      <vt:lpstr>Opatření Usměrňování odtoku a vsakování vody v rámci lesních cest a pozemků určených k plnění funkce lesa (PUPFL)</vt:lpstr>
      <vt:lpstr>Program RP17-25  Podpora zmírnění následků sucha v lesích</vt:lpstr>
      <vt:lpstr>Program RP17-25  Podpora zmírnění následků sucha v lesích</vt:lpstr>
      <vt:lpstr>Program RP17-25  Podpora zmírnění následků sucha v lesích </vt:lpstr>
      <vt:lpstr>Program RP17-25  Podpora zmírnění následků sucha v lesích </vt:lpstr>
      <vt:lpstr>Program RP17-25  Podpora zmírnění následků sucha v lesích </vt:lpstr>
      <vt:lpstr>Děkujeme 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Marek Tomáš</cp:lastModifiedBy>
  <cp:revision>32</cp:revision>
  <cp:lastPrinted>2023-01-05T13:39:10Z</cp:lastPrinted>
  <dcterms:created xsi:type="dcterms:W3CDTF">2021-08-21T22:30:26Z</dcterms:created>
  <dcterms:modified xsi:type="dcterms:W3CDTF">2025-01-09T16:00:00Z</dcterms:modified>
</cp:coreProperties>
</file>