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1" r:id="rId4"/>
    <p:sldId id="272" r:id="rId5"/>
    <p:sldId id="277" r:id="rId6"/>
    <p:sldId id="266" r:id="rId7"/>
    <p:sldId id="267" r:id="rId8"/>
    <p:sldId id="268" r:id="rId9"/>
    <p:sldId id="269" r:id="rId10"/>
    <p:sldId id="276" r:id="rId11"/>
    <p:sldId id="270" r:id="rId12"/>
    <p:sldId id="273" r:id="rId13"/>
    <p:sldId id="275" r:id="rId14"/>
    <p:sldId id="264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72" d="100"/>
          <a:sy n="72" d="100"/>
        </p:scale>
        <p:origin x="9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09.01.2025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09.01.2025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09.01.2025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09.01.2025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09.01.2025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09.01.2025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09.01.2025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09.01.2025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cela.polepilova@zlinskykraj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 algn="ctr">
              <a:lnSpc>
                <a:spcPct val="70000"/>
              </a:lnSpc>
            </a:pPr>
            <a:br>
              <a:rPr lang="cs-CZ" altLang="cs-CZ" sz="6000" dirty="0">
                <a:latin typeface="+mj-lt"/>
              </a:rPr>
            </a:br>
            <a:r>
              <a:rPr lang="cs-CZ" altLang="cs-CZ" sz="6000" dirty="0">
                <a:latin typeface="+mj-lt"/>
              </a:rPr>
              <a:t>RP02-25 Program na podporu obnovy venkova</a:t>
            </a:r>
            <a:endParaRPr lang="cs-CZ" sz="60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cs-CZ" dirty="0">
                <a:latin typeface="+mj-lt"/>
              </a:rPr>
              <a:t>Ing. Marcela Polepilová</a:t>
            </a:r>
          </a:p>
          <a:p>
            <a:pPr algn="l"/>
            <a:r>
              <a:rPr lang="cs-CZ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marcela.polepilova@zlinskykraj.cz</a:t>
            </a:r>
            <a:endParaRPr lang="cs-CZ" dirty="0">
              <a:latin typeface="+mj-lt"/>
            </a:endParaRPr>
          </a:p>
          <a:p>
            <a:pPr algn="l"/>
            <a:r>
              <a:rPr lang="cs-CZ">
                <a:latin typeface="+mj-lt"/>
              </a:rPr>
              <a:t>tel</a:t>
            </a:r>
            <a:r>
              <a:rPr lang="cs-CZ" dirty="0">
                <a:latin typeface="+mj-lt"/>
              </a:rPr>
              <a:t>.: 577 043 831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000847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r>
              <a:rPr lang="cs-CZ" sz="1600" dirty="0">
                <a:solidFill>
                  <a:prstClr val="black"/>
                </a:solidFill>
              </a:rPr>
              <a:t>opatření 6.1: </a:t>
            </a:r>
            <a:r>
              <a:rPr lang="cs-CZ" sz="1600" dirty="0"/>
              <a:t>Dokumentace pro vydání rozhodnutí o umístění stavby</a:t>
            </a:r>
          </a:p>
          <a:p>
            <a:r>
              <a:rPr lang="cs-CZ" sz="1600" dirty="0"/>
              <a:t>opatření 6.2: Dokumentace pro vydání společného povolení (vč. projektové dokumentace pro provádění stavby)</a:t>
            </a:r>
            <a:endParaRPr lang="cs-CZ" sz="1600" i="1" dirty="0"/>
          </a:p>
          <a:p>
            <a:r>
              <a:rPr lang="cs-CZ" sz="1600" dirty="0"/>
              <a:t>opatření 6.3: Projektové dokumentace pro ohlášení nebo projektové dokumentace pro vydání stavebního povolení (vč. projektové dokumentace pro provádění stavby)</a:t>
            </a:r>
          </a:p>
          <a:p>
            <a:r>
              <a:rPr lang="cs-CZ" sz="1600" dirty="0"/>
              <a:t>opatření 6.4: Projektová dokumentace pro povolení stavby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900" i="1" dirty="0"/>
              <a:t>Podporované aktivity:</a:t>
            </a: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zasíťování pozemků pro výstavbu rodinných nebo bytových domů, s výjimkou plynofikace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výstavbu a rekonstrukci mostů na místních komunikacích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veřejná prostranství primárně sloužící ke společenským a kulturním aktivitám (mimo sportoviště a dětská hřiště)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propojení objektů ve vlastnictví obce optickou sítí s vysokou propustností, výstavba sítí MAN (metropolitní sítě) a LAN (lokální sítě) pro obce a jejich zřizované a zakládané organizace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výstavbu a modernizaci budov občanského vybavení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(-projektová dokumentace na nové budovy bude zpracována v nulovém nebo plusovém standardu budov; -projektová dokumentace na modernizované budovy, mimořádně úsporná ve třídě A)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600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10644996" y="6163732"/>
            <a:ext cx="1117819" cy="516467"/>
          </a:xfrm>
        </p:spPr>
        <p:txBody>
          <a:bodyPr/>
          <a:lstStyle/>
          <a:p>
            <a:r>
              <a:rPr lang="cs-CZ" dirty="0"/>
              <a:t>10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>
                <a:solidFill>
                  <a:prstClr val="black"/>
                </a:solidFill>
              </a:rPr>
              <a:t>1. Dotační tituly, podporovaná opatření a aktivity programu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8959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07856"/>
            <a:ext cx="11620622" cy="531239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DT1 – Projekty na obnovu obecního majetku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19.000.000 Kč; max. výše dotace 1.000.000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(multifunkční objekt 30%) pro obce do 500 obyvatel; max. míra dotace 50% (multifunkční objekt 25%) pro obce od 501 do 1500 obyvatel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opatření 1.1 (místní komunikace) 30% pro obce do 1500 obyvatel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–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1.000.000 Kč (s čerpáním v roce 2026); max. výše dotace 250.000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70% pro obce do 2000 obyvatel</a:t>
            </a:r>
            <a:endParaRPr lang="pl-PL" sz="20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– Projekty na ochranu životního prostředí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1.000.000 Kč;  max. výše dotace 250.000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70% pro obce do 2000 obyvatel</a:t>
            </a:r>
            <a:endParaRPr lang="pl-PL" sz="20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10.000.000 Kč; max. výše dotace 1.000.000 Kč (dotace za období 2022-2024 max. 2.000.000 Kč)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70% pro obce do 500 obyvatel spadající do HSOÚ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6.000.000 Kč; max. výše dotace 3.000.000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(PD), max. míra dotace 10% (realizace) pro svazky obcí a obce do 5000 obyvatel; max. míra dotace 40% (PD), max. míra dotace 5% (realizace)  pro obce od 5001 obyvatel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700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3.720.000 Kč; max. výše dotace 500.000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pro obce do 500 obyvatel; max. míra dotace 50% pro obce od 501 obyvatel mimo obce s rozšířenou působností (ORP)</a:t>
            </a: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10000"/>
              </a:lnSpc>
              <a:buNone/>
            </a:pPr>
            <a:endParaRPr lang="cs-CZ" sz="24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2. Alokace, maximální výše a míra dotace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14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4"/>
            <a:ext cx="11620622" cy="517828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DT1 – Projekty na obnovu obecního majetku		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2025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28. 11. 2025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–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2025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27. 11. 2026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– Projekty na ochranu životního prostředí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2025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28. 11. 2025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2024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28. 11. 2025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2024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27. 11. 2026</a:t>
            </a:r>
            <a:endParaRPr lang="cs-CZ" sz="2400" dirty="0">
              <a:solidFill>
                <a:prstClr val="black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pPr>
              <a:lnSpc>
                <a:spcPct val="110000"/>
              </a:lnSpc>
            </a:pPr>
            <a:r>
              <a:rPr lang="cs-CZ" sz="2100" dirty="0">
                <a:solidFill>
                  <a:prstClr val="black"/>
                </a:solidFill>
              </a:rPr>
              <a:t>Zahájení: 1. 1. 2024</a:t>
            </a:r>
          </a:p>
          <a:p>
            <a:pPr>
              <a:lnSpc>
                <a:spcPct val="110000"/>
              </a:lnSpc>
            </a:pPr>
            <a:r>
              <a:rPr lang="cs-CZ" sz="2100" dirty="0">
                <a:solidFill>
                  <a:prstClr val="black"/>
                </a:solidFill>
              </a:rPr>
              <a:t>Ukončení: 28. 11. 2025</a:t>
            </a:r>
          </a:p>
          <a:p>
            <a:pPr marL="0" lvl="0" indent="0">
              <a:lnSpc>
                <a:spcPct val="11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3. Doba realizace projektu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8787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07856"/>
            <a:ext cx="11620622" cy="531239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Způsobilost projektu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Projekty v rámci DT1, DT2, DT3 a DT4 musí být realizovány na obecním majetku a na p</a:t>
            </a:r>
            <a:r>
              <a:rPr lang="cs-CZ" sz="2000" u="sng" dirty="0">
                <a:solidFill>
                  <a:prstClr val="black"/>
                </a:solidFill>
              </a:rPr>
              <a:t>ozemcích v majetku obce</a:t>
            </a:r>
            <a:r>
              <a:rPr lang="cs-CZ" sz="2000" dirty="0">
                <a:solidFill>
                  <a:prstClr val="black"/>
                </a:solidFill>
              </a:rPr>
              <a:t>, či v případě opatření 1.1 a 1.2 DT1 a DT4 i </a:t>
            </a:r>
            <a:r>
              <a:rPr lang="cs-CZ" sz="2000" u="sng" dirty="0">
                <a:solidFill>
                  <a:prstClr val="black"/>
                </a:solidFill>
              </a:rPr>
              <a:t>na pozemcích v majetku Zlínského kraje</a:t>
            </a:r>
            <a:r>
              <a:rPr lang="cs-CZ" sz="2000" dirty="0">
                <a:solidFill>
                  <a:prstClr val="black"/>
                </a:solidFill>
              </a:rPr>
              <a:t>. V rámci DT5 je možné realizovat projekt na pozemcích, které nejsou v majetku žadatele. 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Projekt nesmí být fyzicky dokončen nebo plně proveden před předložením žádosti.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Počet žádostí na jednoho žadatele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DT1 – 1 žádost na jedno podporované opatření (mimo žadatele spadající do DT4) 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DT2 – 1 žádost na jedno podporované opatření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DT3 – 1 žádost na jednu či kombinaci podporovaných aktivit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DT4 – 1 žádost na jednu či kombinaci podporovaných aktivit (projekt tvoří souvislý či navazující celek)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DT5 – 1 žádost na podporované opatření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DT6 – 1 žádost na jedno podporované opatření a jednu aktivitu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Výzva k překládání žádostí</a:t>
            </a:r>
          </a:p>
          <a:p>
            <a:pPr lvl="0">
              <a:lnSpc>
                <a:spcPct val="110000"/>
              </a:lnSpc>
            </a:pPr>
            <a:r>
              <a:rPr lang="cs-CZ" b="1" dirty="0">
                <a:solidFill>
                  <a:prstClr val="black"/>
                </a:solidFill>
              </a:rPr>
              <a:t>od 13. 1. 2025 do 10. 2. 2025 do 15:00 hod. </a:t>
            </a:r>
            <a:r>
              <a:rPr lang="cs-CZ" sz="2100" i="1" u="sng" dirty="0">
                <a:solidFill>
                  <a:prstClr val="black"/>
                </a:solidFill>
              </a:rPr>
              <a:t>pouze prostřednictvím DS</a:t>
            </a:r>
            <a:endParaRPr lang="cs-CZ" sz="2100" b="1" u="sng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endParaRPr lang="cs-CZ" dirty="0">
              <a:solidFill>
                <a:prstClr val="black"/>
              </a:solidFill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4. Způsobilost projektu a předkládání žádostí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10735732" y="5951387"/>
            <a:ext cx="1049867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59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1.1 Rekonstrukce, modernizace a výstavba místních komunikací na pozemcích v majetku obce, popř. v majetku Zlínského kraje (</a:t>
            </a:r>
            <a:r>
              <a:rPr lang="cs-CZ" sz="2600" b="1" dirty="0">
                <a:solidFill>
                  <a:prstClr val="black"/>
                </a:solidFill>
              </a:rPr>
              <a:t>max. míra podpory 30 %</a:t>
            </a:r>
            <a:r>
              <a:rPr lang="cs-CZ" sz="2600" dirty="0">
                <a:solidFill>
                  <a:prstClr val="black"/>
                </a:solidFill>
              </a:rPr>
              <a:t>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</a:rPr>
              <a:t>Výstavba místních pěších komunikací podél silnic I., II. a III. tříd, popř. podél silnic, které slouží k zajištění linkové autobusové dopravy event. městské hromadné dopravy.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</a:rPr>
              <a:t>Rekonstrukce a modernizace místní komunikace, včetně výstavby veřejného parkoviště, obratiště, v zájmu zajištění dostupnosti služeb občanské vybavenosti, či odstranění nebezpečných míst a napojení na hlavní komunikační tahy nebo napojení na dálkové a regionálně významné cyklistické trasy.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1.2 Komplexní úprava veřejného prostranství obce vč. obnovy a zřizování veřejné zeleně na pozemcích v majetku obce, popř. v majetku Zlínského kraje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/>
              <a:t>Revitalizace a obnova veřejných prostranství (náves, odpočinkové zóny, liniová zeleň, hřbitovy, venkovní místa pro setkávání občanů - výletiště apod.) včetně mobiliáře (parkové lavičky, odpadkové koše, nádoby na květiny, stojany na kola, pítka, herní prvky pro malé děti, přístřešky sloužící veřejné dopravě a jiné veřejné přístřešky apod.) a vodních ploch a prvků (jako např. jezírka, fontány, kašny, otevřené vodoteče apod.) v zastavěné části obce.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91105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1.3 Rekonstrukce a oprava objektů občanské vybavenosti zaměřených především na poskytování kulturních a volnočasových služeb v ob</a:t>
            </a:r>
            <a:r>
              <a:rPr lang="cs-CZ" dirty="0"/>
              <a:t>ci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/>
              <a:t>Rekonstrukce a oprava objektů sloužících volnočasovým a kulturním aktivitám (knihovny, obecní muzea, kulturní zařízení, prostory pro setkávání spolků či jiných organizací působících v obci apod.).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/>
              <a:t>Rekonstrukce a oprava multifunkčních objektů (obecní úřady a prostory pro kulturní a volnočasové služby).</a:t>
            </a:r>
          </a:p>
          <a:p>
            <a:pPr>
              <a:lnSpc>
                <a:spcPct val="110000"/>
              </a:lnSpc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54809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F7568DA-63C8-D93C-09A6-CD29B3919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1.4 Zasíťování lokalit pro výstavbu rodinných nebo bytových domů na pozemcích v majetku obce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600" dirty="0"/>
              <a:t>Výstavba místních a pěších komunikací k lokalitám pro novou výstavbu bytových a rodinných domů.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600" dirty="0"/>
              <a:t>Inženýrské sítě k lokalitám pro novou výstavbu bytových a rodinných domů (vodohospodářské, energetické, sdělovací, ostatní).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36C342-1CB5-3E8F-72B9-323AD910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46C2195-33B0-296B-F384-182BB08B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93149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25729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DT2 -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2.1 Zpracování návrhu územního plánu obcí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sz="2000" dirty="0"/>
              <a:t>určeno pro obce, u nichž je potřeba zpracování návrhu územního plánu vyvolána požadavkem státní správy nebo činností (např. změna nadřazené dokumentace, změna v důsledku komplexních pozemkových úprav v obci, změna oborové koncepce dotčeného orgánu atd.)</a:t>
            </a:r>
            <a:endParaRPr lang="cs-CZ" sz="20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2.2 Zpracování změny územního plánu vyvolané požadavkem nebo činností státní zprávy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2000" dirty="0"/>
              <a:t>změna nadřazené dokumentace, změna v důsledku komplexních pozemkových úprav v obci, změna oborové koncepce dotčeného orgánu atd.. 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35139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2572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DT3 - Projekty na ochranu životního prostředí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i="1" dirty="0">
                <a:solidFill>
                  <a:prstClr val="black"/>
                </a:solidFill>
              </a:rPr>
              <a:t>Podporované aktivity s využitím materiálů a výrobků z recykl. odpadů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Vybudování a revitalizace stanovišť určených k umístění kontejnerů na separovaný sběr odpadů.  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Pořízení obecního mobiliáře, přístřešků a úprava ploch včetně oplocení. 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Pořízení herních prvků do základních a mateřských škol a vybavení sportovišť.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44981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920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4000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i="1" dirty="0">
                <a:solidFill>
                  <a:prstClr val="black"/>
                </a:solidFill>
              </a:rPr>
              <a:t>Podporované aktivity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Komplexní úprava veřejného prostranství, včetně obnovy a zřizování veřejné zeleně v </a:t>
            </a:r>
            <a:r>
              <a:rPr lang="cs-CZ" dirty="0" err="1"/>
              <a:t>intravilánu</a:t>
            </a:r>
            <a:r>
              <a:rPr lang="cs-CZ" dirty="0"/>
              <a:t> i </a:t>
            </a:r>
            <a:r>
              <a:rPr lang="cs-CZ" dirty="0" err="1"/>
              <a:t>extravilánu</a:t>
            </a:r>
            <a:r>
              <a:rPr lang="cs-CZ" dirty="0"/>
              <a:t> obce a případné demolice objektů na upravovaném území (revitalizace návsi, odpočinkové zóny, liniová zeleň, hřbitovy, venkovní místa setkávání občanů /výletiště/, požární nádrže, přístřešky sloužící veřejné dopravě a jiné veřejné přístřešky, včetně vybavení mobiliářem).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Rekonstrukce a obnova objektů a ploch občanské vybavenosti zaměřených na poskytování služeb v obci (kulturní, sportovní, volnočasové aktivity včetně zázemí a obecní úřady).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Oprava, udržování, rekonstrukce, modernizace a výstavba místních komunikací na pozemcích v majetku obce, popř. v majetku Zlínského kraje, včetně výstavby veřejných parkovišť a modernizace veřejného osvětlení.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Zasíťování obecních pozemků pro výstavbu rodinných či bytových domů, včetně výstavby místních komunikací k těmto lokalitám a výkupu pozemků pro účely budování technických sítí.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Zajištění propojení objektů ve vlastnictví obce optickou sítí s vysokou propustností, výstavba sítí MAN (metropolitní sítě) a LAN (lokální sítě) pro obce a jejich zřizované a zakládané organizace.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84161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9204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dirty="0">
                <a:solidFill>
                  <a:prstClr val="black"/>
                </a:solidFill>
              </a:rPr>
              <a:t>opatření:  5.1 Zpracování projektové dokumentace na výstavbu dálkových a regionálně významných cyklistických stezek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sz="1800" dirty="0"/>
              <a:t>zhotovení projektové dokumentace stavby cyklistické stezky na území Zlínského kraje (dle vyhlášky č. 131/2024 Sb. O dokumentaci staveb, popř. dle vyhlášky č. 499/2006 Sb. o dokumentaci staveb ve znění pozdějších předpisů, dle Vyhlášky č. 146/2008 Sb. o rozsahu a obsahu projektové dokumentace dopravních staveb nebo vyhlášky č. 227/2024 Sb. o rozsahu a obsahu projektové dokumentace staveb dopravní infrastruktury ve znění pozdějších předpisů a Technických podmínek 179 Ministerstva dopravy – Navrhování komunikací pro cyklisty).</a:t>
            </a:r>
            <a:endParaRPr lang="cs-CZ" sz="18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r>
              <a:rPr lang="cs-CZ" dirty="0">
                <a:solidFill>
                  <a:prstClr val="black"/>
                </a:solidFill>
              </a:rPr>
              <a:t>opatření:  5.2 Spolufinancování výstavby, rekonstrukce a oprav dálkových a regionálně významných cyklistických stezek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900" dirty="0">
                <a:ea typeface="Times New Roman" panose="02020603050405020304" pitchFamily="18" charset="0"/>
              </a:rPr>
              <a:t>spolufinancování výstavby, rekonstrukce a oprav cyklistických stezek na území Zlínského kraje, jejichž realizace je podpořena z národních či evropských dotačních zdrojů, a to způsobilých výdajů takto podpořených projektů.</a:t>
            </a:r>
            <a:endParaRPr lang="pl-PL" sz="19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8099435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2804</TotalTime>
  <Words>1770</Words>
  <Application>Microsoft Office PowerPoint</Application>
  <PresentationFormat>Širokoúhlá obrazovka</PresentationFormat>
  <Paragraphs>131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Degular</vt:lpstr>
      <vt:lpstr>Arial</vt:lpstr>
      <vt:lpstr>Arial Black</vt:lpstr>
      <vt:lpstr>Calibri</vt:lpstr>
      <vt:lpstr>Times New Roman</vt:lpstr>
      <vt:lpstr>Wingdings</vt:lpstr>
      <vt:lpstr>Motiv Office</vt:lpstr>
      <vt:lpstr> RP02-25 Program na podporu obnovy venkova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2. Alokace, maximální výše a míra dotace</vt:lpstr>
      <vt:lpstr>3. Doba realizace projektu</vt:lpstr>
      <vt:lpstr>4. Způsobilost projektu a předkládání žádostí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39</cp:revision>
  <dcterms:created xsi:type="dcterms:W3CDTF">2021-08-21T22:30:26Z</dcterms:created>
  <dcterms:modified xsi:type="dcterms:W3CDTF">2025-01-09T16:00:28Z</dcterms:modified>
</cp:coreProperties>
</file>