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9" r:id="rId3"/>
    <p:sldId id="271" r:id="rId4"/>
    <p:sldId id="272" r:id="rId5"/>
    <p:sldId id="277" r:id="rId6"/>
    <p:sldId id="266" r:id="rId7"/>
    <p:sldId id="267" r:id="rId8"/>
    <p:sldId id="268" r:id="rId9"/>
    <p:sldId id="269" r:id="rId10"/>
    <p:sldId id="276" r:id="rId11"/>
    <p:sldId id="270" r:id="rId12"/>
    <p:sldId id="273" r:id="rId13"/>
    <p:sldId id="275" r:id="rId14"/>
    <p:sldId id="264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00"/>
    <a:srgbClr val="FEE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73"/>
    <p:restoredTop sz="96327"/>
  </p:normalViewPr>
  <p:slideViewPr>
    <p:cSldViewPr snapToGrid="0" snapToObjects="1">
      <p:cViewPr varScale="1">
        <p:scale>
          <a:sx n="72" d="100"/>
          <a:sy n="72" d="100"/>
        </p:scale>
        <p:origin x="90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96DCAC-CE6C-F34D-BB40-15ED19D929C0}" type="datetimeFigureOut">
              <a:rPr lang="cs-CZ" smtClean="0"/>
              <a:t>09.01.2025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DDD35B-1E30-6B4F-BA7A-178A1A8012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1588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667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A75BC3-4017-C342-A2A7-3958F6DBC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803EF-32E5-1145-A509-F7994F4E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1651C8-0589-0A4E-A648-43E7970689D8}" type="datetime1">
              <a:rPr lang="cs-CZ" smtClean="0"/>
              <a:t>09.01.2025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D0D550-6A80-2244-AA4F-0A3275A4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F316BE-2998-1E4A-83A9-D9050107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2E07EA-F260-7549-976E-B5A77B1A6F8B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8936CAC-5922-E64E-B61E-0EBB8C2FF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30174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erečný slide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CC4AAD7-5472-9243-9B53-33AAA4C37C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sz="96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AF84FE4-A791-154D-8D89-7AE14B2F07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5300" y="4736873"/>
            <a:ext cx="9144000" cy="1655762"/>
          </a:xfrm>
          <a:prstGeom prst="rect">
            <a:avLst/>
          </a:prstGeom>
          <a:noFill/>
        </p:spPr>
        <p:txBody>
          <a:bodyPr anchor="b"/>
          <a:lstStyle>
            <a:lvl1pPr marL="0" indent="0" algn="l">
              <a:lnSpc>
                <a:spcPct val="60000"/>
              </a:lnSpc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34A837E-901A-C645-93E3-46FC598A67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56602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A8EB467B-1B72-0844-8B4A-9B97214D320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2026" y="6111875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298322F3-296F-D94B-BA69-5E3C08C45827}" type="datetime1">
              <a:rPr lang="cs-CZ" smtClean="0"/>
              <a:pPr/>
              <a:t>09.01.2025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2600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</p:spPr>
        <p:txBody>
          <a:bodyPr anchor="b"/>
          <a:lstStyle>
            <a:lvl1pPr>
              <a:defRPr sz="40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4146108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FF8C54-ADC3-FB41-8FA8-5442DAA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CA4094-DA60-0047-89AF-3ECD26EBCBC6}" type="datetime1">
              <a:rPr lang="cs-CZ" smtClean="0"/>
              <a:t>09.01.2025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99A2F4-445F-3B40-9D23-8AB4D4FE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D341A6C-DE7B-3344-BDB9-8EFB14028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2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D7C209FA-AB6E-2841-B554-164C048ED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563562"/>
            <a:ext cx="5150126" cy="165576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9D1F263-5082-D040-8558-9E708E7123C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0" y="580541"/>
            <a:ext cx="5499652" cy="563878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0" i="1"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b="0" i="1" dirty="0">
                <a:latin typeface="Degular" pitchFamily="82" charset="0"/>
              </a:rPr>
              <a:t>zde vložte fotku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2407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301C3-EDD8-8443-9B23-624712369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BF2C62-EAA8-FD46-AB0C-AFB46182D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FEBD6D-B94A-4C40-AA98-1C5062D6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144E17-280E-3341-A412-19E1FCCEF808}" type="datetime1">
              <a:rPr lang="cs-CZ" smtClean="0"/>
              <a:t>09.01.2025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001B55-F3D8-B245-916B-3D87F531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B028F9-C99B-2345-BCCE-D5C768B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F83C6B9-51BF-354A-813E-1E819CCC41A1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A18D240-3BE2-B74D-A516-B0F270362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598566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60D600-9E1D-644E-955C-AB90DEDE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E7F195-0ECA-5B4E-A9CE-6F805D887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9F282E-870E-E74D-944D-04EE93DED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5EF3A7-92DE-084B-987D-EA3639592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C139B72-6DD2-A340-833A-5DC55CE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E85617-9B28-DF47-BAEC-26C747C8C48A}" type="datetime1">
              <a:rPr lang="cs-CZ" smtClean="0"/>
              <a:t>09.01.2025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01F343-B190-BE48-9F5D-5B2FD4CDF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1B4949-59AC-7B49-9256-34E0F63B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CF809C9-6CD1-224D-B38B-D9054EF10F1C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D4AA426A-68B9-3C47-AFEB-D3AC3F0BF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76903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67392C5-49AE-E548-81A5-FC459F4C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9F845A-1646-B040-9BDE-B0949ABAA815}" type="datetime1">
              <a:rPr lang="cs-CZ" smtClean="0"/>
              <a:t>09.01.2025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EE62BF-0652-CC49-B1C6-740D979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BE27E5-F9AD-FA40-BB59-77DCC9C5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4FD313-B4A8-0A46-A50D-B31C9DA87A8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1BCA978-992E-9541-9BE1-4AF26B9D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665731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66500E-7FAE-3947-9DAD-FBA5BC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0C0A0B-5067-DE47-AFC8-F97D18BD4B1F}" type="datetime1">
              <a:rPr lang="cs-CZ" smtClean="0"/>
              <a:t>09.01.2025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58ACE9A-9F8E-CA4C-B782-EFD36998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00C6D-9313-3E4C-B392-797DCC38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2971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8F003-A3D3-034D-9720-A29A641D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C9885-78EF-7E49-B9B7-55A0262D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B5D9DD-0ECA-C54D-88FB-0C68D8DF3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30A157-10E2-3A41-9082-3C345EC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67CFD3-BCAB-884C-9D47-4C8AA78F6E8C}" type="datetime1">
              <a:rPr lang="cs-CZ" smtClean="0"/>
              <a:t>09.01.2025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CFB0E-3ED7-644D-9D3C-61F36A5F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B83830-1354-2D43-AE7D-380C4FEA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0881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6E36E-C6D9-964D-B45E-DBD89DD4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845132-64BF-844A-8C4F-0A043DE08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262657-9F70-6F44-BA53-3669D8E3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32EC5D-74A5-B64D-AAF7-CD3ACB69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05ACCB-DF1B-A540-A5D2-32650422C0FD}" type="datetime1">
              <a:rPr lang="cs-CZ" smtClean="0"/>
              <a:t>09.01.2025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C7E311-A125-DB47-B7CE-65018DAA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CC73E3-49F8-B845-AD36-F538603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7745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BBF5F4-3DF4-D44B-9838-6CB84E6A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5FD67A-23F8-3A4C-8A09-6F2FFDD28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E14E2A-7861-2E4E-AE70-2C50E156B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A7EFC59B-10BD-D14D-AB9A-171FF071635D}" type="datetime1">
              <a:rPr lang="cs-CZ" smtClean="0"/>
              <a:pPr/>
              <a:t>09.01.2025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1FCBC8-96E6-C244-ACD4-C5CE32D2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2C4FB4-DF05-094A-A789-D6008492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1583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marcela.polepilova@zlinskykraj.cz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464F62-C66D-7747-AE1D-B986173248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1560" y="465365"/>
            <a:ext cx="10681878" cy="3027135"/>
          </a:xfrm>
        </p:spPr>
        <p:txBody>
          <a:bodyPr anchor="t">
            <a:normAutofit/>
          </a:bodyPr>
          <a:lstStyle/>
          <a:p>
            <a:pPr algn="ctr">
              <a:lnSpc>
                <a:spcPct val="70000"/>
              </a:lnSpc>
            </a:pPr>
            <a:br>
              <a:rPr lang="cs-CZ" altLang="cs-CZ" sz="6000" dirty="0">
                <a:latin typeface="+mj-lt"/>
              </a:rPr>
            </a:br>
            <a:r>
              <a:rPr lang="cs-CZ" altLang="cs-CZ" sz="6000" dirty="0">
                <a:latin typeface="+mj-lt"/>
              </a:rPr>
              <a:t>RP02-25 Program na podporu obnovy venkova</a:t>
            </a:r>
            <a:endParaRPr lang="cs-CZ" sz="6000" b="1" spc="50" dirty="0">
              <a:latin typeface="+mj-lt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470C84C-FA25-4B48-8EA5-40D03BC156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560" y="3492500"/>
            <a:ext cx="9144000" cy="1243998"/>
          </a:xfrm>
        </p:spPr>
        <p:txBody>
          <a:bodyPr anchor="t">
            <a:normAutofit lnSpcReduction="10000"/>
          </a:bodyPr>
          <a:lstStyle/>
          <a:p>
            <a:pPr algn="l"/>
            <a:r>
              <a:rPr lang="cs-CZ" dirty="0">
                <a:latin typeface="+mj-lt"/>
              </a:rPr>
              <a:t>Ing. Marcela Polepilová</a:t>
            </a:r>
          </a:p>
          <a:p>
            <a:pPr algn="l"/>
            <a:r>
              <a:rPr lang="cs-CZ" dirty="0">
                <a:latin typeface="+mj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marcela.polepilova@zlinskykraj.cz</a:t>
            </a:r>
            <a:endParaRPr lang="cs-CZ" dirty="0">
              <a:latin typeface="+mj-lt"/>
            </a:endParaRPr>
          </a:p>
          <a:p>
            <a:pPr algn="l"/>
            <a:r>
              <a:rPr lang="cs-CZ">
                <a:latin typeface="+mj-lt"/>
              </a:rPr>
              <a:t>tel</a:t>
            </a:r>
            <a:r>
              <a:rPr lang="cs-CZ" dirty="0">
                <a:latin typeface="+mj-lt"/>
              </a:rPr>
              <a:t>.: 577 043 831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B0ABEF9-ECA7-5A40-B7C6-1FD962DE9D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653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2026" y="1679352"/>
            <a:ext cx="11264900" cy="5000847"/>
          </a:xfrm>
        </p:spPr>
        <p:txBody>
          <a:bodyPr>
            <a:normAutofit fontScale="85000" lnSpcReduction="20000"/>
          </a:bodyPr>
          <a:lstStyle/>
          <a:p>
            <a:r>
              <a:rPr lang="pl-PL" b="1" dirty="0">
                <a:solidFill>
                  <a:prstClr val="white"/>
                </a:solidFill>
                <a:highlight>
                  <a:srgbClr val="000000"/>
                </a:highlight>
              </a:rPr>
              <a:t>DT6 – Podpora zpracování projektových dokumentací</a:t>
            </a:r>
          </a:p>
          <a:p>
            <a:r>
              <a:rPr lang="cs-CZ" sz="1600" dirty="0">
                <a:solidFill>
                  <a:prstClr val="black"/>
                </a:solidFill>
              </a:rPr>
              <a:t>opatření 6.1: </a:t>
            </a:r>
            <a:r>
              <a:rPr lang="cs-CZ" sz="1600" dirty="0"/>
              <a:t>Dokumentace pro vydání rozhodnutí o umístění stavby</a:t>
            </a:r>
          </a:p>
          <a:p>
            <a:r>
              <a:rPr lang="cs-CZ" sz="1600" dirty="0"/>
              <a:t>opatření 6.2: Dokumentace pro vydání společného povolení (vč. projektové dokumentace pro provádění stavby)</a:t>
            </a:r>
            <a:endParaRPr lang="cs-CZ" sz="1600" i="1" dirty="0"/>
          </a:p>
          <a:p>
            <a:r>
              <a:rPr lang="cs-CZ" sz="1600" dirty="0"/>
              <a:t>opatření 6.3: Projektové dokumentace pro ohlášení nebo projektové dokumentace pro vydání stavebního povolení (vč. projektové dokumentace pro provádění stavby)</a:t>
            </a:r>
          </a:p>
          <a:p>
            <a:r>
              <a:rPr lang="cs-CZ" sz="1600" dirty="0"/>
              <a:t>opatření 6.4: Projektová dokumentace pro povolení stavby</a:t>
            </a:r>
          </a:p>
          <a:p>
            <a:pPr marL="0" indent="0">
              <a:buNone/>
            </a:pPr>
            <a:endParaRPr lang="cs-CZ" sz="1600" i="1" dirty="0"/>
          </a:p>
          <a:p>
            <a:pPr marL="0" indent="0">
              <a:buNone/>
            </a:pPr>
            <a:r>
              <a:rPr lang="cs-CZ" sz="1900" i="1" dirty="0"/>
              <a:t>Podporované aktivity:</a:t>
            </a:r>
          </a:p>
          <a:p>
            <a:pPr lvl="0" algn="just">
              <a:lnSpc>
                <a:spcPct val="110000"/>
              </a:lnSpc>
              <a:buFont typeface="Wingdings" panose="05000000000000000000" pitchFamily="2" charset="2"/>
              <a:buChar char=""/>
            </a:pPr>
            <a:r>
              <a:rPr lang="cs-CZ" sz="19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Projektové dokumentace na zasíťování pozemků pro výstavbu rodinných nebo bytových domů, s výjimkou plynofikace</a:t>
            </a:r>
            <a:endParaRPr lang="cs-CZ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0000"/>
              </a:lnSpc>
              <a:buFont typeface="Wingdings" panose="05000000000000000000" pitchFamily="2" charset="2"/>
              <a:buChar char=""/>
            </a:pPr>
            <a:r>
              <a:rPr lang="cs-CZ" sz="19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Projektové dokumentace na výstavbu a rekonstrukci mostů na místních komunikacích</a:t>
            </a:r>
            <a:endParaRPr lang="cs-CZ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0000"/>
              </a:lnSpc>
              <a:buFont typeface="Wingdings" panose="05000000000000000000" pitchFamily="2" charset="2"/>
              <a:buChar char=""/>
            </a:pPr>
            <a:r>
              <a:rPr lang="cs-CZ" sz="19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Projektové dokumentace na veřejná prostranství primárně sloužící ke společenským a kulturním aktivitám (mimo sportoviště a dětská hřiště)</a:t>
            </a:r>
            <a:endParaRPr lang="cs-CZ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0000"/>
              </a:lnSpc>
              <a:buFont typeface="Wingdings" panose="05000000000000000000" pitchFamily="2" charset="2"/>
              <a:buChar char=""/>
            </a:pPr>
            <a:r>
              <a:rPr lang="cs-CZ" sz="19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Projektové dokumentace na propojení objektů ve vlastnictví obce optickou sítí s vysokou propustností, výstavba sítí MAN (metropolitní sítě) a LAN (lokální sítě) pro obce a jejich zřizované a zakládané organizace</a:t>
            </a:r>
            <a:endParaRPr lang="cs-CZ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0000"/>
              </a:lnSpc>
              <a:spcAft>
                <a:spcPts val="1000"/>
              </a:spcAft>
              <a:buFont typeface="Wingdings" panose="05000000000000000000" pitchFamily="2" charset="2"/>
              <a:buChar char=""/>
            </a:pPr>
            <a:r>
              <a:rPr lang="cs-CZ" sz="19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Projektové dokumentace na výstavbu a modernizaci budov občanského vybavení</a:t>
            </a:r>
            <a:r>
              <a:rPr lang="cs-CZ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(-projektová dokumentace na nové budovy bude zpracována v nulovém nebo plusovém standardu budov; -projektová dokumentace na modernizované budovy, mimořádně úsporná ve třídě A) 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"/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1600" i="1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10644996" y="6163732"/>
            <a:ext cx="1117819" cy="516467"/>
          </a:xfrm>
        </p:spPr>
        <p:txBody>
          <a:bodyPr/>
          <a:lstStyle/>
          <a:p>
            <a:r>
              <a:rPr lang="cs-CZ" dirty="0"/>
              <a:t>10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200" dirty="0">
                <a:solidFill>
                  <a:prstClr val="black"/>
                </a:solidFill>
              </a:rPr>
              <a:t>1. Dotační tituly, podporovaná opatření a aktivity programu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89596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2026" y="1307856"/>
            <a:ext cx="11620622" cy="5312399"/>
          </a:xfrm>
        </p:spPr>
        <p:txBody>
          <a:bodyPr>
            <a:normAutofit fontScale="4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b="1" dirty="0">
                <a:solidFill>
                  <a:prstClr val="white"/>
                </a:solidFill>
                <a:highlight>
                  <a:srgbClr val="000000"/>
                </a:highlight>
              </a:rPr>
              <a:t>DT1 – Projekty na obnovu obecního majetku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Alokace 19.000.000 Kč; max. výše dotace 1.000.000 Kč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max. míra dotace 60% (multifunkční objekt 30%) pro obce do 500 obyvatel; max. míra dotace 50% (multifunkční objekt 25%) pro obce od 501 do 1500 obyvatel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max. míra dotace opatření 1.1 (místní komunikace) 30% pro obce do 1500 obyvatel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b="1" dirty="0">
                <a:solidFill>
                  <a:prstClr val="white"/>
                </a:solidFill>
                <a:highlight>
                  <a:srgbClr val="000000"/>
                </a:highlight>
              </a:rPr>
              <a:t>DT2 – Projekty na zpracování územních plánů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Alokace 1.000.000 Kč (s čerpáním v roce 2026); max. výše dotace 250.000 Kč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max. míra dotace 70% pro obce do 2000 obyvatel</a:t>
            </a:r>
            <a:endParaRPr lang="pl-PL" sz="2000" b="1" dirty="0">
              <a:solidFill>
                <a:prstClr val="white"/>
              </a:solidFill>
              <a:highlight>
                <a:srgbClr val="000000"/>
              </a:highlight>
            </a:endParaRPr>
          </a:p>
          <a:p>
            <a:pPr marL="0" lvl="0" indent="0">
              <a:lnSpc>
                <a:spcPct val="120000"/>
              </a:lnSpc>
              <a:buNone/>
            </a:pPr>
            <a:r>
              <a:rPr lang="pl-PL" b="1" dirty="0">
                <a:solidFill>
                  <a:prstClr val="white"/>
                </a:solidFill>
                <a:highlight>
                  <a:srgbClr val="000000"/>
                </a:highlight>
              </a:rPr>
              <a:t>DT3 – Projekty na ochranu životního prostředí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Alokace 1.000.000 Kč;  max. výše dotace 250.000 Kč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max. míra dotace 70% pro obce do 2000 obyvatel</a:t>
            </a:r>
            <a:endParaRPr lang="pl-PL" sz="2000" b="1" dirty="0">
              <a:solidFill>
                <a:prstClr val="white"/>
              </a:solidFill>
              <a:highlight>
                <a:srgbClr val="000000"/>
              </a:highlight>
            </a:endParaRPr>
          </a:p>
          <a:p>
            <a:pPr marL="0" lvl="0" indent="0">
              <a:lnSpc>
                <a:spcPct val="120000"/>
              </a:lnSpc>
              <a:buNone/>
            </a:pPr>
            <a:r>
              <a:rPr lang="pl-PL" b="1" dirty="0">
                <a:solidFill>
                  <a:prstClr val="white"/>
                </a:solidFill>
                <a:highlight>
                  <a:srgbClr val="000000"/>
                </a:highlight>
              </a:rPr>
              <a:t>DT4 – Projekty na obnovu a rozvoj ohrožených území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Alokace 10.000.000 Kč; max. výše dotace 1.000.000 Kč (dotace za období 2022-2024 max. 2.000.000 Kč)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max. míra dotace 70% pro obce do 500 obyvatel spadající do HSOÚ</a:t>
            </a:r>
          </a:p>
          <a:p>
            <a:pPr marL="0" lvl="0" indent="0">
              <a:lnSpc>
                <a:spcPct val="120000"/>
              </a:lnSpc>
              <a:buNone/>
            </a:pPr>
            <a:r>
              <a:rPr lang="pl-PL" b="1" dirty="0">
                <a:solidFill>
                  <a:prstClr val="white"/>
                </a:solidFill>
                <a:highlight>
                  <a:srgbClr val="000000"/>
                </a:highlight>
              </a:rPr>
              <a:t>DT5 – Projekty na podporu cyklistiky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Alokace 6.000.000 Kč; max. výše dotace 3.000.000 Kč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max. míra dotace 60% (PD), max. míra dotace 10% (realizace) pro svazky obcí a obce do 5000 obyvatel; max. míra dotace 40% (PD), max. míra dotace 5% (realizace)  pro obce od 5001 obyvatel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sz="2700" b="1" dirty="0">
                <a:solidFill>
                  <a:prstClr val="white"/>
                </a:solidFill>
                <a:highlight>
                  <a:srgbClr val="000000"/>
                </a:highlight>
              </a:rPr>
              <a:t>DT6 – Podpora zpracování projektových dokumentací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Alokace 3.720.000 Kč; max. výše dotace 500.000 Kč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max. míra dotace 60% pro obce do 500 obyvatel; max. míra dotace 50% pro obce od 501 obyvatel mimo obce s rozšířenou působností (ORP)</a:t>
            </a:r>
            <a:endParaRPr lang="pl-PL" b="1" dirty="0">
              <a:solidFill>
                <a:prstClr val="white"/>
              </a:solidFill>
              <a:highlight>
                <a:srgbClr val="000000"/>
              </a:highlight>
            </a:endParaRPr>
          </a:p>
          <a:p>
            <a:pPr marL="0" lvl="0" indent="0">
              <a:lnSpc>
                <a:spcPct val="110000"/>
              </a:lnSpc>
              <a:buNone/>
            </a:pPr>
            <a:endParaRPr lang="cs-CZ" sz="2400" dirty="0">
              <a:solidFill>
                <a:prstClr val="black"/>
              </a:solidFill>
            </a:endParaRPr>
          </a:p>
          <a:p>
            <a:pPr lvl="0">
              <a:lnSpc>
                <a:spcPct val="110000"/>
              </a:lnSpc>
            </a:pPr>
            <a:endParaRPr lang="pl-PL" b="1" dirty="0">
              <a:solidFill>
                <a:prstClr val="white"/>
              </a:solidFill>
              <a:highlight>
                <a:srgbClr val="000000"/>
              </a:highlight>
            </a:endParaRPr>
          </a:p>
          <a:p>
            <a:pPr marL="0" lvl="0" indent="0">
              <a:lnSpc>
                <a:spcPct val="120000"/>
              </a:lnSpc>
              <a:buNone/>
            </a:pPr>
            <a:endParaRPr lang="pl-PL" b="1" dirty="0">
              <a:solidFill>
                <a:prstClr val="white"/>
              </a:solidFill>
              <a:highlight>
                <a:srgbClr val="000000"/>
              </a:highlight>
            </a:endParaRP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dirty="0"/>
              <a:t>2. Alokace, maximální výše a míra dotace</a:t>
            </a:r>
          </a:p>
        </p:txBody>
      </p:sp>
      <p:sp>
        <p:nvSpPr>
          <p:cNvPr id="5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09F05BE4-02A1-40A3-82A4-B2ABA39870E0}" type="slidenum">
              <a:rPr lang="cs-CZ" smtClean="0"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531444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2026" y="1298714"/>
            <a:ext cx="11620622" cy="5178286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b="1" dirty="0">
                <a:solidFill>
                  <a:prstClr val="white"/>
                </a:solidFill>
                <a:highlight>
                  <a:srgbClr val="000000"/>
                </a:highlight>
              </a:rPr>
              <a:t>DT1 – Projekty na obnovu obecního majetku		</a:t>
            </a:r>
          </a:p>
          <a:p>
            <a:pPr lvl="0">
              <a:lnSpc>
                <a:spcPct val="120000"/>
              </a:lnSpc>
            </a:pPr>
            <a:r>
              <a:rPr lang="cs-CZ" sz="2000" dirty="0">
                <a:solidFill>
                  <a:prstClr val="black"/>
                </a:solidFill>
              </a:rPr>
              <a:t>Zahájení: 1. 1. 2025</a:t>
            </a:r>
          </a:p>
          <a:p>
            <a:pPr lvl="0">
              <a:lnSpc>
                <a:spcPct val="120000"/>
              </a:lnSpc>
            </a:pPr>
            <a:r>
              <a:rPr lang="cs-CZ" sz="2000" dirty="0">
                <a:solidFill>
                  <a:prstClr val="black"/>
                </a:solidFill>
              </a:rPr>
              <a:t>Ukončení: 28. 11. 2025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b="1" dirty="0">
                <a:solidFill>
                  <a:prstClr val="white"/>
                </a:solidFill>
                <a:highlight>
                  <a:srgbClr val="000000"/>
                </a:highlight>
              </a:rPr>
              <a:t>DT2 – Projekty na zpracování územních plánů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Zahájení: 1. 1. 2025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Ukončení: 27. 11. 2026</a:t>
            </a:r>
          </a:p>
          <a:p>
            <a:pPr marL="0" lvl="0" indent="0">
              <a:lnSpc>
                <a:spcPct val="120000"/>
              </a:lnSpc>
              <a:buNone/>
            </a:pPr>
            <a:r>
              <a:rPr lang="pl-PL" b="1" dirty="0">
                <a:solidFill>
                  <a:prstClr val="white"/>
                </a:solidFill>
                <a:highlight>
                  <a:srgbClr val="000000"/>
                </a:highlight>
              </a:rPr>
              <a:t>DT3 – Projekty na ochranu životního prostředí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Zahájení: 1. 1. 2025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Ukončení: 28. 11. 2025</a:t>
            </a:r>
          </a:p>
          <a:p>
            <a:pPr marL="0" lvl="0" indent="0">
              <a:lnSpc>
                <a:spcPct val="120000"/>
              </a:lnSpc>
              <a:buNone/>
            </a:pPr>
            <a:r>
              <a:rPr lang="pl-PL" b="1" dirty="0">
                <a:solidFill>
                  <a:prstClr val="white"/>
                </a:solidFill>
                <a:highlight>
                  <a:srgbClr val="000000"/>
                </a:highlight>
              </a:rPr>
              <a:t>DT4 – Projekty na obnovu a rozvoj ohrožených území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Zahájení: 1. 1. 2024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Ukončení: 28. 11. 2025</a:t>
            </a:r>
          </a:p>
          <a:p>
            <a:pPr marL="0" lvl="0" indent="0">
              <a:lnSpc>
                <a:spcPct val="120000"/>
              </a:lnSpc>
              <a:buNone/>
            </a:pPr>
            <a:r>
              <a:rPr lang="pl-PL" b="1" dirty="0">
                <a:solidFill>
                  <a:prstClr val="white"/>
                </a:solidFill>
                <a:highlight>
                  <a:srgbClr val="000000"/>
                </a:highlight>
              </a:rPr>
              <a:t>DT5 – Projekty na podporu cyklistiky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Zahájení: 1. 1. 2024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Ukončení: 27. 11. 2026</a:t>
            </a:r>
            <a:endParaRPr lang="cs-CZ" sz="2400" dirty="0">
              <a:solidFill>
                <a:prstClr val="black"/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pl-PL" b="1" dirty="0">
                <a:solidFill>
                  <a:prstClr val="white"/>
                </a:solidFill>
                <a:highlight>
                  <a:srgbClr val="000000"/>
                </a:highlight>
              </a:rPr>
              <a:t>DT6 – Podpora zpracování projektových dokumentací</a:t>
            </a:r>
          </a:p>
          <a:p>
            <a:pPr>
              <a:lnSpc>
                <a:spcPct val="110000"/>
              </a:lnSpc>
            </a:pPr>
            <a:r>
              <a:rPr lang="cs-CZ" sz="2100" dirty="0">
                <a:solidFill>
                  <a:prstClr val="black"/>
                </a:solidFill>
              </a:rPr>
              <a:t>Zahájení: 1. 1. 2024</a:t>
            </a:r>
          </a:p>
          <a:p>
            <a:pPr>
              <a:lnSpc>
                <a:spcPct val="110000"/>
              </a:lnSpc>
            </a:pPr>
            <a:r>
              <a:rPr lang="cs-CZ" sz="2100" dirty="0">
                <a:solidFill>
                  <a:prstClr val="black"/>
                </a:solidFill>
              </a:rPr>
              <a:t>Ukončení: 28. 11. 2025</a:t>
            </a:r>
          </a:p>
          <a:p>
            <a:pPr marL="0" lvl="0" indent="0">
              <a:lnSpc>
                <a:spcPct val="110000"/>
              </a:lnSpc>
              <a:buNone/>
            </a:pPr>
            <a:endParaRPr lang="pl-PL" b="1" dirty="0">
              <a:solidFill>
                <a:prstClr val="white"/>
              </a:solidFill>
              <a:highlight>
                <a:srgbClr val="000000"/>
              </a:highlight>
            </a:endParaRPr>
          </a:p>
          <a:p>
            <a:pPr marL="0" lvl="0" indent="0">
              <a:lnSpc>
                <a:spcPct val="120000"/>
              </a:lnSpc>
              <a:buNone/>
            </a:pPr>
            <a:endParaRPr lang="pl-PL" b="1" dirty="0">
              <a:solidFill>
                <a:prstClr val="white"/>
              </a:solidFill>
              <a:highlight>
                <a:srgbClr val="000000"/>
              </a:highlight>
            </a:endParaRP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dirty="0"/>
              <a:t>3. Doba realizace projektu</a:t>
            </a:r>
          </a:p>
        </p:txBody>
      </p:sp>
      <p:sp>
        <p:nvSpPr>
          <p:cNvPr id="5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09F05BE4-02A1-40A3-82A4-B2ABA39870E0}" type="slidenum">
              <a:rPr lang="cs-CZ" smtClean="0"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187878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2026" y="1307856"/>
            <a:ext cx="11620622" cy="5312399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b="1" dirty="0">
                <a:solidFill>
                  <a:prstClr val="white"/>
                </a:solidFill>
                <a:highlight>
                  <a:srgbClr val="000000"/>
                </a:highlight>
              </a:rPr>
              <a:t>Způsobilost projektu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Projekty v rámci DT1, DT2, DT3 a DT4 musí být realizovány na obecním majetku a na p</a:t>
            </a:r>
            <a:r>
              <a:rPr lang="cs-CZ" sz="2000" u="sng" dirty="0">
                <a:solidFill>
                  <a:prstClr val="black"/>
                </a:solidFill>
              </a:rPr>
              <a:t>ozemcích v majetku obce</a:t>
            </a:r>
            <a:r>
              <a:rPr lang="cs-CZ" sz="2000" dirty="0">
                <a:solidFill>
                  <a:prstClr val="black"/>
                </a:solidFill>
              </a:rPr>
              <a:t>, či v případě opatření 1.1 a 1.2 DT1 a DT4 i </a:t>
            </a:r>
            <a:r>
              <a:rPr lang="cs-CZ" sz="2000" u="sng" dirty="0">
                <a:solidFill>
                  <a:prstClr val="black"/>
                </a:solidFill>
              </a:rPr>
              <a:t>na pozemcích v majetku Zlínského kraje</a:t>
            </a:r>
            <a:r>
              <a:rPr lang="cs-CZ" sz="2000" dirty="0">
                <a:solidFill>
                  <a:prstClr val="black"/>
                </a:solidFill>
              </a:rPr>
              <a:t>. V rámci DT5 je možné realizovat projekt na pozemcích, které nejsou v majetku žadatele. 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Projekt nesmí být fyzicky dokončen nebo plně proveden před předložením žádosti.</a:t>
            </a:r>
          </a:p>
          <a:p>
            <a:pPr marL="0" lvl="0" indent="0">
              <a:lnSpc>
                <a:spcPct val="120000"/>
              </a:lnSpc>
              <a:buNone/>
            </a:pPr>
            <a:r>
              <a:rPr lang="pl-PL" b="1" dirty="0">
                <a:solidFill>
                  <a:prstClr val="white"/>
                </a:solidFill>
                <a:highlight>
                  <a:srgbClr val="000000"/>
                </a:highlight>
              </a:rPr>
              <a:t>Počet žádostí na jednoho žadatele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DT1 – 1 žádost na jedno podporované opatření (mimo žadatele spadající do DT4) 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DT2 – 1 žádost na jedno podporované opatření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DT3 – 1 žádost na jednu či kombinaci podporovaných aktivit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DT4 – 1 žádost na jednu či kombinaci podporovaných aktivit (projekt tvoří souvislý či navazující celek)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DT5 – 1 žádost na podporované opatření</a:t>
            </a:r>
          </a:p>
          <a:p>
            <a:pPr lvl="0">
              <a:lnSpc>
                <a:spcPct val="110000"/>
              </a:lnSpc>
            </a:pPr>
            <a:r>
              <a:rPr lang="cs-CZ" sz="2000" dirty="0">
                <a:solidFill>
                  <a:prstClr val="black"/>
                </a:solidFill>
              </a:rPr>
              <a:t>DT6 – 1 žádost na jedno podporované opatření a jednu aktivitu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b="1" dirty="0">
                <a:solidFill>
                  <a:prstClr val="white"/>
                </a:solidFill>
                <a:highlight>
                  <a:srgbClr val="000000"/>
                </a:highlight>
              </a:rPr>
              <a:t>Výzva k překládání žádostí</a:t>
            </a:r>
          </a:p>
          <a:p>
            <a:pPr lvl="0">
              <a:lnSpc>
                <a:spcPct val="110000"/>
              </a:lnSpc>
            </a:pPr>
            <a:r>
              <a:rPr lang="cs-CZ" b="1" dirty="0">
                <a:solidFill>
                  <a:prstClr val="black"/>
                </a:solidFill>
              </a:rPr>
              <a:t>od 13. 1. 2025 do 10. 2. 2025 do 15:00 hod. </a:t>
            </a:r>
            <a:r>
              <a:rPr lang="cs-CZ" sz="2100" i="1" u="sng" dirty="0">
                <a:solidFill>
                  <a:prstClr val="black"/>
                </a:solidFill>
              </a:rPr>
              <a:t>pouze prostřednictvím DS</a:t>
            </a:r>
            <a:endParaRPr lang="cs-CZ" sz="2100" b="1" u="sng" dirty="0">
              <a:solidFill>
                <a:prstClr val="black"/>
              </a:solidFill>
            </a:endParaRPr>
          </a:p>
          <a:p>
            <a:pPr lvl="0">
              <a:lnSpc>
                <a:spcPct val="110000"/>
              </a:lnSpc>
            </a:pPr>
            <a:endParaRPr lang="cs-CZ" dirty="0">
              <a:solidFill>
                <a:prstClr val="black"/>
              </a:solidFill>
            </a:endParaRPr>
          </a:p>
          <a:p>
            <a:pPr marL="0" lvl="0" indent="0">
              <a:lnSpc>
                <a:spcPct val="120000"/>
              </a:lnSpc>
              <a:buNone/>
            </a:pPr>
            <a:endParaRPr lang="pl-PL" b="1" dirty="0">
              <a:solidFill>
                <a:prstClr val="white"/>
              </a:solidFill>
              <a:highlight>
                <a:srgbClr val="000000"/>
              </a:highlight>
            </a:endParaRP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dirty="0"/>
              <a:t>4. Způsobilost projektu a předkládání žádostí</a:t>
            </a:r>
          </a:p>
        </p:txBody>
      </p:sp>
      <p:sp>
        <p:nvSpPr>
          <p:cNvPr id="5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10735732" y="5951387"/>
            <a:ext cx="1049867" cy="525613"/>
          </a:xfrm>
        </p:spPr>
        <p:txBody>
          <a:bodyPr/>
          <a:lstStyle/>
          <a:p>
            <a:fld id="{09F05BE4-02A1-40A3-82A4-B2ABA39870E0}" type="slidenum">
              <a:rPr lang="cs-CZ" smtClean="0"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5955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E52FA94F-0539-5D48-AA3C-3C74ED6243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Děkujeme 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6" name="Podnadpis 5">
            <a:extLst>
              <a:ext uri="{FF2B5EF4-FFF2-40B4-BE49-F238E27FC236}">
                <a16:creationId xmlns:a16="http://schemas.microsoft.com/office/drawing/2014/main" id="{D410835F-0A28-BD49-B480-AA3D6E59BF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Krajský úřad ZK</a:t>
            </a:r>
          </a:p>
          <a:p>
            <a:r>
              <a:rPr lang="cs-CZ" dirty="0"/>
              <a:t>Třída Tomáš Bati 21</a:t>
            </a:r>
          </a:p>
          <a:p>
            <a:r>
              <a:rPr lang="cs-CZ" dirty="0"/>
              <a:t>Zlín 761 90</a:t>
            </a:r>
          </a:p>
        </p:txBody>
      </p:sp>
    </p:spTree>
    <p:extLst>
      <p:ext uri="{BB962C8B-B14F-4D97-AF65-F5344CB8AC3E}">
        <p14:creationId xmlns:p14="http://schemas.microsoft.com/office/powerpoint/2010/main" val="745454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298713"/>
            <a:ext cx="11264900" cy="4980912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b="1" dirty="0">
                <a:solidFill>
                  <a:schemeClr val="bg1"/>
                </a:solidFill>
                <a:highlight>
                  <a:srgbClr val="000000"/>
                </a:highlight>
              </a:rPr>
              <a:t>DT1 - Projekty na obnovu obecního majetku</a:t>
            </a:r>
          </a:p>
          <a:p>
            <a:pPr lvl="0">
              <a:lnSpc>
                <a:spcPct val="110000"/>
              </a:lnSpc>
            </a:pPr>
            <a:r>
              <a:rPr lang="cs-CZ" sz="2600" dirty="0">
                <a:solidFill>
                  <a:prstClr val="black"/>
                </a:solidFill>
              </a:rPr>
              <a:t>opatření:  1.1 Rekonstrukce, modernizace a výstavba místních komunikací na pozemcích v majetku obce, popř. v majetku Zlínského kraje (</a:t>
            </a:r>
            <a:r>
              <a:rPr lang="cs-CZ" sz="2600" b="1" dirty="0">
                <a:solidFill>
                  <a:prstClr val="black"/>
                </a:solidFill>
              </a:rPr>
              <a:t>max. míra podpory 30 %</a:t>
            </a:r>
            <a:r>
              <a:rPr lang="cs-CZ" sz="2600" dirty="0">
                <a:solidFill>
                  <a:prstClr val="black"/>
                </a:solidFill>
              </a:rPr>
              <a:t>)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cs-CZ" sz="2200" dirty="0">
                <a:solidFill>
                  <a:prstClr val="black"/>
                </a:solidFill>
              </a:rPr>
              <a:t>Výstavba místních pěších komunikací podél silnic I., II. a III. tříd, popř. podél silnic, které slouží k zajištění linkové autobusové dopravy event. městské hromadné dopravy.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cs-CZ" sz="2200" dirty="0">
                <a:solidFill>
                  <a:prstClr val="black"/>
                </a:solidFill>
              </a:rPr>
              <a:t>Rekonstrukce a modernizace místní komunikace, včetně výstavby veřejného parkoviště, obratiště, v zájmu zajištění dostupnosti služeb občanské vybavenosti, či odstranění nebezpečných míst a napojení na hlavní komunikační tahy nebo napojení na dálkové a regionálně významné cyklistické trasy.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2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Autofit/>
          </a:bodyPr>
          <a:lstStyle/>
          <a:p>
            <a:r>
              <a:rPr lang="cs-CZ" sz="3200" dirty="0"/>
              <a:t>1. Dotační tituly, podporovaná opatření a aktivity programu</a:t>
            </a:r>
          </a:p>
        </p:txBody>
      </p:sp>
    </p:spTree>
    <p:extLst>
      <p:ext uri="{BB962C8B-B14F-4D97-AF65-F5344CB8AC3E}">
        <p14:creationId xmlns:p14="http://schemas.microsoft.com/office/powerpoint/2010/main" val="4193525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298713"/>
            <a:ext cx="11264900" cy="4980912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b="1" dirty="0">
                <a:solidFill>
                  <a:schemeClr val="bg1"/>
                </a:solidFill>
                <a:highlight>
                  <a:srgbClr val="000000"/>
                </a:highlight>
              </a:rPr>
              <a:t>DT1 - Projekty na obnovu obecního majetku</a:t>
            </a:r>
          </a:p>
          <a:p>
            <a:pPr>
              <a:lnSpc>
                <a:spcPct val="110000"/>
              </a:lnSpc>
            </a:pPr>
            <a:r>
              <a:rPr lang="cs-CZ" sz="2600" dirty="0"/>
              <a:t>opatření:  1.2 Komplexní úprava veřejného prostranství obce vč. obnovy a zřizování veřejné zeleně na pozemcích v majetku obce, popř. v majetku Zlínského kraje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cs-CZ" sz="2200" dirty="0"/>
              <a:t>Revitalizace a obnova veřejných prostranství (náves, odpočinkové zóny, liniová zeleň, hřbitovy, venkovní místa pro setkávání občanů - výletiště apod.) včetně mobiliáře (parkové lavičky, odpadkové koše, nádoby na květiny, stojany na kola, pítka, herní prvky pro malé děti, přístřešky sloužící veřejné dopravě a jiné veřejné přístřešky apod.) a vodních ploch a prvků (jako např. jezírka, fontány, kašny, otevřené vodoteče apod.) v zastavěné části obce.</a:t>
            </a:r>
          </a:p>
          <a:p>
            <a:pPr marL="0" indent="0">
              <a:lnSpc>
                <a:spcPct val="110000"/>
              </a:lnSpc>
              <a:buNone/>
            </a:pPr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3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Autofit/>
          </a:bodyPr>
          <a:lstStyle/>
          <a:p>
            <a:r>
              <a:rPr lang="cs-CZ" sz="3200" dirty="0"/>
              <a:t>1. Dotační tituly, podporovaná opatření a aktivity programu</a:t>
            </a:r>
          </a:p>
        </p:txBody>
      </p:sp>
    </p:spTree>
    <p:extLst>
      <p:ext uri="{BB962C8B-B14F-4D97-AF65-F5344CB8AC3E}">
        <p14:creationId xmlns:p14="http://schemas.microsoft.com/office/powerpoint/2010/main" val="2911051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298713"/>
            <a:ext cx="11264900" cy="4980912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b="1" dirty="0">
                <a:solidFill>
                  <a:schemeClr val="bg1"/>
                </a:solidFill>
                <a:highlight>
                  <a:srgbClr val="000000"/>
                </a:highlight>
              </a:rPr>
              <a:t>DT1 - Projekty na obnovu obecního majetku</a:t>
            </a:r>
          </a:p>
          <a:p>
            <a:pPr>
              <a:lnSpc>
                <a:spcPct val="110000"/>
              </a:lnSpc>
            </a:pPr>
            <a:r>
              <a:rPr lang="cs-CZ" sz="2600" dirty="0"/>
              <a:t>opatření:  1.3 Rekonstrukce a oprava objektů občanské vybavenosti zaměřených především na poskytování kulturních a volnočasových služeb v ob</a:t>
            </a:r>
            <a:r>
              <a:rPr lang="cs-CZ" dirty="0"/>
              <a:t>ci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cs-CZ" sz="2200" dirty="0"/>
              <a:t>Rekonstrukce a oprava objektů sloužících volnočasovým a kulturním aktivitám (knihovny, obecní muzea, kulturní zařízení, prostory pro setkávání spolků či jiných organizací působících v obci apod.).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200" dirty="0"/>
              <a:t>Rekonstrukce a oprava multifunkčních objektů (obecní úřady a prostory pro kulturní a volnočasové služby).</a:t>
            </a:r>
          </a:p>
          <a:p>
            <a:pPr>
              <a:lnSpc>
                <a:spcPct val="110000"/>
              </a:lnSpc>
            </a:pPr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4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Autofit/>
          </a:bodyPr>
          <a:lstStyle/>
          <a:p>
            <a:r>
              <a:rPr lang="cs-CZ" sz="3200" dirty="0"/>
              <a:t>1. Dotační tituly, podporovaná opatření a aktivity programu</a:t>
            </a:r>
          </a:p>
        </p:txBody>
      </p:sp>
    </p:spTree>
    <p:extLst>
      <p:ext uri="{BB962C8B-B14F-4D97-AF65-F5344CB8AC3E}">
        <p14:creationId xmlns:p14="http://schemas.microsoft.com/office/powerpoint/2010/main" val="2548094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5F7568DA-63C8-D93C-09A6-CD29B39196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b="1" dirty="0">
                <a:solidFill>
                  <a:schemeClr val="bg1"/>
                </a:solidFill>
                <a:highlight>
                  <a:srgbClr val="000000"/>
                </a:highlight>
              </a:rPr>
              <a:t>DT1 - Projekty na obnovu obecního majetku</a:t>
            </a:r>
          </a:p>
          <a:p>
            <a:pPr>
              <a:lnSpc>
                <a:spcPct val="110000"/>
              </a:lnSpc>
            </a:pPr>
            <a:r>
              <a:rPr lang="cs-CZ" sz="2600" dirty="0"/>
              <a:t>opatření:  1.4 Zasíťování lokalit pro výstavbu rodinných nebo bytových domů na pozemcích v majetku obce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cs-CZ" sz="2600" dirty="0"/>
              <a:t>Výstavba místních a pěších komunikací k lokalitám pro novou výstavbu bytových a rodinných domů.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600" dirty="0"/>
              <a:t>Inženýrské sítě k lokalitám pro novou výstavbu bytových a rodinných domů (vodohospodářské, energetické, sdělovací, ostatní).</a:t>
            </a:r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2936C342-1CB5-3E8F-72B9-323AD910A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5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C46C2195-33B0-296B-F384-182BB08BF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dirty="0"/>
              <a:t>1. Dotační tituly, podporovaná opatření a aktivity programu</a:t>
            </a:r>
          </a:p>
        </p:txBody>
      </p:sp>
    </p:spTree>
    <p:extLst>
      <p:ext uri="{BB962C8B-B14F-4D97-AF65-F5344CB8AC3E}">
        <p14:creationId xmlns:p14="http://schemas.microsoft.com/office/powerpoint/2010/main" val="2931490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2026" y="1453896"/>
            <a:ext cx="11264900" cy="4825729"/>
          </a:xfrm>
        </p:spPr>
        <p:txBody>
          <a:bodyPr>
            <a:normAutofit/>
          </a:bodyPr>
          <a:lstStyle/>
          <a:p>
            <a:pPr marL="0" lvl="0" indent="0">
              <a:lnSpc>
                <a:spcPct val="120000"/>
              </a:lnSpc>
              <a:buNone/>
            </a:pPr>
            <a:r>
              <a:rPr lang="pl-PL" b="1" dirty="0">
                <a:solidFill>
                  <a:prstClr val="white"/>
                </a:solidFill>
                <a:highlight>
                  <a:srgbClr val="000000"/>
                </a:highlight>
              </a:rPr>
              <a:t>DT2 - Projekty na zpracování územních plánů</a:t>
            </a:r>
          </a:p>
          <a:p>
            <a:pPr lvl="0">
              <a:lnSpc>
                <a:spcPct val="110000"/>
              </a:lnSpc>
            </a:pPr>
            <a:r>
              <a:rPr lang="cs-CZ" sz="2600" dirty="0">
                <a:solidFill>
                  <a:prstClr val="black"/>
                </a:solidFill>
              </a:rPr>
              <a:t>opatření:  2.1 Zpracování návrhu územního plánu obcí</a:t>
            </a:r>
          </a:p>
          <a:p>
            <a:pPr lvl="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cs-CZ" sz="2000" dirty="0"/>
              <a:t>určeno pro obce, u nichž je potřeba zpracování návrhu územního plánu vyvolána požadavkem státní správy nebo činností (např. změna nadřazené dokumentace, změna v důsledku komplexních pozemkových úprav v obci, změna oborové koncepce dotčeného orgánu atd.)</a:t>
            </a:r>
            <a:endParaRPr lang="cs-CZ" sz="2000" dirty="0">
              <a:solidFill>
                <a:prstClr val="black"/>
              </a:solidFill>
            </a:endParaRPr>
          </a:p>
          <a:p>
            <a:pPr lvl="0">
              <a:lnSpc>
                <a:spcPct val="110000"/>
              </a:lnSpc>
            </a:pPr>
            <a:r>
              <a:rPr lang="cs-CZ" sz="2600" dirty="0">
                <a:solidFill>
                  <a:prstClr val="black"/>
                </a:solidFill>
              </a:rPr>
              <a:t>opatření:  2.2 Zpracování změny územního plánu vyvolané požadavkem nebo činností státní zprávy</a:t>
            </a:r>
          </a:p>
          <a:p>
            <a:pPr lvl="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cs-CZ" sz="2000" dirty="0"/>
              <a:t>změna nadřazené dokumentace, změna v důsledku komplexních pozemkových úprav v obci, změna oborové koncepce dotčeného orgánu atd.. </a:t>
            </a:r>
          </a:p>
          <a:p>
            <a:pPr marL="0" indent="0">
              <a:lnSpc>
                <a:spcPct val="120000"/>
              </a:lnSpc>
              <a:buNone/>
            </a:pPr>
            <a:endParaRPr lang="pl-PL" b="1" dirty="0">
              <a:solidFill>
                <a:prstClr val="white"/>
              </a:solidFill>
              <a:highlight>
                <a:srgbClr val="000000"/>
              </a:highlight>
            </a:endParaRPr>
          </a:p>
          <a:p>
            <a:pPr marL="0" lvl="0" indent="0">
              <a:lnSpc>
                <a:spcPct val="120000"/>
              </a:lnSpc>
              <a:buNone/>
            </a:pPr>
            <a:endParaRPr lang="pl-PL" b="1" dirty="0">
              <a:solidFill>
                <a:prstClr val="white"/>
              </a:solidFill>
              <a:highlight>
                <a:srgbClr val="000000"/>
              </a:highlight>
            </a:endParaRP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6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dirty="0"/>
              <a:t>1. Dotační tituly, podporovaná opatření a aktivity programu</a:t>
            </a:r>
          </a:p>
        </p:txBody>
      </p:sp>
    </p:spTree>
    <p:extLst>
      <p:ext uri="{BB962C8B-B14F-4D97-AF65-F5344CB8AC3E}">
        <p14:creationId xmlns:p14="http://schemas.microsoft.com/office/powerpoint/2010/main" val="23513988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2026" y="1453896"/>
            <a:ext cx="11264900" cy="4825729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b="1" dirty="0">
                <a:solidFill>
                  <a:prstClr val="white"/>
                </a:solidFill>
                <a:highlight>
                  <a:srgbClr val="000000"/>
                </a:highlight>
              </a:rPr>
              <a:t>DT3 - Projekty na ochranu životního prostředí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i="1" dirty="0">
                <a:solidFill>
                  <a:prstClr val="black"/>
                </a:solidFill>
              </a:rPr>
              <a:t>Podporované aktivity s využitím materiálů a výrobků z recykl. odpadů</a:t>
            </a:r>
          </a:p>
          <a:p>
            <a:pPr lvl="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cs-CZ" dirty="0">
                <a:solidFill>
                  <a:prstClr val="black"/>
                </a:solidFill>
              </a:rPr>
              <a:t>Vybudování a revitalizace stanovišť určených k umístění kontejnerů na separovaný sběr odpadů.  </a:t>
            </a:r>
          </a:p>
          <a:p>
            <a:pPr lvl="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cs-CZ" dirty="0">
                <a:solidFill>
                  <a:prstClr val="black"/>
                </a:solidFill>
              </a:rPr>
              <a:t>Pořízení obecního mobiliáře, přístřešků a úprava ploch včetně oplocení. </a:t>
            </a:r>
          </a:p>
          <a:p>
            <a:pPr lvl="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cs-CZ" dirty="0">
                <a:solidFill>
                  <a:prstClr val="black"/>
                </a:solidFill>
              </a:rPr>
              <a:t>Pořízení herních prvků do základních a mateřských škol a vybavení sportovišť.</a:t>
            </a:r>
          </a:p>
          <a:p>
            <a:pPr marL="0" indent="0">
              <a:lnSpc>
                <a:spcPct val="120000"/>
              </a:lnSpc>
              <a:buNone/>
            </a:pPr>
            <a:endParaRPr lang="pl-PL" b="1" dirty="0">
              <a:solidFill>
                <a:prstClr val="white"/>
              </a:solidFill>
              <a:highlight>
                <a:srgbClr val="000000"/>
              </a:highlight>
            </a:endParaRPr>
          </a:p>
          <a:p>
            <a:pPr marL="0" lvl="0" indent="0">
              <a:lnSpc>
                <a:spcPct val="120000"/>
              </a:lnSpc>
              <a:buNone/>
            </a:pPr>
            <a:endParaRPr lang="pl-PL" b="1" dirty="0">
              <a:solidFill>
                <a:prstClr val="white"/>
              </a:solidFill>
              <a:highlight>
                <a:srgbClr val="000000"/>
              </a:highlight>
            </a:endParaRP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7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dirty="0"/>
              <a:t>1. Dotační tituly, podporovaná opatření a aktivity programu</a:t>
            </a:r>
          </a:p>
        </p:txBody>
      </p:sp>
    </p:spTree>
    <p:extLst>
      <p:ext uri="{BB962C8B-B14F-4D97-AF65-F5344CB8AC3E}">
        <p14:creationId xmlns:p14="http://schemas.microsoft.com/office/powerpoint/2010/main" val="4498198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2026" y="1453896"/>
            <a:ext cx="11264900" cy="4892040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sz="4000" b="1" dirty="0">
                <a:solidFill>
                  <a:prstClr val="white"/>
                </a:solidFill>
                <a:highlight>
                  <a:srgbClr val="000000"/>
                </a:highlight>
              </a:rPr>
              <a:t>DT4 – Projekty na obnovu a rozvoj ohrožených území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i="1" dirty="0">
                <a:solidFill>
                  <a:prstClr val="black"/>
                </a:solidFill>
              </a:rPr>
              <a:t>Podporované aktivity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cs-CZ" dirty="0"/>
              <a:t>Komplexní úprava veřejného prostranství, včetně obnovy a zřizování veřejné zeleně v </a:t>
            </a:r>
            <a:r>
              <a:rPr lang="cs-CZ" dirty="0" err="1"/>
              <a:t>intravilánu</a:t>
            </a:r>
            <a:r>
              <a:rPr lang="cs-CZ" dirty="0"/>
              <a:t> i </a:t>
            </a:r>
            <a:r>
              <a:rPr lang="cs-CZ" dirty="0" err="1"/>
              <a:t>extravilánu</a:t>
            </a:r>
            <a:r>
              <a:rPr lang="cs-CZ" dirty="0"/>
              <a:t> obce a případné demolice objektů na upravovaném území (revitalizace návsi, odpočinkové zóny, liniová zeleň, hřbitovy, venkovní místa setkávání občanů /výletiště/, požární nádrže, přístřešky sloužící veřejné dopravě a jiné veřejné přístřešky, včetně vybavení mobiliářem). 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cs-CZ" dirty="0"/>
              <a:t>Rekonstrukce a obnova objektů a ploch občanské vybavenosti zaměřených na poskytování služeb v obci (kulturní, sportovní, volnočasové aktivity včetně zázemí a obecní úřady).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cs-CZ" dirty="0"/>
              <a:t>Oprava, udržování, rekonstrukce, modernizace a výstavba místních komunikací na pozemcích v majetku obce, popř. v majetku Zlínského kraje, včetně výstavby veřejných parkovišť a modernizace veřejného osvětlení.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cs-CZ" dirty="0"/>
              <a:t>Zasíťování obecních pozemků pro výstavbu rodinných či bytových domů, včetně výstavby místních komunikací k těmto lokalitám a výkupu pozemků pro účely budování technických sítí.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cs-CZ" dirty="0"/>
              <a:t>Zajištění propojení objektů ve vlastnictví obce optickou sítí s vysokou propustností, výstavba sítí MAN (metropolitní sítě) a LAN (lokální sítě) pro obce a jejich zřizované a zakládané organizace.</a:t>
            </a:r>
          </a:p>
          <a:p>
            <a:pPr marL="0" indent="0">
              <a:lnSpc>
                <a:spcPct val="120000"/>
              </a:lnSpc>
              <a:buNone/>
            </a:pPr>
            <a:endParaRPr lang="pl-PL" b="1" dirty="0">
              <a:solidFill>
                <a:prstClr val="white"/>
              </a:solidFill>
              <a:highlight>
                <a:srgbClr val="000000"/>
              </a:highlight>
            </a:endParaRPr>
          </a:p>
          <a:p>
            <a:pPr marL="0" lvl="0" indent="0">
              <a:lnSpc>
                <a:spcPct val="120000"/>
              </a:lnSpc>
              <a:buNone/>
            </a:pPr>
            <a:endParaRPr lang="pl-PL" b="1" dirty="0">
              <a:solidFill>
                <a:prstClr val="white"/>
              </a:solidFill>
              <a:highlight>
                <a:srgbClr val="000000"/>
              </a:highlight>
            </a:endParaRP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8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dirty="0"/>
              <a:t>1. Dotační tituly, podporovaná opatření a aktivity programu</a:t>
            </a:r>
          </a:p>
        </p:txBody>
      </p:sp>
    </p:spTree>
    <p:extLst>
      <p:ext uri="{BB962C8B-B14F-4D97-AF65-F5344CB8AC3E}">
        <p14:creationId xmlns:p14="http://schemas.microsoft.com/office/powerpoint/2010/main" val="284161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2026" y="1453896"/>
            <a:ext cx="11264900" cy="4892040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b="1" dirty="0">
                <a:solidFill>
                  <a:prstClr val="white"/>
                </a:solidFill>
                <a:highlight>
                  <a:srgbClr val="000000"/>
                </a:highlight>
              </a:rPr>
              <a:t>DT5 – Projekty na podporu cyklistiky</a:t>
            </a:r>
          </a:p>
          <a:p>
            <a:pPr lvl="0">
              <a:lnSpc>
                <a:spcPct val="110000"/>
              </a:lnSpc>
            </a:pPr>
            <a:r>
              <a:rPr lang="cs-CZ" dirty="0">
                <a:solidFill>
                  <a:prstClr val="black"/>
                </a:solidFill>
              </a:rPr>
              <a:t>opatření:  5.1 Zpracování projektové dokumentace na výstavbu dálkových a regionálně významných cyklistických stezek</a:t>
            </a:r>
          </a:p>
          <a:p>
            <a:pPr lvl="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cs-CZ" sz="1800" dirty="0"/>
              <a:t>zhotovení projektové dokumentace stavby cyklistické stezky na území Zlínského kraje (dle vyhlášky č. 131/2024 Sb. O dokumentaci staveb, popř. dle vyhlášky č. 499/2006 Sb. o dokumentaci staveb ve znění pozdějších předpisů, dle Vyhlášky č. 146/2008 Sb. o rozsahu a obsahu projektové dokumentace dopravních staveb nebo vyhlášky č. 227/2024 Sb. o rozsahu a obsahu projektové dokumentace staveb dopravní infrastruktury ve znění pozdějších předpisů a Technických podmínek 179 Ministerstva dopravy – Navrhování komunikací pro cyklisty).</a:t>
            </a:r>
            <a:endParaRPr lang="cs-CZ" sz="1800" dirty="0">
              <a:solidFill>
                <a:prstClr val="black"/>
              </a:solidFill>
            </a:endParaRPr>
          </a:p>
          <a:p>
            <a:pPr lvl="0">
              <a:lnSpc>
                <a:spcPct val="110000"/>
              </a:lnSpc>
            </a:pPr>
            <a:r>
              <a:rPr lang="cs-CZ" dirty="0">
                <a:solidFill>
                  <a:prstClr val="black"/>
                </a:solidFill>
              </a:rPr>
              <a:t>opatření:  5.2 Spolufinancování výstavby, rekonstrukce a oprav dálkových a regionálně významných cyklistických stezek 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cs-CZ" sz="1900" dirty="0">
                <a:ea typeface="Times New Roman" panose="02020603050405020304" pitchFamily="18" charset="0"/>
              </a:rPr>
              <a:t>spolufinancování výstavby, rekonstrukce a oprav cyklistických stezek na území Zlínského kraje, jejichž realizace je podpořena z národních či evropských dotačních zdrojů, a to způsobilých výdajů takto podpořených projektů.</a:t>
            </a:r>
            <a:endParaRPr lang="pl-PL" sz="1900" b="1" dirty="0">
              <a:solidFill>
                <a:prstClr val="white"/>
              </a:solidFill>
              <a:highlight>
                <a:srgbClr val="000000"/>
              </a:highlight>
            </a:endParaRPr>
          </a:p>
          <a:p>
            <a:pPr marL="0" lvl="0" indent="0">
              <a:lnSpc>
                <a:spcPct val="120000"/>
              </a:lnSpc>
              <a:buNone/>
            </a:pPr>
            <a:endParaRPr lang="pl-PL" b="1" dirty="0">
              <a:solidFill>
                <a:prstClr val="white"/>
              </a:solidFill>
              <a:highlight>
                <a:srgbClr val="000000"/>
              </a:highlight>
            </a:endParaRP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9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dirty="0"/>
              <a:t>1. Dotační tituly, podporovaná opatření a aktivity programu</a:t>
            </a:r>
          </a:p>
        </p:txBody>
      </p:sp>
    </p:spTree>
    <p:extLst>
      <p:ext uri="{BB962C8B-B14F-4D97-AF65-F5344CB8AC3E}">
        <p14:creationId xmlns:p14="http://schemas.microsoft.com/office/powerpoint/2010/main" val="80994358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2804</TotalTime>
  <Words>1770</Words>
  <Application>Microsoft Office PowerPoint</Application>
  <PresentationFormat>Širokoúhlá obrazovka</PresentationFormat>
  <Paragraphs>131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21" baseType="lpstr">
      <vt:lpstr>Degular</vt:lpstr>
      <vt:lpstr>Arial</vt:lpstr>
      <vt:lpstr>Arial Black</vt:lpstr>
      <vt:lpstr>Calibri</vt:lpstr>
      <vt:lpstr>Times New Roman</vt:lpstr>
      <vt:lpstr>Wingdings</vt:lpstr>
      <vt:lpstr>Motiv Office</vt:lpstr>
      <vt:lpstr> RP02-25 Program na podporu obnovy venkova</vt:lpstr>
      <vt:lpstr>1. Dotační tituly, podporovaná opatření a aktivity programu</vt:lpstr>
      <vt:lpstr>1. Dotační tituly, podporovaná opatření a aktivity programu</vt:lpstr>
      <vt:lpstr>1. Dotační tituly, podporovaná opatření a aktivity programu</vt:lpstr>
      <vt:lpstr>1. Dotační tituly, podporovaná opatření a aktivity programu</vt:lpstr>
      <vt:lpstr>1. Dotační tituly, podporovaná opatření a aktivity programu</vt:lpstr>
      <vt:lpstr>1. Dotační tituly, podporovaná opatření a aktivity programu</vt:lpstr>
      <vt:lpstr>1. Dotační tituly, podporovaná opatření a aktivity programu</vt:lpstr>
      <vt:lpstr>1. Dotační tituly, podporovaná opatření a aktivity programu</vt:lpstr>
      <vt:lpstr>1. Dotační tituly, podporovaná opatření a aktivity programu</vt:lpstr>
      <vt:lpstr>2. Alokace, maximální výše a míra dotace</vt:lpstr>
      <vt:lpstr>3. Doba realizace projektu</vt:lpstr>
      <vt:lpstr>4. Způsobilost projektu a předkládání žádostí</vt:lpstr>
      <vt:lpstr>Děkujeme 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Zajištění veřejné dopravy ZK od 15.12.2019</dc:title>
  <dc:creator>Quang Milan Nguyen</dc:creator>
  <cp:lastModifiedBy>Marek Tomáš</cp:lastModifiedBy>
  <cp:revision>39</cp:revision>
  <dcterms:created xsi:type="dcterms:W3CDTF">2021-08-21T22:30:26Z</dcterms:created>
  <dcterms:modified xsi:type="dcterms:W3CDTF">2025-01-09T16:00:28Z</dcterms:modified>
</cp:coreProperties>
</file>