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67" r:id="rId4"/>
    <p:sldId id="258" r:id="rId5"/>
    <p:sldId id="266" r:id="rId6"/>
    <p:sldId id="268" r:id="rId7"/>
    <p:sldId id="264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3"/>
    <p:restoredTop sz="96327"/>
  </p:normalViewPr>
  <p:slideViewPr>
    <p:cSldViewPr snapToGrid="0" snapToObjects="1">
      <p:cViewPr varScale="1">
        <p:scale>
          <a:sx n="72" d="100"/>
          <a:sy n="72" d="100"/>
        </p:scale>
        <p:origin x="9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09.01.2025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09.01.2025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r>
              <a:rPr lang="cs-CZ" sz="4800" dirty="0"/>
              <a:t>RP08-25 </a:t>
            </a:r>
            <a:br>
              <a:rPr lang="cs-CZ" sz="4800" dirty="0"/>
            </a:br>
            <a:r>
              <a:rPr lang="cs-CZ" sz="4800" dirty="0"/>
              <a:t>Podpora včelařství ve Zlínském kraji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/>
          </a:bodyPr>
          <a:lstStyle/>
          <a:p>
            <a:r>
              <a:rPr lang="cs-CZ" altLang="cs-CZ" dirty="0"/>
              <a:t>Lucie Škvařilová</a:t>
            </a:r>
          </a:p>
          <a:p>
            <a:r>
              <a:rPr lang="cs-CZ" altLang="cs-CZ" dirty="0"/>
              <a:t>Odbor životního prostředí a zemědělství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Alokace programu: </a:t>
            </a:r>
          </a:p>
          <a:p>
            <a:pPr marL="0" indent="0">
              <a:buNone/>
              <a:defRPr/>
            </a:pPr>
            <a:r>
              <a:rPr lang="cs-CZ" altLang="cs-CZ" b="1" dirty="0">
                <a:cs typeface="Arial" panose="020B0604020202020204" pitchFamily="34" charset="0"/>
              </a:rPr>
              <a:t>	1 200 000 Kč</a:t>
            </a: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Výše podpory na 1 projekt: </a:t>
            </a:r>
          </a:p>
          <a:p>
            <a:pPr marL="0" indent="0">
              <a:buNone/>
              <a:defRPr/>
            </a:pPr>
            <a:r>
              <a:rPr lang="cs-CZ" altLang="cs-CZ" b="1" dirty="0">
                <a:cs typeface="Arial" panose="020B0604020202020204" pitchFamily="34" charset="0"/>
              </a:rPr>
              <a:t>	7 000 – 12 000 Kč</a:t>
            </a: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Doba realizace projektu: </a:t>
            </a:r>
          </a:p>
          <a:p>
            <a:pPr marL="0" indent="0">
              <a:buNone/>
              <a:defRPr/>
            </a:pPr>
            <a:r>
              <a:rPr lang="cs-CZ" altLang="cs-CZ" b="1" dirty="0">
                <a:cs typeface="Arial" panose="020B0604020202020204" pitchFamily="34" charset="0"/>
              </a:rPr>
              <a:t>	1. 1. 2025 - 5. 10. 2025</a:t>
            </a: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1 žadatel = 1 žádosti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663" y="1481978"/>
            <a:ext cx="6352196" cy="408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5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86589" y="5971827"/>
            <a:ext cx="2743200" cy="365125"/>
          </a:xfrm>
        </p:spPr>
        <p:txBody>
          <a:bodyPr/>
          <a:lstStyle/>
          <a:p>
            <a:fld id="{157D43A2-98E4-B24E-9228-7624BE346F8E}" type="slidenum">
              <a:rPr lang="cs-CZ" sz="4000" i="1" smtClean="0">
                <a:solidFill>
                  <a:schemeClr val="tx1"/>
                </a:solidFill>
              </a:rPr>
              <a:t>3</a:t>
            </a:fld>
            <a:endParaRPr lang="cs-CZ" sz="4000" i="1" dirty="0">
              <a:solidFill>
                <a:schemeClr val="tx1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0" y="1679575"/>
            <a:ext cx="11264900" cy="46005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Maximální míra podpory:</a:t>
            </a:r>
            <a:r>
              <a:rPr lang="cs-CZ" altLang="cs-CZ" b="1" dirty="0">
                <a:cs typeface="Arial" panose="020B0604020202020204" pitchFamily="34" charset="0"/>
              </a:rPr>
              <a:t> 70% </a:t>
            </a:r>
            <a:r>
              <a:rPr lang="cs-CZ" altLang="cs-CZ" dirty="0">
                <a:cs typeface="Arial" panose="020B0604020202020204" pitchFamily="34" charset="0"/>
              </a:rPr>
              <a:t>z celkových způsobilých výdajů projektu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altLang="cs-CZ" dirty="0">
                <a:cs typeface="Arial" panose="020B0604020202020204" pitchFamily="34" charset="0"/>
              </a:rPr>
              <a:t>         - vyplácí se po schválení závěrečné zprávy a vyúčtování</a:t>
            </a:r>
          </a:p>
          <a:p>
            <a:pPr>
              <a:defRPr/>
            </a:pPr>
            <a:endParaRPr lang="cs-CZ" altLang="cs-CZ" sz="11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Formulář žádosti je nutno odeslat elektronicky a zároveň předložit originál datovou schránkou, případně doručit podepsaný písemně. </a:t>
            </a:r>
          </a:p>
          <a:p>
            <a:pPr>
              <a:defRPr/>
            </a:pPr>
            <a:endParaRPr lang="cs-CZ" altLang="cs-CZ" sz="11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Neinvestiční projekt.</a:t>
            </a:r>
          </a:p>
          <a:p>
            <a:pPr>
              <a:defRPr/>
            </a:pPr>
            <a:endParaRPr lang="cs-CZ" altLang="cs-CZ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7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Okruh žadatelů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422026" y="1410790"/>
            <a:ext cx="6623253" cy="4872444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b="1" dirty="0"/>
              <a:t>Žadatelem je fyzická osoba - zájmový včelař </a:t>
            </a:r>
            <a:endParaRPr lang="cs-CZ" dirty="0"/>
          </a:p>
          <a:p>
            <a:r>
              <a:rPr lang="cs-CZ" b="1" dirty="0"/>
              <a:t>žadatel dovršil v době podání žádosti věk 18 let, </a:t>
            </a:r>
            <a:endParaRPr lang="cs-CZ" dirty="0"/>
          </a:p>
          <a:p>
            <a:r>
              <a:rPr lang="cs-CZ" b="1" dirty="0"/>
              <a:t>žadatel nečerpal finanční prostředky na nákup včelařského vybavení z RP08-23, RP08-24 Podpora včelařství ve Zlínském kraji </a:t>
            </a:r>
            <a:endParaRPr lang="cs-CZ" dirty="0"/>
          </a:p>
          <a:p>
            <a:r>
              <a:rPr lang="pl-PL" dirty="0"/>
              <a:t>být přímo odpovědní za realizaci projektu, nepůsobit jako prostředník, </a:t>
            </a:r>
          </a:p>
          <a:p>
            <a:r>
              <a:rPr lang="cs-CZ" dirty="0"/>
              <a:t>mít stabilní a dostatečné zdroje financování </a:t>
            </a:r>
          </a:p>
          <a:p>
            <a:r>
              <a:rPr lang="cs-CZ" b="1" dirty="0"/>
              <a:t>Stanoviště včelstev musí být umístěno na území Zlínského kraje. 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7515281" y="1749267"/>
            <a:ext cx="4311650" cy="3552825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11356930" y="5752647"/>
            <a:ext cx="470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cs-CZ" sz="4000" i="1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b="1" dirty="0"/>
              <a:t>Nákup základního vybavení (povinné) – 3 až 6 ks nástavkových úlů s </a:t>
            </a:r>
            <a:r>
              <a:rPr lang="cs-CZ" b="1" dirty="0" err="1"/>
              <a:t>varroa</a:t>
            </a:r>
            <a:r>
              <a:rPr lang="cs-CZ" b="1" dirty="0"/>
              <a:t> dnem, 50 až 300 rámkových přířezů nebo rámků. </a:t>
            </a:r>
            <a:endParaRPr lang="cs-CZ" dirty="0"/>
          </a:p>
          <a:p>
            <a:r>
              <a:rPr lang="cs-CZ" b="1" dirty="0"/>
              <a:t>Nákup doporučeného vybavení (nepovinné): včelařský kuřák, rojáček, rozpěrák, voskové mezistěny, </a:t>
            </a:r>
            <a:r>
              <a:rPr lang="cs-CZ" b="1" dirty="0" err="1"/>
              <a:t>zatavovač</a:t>
            </a:r>
            <a:r>
              <a:rPr lang="cs-CZ" b="1" dirty="0"/>
              <a:t> mezistěn, napínač/</a:t>
            </a:r>
            <a:r>
              <a:rPr lang="cs-CZ" b="1" dirty="0" err="1"/>
              <a:t>zvlňovač</a:t>
            </a:r>
            <a:r>
              <a:rPr lang="cs-CZ" b="1" dirty="0"/>
              <a:t> drátků, výkluzy (usazené i neusazené v desce), barva na matky, včelařský drátek</a:t>
            </a:r>
            <a:r>
              <a:rPr lang="cs-CZ" b="1"/>
              <a:t>, mezerníky, hřebeny, </a:t>
            </a:r>
            <a:r>
              <a:rPr lang="cs-CZ" b="1" dirty="0"/>
              <a:t>včelařské hřebíčky, forma na sbíjení rámků, krmítko, mateří mřížka, izolátor matek (klícka), ochranné pomůcky (včelařský klobouk, blůza, oblek, rukavice, ochranná maska/respirátor). </a:t>
            </a:r>
            <a:endParaRPr lang="cs-CZ" dirty="0"/>
          </a:p>
          <a:p>
            <a:r>
              <a:rPr lang="cs-CZ" b="1" dirty="0"/>
              <a:t>Nákup osiva nebo sazenic medonosných rostlin (nepovinné) </a:t>
            </a:r>
            <a:endParaRPr lang="cs-CZ" dirty="0"/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7" name="Obdélník 6"/>
          <p:cNvSpPr/>
          <p:nvPr/>
        </p:nvSpPr>
        <p:spPr>
          <a:xfrm>
            <a:off x="11356535" y="5749540"/>
            <a:ext cx="4700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cs-CZ" sz="4000" i="1" dirty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126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altLang="cs-CZ" sz="2600" b="1" dirty="0">
                <a:cs typeface="Arial" panose="020B0604020202020204" pitchFamily="34" charset="0"/>
              </a:rPr>
              <a:t>Mgr. Lucie Škvařilová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Odbor životního prostředí a zemědělství</a:t>
            </a: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  Oddělení zemědělství, lesního hosp., myslivosti a rybářství</a:t>
            </a: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</a:t>
            </a:r>
            <a:r>
              <a:rPr lang="cs-CZ" altLang="cs-CZ" sz="2600" dirty="0">
                <a:cs typeface="Arial" panose="020B0604020202020204" pitchFamily="34" charset="0"/>
              </a:rPr>
              <a:t>  telefon: 577 043 399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email: lucie.skvarilova@zlinskykraj.cz</a:t>
            </a:r>
          </a:p>
          <a:p>
            <a:pPr>
              <a:defRPr/>
            </a:pPr>
            <a:endParaRPr lang="cs-CZ" altLang="cs-CZ" sz="26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cs-CZ" sz="2600" b="1" dirty="0">
                <a:cs typeface="Arial" panose="020B0604020202020204" pitchFamily="34" charset="0"/>
              </a:rPr>
              <a:t>Ing. Zdeněk Florián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Odbor životního prostředí a zemědělství</a:t>
            </a: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  Oddělení zemědělství, lesního hosp., myslivosti </a:t>
            </a:r>
            <a:r>
              <a:rPr lang="pl-PL" altLang="cs-CZ" sz="2600">
                <a:cs typeface="Arial" panose="020B0604020202020204" pitchFamily="34" charset="0"/>
              </a:rPr>
              <a:t>a rybářství</a:t>
            </a:r>
            <a:endParaRPr lang="pl-PL" altLang="cs-CZ" sz="2600" dirty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</a:t>
            </a:r>
            <a:r>
              <a:rPr lang="cs-CZ" altLang="cs-CZ" sz="2600" dirty="0">
                <a:cs typeface="Arial" panose="020B0604020202020204" pitchFamily="34" charset="0"/>
              </a:rPr>
              <a:t>  telefon: 577 043 376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email: zdenek.florian@zlinskykraj.cz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osoby</a:t>
            </a:r>
          </a:p>
        </p:txBody>
      </p:sp>
    </p:spTree>
    <p:extLst>
      <p:ext uri="{BB962C8B-B14F-4D97-AF65-F5344CB8AC3E}">
        <p14:creationId xmlns:p14="http://schemas.microsoft.com/office/powerpoint/2010/main" val="1704287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Lucie Škvařilová</a:t>
            </a:r>
          </a:p>
          <a:p>
            <a:r>
              <a:rPr lang="cs-CZ" dirty="0"/>
              <a:t>Odbor Životního prostředí a zemědělství</a:t>
            </a:r>
          </a:p>
          <a:p>
            <a:r>
              <a:rPr lang="cs-CZ" dirty="0"/>
              <a:t>Telefon: 577 043 399</a:t>
            </a:r>
          </a:p>
          <a:p>
            <a:r>
              <a:rPr lang="cs-CZ" dirty="0"/>
              <a:t>Email: lucie.skvarilova@zlinskykraj.cz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382</Words>
  <Application>Microsoft Office PowerPoint</Application>
  <PresentationFormat>Širokoúhlá obrazovka</PresentationFormat>
  <Paragraphs>53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Degular</vt:lpstr>
      <vt:lpstr>Arial</vt:lpstr>
      <vt:lpstr>Arial Black</vt:lpstr>
      <vt:lpstr>Calibri</vt:lpstr>
      <vt:lpstr>Wingdings</vt:lpstr>
      <vt:lpstr>Motiv Office</vt:lpstr>
      <vt:lpstr>RP08-25  Podpora včelařství ve Zlínském kraji</vt:lpstr>
      <vt:lpstr>Základní Informace</vt:lpstr>
      <vt:lpstr>Podmínky</vt:lpstr>
      <vt:lpstr>Okruh žadatelů</vt:lpstr>
      <vt:lpstr>Podporované aktivity</vt:lpstr>
      <vt:lpstr>Kontaktní osoby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22</cp:revision>
  <dcterms:created xsi:type="dcterms:W3CDTF">2021-08-21T22:30:26Z</dcterms:created>
  <dcterms:modified xsi:type="dcterms:W3CDTF">2025-01-09T15:59:15Z</dcterms:modified>
</cp:coreProperties>
</file>