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7" r:id="rId4"/>
    <p:sldId id="258" r:id="rId5"/>
    <p:sldId id="266" r:id="rId6"/>
    <p:sldId id="268" r:id="rId7"/>
    <p:sldId id="264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00"/>
    <a:srgbClr val="FEE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3"/>
    <p:restoredTop sz="96327"/>
  </p:normalViewPr>
  <p:slideViewPr>
    <p:cSldViewPr snapToGrid="0" snapToObjects="1">
      <p:cViewPr varScale="1">
        <p:scale>
          <a:sx n="72" d="100"/>
          <a:sy n="72" d="100"/>
        </p:scale>
        <p:origin x="9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DCAC-CE6C-F34D-BB40-15ED19D929C0}" type="datetimeFigureOut">
              <a:rPr lang="cs-CZ" smtClean="0"/>
              <a:t>09.01.2025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D35B-1E30-6B4F-BA7A-178A1A801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58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51C8-0589-0A4E-A648-43E7970689D8}" type="datetime1">
              <a:rPr lang="cs-CZ" smtClean="0"/>
              <a:t>09.01.2025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17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6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98322F3-296F-D94B-BA69-5E3C08C45827}" type="datetime1">
              <a:rPr lang="cs-CZ" smtClean="0"/>
              <a:pPr/>
              <a:t>09.01.2025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14610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CA4094-DA60-0047-89AF-3ECD26EBCBC6}" type="datetime1">
              <a:rPr lang="cs-CZ" smtClean="0"/>
              <a:t>09.01.2025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40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44E17-280E-3341-A412-19E1FCCEF808}" type="datetime1">
              <a:rPr lang="cs-CZ" smtClean="0"/>
              <a:t>09.01.2025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59856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85617-9B28-DF47-BAEC-26C747C8C48A}" type="datetime1">
              <a:rPr lang="cs-CZ" smtClean="0"/>
              <a:t>09.01.2025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7690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9F845A-1646-B040-9BDE-B0949ABAA815}" type="datetime1">
              <a:rPr lang="cs-CZ" smtClean="0"/>
              <a:t>09.01.2025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66573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C0A0B-5067-DE47-AFC8-F97D18BD4B1F}" type="datetime1">
              <a:rPr lang="cs-CZ" smtClean="0"/>
              <a:t>09.01.2025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97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7CFD3-BCAB-884C-9D47-4C8AA78F6E8C}" type="datetime1">
              <a:rPr lang="cs-CZ" smtClean="0"/>
              <a:t>09.01.2025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05ACCB-DF1B-A540-A5D2-32650422C0FD}" type="datetime1">
              <a:rPr lang="cs-CZ" smtClean="0"/>
              <a:t>09.01.2025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7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7EFC59B-10BD-D14D-AB9A-171FF071635D}" type="datetime1">
              <a:rPr lang="cs-CZ" smtClean="0"/>
              <a:pPr/>
              <a:t>09.01.2025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5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64F62-C66D-7747-AE1D-B98617324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60" y="465365"/>
            <a:ext cx="10681878" cy="3027135"/>
          </a:xfrm>
        </p:spPr>
        <p:txBody>
          <a:bodyPr anchor="t">
            <a:normAutofit/>
          </a:bodyPr>
          <a:lstStyle/>
          <a:p>
            <a:r>
              <a:rPr lang="cs-CZ" sz="4800" dirty="0"/>
              <a:t>RP08-25 </a:t>
            </a:r>
            <a:br>
              <a:rPr lang="cs-CZ" sz="4800" dirty="0"/>
            </a:br>
            <a:r>
              <a:rPr lang="cs-CZ" sz="4800" dirty="0"/>
              <a:t>Podpora včelařství ve Zlínském kraji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60" y="3492500"/>
            <a:ext cx="9144000" cy="1243998"/>
          </a:xfrm>
        </p:spPr>
        <p:txBody>
          <a:bodyPr anchor="t">
            <a:normAutofit/>
          </a:bodyPr>
          <a:lstStyle/>
          <a:p>
            <a:r>
              <a:rPr lang="cs-CZ" altLang="cs-CZ" dirty="0"/>
              <a:t>Lucie Škvařilová</a:t>
            </a:r>
          </a:p>
          <a:p>
            <a:r>
              <a:rPr lang="cs-CZ" altLang="cs-CZ" dirty="0"/>
              <a:t>Odbor životního prostředí a zemědělství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0ABEF9-ECA7-5A40-B7C6-1FD962DE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5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cs typeface="Arial" panose="020B0604020202020204" pitchFamily="34" charset="0"/>
              </a:rPr>
              <a:t>Alokace programu: </a:t>
            </a:r>
          </a:p>
          <a:p>
            <a:pPr marL="0" indent="0">
              <a:buNone/>
              <a:defRPr/>
            </a:pPr>
            <a:r>
              <a:rPr lang="cs-CZ" altLang="cs-CZ" b="1" dirty="0">
                <a:cs typeface="Arial" panose="020B0604020202020204" pitchFamily="34" charset="0"/>
              </a:rPr>
              <a:t>	1 200 000 Kč</a:t>
            </a:r>
          </a:p>
          <a:p>
            <a:pPr>
              <a:defRPr/>
            </a:pPr>
            <a:r>
              <a:rPr lang="cs-CZ" altLang="cs-CZ" dirty="0">
                <a:cs typeface="Arial" panose="020B0604020202020204" pitchFamily="34" charset="0"/>
              </a:rPr>
              <a:t>Výše podpory na 1 projekt: </a:t>
            </a:r>
          </a:p>
          <a:p>
            <a:pPr marL="0" indent="0">
              <a:buNone/>
              <a:defRPr/>
            </a:pPr>
            <a:r>
              <a:rPr lang="cs-CZ" altLang="cs-CZ" b="1" dirty="0">
                <a:cs typeface="Arial" panose="020B0604020202020204" pitchFamily="34" charset="0"/>
              </a:rPr>
              <a:t>	7 000 – 12 000 Kč</a:t>
            </a:r>
          </a:p>
          <a:p>
            <a:pPr>
              <a:defRPr/>
            </a:pPr>
            <a:r>
              <a:rPr lang="cs-CZ" altLang="cs-CZ" dirty="0">
                <a:cs typeface="Arial" panose="020B0604020202020204" pitchFamily="34" charset="0"/>
              </a:rPr>
              <a:t>Doba realizace projektu: </a:t>
            </a:r>
          </a:p>
          <a:p>
            <a:pPr marL="0" indent="0">
              <a:buNone/>
              <a:defRPr/>
            </a:pPr>
            <a:r>
              <a:rPr lang="cs-CZ" altLang="cs-CZ" b="1" dirty="0">
                <a:cs typeface="Arial" panose="020B0604020202020204" pitchFamily="34" charset="0"/>
              </a:rPr>
              <a:t>	1. 1. 2025 - 5. 10. 2025</a:t>
            </a:r>
          </a:p>
          <a:p>
            <a:pPr>
              <a:defRPr/>
            </a:pPr>
            <a:r>
              <a:rPr lang="cs-CZ" altLang="cs-CZ" dirty="0">
                <a:cs typeface="Arial" panose="020B0604020202020204" pitchFamily="34" charset="0"/>
              </a:rPr>
              <a:t>1 žadatel = 1 žádosti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663" y="1481978"/>
            <a:ext cx="6352196" cy="408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5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9086589" y="5971827"/>
            <a:ext cx="2743200" cy="365125"/>
          </a:xfrm>
        </p:spPr>
        <p:txBody>
          <a:bodyPr/>
          <a:lstStyle/>
          <a:p>
            <a:fld id="{157D43A2-98E4-B24E-9228-7624BE346F8E}" type="slidenum">
              <a:rPr lang="cs-CZ" sz="4000" i="1" smtClean="0">
                <a:solidFill>
                  <a:schemeClr val="tx1"/>
                </a:solidFill>
              </a:rPr>
              <a:t>3</a:t>
            </a:fld>
            <a:endParaRPr lang="cs-CZ" sz="4000" i="1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90AC446F-4CCF-4040-98B5-D629E72C6432}"/>
              </a:ext>
            </a:extLst>
          </p:cNvPr>
          <p:cNvSpPr txBox="1">
            <a:spLocks/>
          </p:cNvSpPr>
          <p:nvPr/>
        </p:nvSpPr>
        <p:spPr>
          <a:xfrm>
            <a:off x="0" y="1679575"/>
            <a:ext cx="11264900" cy="46005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cs-CZ" dirty="0">
                <a:cs typeface="Arial" panose="020B0604020202020204" pitchFamily="34" charset="0"/>
              </a:rPr>
              <a:t>Maximální míra podpory:</a:t>
            </a:r>
            <a:r>
              <a:rPr lang="cs-CZ" altLang="cs-CZ" b="1" dirty="0">
                <a:cs typeface="Arial" panose="020B0604020202020204" pitchFamily="34" charset="0"/>
              </a:rPr>
              <a:t> 70% </a:t>
            </a:r>
            <a:r>
              <a:rPr lang="cs-CZ" altLang="cs-CZ" dirty="0">
                <a:cs typeface="Arial" panose="020B0604020202020204" pitchFamily="34" charset="0"/>
              </a:rPr>
              <a:t>z celkových způsobilých výdajů projektu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altLang="cs-CZ" dirty="0">
                <a:cs typeface="Arial" panose="020B0604020202020204" pitchFamily="34" charset="0"/>
              </a:rPr>
              <a:t>         - vyplácí se po schválení závěrečné zprávy a vyúčtování</a:t>
            </a:r>
          </a:p>
          <a:p>
            <a:pPr>
              <a:defRPr/>
            </a:pPr>
            <a:endParaRPr lang="cs-CZ" altLang="cs-CZ" sz="11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dirty="0">
                <a:cs typeface="Arial" panose="020B0604020202020204" pitchFamily="34" charset="0"/>
              </a:rPr>
              <a:t>Formulář žádosti je nutno odeslat elektronicky a zároveň předložit originál datovou schránkou, případně doručit podepsaný písemně. </a:t>
            </a:r>
          </a:p>
          <a:p>
            <a:pPr>
              <a:defRPr/>
            </a:pPr>
            <a:endParaRPr lang="cs-CZ" altLang="cs-CZ" sz="11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dirty="0">
                <a:cs typeface="Arial" panose="020B0604020202020204" pitchFamily="34" charset="0"/>
              </a:rPr>
              <a:t>Neinvestiční projekt.</a:t>
            </a:r>
          </a:p>
          <a:p>
            <a:pPr>
              <a:defRPr/>
            </a:pPr>
            <a:endParaRPr lang="cs-CZ" altLang="cs-CZ" sz="11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7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Okruh žadatelů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422026" y="1410790"/>
            <a:ext cx="6623253" cy="4872444"/>
          </a:xfrm>
        </p:spPr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b="1" dirty="0"/>
              <a:t>Žadatelem je fyzická osoba - zájmový včelař </a:t>
            </a:r>
            <a:endParaRPr lang="cs-CZ" dirty="0"/>
          </a:p>
          <a:p>
            <a:r>
              <a:rPr lang="cs-CZ" b="1" dirty="0"/>
              <a:t>žadatel dovršil v době podání žádosti věk 18 let, </a:t>
            </a:r>
            <a:endParaRPr lang="cs-CZ" dirty="0"/>
          </a:p>
          <a:p>
            <a:r>
              <a:rPr lang="cs-CZ" b="1" dirty="0"/>
              <a:t>žadatel nečerpal finanční prostředky na nákup včelařského vybavení z RP08-23, RP08-24 Podpora včelařství ve Zlínském kraji </a:t>
            </a:r>
            <a:endParaRPr lang="cs-CZ" dirty="0"/>
          </a:p>
          <a:p>
            <a:r>
              <a:rPr lang="pl-PL" dirty="0"/>
              <a:t>být přímo odpovědní za realizaci projektu, nepůsobit jako prostředník, </a:t>
            </a:r>
          </a:p>
          <a:p>
            <a:r>
              <a:rPr lang="cs-CZ" dirty="0"/>
              <a:t>mít stabilní a dostatečné zdroje financování </a:t>
            </a:r>
          </a:p>
          <a:p>
            <a:r>
              <a:rPr lang="cs-CZ" b="1" dirty="0"/>
              <a:t>Stanoviště včelstev musí být umístěno na území Zlínského kraje. 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515281" y="1749267"/>
            <a:ext cx="4311650" cy="355282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1356930" y="5752647"/>
            <a:ext cx="470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cs-CZ" sz="4000" i="1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4376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b="1" dirty="0"/>
              <a:t>Nákup základního vybavení (povinné) – 3 až 6 ks nástavkových úlů s </a:t>
            </a:r>
            <a:r>
              <a:rPr lang="cs-CZ" b="1" dirty="0" err="1"/>
              <a:t>varroa</a:t>
            </a:r>
            <a:r>
              <a:rPr lang="cs-CZ" b="1" dirty="0"/>
              <a:t> dnem, 50 až 300 rámkových přířezů nebo rámků. </a:t>
            </a:r>
            <a:endParaRPr lang="cs-CZ" dirty="0"/>
          </a:p>
          <a:p>
            <a:r>
              <a:rPr lang="cs-CZ" b="1" dirty="0"/>
              <a:t>Nákup doporučeného vybavení (nepovinné): včelařský kuřák, rojáček, rozpěrák, voskové mezistěny, </a:t>
            </a:r>
            <a:r>
              <a:rPr lang="cs-CZ" b="1" dirty="0" err="1"/>
              <a:t>zatavovač</a:t>
            </a:r>
            <a:r>
              <a:rPr lang="cs-CZ" b="1" dirty="0"/>
              <a:t> mezistěn, napínač/</a:t>
            </a:r>
            <a:r>
              <a:rPr lang="cs-CZ" b="1" dirty="0" err="1"/>
              <a:t>zvlňovač</a:t>
            </a:r>
            <a:r>
              <a:rPr lang="cs-CZ" b="1" dirty="0"/>
              <a:t> drátků, výkluzy (usazené i neusazené v desce), barva na matky, včelařský drátek</a:t>
            </a:r>
            <a:r>
              <a:rPr lang="cs-CZ" b="1"/>
              <a:t>, mezerníky, hřebeny, </a:t>
            </a:r>
            <a:r>
              <a:rPr lang="cs-CZ" b="1" dirty="0"/>
              <a:t>včelařské hřebíčky, forma na sbíjení rámků, krmítko, mateří mřížka, izolátor matek (klícka), ochranné pomůcky (včelařský klobouk, blůza, oblek, rukavice, ochranná maska/respirátor). </a:t>
            </a:r>
            <a:endParaRPr lang="cs-CZ" dirty="0"/>
          </a:p>
          <a:p>
            <a:r>
              <a:rPr lang="cs-CZ" b="1" dirty="0"/>
              <a:t>Nákup osiva nebo sazenic medonosných rostlin (nepovinné) </a:t>
            </a:r>
            <a:endParaRPr lang="cs-CZ" dirty="0"/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Podporované aktivity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356535" y="5749540"/>
            <a:ext cx="470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cs-CZ" sz="4000" i="1" dirty="0">
                <a:solidFill>
                  <a:prstClr val="black"/>
                </a:solidFill>
                <a:latin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126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sz="2600" b="1" dirty="0">
                <a:cs typeface="Arial" panose="020B0604020202020204" pitchFamily="34" charset="0"/>
              </a:rPr>
              <a:t>Mgr. Lucie Škvařilová</a:t>
            </a:r>
          </a:p>
          <a:p>
            <a:pPr marL="0" indent="0">
              <a:buNone/>
              <a:defRPr/>
            </a:pPr>
            <a:r>
              <a:rPr lang="cs-CZ" altLang="cs-CZ" sz="2600" dirty="0">
                <a:cs typeface="Arial" panose="020B0604020202020204" pitchFamily="34" charset="0"/>
              </a:rPr>
              <a:t>   Odbor životního prostředí a zemědělství</a:t>
            </a:r>
          </a:p>
          <a:p>
            <a:pPr marL="0" indent="0">
              <a:buNone/>
              <a:defRPr/>
            </a:pPr>
            <a:r>
              <a:rPr lang="pl-PL" altLang="cs-CZ" sz="2600" dirty="0">
                <a:cs typeface="Arial" panose="020B0604020202020204" pitchFamily="34" charset="0"/>
              </a:rPr>
              <a:t>   Oddělení zemědělství, lesního hosp., myslivosti a rybářství</a:t>
            </a:r>
          </a:p>
          <a:p>
            <a:pPr marL="0" indent="0">
              <a:buNone/>
              <a:defRPr/>
            </a:pPr>
            <a:r>
              <a:rPr lang="pl-PL" altLang="cs-CZ" sz="2600" dirty="0">
                <a:cs typeface="Arial" panose="020B0604020202020204" pitchFamily="34" charset="0"/>
              </a:rPr>
              <a:t> </a:t>
            </a:r>
            <a:r>
              <a:rPr lang="cs-CZ" altLang="cs-CZ" sz="2600" dirty="0">
                <a:cs typeface="Arial" panose="020B0604020202020204" pitchFamily="34" charset="0"/>
              </a:rPr>
              <a:t>  telefon: 577 043 399</a:t>
            </a:r>
          </a:p>
          <a:p>
            <a:pPr marL="0" indent="0">
              <a:buNone/>
              <a:defRPr/>
            </a:pPr>
            <a:r>
              <a:rPr lang="cs-CZ" altLang="cs-CZ" sz="2600" dirty="0">
                <a:cs typeface="Arial" panose="020B0604020202020204" pitchFamily="34" charset="0"/>
              </a:rPr>
              <a:t>   email: lucie.skvarilova@zlinskykraj.cz</a:t>
            </a:r>
          </a:p>
          <a:p>
            <a:pPr>
              <a:defRPr/>
            </a:pPr>
            <a:endParaRPr lang="cs-CZ" altLang="cs-CZ" sz="26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sz="2600" b="1" dirty="0">
                <a:cs typeface="Arial" panose="020B0604020202020204" pitchFamily="34" charset="0"/>
              </a:rPr>
              <a:t>Ing. Zdeněk Florián</a:t>
            </a:r>
          </a:p>
          <a:p>
            <a:pPr marL="0" indent="0">
              <a:buNone/>
              <a:defRPr/>
            </a:pPr>
            <a:r>
              <a:rPr lang="cs-CZ" altLang="cs-CZ" sz="2600" dirty="0">
                <a:cs typeface="Arial" panose="020B0604020202020204" pitchFamily="34" charset="0"/>
              </a:rPr>
              <a:t>   Odbor životního prostředí a zemědělství</a:t>
            </a:r>
          </a:p>
          <a:p>
            <a:pPr marL="0" indent="0">
              <a:buNone/>
              <a:defRPr/>
            </a:pPr>
            <a:r>
              <a:rPr lang="pl-PL" altLang="cs-CZ" sz="2600" dirty="0">
                <a:cs typeface="Arial" panose="020B0604020202020204" pitchFamily="34" charset="0"/>
              </a:rPr>
              <a:t>   Oddělení zemědělství, lesního hosp., myslivosti </a:t>
            </a:r>
            <a:r>
              <a:rPr lang="pl-PL" altLang="cs-CZ" sz="2600">
                <a:cs typeface="Arial" panose="020B0604020202020204" pitchFamily="34" charset="0"/>
              </a:rPr>
              <a:t>a rybářství</a:t>
            </a:r>
            <a:endParaRPr lang="pl-PL" altLang="cs-CZ" sz="2600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pl-PL" altLang="cs-CZ" sz="2600" dirty="0">
                <a:cs typeface="Arial" panose="020B0604020202020204" pitchFamily="34" charset="0"/>
              </a:rPr>
              <a:t> </a:t>
            </a:r>
            <a:r>
              <a:rPr lang="cs-CZ" altLang="cs-CZ" sz="2600" dirty="0">
                <a:cs typeface="Arial" panose="020B0604020202020204" pitchFamily="34" charset="0"/>
              </a:rPr>
              <a:t>  telefon: 577 043 376</a:t>
            </a:r>
          </a:p>
          <a:p>
            <a:pPr marL="0" indent="0">
              <a:buNone/>
              <a:defRPr/>
            </a:pPr>
            <a:r>
              <a:rPr lang="cs-CZ" altLang="cs-CZ" sz="2600" dirty="0">
                <a:cs typeface="Arial" panose="020B0604020202020204" pitchFamily="34" charset="0"/>
              </a:rPr>
              <a:t>   email: zdenek.florian@zlinskykraj.cz</a:t>
            </a: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Kontaktní osoby</a:t>
            </a:r>
          </a:p>
        </p:txBody>
      </p:sp>
    </p:spTree>
    <p:extLst>
      <p:ext uri="{BB962C8B-B14F-4D97-AF65-F5344CB8AC3E}">
        <p14:creationId xmlns:p14="http://schemas.microsoft.com/office/powerpoint/2010/main" val="170428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410835F-0A28-BD49-B480-AA3D6E59B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Lucie Škvařilová</a:t>
            </a:r>
          </a:p>
          <a:p>
            <a:r>
              <a:rPr lang="cs-CZ" dirty="0"/>
              <a:t>Odbor Životního prostředí a zemědělství</a:t>
            </a:r>
          </a:p>
          <a:p>
            <a:r>
              <a:rPr lang="cs-CZ" dirty="0"/>
              <a:t>Telefon: 577 043 399</a:t>
            </a:r>
          </a:p>
          <a:p>
            <a:r>
              <a:rPr lang="cs-CZ" dirty="0"/>
              <a:t>Email: lucie.skvarilova@zlinskykraj.cz</a:t>
            </a:r>
          </a:p>
        </p:txBody>
      </p:sp>
    </p:spTree>
    <p:extLst>
      <p:ext uri="{BB962C8B-B14F-4D97-AF65-F5344CB8AC3E}">
        <p14:creationId xmlns:p14="http://schemas.microsoft.com/office/powerpoint/2010/main" val="7454542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382</Words>
  <Application>Microsoft Office PowerPoint</Application>
  <PresentationFormat>Širokoúhlá obrazovka</PresentationFormat>
  <Paragraphs>53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Degular</vt:lpstr>
      <vt:lpstr>Arial</vt:lpstr>
      <vt:lpstr>Arial Black</vt:lpstr>
      <vt:lpstr>Calibri</vt:lpstr>
      <vt:lpstr>Wingdings</vt:lpstr>
      <vt:lpstr>Motiv Office</vt:lpstr>
      <vt:lpstr>RP08-25  Podpora včelařství ve Zlínském kraji</vt:lpstr>
      <vt:lpstr>Základní Informace</vt:lpstr>
      <vt:lpstr>Podmínky</vt:lpstr>
      <vt:lpstr>Okruh žadatelů</vt:lpstr>
      <vt:lpstr>Podporované aktivity</vt:lpstr>
      <vt:lpstr>Kontaktní osoby</vt:lpstr>
      <vt:lpstr>Děkujeme 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Zajištění veřejné dopravy ZK od 15.12.2019</dc:title>
  <dc:creator>Quang Milan Nguyen</dc:creator>
  <cp:lastModifiedBy>Marek Tomáš</cp:lastModifiedBy>
  <cp:revision>22</cp:revision>
  <dcterms:created xsi:type="dcterms:W3CDTF">2021-08-21T22:30:26Z</dcterms:created>
  <dcterms:modified xsi:type="dcterms:W3CDTF">2025-01-09T15:59:15Z</dcterms:modified>
</cp:coreProperties>
</file>