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  <p:sldMasterId id="2147483697" r:id="rId2"/>
  </p:sldMasterIdLst>
  <p:notesMasterIdLst>
    <p:notesMasterId r:id="rId13"/>
  </p:notesMasterIdLst>
  <p:handoutMasterIdLst>
    <p:handoutMasterId r:id="rId14"/>
  </p:handoutMasterIdLst>
  <p:sldIdLst>
    <p:sldId id="256" r:id="rId3"/>
    <p:sldId id="364" r:id="rId4"/>
    <p:sldId id="365" r:id="rId5"/>
    <p:sldId id="361" r:id="rId6"/>
    <p:sldId id="409" r:id="rId7"/>
    <p:sldId id="404" r:id="rId8"/>
    <p:sldId id="410" r:id="rId9"/>
    <p:sldId id="413" r:id="rId10"/>
    <p:sldId id="415" r:id="rId11"/>
    <p:sldId id="363" r:id="rId12"/>
  </p:sldIdLst>
  <p:sldSz cx="12192000" cy="6858000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911"/>
    <a:srgbClr val="143770"/>
    <a:srgbClr val="143970"/>
    <a:srgbClr val="0737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DF52995-F4AA-418D-B29B-C7AA2B8E969A}" v="4" dt="2025-01-08T15:06:54.93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15" autoAdjust="0"/>
    <p:restoredTop sz="96362" autoAdjust="0"/>
  </p:normalViewPr>
  <p:slideViewPr>
    <p:cSldViewPr>
      <p:cViewPr varScale="1">
        <p:scale>
          <a:sx n="72" d="100"/>
          <a:sy n="72" d="100"/>
        </p:scale>
        <p:origin x="636" y="6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BCB4E2-0A6A-40D1-BC2C-BD6EF1D9D6A0}" type="datetimeFigureOut">
              <a:rPr lang="cs-CZ" smtClean="0"/>
              <a:t>10.01.2025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B9B658-6E2B-49BE-9D82-B1503BFDECAF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667692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r">
              <a:defRPr sz="1200"/>
            </a:lvl1pPr>
          </a:lstStyle>
          <a:p>
            <a:fld id="{111124D8-FEA1-41E9-9A07-C495CCD2BB12}" type="datetimeFigureOut">
              <a:rPr lang="cs-CZ" smtClean="0"/>
              <a:t>10.01.2025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3" tIns="45717" rIns="91433" bIns="45717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33" tIns="45717" rIns="91433" bIns="45717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8055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8055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r">
              <a:defRPr sz="1200"/>
            </a:lvl1pPr>
          </a:lstStyle>
          <a:p>
            <a:fld id="{20703517-A580-4847-A9C8-6A784F030B86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080998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03517-A580-4847-A9C8-6A784F030B86}" type="slidenum">
              <a:rPr lang="cs-CZ" smtClean="0"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35505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solidFill>
          <a:srgbClr val="FFD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288479-C83F-D340-AC78-BAEA2E3FCD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5300" y="406400"/>
            <a:ext cx="9144000" cy="30226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80000"/>
              </a:lnSpc>
              <a:defRPr sz="8800" b="1" i="0" spc="50" baseline="0">
                <a:latin typeface="Arial" panose="020B0604020202020204" pitchFamily="34" charset="0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6B8C09E-EFCA-AB4C-BA83-68F103555C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5300" y="3429000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9E9F0EB4-8389-0C47-86B2-1847372CE2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7437" y="5509395"/>
            <a:ext cx="3042271" cy="88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961858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CA75BC3-4017-C342-A2A7-3958F6DBCB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19803EF-32E5-1145-A509-F7994F4EDF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A2481B-5154-415F-B752-558547769AA3}" type="datetimeFigureOut">
              <a:rPr lang="cs-CZ" smtClean="0"/>
              <a:pPr/>
              <a:t>10.01.2025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4D0D550-6A80-2244-AA4F-0A3275A4A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5F316BE-2998-1E4A-83A9-D9050107C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662E07EA-F260-7549-976E-B5A77B1A6F8B}"/>
              </a:ext>
            </a:extLst>
          </p:cNvPr>
          <p:cNvSpPr/>
          <p:nvPr/>
        </p:nvSpPr>
        <p:spPr>
          <a:xfrm>
            <a:off x="0" y="0"/>
            <a:ext cx="12192000" cy="1311965"/>
          </a:xfrm>
          <a:prstGeom prst="rect">
            <a:avLst/>
          </a:prstGeom>
          <a:solidFill>
            <a:srgbClr val="FFD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8" name="Nadpis 1">
            <a:extLst>
              <a:ext uri="{FF2B5EF4-FFF2-40B4-BE49-F238E27FC236}">
                <a16:creationId xmlns:a16="http://schemas.microsoft.com/office/drawing/2014/main" id="{38936CAC-5922-E64E-B61E-0EBB8C2FF1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2026" y="367388"/>
            <a:ext cx="11264900" cy="93132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b="1" i="0">
                <a:latin typeface="Arial Black" panose="020B0A04020102020204" pitchFamily="34" charset="0"/>
              </a:defRPr>
            </a:lvl1pPr>
          </a:lstStyle>
          <a:p>
            <a:r>
              <a:rPr lang="cs-CZ" sz="4000" dirty="0"/>
              <a:t>Nadpis</a:t>
            </a:r>
          </a:p>
        </p:txBody>
      </p:sp>
    </p:spTree>
    <p:extLst>
      <p:ext uri="{BB962C8B-B14F-4D97-AF65-F5344CB8AC3E}">
        <p14:creationId xmlns:p14="http://schemas.microsoft.com/office/powerpoint/2010/main" val="2296407484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áverečný slide">
    <p:bg>
      <p:bgPr>
        <a:solidFill>
          <a:srgbClr val="FFD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>
            <a:extLst>
              <a:ext uri="{FF2B5EF4-FFF2-40B4-BE49-F238E27FC236}">
                <a16:creationId xmlns:a16="http://schemas.microsoft.com/office/drawing/2014/main" id="{5CC4AAD7-5472-9243-9B53-33AAA4C37C1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5300" y="406400"/>
            <a:ext cx="9144000" cy="3022600"/>
          </a:xfrm>
          <a:prstGeom prst="rect">
            <a:avLst/>
          </a:prstGeom>
          <a:noFill/>
        </p:spPr>
        <p:txBody>
          <a:bodyPr anchor="t">
            <a:noAutofit/>
          </a:bodyPr>
          <a:lstStyle>
            <a:lvl1pPr algn="l">
              <a:lnSpc>
                <a:spcPct val="70000"/>
              </a:lnSpc>
              <a:defRPr sz="9600" b="1" i="0" spc="50" baseline="0">
                <a:latin typeface="Arial" panose="020B0604020202020204" pitchFamily="34" charset="0"/>
              </a:defRPr>
            </a:lvl1pPr>
          </a:lstStyle>
          <a:p>
            <a:r>
              <a:rPr lang="cs-CZ" dirty="0"/>
              <a:t>Děkujeme</a:t>
            </a:r>
            <a:br>
              <a:rPr lang="cs-CZ" dirty="0"/>
            </a:br>
            <a:r>
              <a:rPr lang="cs-CZ" dirty="0"/>
              <a:t>za pozornost</a:t>
            </a:r>
          </a:p>
        </p:txBody>
      </p:sp>
      <p:sp>
        <p:nvSpPr>
          <p:cNvPr id="8" name="Podnadpis 2">
            <a:extLst>
              <a:ext uri="{FF2B5EF4-FFF2-40B4-BE49-F238E27FC236}">
                <a16:creationId xmlns:a16="http://schemas.microsoft.com/office/drawing/2014/main" id="{AAF84FE4-A791-154D-8D89-7AE14B2F073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95300" y="4736873"/>
            <a:ext cx="9144000" cy="1655762"/>
          </a:xfrm>
          <a:prstGeom prst="rect">
            <a:avLst/>
          </a:prstGeom>
          <a:noFill/>
        </p:spPr>
        <p:txBody>
          <a:bodyPr anchor="b"/>
          <a:lstStyle>
            <a:lvl1pPr marL="0" indent="0" algn="l">
              <a:lnSpc>
                <a:spcPct val="60000"/>
              </a:lnSpc>
              <a:buNone/>
              <a:defRPr sz="2400" b="0" i="0"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Krajský úřad ZK</a:t>
            </a:r>
          </a:p>
          <a:p>
            <a:r>
              <a:rPr lang="cs-CZ" dirty="0"/>
              <a:t>Třída Tomáše Bati 21</a:t>
            </a:r>
          </a:p>
          <a:p>
            <a:r>
              <a:rPr lang="cs-CZ" dirty="0"/>
              <a:t>Zlín 761 90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E34A837E-901A-C645-93E3-46FC598A67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7437" y="5509395"/>
            <a:ext cx="3042271" cy="883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320814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solidFill>
          <a:srgbClr val="FFD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288479-C83F-D340-AC78-BAEA2E3FCD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5300" y="406400"/>
            <a:ext cx="9144000" cy="30226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80000"/>
              </a:lnSpc>
              <a:defRPr sz="8800" b="1" i="0" spc="50" baseline="0">
                <a:latin typeface="Arial" panose="020B0604020202020204" pitchFamily="34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6B8C09E-EFCA-AB4C-BA83-68F103555C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5300" y="3429000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můžete upravit styl předlohy.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9E9F0EB4-8389-0C47-86B2-1847372CE2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7437" y="5509395"/>
            <a:ext cx="3042271" cy="88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958571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>
            <a:extLst>
              <a:ext uri="{FF2B5EF4-FFF2-40B4-BE49-F238E27FC236}">
                <a16:creationId xmlns:a16="http://schemas.microsoft.com/office/drawing/2014/main" id="{A8EB467B-1B72-0844-8B4A-9B97214D320E}"/>
              </a:ext>
            </a:extLst>
          </p:cNvPr>
          <p:cNvSpPr/>
          <p:nvPr/>
        </p:nvSpPr>
        <p:spPr>
          <a:xfrm>
            <a:off x="0" y="0"/>
            <a:ext cx="12192000" cy="1311965"/>
          </a:xfrm>
          <a:prstGeom prst="rect">
            <a:avLst/>
          </a:prstGeom>
          <a:solidFill>
            <a:srgbClr val="FFD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CED2B99-8320-C74A-A004-6A87A98F44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026" y="1679353"/>
            <a:ext cx="11264900" cy="4600272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itchFamily="2" charset="2"/>
              <a:buChar char="§"/>
              <a:defRPr>
                <a:latin typeface="Arial" panose="020B0604020202020204" pitchFamily="34" charset="0"/>
              </a:defRPr>
            </a:lvl1pPr>
            <a:lvl2pPr marL="685800" indent="-228600">
              <a:buFont typeface="Wingdings" pitchFamily="2" charset="2"/>
              <a:buChar char="§"/>
              <a:defRPr>
                <a:latin typeface="Arial" panose="020B0604020202020204" pitchFamily="34" charset="0"/>
              </a:defRPr>
            </a:lvl2pPr>
            <a:lvl3pPr marL="1143000" indent="-228600">
              <a:buFont typeface="Wingdings" pitchFamily="2" charset="2"/>
              <a:buChar char="§"/>
              <a:defRPr>
                <a:latin typeface="Arial" panose="020B0604020202020204" pitchFamily="34" charset="0"/>
              </a:defRPr>
            </a:lvl3pPr>
            <a:lvl4pPr marL="1600200" indent="-228600">
              <a:buFont typeface="Wingdings" pitchFamily="2" charset="2"/>
              <a:buChar char="§"/>
              <a:defRPr>
                <a:latin typeface="Arial" panose="020B0604020202020204" pitchFamily="34" charset="0"/>
              </a:defRPr>
            </a:lvl4pPr>
            <a:lvl5pPr marL="2057400" indent="-228600">
              <a:buFont typeface="Wingdings" pitchFamily="2" charset="2"/>
              <a:buChar char="§"/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516D43F-5937-FB4B-BEE5-7334250477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2026" y="6111875"/>
            <a:ext cx="2743200" cy="365125"/>
          </a:xfrm>
          <a:prstGeom prst="rect">
            <a:avLst/>
          </a:prstGeom>
        </p:spPr>
        <p:txBody>
          <a:bodyPr anchor="b"/>
          <a:lstStyle>
            <a:lvl1pPr>
              <a:defRPr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18A2481B-5154-415F-B752-558547769AA3}" type="datetimeFigureOut">
              <a:rPr lang="cs-CZ" smtClean="0"/>
              <a:pPr/>
              <a:t>10.01.2025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E6DB1C5-5CB2-4642-83AF-2F13EDC3D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102600"/>
            <a:ext cx="4114800" cy="365125"/>
          </a:xfrm>
          <a:prstGeom prst="rect">
            <a:avLst/>
          </a:prstGeom>
        </p:spPr>
        <p:txBody>
          <a:bodyPr anchor="b"/>
          <a:lstStyle>
            <a:lvl1pPr>
              <a:defRPr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3B7E0B1-A765-BD4B-88A5-DD684EA5E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42400" y="5951387"/>
            <a:ext cx="2743200" cy="525613"/>
          </a:xfrm>
          <a:prstGeom prst="rect">
            <a:avLst/>
          </a:prstGeom>
        </p:spPr>
        <p:txBody>
          <a:bodyPr anchor="b"/>
          <a:lstStyle>
            <a:lvl1pPr>
              <a:defRPr sz="4000" b="0" i="1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9" name="Nadpis 1">
            <a:extLst>
              <a:ext uri="{FF2B5EF4-FFF2-40B4-BE49-F238E27FC236}">
                <a16:creationId xmlns:a16="http://schemas.microsoft.com/office/drawing/2014/main" id="{B0A28088-5B5E-0D49-8009-650A01CA55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2026" y="367388"/>
            <a:ext cx="11264900" cy="93132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b="1" i="0">
                <a:latin typeface="Arial Black" panose="020B0A04020102020204" pitchFamily="34" charset="0"/>
              </a:defRPr>
            </a:lvl1pPr>
          </a:lstStyle>
          <a:p>
            <a:r>
              <a:rPr lang="cs-CZ" sz="4000" dirty="0"/>
              <a:t>Nadpis</a:t>
            </a:r>
          </a:p>
        </p:txBody>
      </p:sp>
    </p:spTree>
    <p:extLst>
      <p:ext uri="{BB962C8B-B14F-4D97-AF65-F5344CB8AC3E}">
        <p14:creationId xmlns:p14="http://schemas.microsoft.com/office/powerpoint/2010/main" val="1519408997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áhlaví oddílu">
    <p:bg>
      <p:bgPr>
        <a:solidFill>
          <a:srgbClr val="FFD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0FF8C54-ADC3-FB41-8FA8-5442DAA0E7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A2481B-5154-415F-B752-558547769AA3}" type="datetimeFigureOut">
              <a:rPr lang="cs-CZ" smtClean="0"/>
              <a:pPr/>
              <a:t>10.01.2025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B99A2F4-445F-3B40-9D23-8AB4D4FE0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2D341A6C-DE7B-3344-BDB9-8EFB140281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5300" y="406400"/>
            <a:ext cx="5150126" cy="30226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80000"/>
              </a:lnSpc>
              <a:defRPr sz="7200" b="1" i="0" spc="50" baseline="0">
                <a:latin typeface="Arial" panose="020B0604020202020204" pitchFamily="34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8" name="Podnadpis 2">
            <a:extLst>
              <a:ext uri="{FF2B5EF4-FFF2-40B4-BE49-F238E27FC236}">
                <a16:creationId xmlns:a16="http://schemas.microsoft.com/office/drawing/2014/main" id="{D7C209FA-AB6E-2841-B554-164C048ED5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5300" y="4563562"/>
            <a:ext cx="5150126" cy="1655762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2400" b="0" i="0"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můžete upravit styl předlohy.</a:t>
            </a:r>
          </a:p>
        </p:txBody>
      </p:sp>
      <p:sp>
        <p:nvSpPr>
          <p:cNvPr id="10" name="Zástupný obsah 2">
            <a:extLst>
              <a:ext uri="{FF2B5EF4-FFF2-40B4-BE49-F238E27FC236}">
                <a16:creationId xmlns:a16="http://schemas.microsoft.com/office/drawing/2014/main" id="{A9D1F263-5082-D040-8558-9E708E7123C4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096000" y="580541"/>
            <a:ext cx="5499652" cy="5638783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Wingdings" pitchFamily="2" charset="2"/>
              <a:buNone/>
              <a:defRPr b="0" i="1">
                <a:latin typeface="Arial" panose="020B0604020202020204" pitchFamily="34" charset="0"/>
              </a:defRPr>
            </a:lvl1pPr>
            <a:lvl2pPr marL="685800" indent="-228600">
              <a:buFont typeface="Wingdings" pitchFamily="2" charset="2"/>
              <a:buChar char="§"/>
              <a:defRPr/>
            </a:lvl2pPr>
            <a:lvl3pPr marL="1143000" indent="-228600">
              <a:buFont typeface="Wingdings" pitchFamily="2" charset="2"/>
              <a:buChar char="§"/>
              <a:defRPr/>
            </a:lvl3pPr>
            <a:lvl4pPr marL="1600200" indent="-228600">
              <a:buFont typeface="Wingdings" pitchFamily="2" charset="2"/>
              <a:buChar char="§"/>
              <a:defRPr/>
            </a:lvl4pPr>
            <a:lvl5pPr marL="2057400" indent="-228600">
              <a:buFont typeface="Wingdings" pitchFamily="2" charset="2"/>
              <a:buChar char="§"/>
              <a:defRPr/>
            </a:lvl5pPr>
          </a:lstStyle>
          <a:p>
            <a:pPr lvl="0"/>
            <a:r>
              <a:rPr lang="cs-CZ" b="0" i="1" dirty="0">
                <a:latin typeface="Degular" pitchFamily="82" charset="0"/>
              </a:rPr>
              <a:t>zde vložte fotku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554922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38301C3-EDD8-8443-9B23-624712369A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ABF2C62-EAA8-FD46-AB0C-AFB46182D9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1FEBD6D-B94A-4C40-AA98-1C5062D62E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A2481B-5154-415F-B752-558547769AA3}" type="datetimeFigureOut">
              <a:rPr lang="cs-CZ" smtClean="0"/>
              <a:pPr/>
              <a:t>10.01.2025</a:t>
            </a:fld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6001B55-F3D8-B245-916B-3D87F5313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3B028F9-C99B-2345-BCCE-D5C768B7C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1F83C6B9-51BF-354A-813E-1E819CCC41A1}"/>
              </a:ext>
            </a:extLst>
          </p:cNvPr>
          <p:cNvSpPr/>
          <p:nvPr/>
        </p:nvSpPr>
        <p:spPr>
          <a:xfrm>
            <a:off x="0" y="0"/>
            <a:ext cx="12192000" cy="1311965"/>
          </a:xfrm>
          <a:prstGeom prst="rect">
            <a:avLst/>
          </a:prstGeom>
          <a:solidFill>
            <a:srgbClr val="FFD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9" name="Nadpis 1">
            <a:extLst>
              <a:ext uri="{FF2B5EF4-FFF2-40B4-BE49-F238E27FC236}">
                <a16:creationId xmlns:a16="http://schemas.microsoft.com/office/drawing/2014/main" id="{0A18D240-3BE2-B74D-A516-B0F270362F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2026" y="367388"/>
            <a:ext cx="11264900" cy="93132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b="1" i="0">
                <a:latin typeface="Arial Black" panose="020B0A04020102020204" pitchFamily="34" charset="0"/>
              </a:defRPr>
            </a:lvl1pPr>
          </a:lstStyle>
          <a:p>
            <a:r>
              <a:rPr lang="cs-CZ" sz="4000" dirty="0"/>
              <a:t>Nadpis</a:t>
            </a:r>
          </a:p>
        </p:txBody>
      </p:sp>
    </p:spTree>
    <p:extLst>
      <p:ext uri="{BB962C8B-B14F-4D97-AF65-F5344CB8AC3E}">
        <p14:creationId xmlns:p14="http://schemas.microsoft.com/office/powerpoint/2010/main" val="2038189580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960D600-9E1D-644E-955C-AB90DEDEA9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2E7F195-0ECA-5B4E-A9CE-6F805D887D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369F282E-870E-E74D-944D-04EE93DED5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715EF3A7-92DE-084B-987D-EA36395928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BC139B72-6DD2-A340-833A-5DC55CEC54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A2481B-5154-415F-B752-558547769AA3}" type="datetimeFigureOut">
              <a:rPr lang="cs-CZ" smtClean="0"/>
              <a:pPr/>
              <a:t>10.01.2025</a:t>
            </a:fld>
            <a:endParaRPr lang="cs-CZ" dirty="0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4101F343-B190-BE48-9F5D-5B2FD4CDF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5E1B4949-59AC-7B49-9256-34E0F63B3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ECF809C9-6CD1-224D-B38B-D9054EF10F1C}"/>
              </a:ext>
            </a:extLst>
          </p:cNvPr>
          <p:cNvSpPr/>
          <p:nvPr/>
        </p:nvSpPr>
        <p:spPr>
          <a:xfrm>
            <a:off x="0" y="0"/>
            <a:ext cx="12192000" cy="1311965"/>
          </a:xfrm>
          <a:prstGeom prst="rect">
            <a:avLst/>
          </a:prstGeom>
          <a:solidFill>
            <a:srgbClr val="FFD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1" name="Nadpis 1">
            <a:extLst>
              <a:ext uri="{FF2B5EF4-FFF2-40B4-BE49-F238E27FC236}">
                <a16:creationId xmlns:a16="http://schemas.microsoft.com/office/drawing/2014/main" id="{D4AA426A-68B9-3C47-AFEB-D3AC3F0BF8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2026" y="367388"/>
            <a:ext cx="11264900" cy="93132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b="1" i="0">
                <a:latin typeface="Arial Black" panose="020B0A04020102020204" pitchFamily="34" charset="0"/>
              </a:defRPr>
            </a:lvl1pPr>
          </a:lstStyle>
          <a:p>
            <a:r>
              <a:rPr lang="cs-CZ" sz="4000" dirty="0"/>
              <a:t>Nadpis</a:t>
            </a:r>
          </a:p>
        </p:txBody>
      </p:sp>
    </p:spTree>
    <p:extLst>
      <p:ext uri="{BB962C8B-B14F-4D97-AF65-F5344CB8AC3E}">
        <p14:creationId xmlns:p14="http://schemas.microsoft.com/office/powerpoint/2010/main" val="2664675387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467392C5-49AE-E548-81A5-FC459F4C38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A2481B-5154-415F-B752-558547769AA3}" type="datetimeFigureOut">
              <a:rPr lang="cs-CZ" smtClean="0"/>
              <a:pPr/>
              <a:t>10.01.2025</a:t>
            </a:fld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7EE62BF-0652-CC49-B1C6-740D979D6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1BE27E5-F9AD-FA40-BB59-77DCC9C5F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6B4FD313-B4A8-0A46-A50D-B31C9DA87A8E}"/>
              </a:ext>
            </a:extLst>
          </p:cNvPr>
          <p:cNvSpPr/>
          <p:nvPr/>
        </p:nvSpPr>
        <p:spPr>
          <a:xfrm>
            <a:off x="0" y="0"/>
            <a:ext cx="12192000" cy="1311965"/>
          </a:xfrm>
          <a:prstGeom prst="rect">
            <a:avLst/>
          </a:prstGeom>
          <a:solidFill>
            <a:srgbClr val="FFD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01BCA978-992E-9541-9BE1-4AF26B9D85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2026" y="367388"/>
            <a:ext cx="11264900" cy="93132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b="1" i="0">
                <a:latin typeface="Arial Black" panose="020B0A04020102020204" pitchFamily="34" charset="0"/>
              </a:defRPr>
            </a:lvl1pPr>
          </a:lstStyle>
          <a:p>
            <a:r>
              <a:rPr lang="cs-CZ" sz="4000" dirty="0"/>
              <a:t>Nadpis</a:t>
            </a:r>
          </a:p>
        </p:txBody>
      </p:sp>
    </p:spTree>
    <p:extLst>
      <p:ext uri="{BB962C8B-B14F-4D97-AF65-F5344CB8AC3E}">
        <p14:creationId xmlns:p14="http://schemas.microsoft.com/office/powerpoint/2010/main" val="40522562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7866500E-7FAE-3947-9DAD-FBA5BC7E95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A2481B-5154-415F-B752-558547769AA3}" type="datetimeFigureOut">
              <a:rPr lang="cs-CZ" smtClean="0"/>
              <a:pPr/>
              <a:t>10.01.2025</a:t>
            </a:fld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358ACE9A-9F8E-CA4C-B782-EFD36998E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A900C6D-9313-3E4C-B392-797DCC38C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16991756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C8F003-A3D3-034D-9720-A29A641DBB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56C9885-78EF-7E49-B9B7-55A0262D40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CB5D9DD-0ECA-C54D-88FB-0C68D8DF3F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430A157-10E2-3A41-9082-3C345EC031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A2481B-5154-415F-B752-558547769AA3}" type="datetimeFigureOut">
              <a:rPr lang="cs-CZ" smtClean="0"/>
              <a:pPr/>
              <a:t>10.01.2025</a:t>
            </a:fld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44CFB0E-3ED7-644D-9D3C-61F36A5F5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8B83830-1354-2D43-AE7D-380C4FEA2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48473956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>
            <a:extLst>
              <a:ext uri="{FF2B5EF4-FFF2-40B4-BE49-F238E27FC236}">
                <a16:creationId xmlns:a16="http://schemas.microsoft.com/office/drawing/2014/main" id="{A8EB467B-1B72-0844-8B4A-9B97214D320E}"/>
              </a:ext>
            </a:extLst>
          </p:cNvPr>
          <p:cNvSpPr/>
          <p:nvPr/>
        </p:nvSpPr>
        <p:spPr>
          <a:xfrm>
            <a:off x="0" y="0"/>
            <a:ext cx="12192000" cy="1311965"/>
          </a:xfrm>
          <a:prstGeom prst="rect">
            <a:avLst/>
          </a:prstGeom>
          <a:solidFill>
            <a:srgbClr val="FFD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CED2B99-8320-C74A-A004-6A87A98F44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026" y="1679353"/>
            <a:ext cx="11264900" cy="4600272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itchFamily="2" charset="2"/>
              <a:buChar char="§"/>
              <a:defRPr>
                <a:latin typeface="Arial" panose="020B0604020202020204" pitchFamily="34" charset="0"/>
              </a:defRPr>
            </a:lvl1pPr>
            <a:lvl2pPr marL="685800" indent="-228600">
              <a:buFont typeface="Wingdings" pitchFamily="2" charset="2"/>
              <a:buChar char="§"/>
              <a:defRPr>
                <a:latin typeface="Arial" panose="020B0604020202020204" pitchFamily="34" charset="0"/>
              </a:defRPr>
            </a:lvl2pPr>
            <a:lvl3pPr marL="1143000" indent="-228600">
              <a:buFont typeface="Wingdings" pitchFamily="2" charset="2"/>
              <a:buChar char="§"/>
              <a:defRPr>
                <a:latin typeface="Arial" panose="020B0604020202020204" pitchFamily="34" charset="0"/>
              </a:defRPr>
            </a:lvl3pPr>
            <a:lvl4pPr marL="1600200" indent="-228600">
              <a:buFont typeface="Wingdings" pitchFamily="2" charset="2"/>
              <a:buChar char="§"/>
              <a:defRPr>
                <a:latin typeface="Arial" panose="020B0604020202020204" pitchFamily="34" charset="0"/>
              </a:defRPr>
            </a:lvl4pPr>
            <a:lvl5pPr marL="2057400" indent="-228600">
              <a:buFont typeface="Wingdings" pitchFamily="2" charset="2"/>
              <a:buChar char="§"/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516D43F-5937-FB4B-BEE5-7334250477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2026" y="6111875"/>
            <a:ext cx="2743200" cy="365125"/>
          </a:xfrm>
          <a:prstGeom prst="rect">
            <a:avLst/>
          </a:prstGeom>
        </p:spPr>
        <p:txBody>
          <a:bodyPr anchor="b"/>
          <a:lstStyle>
            <a:lvl1pPr>
              <a:defRPr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18A2481B-5154-415F-B752-558547769AA3}" type="datetimeFigureOut">
              <a:rPr lang="cs-CZ" smtClean="0"/>
              <a:pPr/>
              <a:t>10.01.2025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E6DB1C5-5CB2-4642-83AF-2F13EDC3D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102600"/>
            <a:ext cx="4114800" cy="365125"/>
          </a:xfrm>
          <a:prstGeom prst="rect">
            <a:avLst/>
          </a:prstGeom>
        </p:spPr>
        <p:txBody>
          <a:bodyPr anchor="b"/>
          <a:lstStyle>
            <a:lvl1pPr>
              <a:defRPr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3B7E0B1-A765-BD4B-88A5-DD684EA5E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42400" y="5951387"/>
            <a:ext cx="2743200" cy="525613"/>
          </a:xfrm>
          <a:prstGeom prst="rect">
            <a:avLst/>
          </a:prstGeom>
        </p:spPr>
        <p:txBody>
          <a:bodyPr anchor="b"/>
          <a:lstStyle>
            <a:lvl1pPr>
              <a:defRPr sz="4000" b="0" i="1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9" name="Nadpis 1">
            <a:extLst>
              <a:ext uri="{FF2B5EF4-FFF2-40B4-BE49-F238E27FC236}">
                <a16:creationId xmlns:a16="http://schemas.microsoft.com/office/drawing/2014/main" id="{B0A28088-5B5E-0D49-8009-650A01CA55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2026" y="367388"/>
            <a:ext cx="11264900" cy="93132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b="1" i="0">
                <a:latin typeface="Arial Black" panose="020B0A04020102020204" pitchFamily="34" charset="0"/>
              </a:defRPr>
            </a:lvl1pPr>
          </a:lstStyle>
          <a:p>
            <a:r>
              <a:rPr lang="cs-CZ" sz="4000" dirty="0"/>
              <a:t>Nadpis</a:t>
            </a:r>
          </a:p>
        </p:txBody>
      </p:sp>
    </p:spTree>
    <p:extLst>
      <p:ext uri="{BB962C8B-B14F-4D97-AF65-F5344CB8AC3E}">
        <p14:creationId xmlns:p14="http://schemas.microsoft.com/office/powerpoint/2010/main" val="1881608227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46E36E-C6D9-964D-B45E-DBD89DD49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25845132-64BF-844A-8C4F-0A043DE08D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7262657-9F70-6F44-BA53-3669D8E34F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F32EC5D-74A5-B64D-AAF7-CD3ACB694B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A2481B-5154-415F-B752-558547769AA3}" type="datetimeFigureOut">
              <a:rPr lang="cs-CZ" smtClean="0"/>
              <a:pPr/>
              <a:t>10.01.2025</a:t>
            </a:fld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7C7E311-A125-DB47-B7CE-65018DAA4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1CC73E3-49F8-B845-AD36-F5386031C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24952885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CA75BC3-4017-C342-A2A7-3958F6DBCB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19803EF-32E5-1145-A509-F7994F4EDF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A2481B-5154-415F-B752-558547769AA3}" type="datetimeFigureOut">
              <a:rPr lang="cs-CZ" smtClean="0"/>
              <a:pPr/>
              <a:t>10.01.2025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4D0D550-6A80-2244-AA4F-0A3275A4A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5F316BE-2998-1E4A-83A9-D9050107C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662E07EA-F260-7549-976E-B5A77B1A6F8B}"/>
              </a:ext>
            </a:extLst>
          </p:cNvPr>
          <p:cNvSpPr/>
          <p:nvPr/>
        </p:nvSpPr>
        <p:spPr>
          <a:xfrm>
            <a:off x="0" y="0"/>
            <a:ext cx="12192000" cy="1311965"/>
          </a:xfrm>
          <a:prstGeom prst="rect">
            <a:avLst/>
          </a:prstGeom>
          <a:solidFill>
            <a:srgbClr val="FFD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8" name="Nadpis 1">
            <a:extLst>
              <a:ext uri="{FF2B5EF4-FFF2-40B4-BE49-F238E27FC236}">
                <a16:creationId xmlns:a16="http://schemas.microsoft.com/office/drawing/2014/main" id="{38936CAC-5922-E64E-B61E-0EBB8C2FF1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2026" y="367388"/>
            <a:ext cx="11264900" cy="93132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b="1" i="0">
                <a:latin typeface="Arial Black" panose="020B0A04020102020204" pitchFamily="34" charset="0"/>
              </a:defRPr>
            </a:lvl1pPr>
          </a:lstStyle>
          <a:p>
            <a:r>
              <a:rPr lang="cs-CZ" sz="4000" dirty="0"/>
              <a:t>Nadpis</a:t>
            </a:r>
          </a:p>
        </p:txBody>
      </p:sp>
    </p:spTree>
    <p:extLst>
      <p:ext uri="{BB962C8B-B14F-4D97-AF65-F5344CB8AC3E}">
        <p14:creationId xmlns:p14="http://schemas.microsoft.com/office/powerpoint/2010/main" val="2738902211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áverečný slide">
    <p:bg>
      <p:bgPr>
        <a:solidFill>
          <a:srgbClr val="FFD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>
            <a:extLst>
              <a:ext uri="{FF2B5EF4-FFF2-40B4-BE49-F238E27FC236}">
                <a16:creationId xmlns:a16="http://schemas.microsoft.com/office/drawing/2014/main" id="{5CC4AAD7-5472-9243-9B53-33AAA4C37C1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5300" y="406400"/>
            <a:ext cx="9144000" cy="3022600"/>
          </a:xfrm>
          <a:prstGeom prst="rect">
            <a:avLst/>
          </a:prstGeom>
          <a:noFill/>
        </p:spPr>
        <p:txBody>
          <a:bodyPr anchor="t">
            <a:noAutofit/>
          </a:bodyPr>
          <a:lstStyle>
            <a:lvl1pPr algn="l">
              <a:lnSpc>
                <a:spcPct val="70000"/>
              </a:lnSpc>
              <a:defRPr sz="9600" b="1" i="0" spc="50" baseline="0">
                <a:latin typeface="Arial" panose="020B0604020202020204" pitchFamily="34" charset="0"/>
              </a:defRPr>
            </a:lvl1pPr>
          </a:lstStyle>
          <a:p>
            <a:r>
              <a:rPr lang="cs-CZ" dirty="0"/>
              <a:t>Děkujeme</a:t>
            </a:r>
            <a:br>
              <a:rPr lang="cs-CZ" dirty="0"/>
            </a:br>
            <a:r>
              <a:rPr lang="cs-CZ" dirty="0"/>
              <a:t>za pozornost</a:t>
            </a:r>
          </a:p>
        </p:txBody>
      </p:sp>
      <p:sp>
        <p:nvSpPr>
          <p:cNvPr id="8" name="Podnadpis 2">
            <a:extLst>
              <a:ext uri="{FF2B5EF4-FFF2-40B4-BE49-F238E27FC236}">
                <a16:creationId xmlns:a16="http://schemas.microsoft.com/office/drawing/2014/main" id="{AAF84FE4-A791-154D-8D89-7AE14B2F073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95300" y="4736873"/>
            <a:ext cx="9144000" cy="1655762"/>
          </a:xfrm>
          <a:prstGeom prst="rect">
            <a:avLst/>
          </a:prstGeom>
          <a:noFill/>
        </p:spPr>
        <p:txBody>
          <a:bodyPr anchor="b"/>
          <a:lstStyle>
            <a:lvl1pPr marL="0" indent="0" algn="l">
              <a:lnSpc>
                <a:spcPct val="60000"/>
              </a:lnSpc>
              <a:buNone/>
              <a:defRPr sz="2400" b="0" i="0"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Krajský úřad ZK</a:t>
            </a:r>
          </a:p>
          <a:p>
            <a:r>
              <a:rPr lang="cs-CZ" dirty="0"/>
              <a:t>Třída Tomáše Bati 21</a:t>
            </a:r>
          </a:p>
          <a:p>
            <a:r>
              <a:rPr lang="cs-CZ" dirty="0"/>
              <a:t>Zlín 761 90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E34A837E-901A-C645-93E3-46FC598A67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7437" y="5509395"/>
            <a:ext cx="3042271" cy="883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31497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áhlaví oddílu">
    <p:bg>
      <p:bgPr>
        <a:solidFill>
          <a:srgbClr val="FFD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0FF8C54-ADC3-FB41-8FA8-5442DAA0E7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A2481B-5154-415F-B752-558547769AA3}" type="datetimeFigureOut">
              <a:rPr lang="cs-CZ" smtClean="0"/>
              <a:pPr/>
              <a:t>10.01.2025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B99A2F4-445F-3B40-9D23-8AB4D4FE0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2D341A6C-DE7B-3344-BDB9-8EFB140281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5300" y="406400"/>
            <a:ext cx="5150126" cy="30226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80000"/>
              </a:lnSpc>
              <a:defRPr sz="7200" b="1" i="0" spc="50" baseline="0">
                <a:latin typeface="Arial" panose="020B0604020202020204" pitchFamily="34" charset="0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>
            <a:extLst>
              <a:ext uri="{FF2B5EF4-FFF2-40B4-BE49-F238E27FC236}">
                <a16:creationId xmlns:a16="http://schemas.microsoft.com/office/drawing/2014/main" id="{D7C209FA-AB6E-2841-B554-164C048ED5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5300" y="4563562"/>
            <a:ext cx="5150126" cy="1655762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2400" b="0" i="0"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sp>
        <p:nvSpPr>
          <p:cNvPr id="10" name="Zástupný obsah 2">
            <a:extLst>
              <a:ext uri="{FF2B5EF4-FFF2-40B4-BE49-F238E27FC236}">
                <a16:creationId xmlns:a16="http://schemas.microsoft.com/office/drawing/2014/main" id="{A9D1F263-5082-D040-8558-9E708E7123C4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096000" y="580541"/>
            <a:ext cx="5499652" cy="5638783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Wingdings" pitchFamily="2" charset="2"/>
              <a:buNone/>
              <a:defRPr b="0" i="1">
                <a:latin typeface="Arial" panose="020B0604020202020204" pitchFamily="34" charset="0"/>
              </a:defRPr>
            </a:lvl1pPr>
            <a:lvl2pPr marL="685800" indent="-228600">
              <a:buFont typeface="Wingdings" pitchFamily="2" charset="2"/>
              <a:buChar char="§"/>
              <a:defRPr/>
            </a:lvl2pPr>
            <a:lvl3pPr marL="1143000" indent="-228600">
              <a:buFont typeface="Wingdings" pitchFamily="2" charset="2"/>
              <a:buChar char="§"/>
              <a:defRPr/>
            </a:lvl3pPr>
            <a:lvl4pPr marL="1600200" indent="-228600">
              <a:buFont typeface="Wingdings" pitchFamily="2" charset="2"/>
              <a:buChar char="§"/>
              <a:defRPr/>
            </a:lvl4pPr>
            <a:lvl5pPr marL="2057400" indent="-228600">
              <a:buFont typeface="Wingdings" pitchFamily="2" charset="2"/>
              <a:buChar char="§"/>
              <a:defRPr/>
            </a:lvl5pPr>
          </a:lstStyle>
          <a:p>
            <a:pPr lvl="0"/>
            <a:r>
              <a:rPr lang="cs-CZ" b="0" i="1" dirty="0">
                <a:latin typeface="Degular" pitchFamily="82" charset="0"/>
              </a:rPr>
              <a:t>zde vložte fotku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3793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38301C3-EDD8-8443-9B23-624712369A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ABF2C62-EAA8-FD46-AB0C-AFB46182D9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1FEBD6D-B94A-4C40-AA98-1C5062D62E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A2481B-5154-415F-B752-558547769AA3}" type="datetimeFigureOut">
              <a:rPr lang="cs-CZ" smtClean="0"/>
              <a:pPr/>
              <a:t>10.01.2025</a:t>
            </a:fld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6001B55-F3D8-B245-916B-3D87F5313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3B028F9-C99B-2345-BCCE-D5C768B7C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1F83C6B9-51BF-354A-813E-1E819CCC41A1}"/>
              </a:ext>
            </a:extLst>
          </p:cNvPr>
          <p:cNvSpPr/>
          <p:nvPr/>
        </p:nvSpPr>
        <p:spPr>
          <a:xfrm>
            <a:off x="0" y="0"/>
            <a:ext cx="12192000" cy="1311965"/>
          </a:xfrm>
          <a:prstGeom prst="rect">
            <a:avLst/>
          </a:prstGeom>
          <a:solidFill>
            <a:srgbClr val="FFD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9" name="Nadpis 1">
            <a:extLst>
              <a:ext uri="{FF2B5EF4-FFF2-40B4-BE49-F238E27FC236}">
                <a16:creationId xmlns:a16="http://schemas.microsoft.com/office/drawing/2014/main" id="{0A18D240-3BE2-B74D-A516-B0F270362F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2026" y="367388"/>
            <a:ext cx="11264900" cy="93132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b="1" i="0">
                <a:latin typeface="Arial Black" panose="020B0A04020102020204" pitchFamily="34" charset="0"/>
              </a:defRPr>
            </a:lvl1pPr>
          </a:lstStyle>
          <a:p>
            <a:r>
              <a:rPr lang="cs-CZ" sz="4000" dirty="0"/>
              <a:t>Nadpis</a:t>
            </a:r>
          </a:p>
        </p:txBody>
      </p:sp>
    </p:spTree>
    <p:extLst>
      <p:ext uri="{BB962C8B-B14F-4D97-AF65-F5344CB8AC3E}">
        <p14:creationId xmlns:p14="http://schemas.microsoft.com/office/powerpoint/2010/main" val="1300212797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960D600-9E1D-644E-955C-AB90DEDEA9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2E7F195-0ECA-5B4E-A9CE-6F805D887D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369F282E-870E-E74D-944D-04EE93DED5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715EF3A7-92DE-084B-987D-EA36395928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BC139B72-6DD2-A340-833A-5DC55CEC54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A2481B-5154-415F-B752-558547769AA3}" type="datetimeFigureOut">
              <a:rPr lang="cs-CZ" smtClean="0"/>
              <a:pPr/>
              <a:t>10.01.2025</a:t>
            </a:fld>
            <a:endParaRPr lang="cs-CZ" dirty="0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4101F343-B190-BE48-9F5D-5B2FD4CDF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5E1B4949-59AC-7B49-9256-34E0F63B3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ECF809C9-6CD1-224D-B38B-D9054EF10F1C}"/>
              </a:ext>
            </a:extLst>
          </p:cNvPr>
          <p:cNvSpPr/>
          <p:nvPr/>
        </p:nvSpPr>
        <p:spPr>
          <a:xfrm>
            <a:off x="0" y="0"/>
            <a:ext cx="12192000" cy="1311965"/>
          </a:xfrm>
          <a:prstGeom prst="rect">
            <a:avLst/>
          </a:prstGeom>
          <a:solidFill>
            <a:srgbClr val="FFD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1" name="Nadpis 1">
            <a:extLst>
              <a:ext uri="{FF2B5EF4-FFF2-40B4-BE49-F238E27FC236}">
                <a16:creationId xmlns:a16="http://schemas.microsoft.com/office/drawing/2014/main" id="{D4AA426A-68B9-3C47-AFEB-D3AC3F0BF8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2026" y="367388"/>
            <a:ext cx="11264900" cy="93132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b="1" i="0">
                <a:latin typeface="Arial Black" panose="020B0A04020102020204" pitchFamily="34" charset="0"/>
              </a:defRPr>
            </a:lvl1pPr>
          </a:lstStyle>
          <a:p>
            <a:r>
              <a:rPr lang="cs-CZ" sz="4000" dirty="0"/>
              <a:t>Nadpis</a:t>
            </a:r>
          </a:p>
        </p:txBody>
      </p:sp>
    </p:spTree>
    <p:extLst>
      <p:ext uri="{BB962C8B-B14F-4D97-AF65-F5344CB8AC3E}">
        <p14:creationId xmlns:p14="http://schemas.microsoft.com/office/powerpoint/2010/main" val="984471697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467392C5-49AE-E548-81A5-FC459F4C38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A2481B-5154-415F-B752-558547769AA3}" type="datetimeFigureOut">
              <a:rPr lang="cs-CZ" smtClean="0"/>
              <a:pPr/>
              <a:t>10.01.2025</a:t>
            </a:fld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7EE62BF-0652-CC49-B1C6-740D979D6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1BE27E5-F9AD-FA40-BB59-77DCC9C5F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6B4FD313-B4A8-0A46-A50D-B31C9DA87A8E}"/>
              </a:ext>
            </a:extLst>
          </p:cNvPr>
          <p:cNvSpPr/>
          <p:nvPr/>
        </p:nvSpPr>
        <p:spPr>
          <a:xfrm>
            <a:off x="0" y="0"/>
            <a:ext cx="12192000" cy="1311965"/>
          </a:xfrm>
          <a:prstGeom prst="rect">
            <a:avLst/>
          </a:prstGeom>
          <a:solidFill>
            <a:srgbClr val="FFD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01BCA978-992E-9541-9BE1-4AF26B9D85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2026" y="367388"/>
            <a:ext cx="11264900" cy="93132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b="1" i="0">
                <a:latin typeface="Arial Black" panose="020B0A04020102020204" pitchFamily="34" charset="0"/>
              </a:defRPr>
            </a:lvl1pPr>
          </a:lstStyle>
          <a:p>
            <a:r>
              <a:rPr lang="cs-CZ" sz="4000" dirty="0"/>
              <a:t>Nadpis</a:t>
            </a:r>
          </a:p>
        </p:txBody>
      </p:sp>
    </p:spTree>
    <p:extLst>
      <p:ext uri="{BB962C8B-B14F-4D97-AF65-F5344CB8AC3E}">
        <p14:creationId xmlns:p14="http://schemas.microsoft.com/office/powerpoint/2010/main" val="784924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7866500E-7FAE-3947-9DAD-FBA5BC7E95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A2481B-5154-415F-B752-558547769AA3}" type="datetimeFigureOut">
              <a:rPr lang="cs-CZ" smtClean="0"/>
              <a:pPr/>
              <a:t>10.01.2025</a:t>
            </a:fld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358ACE9A-9F8E-CA4C-B782-EFD36998E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A900C6D-9313-3E4C-B392-797DCC38C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17654208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C8F003-A3D3-034D-9720-A29A641DBB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56C9885-78EF-7E49-B9B7-55A0262D40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CB5D9DD-0ECA-C54D-88FB-0C68D8DF3F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430A157-10E2-3A41-9082-3C345EC031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A2481B-5154-415F-B752-558547769AA3}" type="datetimeFigureOut">
              <a:rPr lang="cs-CZ" smtClean="0"/>
              <a:pPr/>
              <a:t>10.01.2025</a:t>
            </a:fld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44CFB0E-3ED7-644D-9D3C-61F36A5F5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8B83830-1354-2D43-AE7D-380C4FEA2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53546086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46E36E-C6D9-964D-B45E-DBD89DD49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25845132-64BF-844A-8C4F-0A043DE08D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dirty="0"/>
              <a:t>Kliknutím na ikonu přidáte obrázek.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7262657-9F70-6F44-BA53-3669D8E34F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F32EC5D-74A5-B64D-AAF7-CD3ACB694B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A2481B-5154-415F-B752-558547769AA3}" type="datetimeFigureOut">
              <a:rPr lang="cs-CZ" smtClean="0"/>
              <a:pPr/>
              <a:t>10.01.2025</a:t>
            </a:fld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7C7E311-A125-DB47-B7CE-65018DAA4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1CC73E3-49F8-B845-AD36-F5386031C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34716328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68BBF5F4-3DF4-D44B-9838-6CB84E6AA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55FD67A-23F8-3A4C-8A09-6F2FFDD280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3E14E2A-7861-2E4E-AE70-2C50E156B6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18A2481B-5154-415F-B752-558547769AA3}" type="datetimeFigureOut">
              <a:rPr lang="cs-CZ" smtClean="0"/>
              <a:pPr/>
              <a:t>10.01.2025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41FCBC8-96E6-C244-ACD4-C5CE32D244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42C4FB4-DF05-094A-A789-D60084923A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2968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ransition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itchFamily="2" charset="2"/>
        <a:buChar char="§"/>
        <a:defRPr sz="2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68BBF5F4-3DF4-D44B-9838-6CB84E6AA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55FD67A-23F8-3A4C-8A09-6F2FFDD280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3E14E2A-7861-2E4E-AE70-2C50E156B6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18A2481B-5154-415F-B752-558547769AA3}" type="datetimeFigureOut">
              <a:rPr lang="cs-CZ" smtClean="0"/>
              <a:pPr/>
              <a:t>10.01.2025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41FCBC8-96E6-C244-ACD4-C5CE32D244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42C4FB4-DF05-094A-A789-D60084923A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88991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ransition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itchFamily="2" charset="2"/>
        <a:buChar char="§"/>
        <a:defRPr sz="2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dana.koplikova@zlinskykraj.cz" TargetMode="External"/><Relationship Id="rId2" Type="http://schemas.openxmlformats.org/officeDocument/2006/relationships/hyperlink" Target="mailto:hana.vankova@kr-zlinsky.cz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délník 12"/>
          <p:cNvSpPr/>
          <p:nvPr/>
        </p:nvSpPr>
        <p:spPr>
          <a:xfrm>
            <a:off x="3071664" y="692696"/>
            <a:ext cx="7524000" cy="4680000"/>
          </a:xfrm>
          <a:prstGeom prst="rect">
            <a:avLst/>
          </a:prstGeom>
          <a:solidFill>
            <a:srgbClr val="FFD9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455688" y="1257008"/>
            <a:ext cx="11280624" cy="49082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lnSpc>
                <a:spcPct val="70000"/>
              </a:lnSpc>
              <a:spcBef>
                <a:spcPct val="0"/>
              </a:spcBef>
              <a:buNone/>
              <a:defRPr sz="8800" b="1" i="0" spc="50" baseline="0"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0"/>
              </a:lnSpc>
            </a:pPr>
            <a:r>
              <a:rPr lang="cs-CZ" dirty="0"/>
              <a:t>RP11-25</a:t>
            </a:r>
          </a:p>
          <a:p>
            <a:pPr>
              <a:lnSpc>
                <a:spcPct val="50000"/>
              </a:lnSpc>
            </a:pPr>
            <a:endParaRPr lang="cs-CZ" dirty="0"/>
          </a:p>
          <a:p>
            <a:pPr>
              <a:lnSpc>
                <a:spcPct val="100000"/>
              </a:lnSpc>
            </a:pPr>
            <a:r>
              <a:rPr lang="cs-CZ" dirty="0"/>
              <a:t>BESIP ZLÍNSKÉHO KRAJE</a:t>
            </a:r>
          </a:p>
        </p:txBody>
      </p:sp>
      <p:sp>
        <p:nvSpPr>
          <p:cNvPr id="8" name="Podnadpis 2">
            <a:extLst>
              <a:ext uri="{FF2B5EF4-FFF2-40B4-BE49-F238E27FC236}">
                <a16:creationId xmlns:a16="http://schemas.microsoft.com/office/drawing/2014/main" id="{A470C84C-FA25-4B48-8EA5-40D03BC15649}"/>
              </a:ext>
            </a:extLst>
          </p:cNvPr>
          <p:cNvSpPr txBox="1">
            <a:spLocks/>
          </p:cNvSpPr>
          <p:nvPr/>
        </p:nvSpPr>
        <p:spPr>
          <a:xfrm>
            <a:off x="119336" y="5085184"/>
            <a:ext cx="9144000" cy="124399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None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altLang="cs-CZ" dirty="0">
                <a:latin typeface="+mj-lt"/>
              </a:rPr>
              <a:t>Soňa Zůbková</a:t>
            </a:r>
          </a:p>
          <a:p>
            <a:r>
              <a:rPr lang="cs-CZ" altLang="cs-CZ" dirty="0">
                <a:latin typeface="+mj-lt"/>
              </a:rPr>
              <a:t>Odbor strategického rozvoje kraje</a:t>
            </a: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E52FA94F-0539-5D48-AA3C-3C74ED6243C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Děkuji </a:t>
            </a:r>
            <a:br>
              <a:rPr lang="cs-CZ" dirty="0"/>
            </a:br>
            <a:r>
              <a:rPr lang="cs-CZ" dirty="0"/>
              <a:t>za pozornost</a:t>
            </a:r>
          </a:p>
        </p:txBody>
      </p:sp>
      <p:sp>
        <p:nvSpPr>
          <p:cNvPr id="6" name="Podnadpis 5">
            <a:extLst>
              <a:ext uri="{FF2B5EF4-FFF2-40B4-BE49-F238E27FC236}">
                <a16:creationId xmlns:a16="http://schemas.microsoft.com/office/drawing/2014/main" id="{D410835F-0A28-BD49-B480-AA3D6E59BF6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Soňa Zůbková</a:t>
            </a:r>
          </a:p>
          <a:p>
            <a:r>
              <a:rPr lang="cs-CZ" dirty="0"/>
              <a:t>Odbor strategického rozvoje kraje</a:t>
            </a:r>
          </a:p>
          <a:p>
            <a:r>
              <a:rPr lang="cs-CZ" dirty="0"/>
              <a:t>Telefon:  577 043 827  </a:t>
            </a:r>
          </a:p>
          <a:p>
            <a:r>
              <a:rPr lang="cs-CZ" dirty="0"/>
              <a:t>Email: sona.zubkova@zlinskykraj.cz</a:t>
            </a:r>
          </a:p>
        </p:txBody>
      </p:sp>
    </p:spTree>
    <p:extLst>
      <p:ext uri="{BB962C8B-B14F-4D97-AF65-F5344CB8AC3E}">
        <p14:creationId xmlns:p14="http://schemas.microsoft.com/office/powerpoint/2010/main" val="3989915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9DBC78F-0EBC-B64F-A71B-D88E34741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D43A2-98E4-B24E-9228-7624BE346F8E}" type="slidenum">
              <a:rPr lang="cs-CZ" sz="2000" smtClean="0"/>
              <a:pPr/>
              <a:t>2</a:t>
            </a:fld>
            <a:endParaRPr lang="cs-CZ" sz="2000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12DA642-EB25-3A4B-98AD-DC64A9355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00" y="450650"/>
            <a:ext cx="11120400" cy="672095"/>
          </a:xfrm>
          <a:solidFill>
            <a:schemeClr val="tx1"/>
          </a:solidFill>
        </p:spPr>
        <p:txBody>
          <a:bodyPr anchor="ctr">
            <a:normAutofit fontScale="90000"/>
          </a:bodyPr>
          <a:lstStyle/>
          <a:p>
            <a:pPr algn="ctr"/>
            <a:r>
              <a:rPr lang="pl-PL" dirty="0">
                <a:solidFill>
                  <a:schemeClr val="bg1"/>
                </a:solidFill>
                <a:latin typeface="Arial" panose="020B0604020202020204" pitchFamily="34" charset="0"/>
              </a:rPr>
              <a:t>Program BESIP Zlínského kraje 2025</a:t>
            </a:r>
            <a:endParaRPr lang="cs-CZ" sz="17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1B37A1BB-E573-BE45-B73F-5CCF5CD016E5}"/>
              </a:ext>
            </a:extLst>
          </p:cNvPr>
          <p:cNvSpPr txBox="1">
            <a:spLocks/>
          </p:cNvSpPr>
          <p:nvPr/>
        </p:nvSpPr>
        <p:spPr>
          <a:xfrm>
            <a:off x="479376" y="1484784"/>
            <a:ext cx="11120400" cy="9762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highlight>
                  <a:srgbClr val="FEEF66"/>
                </a:highlight>
                <a:latin typeface="Degular Display" pitchFamily="82" charset="0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cs-CZ" sz="11200" b="0" dirty="0">
                <a:latin typeface="Arial Black" panose="020B0A04020102020204" pitchFamily="34" charset="0"/>
              </a:rPr>
              <a:t>Celková finanční alokace Programu: 2 350 000 Kč</a:t>
            </a:r>
          </a:p>
          <a:p>
            <a:pPr>
              <a:lnSpc>
                <a:spcPct val="150000"/>
              </a:lnSpc>
            </a:pPr>
            <a:r>
              <a:rPr lang="cs-CZ" sz="11200" b="0" dirty="0">
                <a:latin typeface="Arial Black" panose="020B0A04020102020204" pitchFamily="34" charset="0"/>
              </a:rPr>
              <a:t>Účel, na který lze žádat:</a:t>
            </a:r>
          </a:p>
          <a:p>
            <a:pPr>
              <a:lnSpc>
                <a:spcPct val="150000"/>
              </a:lnSpc>
            </a:pPr>
            <a:endParaRPr lang="cs-CZ" sz="4000" b="0" dirty="0">
              <a:latin typeface="Arial Black" panose="020B0A04020102020204" pitchFamily="34" charset="0"/>
            </a:endParaRPr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1648808"/>
              </p:ext>
            </p:extLst>
          </p:nvPr>
        </p:nvGraphicFramePr>
        <p:xfrm>
          <a:off x="520700" y="2860119"/>
          <a:ext cx="10729192" cy="196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291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80000"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cs-CZ" sz="2800" b="0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DOTAČNÍ TITUL 1</a:t>
                      </a:r>
                    </a:p>
                    <a:p>
                      <a:pPr marL="36195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cs-CZ" sz="2400" b="0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Preventivní</a:t>
                      </a:r>
                      <a:r>
                        <a:rPr lang="cs-CZ" sz="2400" b="0" i="0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informační, vzdělávací a volnočasové aktivity v oblasti bezpečnosti silničního provozu</a:t>
                      </a:r>
                    </a:p>
                    <a:p>
                      <a:pPr marL="36195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cs-CZ" sz="2400" b="0" i="0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Alokace 700 000 Kč</a:t>
                      </a:r>
                      <a:endParaRPr lang="cs-CZ" sz="2400" b="0" i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144000" marR="144000" marT="144000" marB="14400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1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704893"/>
              </p:ext>
            </p:extLst>
          </p:nvPr>
        </p:nvGraphicFramePr>
        <p:xfrm>
          <a:off x="479376" y="4941168"/>
          <a:ext cx="10759876" cy="159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598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80000"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cs-CZ" sz="2800" b="0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DOTAČNÍ TITUL 2</a:t>
                      </a:r>
                    </a:p>
                    <a:p>
                      <a:pPr marL="36195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cs-CZ" sz="2400" b="0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Dětská dopravní hřiště</a:t>
                      </a:r>
                    </a:p>
                    <a:p>
                      <a:pPr marL="36195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cs-CZ" sz="2400" b="0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Alokace 1 650 000 Kč</a:t>
                      </a:r>
                    </a:p>
                  </a:txBody>
                  <a:tcPr marL="144000" marR="144000" marT="144000" marB="14400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1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6163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275112" y="1364432"/>
            <a:ext cx="11264900" cy="5112568"/>
          </a:xfrm>
        </p:spPr>
        <p:txBody>
          <a:bodyPr>
            <a:normAutofit fontScale="70000" lnSpcReduction="20000"/>
          </a:bodyPr>
          <a:lstStyle/>
          <a:p>
            <a:pPr marL="457200" lvl="1" indent="0">
              <a:buNone/>
            </a:pPr>
            <a:r>
              <a:rPr lang="cs-CZ" sz="2900" b="1" dirty="0">
                <a:solidFill>
                  <a:schemeClr val="bg1"/>
                </a:solidFill>
                <a:highlight>
                  <a:srgbClr val="000000"/>
                </a:highlight>
                <a:latin typeface="+mn-lt"/>
              </a:rPr>
              <a:t>Obecné podmínky realizace projektu:</a:t>
            </a:r>
          </a:p>
          <a:p>
            <a:pPr marL="457200" lvl="1" indent="0" algn="just">
              <a:lnSpc>
                <a:spcPct val="100000"/>
              </a:lnSpc>
              <a:spcBef>
                <a:spcPts val="1200"/>
              </a:spcBef>
              <a:buNone/>
            </a:pPr>
            <a:r>
              <a:rPr lang="cs-CZ" sz="2300" b="1" dirty="0">
                <a:solidFill>
                  <a:srgbClr val="FF0000"/>
                </a:solidFill>
                <a:latin typeface="+mn-lt"/>
              </a:rPr>
              <a:t>Doba realizace projektu: </a:t>
            </a:r>
            <a:r>
              <a:rPr lang="cs-CZ" sz="2300" dirty="0">
                <a:latin typeface="+mn-lt"/>
              </a:rPr>
              <a:t>1. 1. 2025 – 31. 12. 2025</a:t>
            </a:r>
          </a:p>
          <a:p>
            <a:pPr marL="457200" lvl="1" indent="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2300" b="1" dirty="0">
                <a:solidFill>
                  <a:srgbClr val="FF0000"/>
                </a:solidFill>
                <a:latin typeface="+mn-lt"/>
              </a:rPr>
              <a:t>Místo realizace projektu: </a:t>
            </a:r>
            <a:r>
              <a:rPr lang="cs-CZ" sz="2300" dirty="0">
                <a:latin typeface="+mn-lt"/>
              </a:rPr>
              <a:t>území Zlínského kraje, ve výjimečných a zdůvodněných případech na území České republiky</a:t>
            </a:r>
          </a:p>
          <a:p>
            <a:pPr marL="457200" lvl="1" indent="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2300" b="1" dirty="0">
                <a:solidFill>
                  <a:srgbClr val="FF0000"/>
                </a:solidFill>
                <a:latin typeface="+mn-lt"/>
              </a:rPr>
              <a:t>Velikost projektu: </a:t>
            </a:r>
            <a:r>
              <a:rPr lang="cs-CZ" sz="2300" dirty="0">
                <a:latin typeface="+mn-lt"/>
              </a:rPr>
              <a:t>neexistuje žádné omezení týkající se výše celkových způsobilých výdajů</a:t>
            </a:r>
          </a:p>
          <a:p>
            <a:pPr marL="457200" lvl="1" indent="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2300" b="1" dirty="0">
                <a:solidFill>
                  <a:srgbClr val="FF0000"/>
                </a:solidFill>
                <a:latin typeface="+mn-lt"/>
              </a:rPr>
              <a:t>Počet žádostí: </a:t>
            </a:r>
            <a:r>
              <a:rPr lang="cs-CZ" sz="2300" dirty="0">
                <a:latin typeface="+mn-lt"/>
              </a:rPr>
              <a:t>jeden žadatel může předložit 1 žádost v DT1 a 1 žádost na jedno dopravní hřiště v DT2</a:t>
            </a:r>
          </a:p>
          <a:p>
            <a:pPr marL="457200" lvl="1" indent="0" algn="just">
              <a:lnSpc>
                <a:spcPct val="100000"/>
              </a:lnSpc>
              <a:spcBef>
                <a:spcPts val="600"/>
              </a:spcBef>
              <a:buNone/>
            </a:pPr>
            <a:endParaRPr lang="cs-CZ" sz="2300" dirty="0">
              <a:latin typeface="+mn-lt"/>
            </a:endParaRPr>
          </a:p>
          <a:p>
            <a:pPr marL="457200" lvl="1" indent="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2300" b="1" dirty="0">
                <a:solidFill>
                  <a:srgbClr val="FF0000"/>
                </a:solidFill>
                <a:latin typeface="+mn-lt"/>
              </a:rPr>
              <a:t>Předkládání žádostí o poskytnutí dotace: </a:t>
            </a:r>
            <a:r>
              <a:rPr lang="cs-CZ" sz="2300" dirty="0">
                <a:latin typeface="+mn-lt"/>
              </a:rPr>
              <a:t>od 20. 1. 2025 (pondělí) do 28. 2. 2025 (pátek) do 11:00 hod. </a:t>
            </a:r>
          </a:p>
          <a:p>
            <a:pPr marL="457200" lvl="1" indent="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2300" b="1" dirty="0">
                <a:latin typeface="+mn-lt"/>
              </a:rPr>
              <a:t>Elektronicky</a:t>
            </a:r>
            <a:r>
              <a:rPr lang="cs-CZ" sz="2300" dirty="0">
                <a:latin typeface="+mn-lt"/>
              </a:rPr>
              <a:t> vyplněný formulář je možno odeslat: </a:t>
            </a:r>
          </a:p>
          <a:p>
            <a:pPr lvl="1" algn="just">
              <a:lnSpc>
                <a:spcPct val="100000"/>
              </a:lnSpc>
              <a:spcBef>
                <a:spcPts val="600"/>
              </a:spcBef>
            </a:pPr>
            <a:r>
              <a:rPr lang="cs-CZ" sz="2300" dirty="0">
                <a:latin typeface="+mn-lt"/>
              </a:rPr>
              <a:t>přímo z formuláře prostřednictvím vlastní datové schránky (včetně povinných příloh) </a:t>
            </a:r>
          </a:p>
          <a:p>
            <a:pPr marL="457200" lvl="1" indent="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2300" u="sng" dirty="0">
                <a:latin typeface="+mn-lt"/>
              </a:rPr>
              <a:t>nebo </a:t>
            </a:r>
          </a:p>
          <a:p>
            <a:pPr lvl="1" algn="just">
              <a:lnSpc>
                <a:spcPct val="100000"/>
              </a:lnSpc>
              <a:spcBef>
                <a:spcPts val="600"/>
              </a:spcBef>
            </a:pPr>
            <a:r>
              <a:rPr lang="cs-CZ" sz="2300" dirty="0">
                <a:latin typeface="+mn-lt"/>
              </a:rPr>
              <a:t>dvoukrokovým způsobem odeslání: </a:t>
            </a:r>
          </a:p>
          <a:p>
            <a:pPr marL="457200" lvl="1" indent="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2300" dirty="0">
                <a:latin typeface="+mn-lt"/>
              </a:rPr>
              <a:t>1) přes tlačítko „ODESLAT DATA ÚŘADU“</a:t>
            </a:r>
          </a:p>
          <a:p>
            <a:pPr marL="457200" lvl="1" indent="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2300" dirty="0">
                <a:latin typeface="+mn-lt"/>
              </a:rPr>
              <a:t>2) následně tuto PDF žádost vč. povinných příloh odeslat/doručit: </a:t>
            </a:r>
          </a:p>
          <a:p>
            <a:pPr lvl="2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cs-CZ" sz="2300" dirty="0">
                <a:latin typeface="+mn-lt"/>
              </a:rPr>
              <a:t>prostřednictvím datové schránky </a:t>
            </a:r>
          </a:p>
          <a:p>
            <a:pPr lvl="2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cs-CZ" sz="2300" dirty="0">
                <a:latin typeface="+mn-lt"/>
              </a:rPr>
              <a:t>v zalepené obálce poštou </a:t>
            </a:r>
          </a:p>
          <a:p>
            <a:pPr lvl="2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cs-CZ" sz="2300" dirty="0">
                <a:latin typeface="+mn-lt"/>
              </a:rPr>
              <a:t>osobně na podatelnu Zlínského kraje </a:t>
            </a:r>
          </a:p>
          <a:p>
            <a:pPr lvl="2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endParaRPr lang="cs-CZ" sz="2300" dirty="0">
              <a:latin typeface="+mn-lt"/>
            </a:endParaRPr>
          </a:p>
          <a:p>
            <a:pPr marL="457200" lvl="1" indent="0" algn="just">
              <a:lnSpc>
                <a:spcPct val="120000"/>
              </a:lnSpc>
              <a:spcBef>
                <a:spcPts val="600"/>
              </a:spcBef>
              <a:buNone/>
            </a:pPr>
            <a:endParaRPr lang="cs-CZ" dirty="0"/>
          </a:p>
          <a:p>
            <a:pPr marL="457200" lvl="1" indent="0" algn="just">
              <a:lnSpc>
                <a:spcPct val="120000"/>
              </a:lnSpc>
              <a:spcBef>
                <a:spcPts val="600"/>
              </a:spcBef>
              <a:buNone/>
            </a:pPr>
            <a:endParaRPr lang="cs-CZ" dirty="0">
              <a:latin typeface="+mn-lt"/>
            </a:endParaRPr>
          </a:p>
          <a:p>
            <a:pPr marL="457200" lvl="1" indent="0" algn="just">
              <a:lnSpc>
                <a:spcPct val="100000"/>
              </a:lnSpc>
              <a:spcBef>
                <a:spcPts val="1200"/>
              </a:spcBef>
              <a:buNone/>
            </a:pPr>
            <a:endParaRPr lang="cs-CZ" sz="2600" dirty="0">
              <a:latin typeface="+mn-lt"/>
            </a:endParaRPr>
          </a:p>
          <a:p>
            <a:pPr algn="just"/>
            <a:endParaRPr 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6D7CB40-7719-2548-8D11-9EEE490D0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cs-CZ" spc="-100" dirty="0"/>
            </a:br>
            <a:endParaRPr lang="cs-CZ" spc="-100" dirty="0"/>
          </a:p>
        </p:txBody>
      </p:sp>
      <p:sp>
        <p:nvSpPr>
          <p:cNvPr id="5" name="Zástupný symbol pro číslo snímku 2">
            <a:extLst>
              <a:ext uri="{FF2B5EF4-FFF2-40B4-BE49-F238E27FC236}">
                <a16:creationId xmlns:a16="http://schemas.microsoft.com/office/drawing/2014/main" id="{5D18E066-3F9F-2044-B29B-FE59BAB4E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42400" y="5951387"/>
            <a:ext cx="2743200" cy="525613"/>
          </a:xfrm>
        </p:spPr>
        <p:txBody>
          <a:bodyPr/>
          <a:lstStyle/>
          <a:p>
            <a:fld id="{157D43A2-98E4-B24E-9228-7624BE346F8E}" type="slidenum">
              <a:rPr lang="cs-CZ" sz="1600" smtClean="0"/>
              <a:pPr/>
              <a:t>3</a:t>
            </a:fld>
            <a:endParaRPr lang="cs-CZ" sz="1600" dirty="0"/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312DA642-EB25-3A4B-98AD-DC64A9355668}"/>
              </a:ext>
            </a:extLst>
          </p:cNvPr>
          <p:cNvSpPr txBox="1">
            <a:spLocks/>
          </p:cNvSpPr>
          <p:nvPr/>
        </p:nvSpPr>
        <p:spPr>
          <a:xfrm>
            <a:off x="419612" y="367388"/>
            <a:ext cx="11120400" cy="672095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pl-PL" dirty="0">
                <a:solidFill>
                  <a:schemeClr val="bg1"/>
                </a:solidFill>
                <a:latin typeface="Arial" panose="020B0604020202020204" pitchFamily="34" charset="0"/>
              </a:rPr>
              <a:t>Program BESIP Zlínského kraje 2025</a:t>
            </a:r>
            <a:endParaRPr lang="cs-CZ" sz="17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115920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AE9F03A2-F4C6-C54A-A5C4-2CF1BB5DB1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313596"/>
            <a:ext cx="11737304" cy="5643796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cs-CZ" sz="8000" b="1" dirty="0">
                <a:solidFill>
                  <a:schemeClr val="bg1"/>
                </a:solidFill>
                <a:highlight>
                  <a:srgbClr val="000000"/>
                </a:highlight>
              </a:rPr>
              <a:t>Dotační titul 1: </a:t>
            </a:r>
            <a:r>
              <a:rPr lang="cs-CZ" sz="8000" b="1" dirty="0">
                <a:highlight>
                  <a:srgbClr val="FFD900"/>
                </a:highlight>
              </a:rPr>
              <a:t>Preventivní informační, vzdělávací a volnočasové aktivity v oblasti bezpečnosti silničního provozu</a:t>
            </a:r>
            <a:r>
              <a:rPr lang="cs-CZ" sz="8000" b="1" dirty="0">
                <a:solidFill>
                  <a:schemeClr val="bg1"/>
                </a:solidFill>
                <a:highlight>
                  <a:srgbClr val="000000"/>
                </a:highlight>
              </a:rPr>
              <a:t> 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cs-CZ" sz="6400" b="1" dirty="0">
                <a:solidFill>
                  <a:srgbClr val="FF0000"/>
                </a:solidFill>
              </a:rPr>
              <a:t>Aktivity zaměřené na bezpečné chování v rámci silničního provozu určené zejména pro:</a:t>
            </a:r>
          </a:p>
          <a:p>
            <a:pPr lvl="1"/>
            <a:r>
              <a:rPr lang="cs-CZ" sz="6400" dirty="0"/>
              <a:t>děti a rodiče</a:t>
            </a:r>
          </a:p>
          <a:p>
            <a:pPr lvl="1"/>
            <a:r>
              <a:rPr lang="cs-CZ" sz="6400" dirty="0"/>
              <a:t>stárnoucí populaci</a:t>
            </a:r>
          </a:p>
          <a:p>
            <a:pPr lvl="1"/>
            <a:r>
              <a:rPr lang="cs-CZ" sz="6400" dirty="0"/>
              <a:t>chodce</a:t>
            </a:r>
          </a:p>
          <a:p>
            <a:pPr lvl="1"/>
            <a:r>
              <a:rPr lang="cs-CZ" sz="6400" dirty="0"/>
              <a:t>mladé a nové řidiče</a:t>
            </a:r>
          </a:p>
          <a:p>
            <a:pPr lvl="1"/>
            <a:r>
              <a:rPr lang="cs-CZ" sz="6400" dirty="0"/>
              <a:t>cyklisty a motocyklisty</a:t>
            </a:r>
          </a:p>
          <a:p>
            <a:pPr marL="0" indent="0">
              <a:buNone/>
            </a:pPr>
            <a:r>
              <a:rPr lang="cs-CZ" sz="6400" b="1" dirty="0">
                <a:solidFill>
                  <a:srgbClr val="FF0000"/>
                </a:solidFill>
              </a:rPr>
              <a:t>Příjemci podpory</a:t>
            </a:r>
            <a:endParaRPr lang="cs-CZ" sz="6400" dirty="0">
              <a:solidFill>
                <a:srgbClr val="FF0000"/>
              </a:solidFill>
            </a:endParaRPr>
          </a:p>
          <a:p>
            <a:pPr lvl="1"/>
            <a:r>
              <a:rPr lang="cs-CZ" sz="6400" dirty="0"/>
              <a:t>obce </a:t>
            </a:r>
          </a:p>
          <a:p>
            <a:pPr lvl="1"/>
            <a:r>
              <a:rPr lang="cs-CZ" sz="6400" dirty="0"/>
              <a:t>příspěvkové organizace (mimo organizace zřizované Zlínským krajem)</a:t>
            </a:r>
          </a:p>
          <a:p>
            <a:pPr lvl="1"/>
            <a:r>
              <a:rPr lang="cs-CZ" sz="6400" dirty="0"/>
              <a:t>církevní právnické osoby, nadace a nadační fondy</a:t>
            </a:r>
          </a:p>
          <a:p>
            <a:pPr lvl="1"/>
            <a:r>
              <a:rPr lang="cs-CZ" sz="6400" dirty="0"/>
              <a:t>spolky a zájmová sdružení právnických osob</a:t>
            </a:r>
          </a:p>
          <a:p>
            <a:pPr marL="0" indent="0">
              <a:buNone/>
            </a:pPr>
            <a:r>
              <a:rPr lang="cs-CZ" sz="6400" b="1" dirty="0">
                <a:solidFill>
                  <a:srgbClr val="FF0000"/>
                </a:solidFill>
              </a:rPr>
              <a:t>Finanční rámec</a:t>
            </a:r>
          </a:p>
          <a:p>
            <a:pPr lvl="1"/>
            <a:r>
              <a:rPr lang="cs-CZ" sz="6400" dirty="0"/>
              <a:t>celková alokace pro Dotační titul 1: </a:t>
            </a:r>
            <a:r>
              <a:rPr lang="cs-CZ" sz="6400" dirty="0">
                <a:solidFill>
                  <a:srgbClr val="FF0000"/>
                </a:solidFill>
              </a:rPr>
              <a:t> </a:t>
            </a:r>
            <a:r>
              <a:rPr lang="cs-CZ" sz="6400" b="1" dirty="0">
                <a:solidFill>
                  <a:srgbClr val="FF0000"/>
                </a:solidFill>
              </a:rPr>
              <a:t>700 000 Kč </a:t>
            </a:r>
            <a:endParaRPr lang="cs-CZ" sz="6400" dirty="0"/>
          </a:p>
          <a:p>
            <a:pPr lvl="1"/>
            <a:r>
              <a:rPr lang="cs-CZ" sz="6400" dirty="0"/>
              <a:t>min./max. výše podpory: </a:t>
            </a:r>
            <a:r>
              <a:rPr lang="cs-CZ" sz="6400" dirty="0">
                <a:solidFill>
                  <a:srgbClr val="FF0000"/>
                </a:solidFill>
              </a:rPr>
              <a:t>10 tis./50 tis. </a:t>
            </a:r>
            <a:r>
              <a:rPr lang="cs-CZ" sz="6400" dirty="0"/>
              <a:t>Kč na 1 žadatele</a:t>
            </a:r>
          </a:p>
          <a:p>
            <a:pPr lvl="1"/>
            <a:r>
              <a:rPr lang="cs-CZ" sz="6400" dirty="0"/>
              <a:t>míra podpory: dotace </a:t>
            </a:r>
            <a:r>
              <a:rPr lang="cs-CZ" sz="6400" dirty="0">
                <a:solidFill>
                  <a:srgbClr val="FF0000"/>
                </a:solidFill>
              </a:rPr>
              <a:t>max. 70 % </a:t>
            </a:r>
            <a:r>
              <a:rPr lang="cs-CZ" sz="6400" dirty="0"/>
              <a:t>z celkových způsobilých výdajů projektu, u obcí s více než 5 000 obyvateli </a:t>
            </a:r>
            <a:r>
              <a:rPr lang="cs-CZ" sz="6400" dirty="0">
                <a:solidFill>
                  <a:srgbClr val="FF0000"/>
                </a:solidFill>
              </a:rPr>
              <a:t>max. 50 % </a:t>
            </a:r>
          </a:p>
          <a:p>
            <a:pPr marL="0" lvl="1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cs-CZ" sz="6400" dirty="0"/>
              <a:t>U Dotačního titulu 1 budou podporovány akce, ke kterým </a:t>
            </a:r>
            <a:r>
              <a:rPr lang="cs-CZ" sz="6400" b="1" dirty="0"/>
              <a:t>bude účast doložena prezenční listinou/</a:t>
            </a:r>
            <a:r>
              <a:rPr lang="cs-CZ" sz="6400" dirty="0"/>
              <a:t>seznamem účastníků, ve výjimečném případě při vysokém počtu účastníků z veřejnosti čestným prohlášením příjemce dotace o počtu zúčastněných. Akce se mohou v rámci projektu opakovat (např. každý turnus tábora/každá třída každé ZŠ je z hlediska počtu účastníků posuzován samostatně). 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D18E066-3F9F-2044-B29B-FE59BAB4E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4352" y="6237312"/>
            <a:ext cx="2743200" cy="525613"/>
          </a:xfrm>
        </p:spPr>
        <p:txBody>
          <a:bodyPr/>
          <a:lstStyle/>
          <a:p>
            <a:fld id="{157D43A2-98E4-B24E-9228-7624BE346F8E}" type="slidenum">
              <a:rPr lang="cs-CZ" sz="1400" smtClean="0"/>
              <a:pPr/>
              <a:t>4</a:t>
            </a:fld>
            <a:endParaRPr lang="cs-CZ" sz="140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6D7CB40-7719-2548-8D11-9EEE490D0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026" y="367388"/>
            <a:ext cx="11264900" cy="931325"/>
          </a:xfrm>
        </p:spPr>
        <p:txBody>
          <a:bodyPr>
            <a:normAutofit fontScale="90000"/>
          </a:bodyPr>
          <a:lstStyle/>
          <a:p>
            <a:r>
              <a:rPr lang="cs-CZ" sz="4000" spc="-100" dirty="0"/>
              <a:t>RP11-25 BESIP Zlínského kraje</a:t>
            </a:r>
            <a:br>
              <a:rPr lang="cs-CZ" spc="-100" dirty="0"/>
            </a:br>
            <a:endParaRPr lang="cs-CZ" spc="-100" dirty="0"/>
          </a:p>
        </p:txBody>
      </p:sp>
    </p:spTree>
    <p:extLst>
      <p:ext uri="{BB962C8B-B14F-4D97-AF65-F5344CB8AC3E}">
        <p14:creationId xmlns:p14="http://schemas.microsoft.com/office/powerpoint/2010/main" val="1494241489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AE9F03A2-F4C6-C54A-A5C4-2CF1BB5DB1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313596"/>
            <a:ext cx="11737304" cy="5283756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cs-CZ" sz="3600" b="1" dirty="0">
                <a:solidFill>
                  <a:schemeClr val="bg1"/>
                </a:solidFill>
                <a:highlight>
                  <a:srgbClr val="000000"/>
                </a:highlight>
              </a:rPr>
              <a:t>Dotační titul 1: </a:t>
            </a:r>
            <a:r>
              <a:rPr lang="cs-CZ" sz="3600" b="1" dirty="0">
                <a:highlight>
                  <a:srgbClr val="FFD900"/>
                </a:highlight>
              </a:rPr>
              <a:t>Preventivní informační, vzdělávací a volnočasové aktivity  oblasti bezpečnosti silničního provozu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cs-CZ" sz="2700" b="1" dirty="0"/>
              <a:t>ZPŮSOBILÉ VÝDAJE PROJEKTU = VÝDAJE na zboží a služby </a:t>
            </a:r>
            <a:r>
              <a:rPr lang="cs-CZ" sz="2700" b="1" u="sng" dirty="0"/>
              <a:t>SOUVISEJÍCÍ S REALIZACÍ </a:t>
            </a:r>
            <a:r>
              <a:rPr lang="cs-CZ" sz="2700" b="1" dirty="0"/>
              <a:t>PROJEKTU, které vznikly v době realizace projektu:</a:t>
            </a:r>
          </a:p>
          <a:p>
            <a:pPr lvl="1" algn="just">
              <a:lnSpc>
                <a:spcPct val="120000"/>
              </a:lnSpc>
              <a:spcBef>
                <a:spcPts val="1200"/>
              </a:spcBef>
            </a:pPr>
            <a:r>
              <a:rPr lang="cs-CZ" sz="2700" dirty="0"/>
              <a:t>osobní výdaje osob, které se podílejí na organizačním zajištění preventivně informačních, vzdělávacích a volnočasových aktivit vč. zákonných odvodů</a:t>
            </a:r>
          </a:p>
          <a:p>
            <a:pPr lvl="1" algn="just">
              <a:lnSpc>
                <a:spcPct val="120000"/>
              </a:lnSpc>
              <a:spcBef>
                <a:spcPts val="1200"/>
              </a:spcBef>
            </a:pPr>
            <a:r>
              <a:rPr lang="cs-CZ" sz="2700" dirty="0"/>
              <a:t>maximální hrubá hodinová mzda organizátorů akce a pracovníků zajišťujících program je 260 Kč/hod.</a:t>
            </a:r>
          </a:p>
          <a:p>
            <a:pPr lvl="1" algn="just">
              <a:lnSpc>
                <a:spcPct val="120000"/>
              </a:lnSpc>
              <a:spcBef>
                <a:spcPts val="1200"/>
              </a:spcBef>
            </a:pPr>
            <a:r>
              <a:rPr lang="cs-CZ" sz="2700" dirty="0"/>
              <a:t>cestovní náhrady (osob podílejících se na realizaci projektu) </a:t>
            </a:r>
          </a:p>
          <a:p>
            <a:pPr lvl="1" algn="just">
              <a:lnSpc>
                <a:spcPct val="120000"/>
              </a:lnSpc>
              <a:spcBef>
                <a:spcPts val="1200"/>
              </a:spcBef>
            </a:pPr>
            <a:r>
              <a:rPr lang="cs-CZ" sz="2700" dirty="0"/>
              <a:t>nákup zařízení s dobou použitelnosti delší než 1 rok, jehož ocenění </a:t>
            </a:r>
            <a:r>
              <a:rPr lang="cs-CZ" sz="2700" dirty="0">
                <a:solidFill>
                  <a:srgbClr val="FF0000"/>
                </a:solidFill>
              </a:rPr>
              <a:t>nepřevyšuje částku 40 tis. Kč </a:t>
            </a:r>
            <a:r>
              <a:rPr lang="cs-CZ" sz="2700" dirty="0"/>
              <a:t>(drobný dlouhodobý hmotný majetek)/</a:t>
            </a:r>
            <a:r>
              <a:rPr lang="cs-CZ" sz="2700" dirty="0">
                <a:solidFill>
                  <a:srgbClr val="FF0000"/>
                </a:solidFill>
              </a:rPr>
              <a:t>60 tis. Kč </a:t>
            </a:r>
            <a:r>
              <a:rPr lang="cs-CZ" sz="2700" dirty="0"/>
              <a:t>(dlouhodobý nehmotný majetek) – </a:t>
            </a:r>
            <a:r>
              <a:rPr lang="cs-CZ" sz="2700" b="1" dirty="0"/>
              <a:t>musí být v době realizace projektu použity opakovaně </a:t>
            </a:r>
          </a:p>
          <a:p>
            <a:pPr lvl="1" algn="just">
              <a:lnSpc>
                <a:spcPct val="120000"/>
              </a:lnSpc>
              <a:spcBef>
                <a:spcPts val="1200"/>
              </a:spcBef>
            </a:pPr>
            <a:r>
              <a:rPr lang="cs-CZ" sz="2700" dirty="0"/>
              <a:t>nájem zařízení/operativní leasing</a:t>
            </a:r>
          </a:p>
          <a:p>
            <a:pPr lvl="1" algn="just">
              <a:lnSpc>
                <a:spcPct val="120000"/>
              </a:lnSpc>
              <a:spcBef>
                <a:spcPts val="1200"/>
              </a:spcBef>
            </a:pPr>
            <a:r>
              <a:rPr lang="cs-CZ" sz="2700" dirty="0"/>
              <a:t>spotřební zboží a materiál (pořízení majetku s dobou použitelnosti kratší než 1 rok, do výše 5 tis. Kč se doklady nedokládají, nad 5 tis. Kč se dokládají všechny doklady) </a:t>
            </a:r>
          </a:p>
          <a:p>
            <a:pPr lvl="1" algn="just">
              <a:lnSpc>
                <a:spcPct val="120000"/>
              </a:lnSpc>
              <a:spcBef>
                <a:spcPts val="1200"/>
              </a:spcBef>
            </a:pPr>
            <a:r>
              <a:rPr lang="cs-CZ" sz="2700" dirty="0"/>
              <a:t>výdaje za občerstvení (slouží k zajištění akce či aktivity, do výše 5 tis. Kč se doklady nedokládají, nad 5 tis. Kč se dokládají všechny doklady)</a:t>
            </a:r>
          </a:p>
          <a:p>
            <a:pPr lvl="1" algn="just">
              <a:lnSpc>
                <a:spcPct val="120000"/>
              </a:lnSpc>
              <a:spcBef>
                <a:spcPts val="1200"/>
              </a:spcBef>
            </a:pPr>
            <a:r>
              <a:rPr lang="cs-CZ" sz="2700" dirty="0"/>
              <a:t>nákup služeb (např. pronájem prostor pro realizaci akce, podpora účastníků akce – doprava, stravování, ubytování, apod.)</a:t>
            </a:r>
          </a:p>
          <a:p>
            <a:pPr marL="457200" lvl="1" indent="0" algn="just">
              <a:buNone/>
            </a:pPr>
            <a:endParaRPr lang="cs-CZ" sz="180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D18E066-3F9F-2044-B29B-FE59BAB4E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42400" y="5951387"/>
            <a:ext cx="2743200" cy="525613"/>
          </a:xfrm>
        </p:spPr>
        <p:txBody>
          <a:bodyPr/>
          <a:lstStyle/>
          <a:p>
            <a:fld id="{157D43A2-98E4-B24E-9228-7624BE346F8E}" type="slidenum">
              <a:rPr lang="cs-CZ" sz="1400" smtClean="0"/>
              <a:pPr/>
              <a:t>5</a:t>
            </a:fld>
            <a:endParaRPr lang="cs-CZ" sz="140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6D7CB40-7719-2548-8D11-9EEE490D0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026" y="367388"/>
            <a:ext cx="11264900" cy="931325"/>
          </a:xfrm>
        </p:spPr>
        <p:txBody>
          <a:bodyPr>
            <a:normAutofit fontScale="90000"/>
          </a:bodyPr>
          <a:lstStyle/>
          <a:p>
            <a:r>
              <a:rPr lang="cs-CZ" sz="4000" spc="-100" dirty="0"/>
              <a:t>RP11-25 BESIP Zlínského kraje</a:t>
            </a:r>
            <a:br>
              <a:rPr lang="cs-CZ" spc="-100" dirty="0"/>
            </a:br>
            <a:endParaRPr lang="cs-CZ" spc="-100" dirty="0"/>
          </a:p>
        </p:txBody>
      </p:sp>
    </p:spTree>
    <p:extLst>
      <p:ext uri="{BB962C8B-B14F-4D97-AF65-F5344CB8AC3E}">
        <p14:creationId xmlns:p14="http://schemas.microsoft.com/office/powerpoint/2010/main" val="1427460166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AE9F03A2-F4C6-C54A-A5C4-2CF1BB5DB1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313596"/>
            <a:ext cx="11737304" cy="5283756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cs-CZ" sz="2000" b="1" dirty="0">
                <a:solidFill>
                  <a:schemeClr val="bg1"/>
                </a:solidFill>
                <a:highlight>
                  <a:srgbClr val="000000"/>
                </a:highlight>
              </a:rPr>
              <a:t>Dotační titul 2: </a:t>
            </a:r>
            <a:r>
              <a:rPr lang="cs-CZ" sz="2000" b="1" dirty="0">
                <a:highlight>
                  <a:srgbClr val="FFD900"/>
                </a:highlight>
              </a:rPr>
              <a:t>Dětská dopravní hřiště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cs-CZ" sz="1700" b="1" dirty="0">
                <a:solidFill>
                  <a:srgbClr val="FF0000"/>
                </a:solidFill>
              </a:rPr>
              <a:t>Podporované aktivity:</a:t>
            </a:r>
          </a:p>
          <a:p>
            <a:pPr marL="914400" lvl="1" indent="-457200" algn="just">
              <a:buFont typeface="+mj-lt"/>
              <a:buAutoNum type="alphaLcParenR"/>
            </a:pPr>
            <a:r>
              <a:rPr lang="cs-CZ" sz="1700" dirty="0"/>
              <a:t>zajištění provozu dětského dopravního hřiště</a:t>
            </a:r>
          </a:p>
          <a:p>
            <a:pPr marL="914400" lvl="1" indent="-457200" algn="just">
              <a:buFont typeface="+mj-lt"/>
              <a:buAutoNum type="alphaLcParenR"/>
            </a:pPr>
            <a:r>
              <a:rPr lang="cs-CZ" sz="1700" dirty="0"/>
              <a:t>organizace a zajištění okresního kola dopravní soutěže mladých cyklistů</a:t>
            </a:r>
          </a:p>
          <a:p>
            <a:pPr marL="914400" lvl="1" indent="-457200" algn="just">
              <a:buFont typeface="+mj-lt"/>
              <a:buAutoNum type="alphaLcParenR"/>
            </a:pPr>
            <a:r>
              <a:rPr lang="cs-CZ" sz="1700" dirty="0"/>
              <a:t>organizace a zajištění krajského kola dopravní soutěže mladých cyklistů a neslyšících</a:t>
            </a:r>
          </a:p>
          <a:p>
            <a:pPr marL="914400" lvl="1" indent="-457200" algn="just">
              <a:lnSpc>
                <a:spcPct val="100000"/>
              </a:lnSpc>
              <a:buFont typeface="+mj-lt"/>
              <a:buAutoNum type="alphaLcParenR"/>
            </a:pPr>
            <a:r>
              <a:rPr lang="cs-CZ" sz="1700" dirty="0"/>
              <a:t>vzdělávací a volnočasové aktivity pro děti v oblasti BESIP realizované na dětském dopravním hřišti</a:t>
            </a:r>
          </a:p>
          <a:p>
            <a:pPr marL="0" lvl="1" indent="0">
              <a:spcBef>
                <a:spcPts val="1200"/>
              </a:spcBef>
              <a:buNone/>
            </a:pPr>
            <a:r>
              <a:rPr lang="cs-CZ" sz="1700" dirty="0"/>
              <a:t>Výše uvedené aktivity a) – d) </a:t>
            </a:r>
            <a:r>
              <a:rPr lang="cs-CZ" sz="1700" b="1" dirty="0"/>
              <a:t>lze </a:t>
            </a:r>
            <a:r>
              <a:rPr lang="cs-CZ" sz="1700" dirty="0"/>
              <a:t>v rámci Dotačního titulu 2 </a:t>
            </a:r>
            <a:r>
              <a:rPr lang="cs-CZ" sz="1700" b="1" dirty="0"/>
              <a:t>kombinovat.</a:t>
            </a:r>
          </a:p>
          <a:p>
            <a:pPr marL="0" indent="0">
              <a:buNone/>
            </a:pPr>
            <a:r>
              <a:rPr lang="cs-CZ" sz="1700" b="1" dirty="0">
                <a:solidFill>
                  <a:srgbClr val="FF0000"/>
                </a:solidFill>
              </a:rPr>
              <a:t>Příjemci podpory</a:t>
            </a:r>
            <a:endParaRPr lang="cs-CZ" sz="1700" dirty="0">
              <a:solidFill>
                <a:srgbClr val="FF0000"/>
              </a:solidFill>
            </a:endParaRPr>
          </a:p>
          <a:p>
            <a:pPr lvl="1"/>
            <a:r>
              <a:rPr lang="cs-CZ" sz="1700" b="1" dirty="0"/>
              <a:t>vlastníci</a:t>
            </a:r>
            <a:r>
              <a:rPr lang="cs-CZ" sz="1700" dirty="0"/>
              <a:t> dětských dopravních hřišť</a:t>
            </a:r>
          </a:p>
          <a:p>
            <a:pPr lvl="1">
              <a:lnSpc>
                <a:spcPct val="120000"/>
              </a:lnSpc>
            </a:pPr>
            <a:r>
              <a:rPr lang="cs-CZ" sz="1700" b="1" dirty="0"/>
              <a:t>provozovatelé</a:t>
            </a:r>
            <a:r>
              <a:rPr lang="cs-CZ" sz="1700" dirty="0"/>
              <a:t> dětských dopravních hřišť (za předpokladu, že existuje právní akt upravující podmínky provozu dětského dopravního hřiště mezi vlastníkem a provozovatelem hřiště)</a:t>
            </a:r>
          </a:p>
          <a:p>
            <a:pPr marL="0" indent="0">
              <a:buNone/>
            </a:pPr>
            <a:r>
              <a:rPr lang="cs-CZ" sz="1700" b="1" dirty="0">
                <a:solidFill>
                  <a:srgbClr val="FF0000"/>
                </a:solidFill>
              </a:rPr>
              <a:t>Finanční rámec</a:t>
            </a:r>
          </a:p>
          <a:p>
            <a:pPr lvl="1"/>
            <a:r>
              <a:rPr lang="cs-CZ" sz="1700" dirty="0"/>
              <a:t>celková alokace pro Dotační titul 2: </a:t>
            </a:r>
            <a:r>
              <a:rPr lang="cs-CZ" sz="1700" dirty="0">
                <a:solidFill>
                  <a:srgbClr val="FF0000"/>
                </a:solidFill>
              </a:rPr>
              <a:t> </a:t>
            </a:r>
            <a:r>
              <a:rPr lang="cs-CZ" sz="1700" b="1" dirty="0">
                <a:solidFill>
                  <a:srgbClr val="FF0000"/>
                </a:solidFill>
              </a:rPr>
              <a:t>1 650 000 Kč </a:t>
            </a:r>
          </a:p>
          <a:p>
            <a:pPr lvl="1"/>
            <a:r>
              <a:rPr lang="cs-CZ" sz="1700" dirty="0"/>
              <a:t>min./max. výše podpory: </a:t>
            </a:r>
            <a:r>
              <a:rPr lang="cs-CZ" sz="1700" dirty="0">
                <a:solidFill>
                  <a:srgbClr val="FF0000"/>
                </a:solidFill>
              </a:rPr>
              <a:t>20 tis./250 tis. Kč </a:t>
            </a:r>
            <a:r>
              <a:rPr lang="cs-CZ" sz="1700" dirty="0"/>
              <a:t>na 1 žadatele</a:t>
            </a:r>
          </a:p>
          <a:p>
            <a:pPr lvl="1"/>
            <a:r>
              <a:rPr lang="cs-CZ" sz="1700" dirty="0"/>
              <a:t>míra podpory: dotace </a:t>
            </a:r>
            <a:r>
              <a:rPr lang="cs-CZ" sz="1700" dirty="0">
                <a:solidFill>
                  <a:srgbClr val="FF0000"/>
                </a:solidFill>
              </a:rPr>
              <a:t>max. 50 % </a:t>
            </a:r>
            <a:r>
              <a:rPr lang="cs-CZ" sz="1700" dirty="0"/>
              <a:t>z celkových způsobilých výdajů projektu </a:t>
            </a:r>
          </a:p>
          <a:p>
            <a:pPr marL="0" lvl="1" indent="0">
              <a:spcBef>
                <a:spcPts val="1200"/>
              </a:spcBef>
              <a:buNone/>
            </a:pPr>
            <a:endParaRPr lang="cs-CZ" sz="250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D18E066-3F9F-2044-B29B-FE59BAB4E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42400" y="5951387"/>
            <a:ext cx="2743200" cy="525613"/>
          </a:xfrm>
        </p:spPr>
        <p:txBody>
          <a:bodyPr/>
          <a:lstStyle/>
          <a:p>
            <a:fld id="{157D43A2-98E4-B24E-9228-7624BE346F8E}" type="slidenum">
              <a:rPr lang="cs-CZ" sz="2000" smtClean="0"/>
              <a:pPr/>
              <a:t>6</a:t>
            </a:fld>
            <a:endParaRPr lang="cs-CZ" sz="200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6D7CB40-7719-2548-8D11-9EEE490D0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026" y="367388"/>
            <a:ext cx="11264900" cy="931325"/>
          </a:xfrm>
        </p:spPr>
        <p:txBody>
          <a:bodyPr>
            <a:normAutofit fontScale="90000"/>
          </a:bodyPr>
          <a:lstStyle/>
          <a:p>
            <a:r>
              <a:rPr lang="cs-CZ" sz="4000" spc="-100" dirty="0"/>
              <a:t>RP11-25 BESIP Zlínského kraje</a:t>
            </a:r>
            <a:br>
              <a:rPr lang="cs-CZ" spc="-100" dirty="0"/>
            </a:br>
            <a:endParaRPr lang="cs-CZ" spc="-100" dirty="0"/>
          </a:p>
        </p:txBody>
      </p:sp>
    </p:spTree>
    <p:extLst>
      <p:ext uri="{BB962C8B-B14F-4D97-AF65-F5344CB8AC3E}">
        <p14:creationId xmlns:p14="http://schemas.microsoft.com/office/powerpoint/2010/main" val="2047832791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AE9F03A2-F4C6-C54A-A5C4-2CF1BB5DB1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313596"/>
            <a:ext cx="11737304" cy="5715804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cs-CZ" sz="2000" b="1" dirty="0">
                <a:solidFill>
                  <a:schemeClr val="bg1"/>
                </a:solidFill>
                <a:highlight>
                  <a:srgbClr val="000000"/>
                </a:highlight>
              </a:rPr>
              <a:t>Dotační titul 2: </a:t>
            </a:r>
            <a:r>
              <a:rPr lang="cs-CZ" sz="2000" b="1" dirty="0">
                <a:highlight>
                  <a:srgbClr val="FFD900"/>
                </a:highlight>
              </a:rPr>
              <a:t>Dětská dopravní hřiště</a:t>
            </a:r>
          </a:p>
          <a:p>
            <a:pPr marL="0" indent="0">
              <a:lnSpc>
                <a:spcPct val="110000"/>
              </a:lnSpc>
              <a:buNone/>
            </a:pPr>
            <a:endParaRPr lang="cs-CZ" sz="1600" b="1" dirty="0"/>
          </a:p>
          <a:p>
            <a:pPr marL="0" indent="0">
              <a:lnSpc>
                <a:spcPct val="110000"/>
              </a:lnSpc>
              <a:buNone/>
            </a:pPr>
            <a:r>
              <a:rPr lang="cs-CZ" sz="1600" b="1" dirty="0"/>
              <a:t>ZPŮSOBILÉ VÝDAJE PROJEKTU = VÝDAJE na zboží a služby </a:t>
            </a:r>
            <a:r>
              <a:rPr lang="cs-CZ" sz="1600" b="1" u="sng" dirty="0"/>
              <a:t>SOUVISEJÍCÍ S REALIZACÍ </a:t>
            </a:r>
            <a:r>
              <a:rPr lang="cs-CZ" sz="1600" b="1" dirty="0"/>
              <a:t>PROJEKTU a pořízené v době realizace projektu :</a:t>
            </a:r>
          </a:p>
          <a:p>
            <a:pPr lvl="1" algn="just">
              <a:lnSpc>
                <a:spcPct val="100000"/>
              </a:lnSpc>
            </a:pPr>
            <a:r>
              <a:rPr lang="cs-CZ" sz="1600" dirty="0"/>
              <a:t>osobní výdaje osob, které se podílejí na organizačním zajištění preventivně informačních, vzdělávacích a volnočasových aktivit a osob zajišťujících provoz dětského hřiště, vč. zákonných odvodů (</a:t>
            </a:r>
            <a:r>
              <a:rPr lang="cs-CZ" sz="1600" b="1" dirty="0"/>
              <a:t>je stanovena max. hrubá hodinová sazba jednotlivých pracovních pozic</a:t>
            </a:r>
            <a:r>
              <a:rPr lang="cs-CZ" sz="1600" dirty="0"/>
              <a:t>) </a:t>
            </a:r>
          </a:p>
          <a:p>
            <a:pPr lvl="1" algn="just">
              <a:lnSpc>
                <a:spcPct val="100000"/>
              </a:lnSpc>
            </a:pPr>
            <a:r>
              <a:rPr lang="pl-PL" sz="1600" dirty="0"/>
              <a:t>cestovní náhrady osob podílejících se na realizaci projektu </a:t>
            </a:r>
            <a:r>
              <a:rPr lang="cs-CZ" sz="1600" dirty="0"/>
              <a:t>(jízdné, ubytování, stravování) </a:t>
            </a:r>
          </a:p>
          <a:p>
            <a:pPr lvl="1" algn="just">
              <a:lnSpc>
                <a:spcPct val="100000"/>
              </a:lnSpc>
            </a:pPr>
            <a:r>
              <a:rPr lang="cs-CZ" sz="1600" dirty="0"/>
              <a:t>cestovní náhrady účastníků akcí (jízdné, ubytování, stravování) </a:t>
            </a:r>
          </a:p>
          <a:p>
            <a:pPr lvl="1" algn="just">
              <a:lnSpc>
                <a:spcPct val="100000"/>
              </a:lnSpc>
            </a:pPr>
            <a:r>
              <a:rPr lang="cs-CZ" sz="1600" dirty="0"/>
              <a:t>nákup zařízení s dobou použitelnosti delší než 1 rok, jehož ocenění nepřevyšuje částku </a:t>
            </a:r>
            <a:r>
              <a:rPr lang="cs-CZ" sz="1600" dirty="0">
                <a:solidFill>
                  <a:srgbClr val="FF0000"/>
                </a:solidFill>
              </a:rPr>
              <a:t>40 tis. Kč </a:t>
            </a:r>
            <a:r>
              <a:rPr lang="cs-CZ" sz="1600" dirty="0"/>
              <a:t>(drobný dlouhodobý hmotný majetek)/</a:t>
            </a:r>
            <a:r>
              <a:rPr lang="cs-CZ" sz="1600" dirty="0">
                <a:solidFill>
                  <a:srgbClr val="FF0000"/>
                </a:solidFill>
              </a:rPr>
              <a:t>60 tis. Kč </a:t>
            </a:r>
            <a:r>
              <a:rPr lang="cs-CZ" sz="1600" dirty="0"/>
              <a:t>(drobný dlouhodobý nehmotný majetek) – </a:t>
            </a:r>
            <a:r>
              <a:rPr lang="cs-CZ" sz="1600" b="1" dirty="0"/>
              <a:t>musí být v době realizace projektu použity opakovaně </a:t>
            </a:r>
            <a:endParaRPr lang="cs-CZ" sz="1600" dirty="0"/>
          </a:p>
          <a:p>
            <a:pPr lvl="1" algn="just">
              <a:lnSpc>
                <a:spcPct val="100000"/>
              </a:lnSpc>
            </a:pPr>
            <a:r>
              <a:rPr lang="cs-CZ" sz="1600" dirty="0"/>
              <a:t>nájem zařízení/operativní leasing </a:t>
            </a:r>
          </a:p>
          <a:p>
            <a:pPr lvl="1" algn="just">
              <a:lnSpc>
                <a:spcPct val="100000"/>
              </a:lnSpc>
            </a:pPr>
            <a:r>
              <a:rPr lang="cs-CZ" sz="1600" dirty="0"/>
              <a:t>spotřební zboží a materiál s dobou použitelnosti kratší než 1 rok, který slouží k zajištění realizace akce/aktivity </a:t>
            </a:r>
          </a:p>
          <a:p>
            <a:pPr lvl="1" algn="just">
              <a:lnSpc>
                <a:spcPct val="100000"/>
              </a:lnSpc>
            </a:pPr>
            <a:r>
              <a:rPr lang="cs-CZ" sz="1600" dirty="0"/>
              <a:t>nákup služeb pro provoz dětského dopravního hřiště (např. správa hřiště, úklid, zabezpečení, služby lektora, apod.) </a:t>
            </a:r>
          </a:p>
          <a:p>
            <a:pPr lvl="1" algn="just">
              <a:lnSpc>
                <a:spcPct val="100000"/>
              </a:lnSpc>
            </a:pPr>
            <a:r>
              <a:rPr lang="cs-CZ" sz="1600" dirty="0"/>
              <a:t>opravy a údržba dětského dopravního hřiště </a:t>
            </a:r>
          </a:p>
          <a:p>
            <a:pPr lvl="1" algn="just">
              <a:lnSpc>
                <a:spcPct val="100000"/>
              </a:lnSpc>
            </a:pPr>
            <a:r>
              <a:rPr lang="cs-CZ" sz="1600" dirty="0"/>
              <a:t>spotřeba vody, paliv, energie, svoz odpadu, apod.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D18E066-3F9F-2044-B29B-FE59BAB4E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42400" y="5951387"/>
            <a:ext cx="2743200" cy="525613"/>
          </a:xfrm>
        </p:spPr>
        <p:txBody>
          <a:bodyPr/>
          <a:lstStyle/>
          <a:p>
            <a:fld id="{157D43A2-98E4-B24E-9228-7624BE346F8E}" type="slidenum">
              <a:rPr lang="cs-CZ" sz="1400" smtClean="0"/>
              <a:pPr/>
              <a:t>7</a:t>
            </a:fld>
            <a:endParaRPr lang="cs-CZ" sz="140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6D7CB40-7719-2548-8D11-9EEE490D0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026" y="367388"/>
            <a:ext cx="11264900" cy="931325"/>
          </a:xfrm>
        </p:spPr>
        <p:txBody>
          <a:bodyPr>
            <a:normAutofit fontScale="90000"/>
          </a:bodyPr>
          <a:lstStyle/>
          <a:p>
            <a:r>
              <a:rPr lang="cs-CZ" sz="4000" spc="-100" dirty="0"/>
              <a:t>RP11-25 BESIP Zlínského kraje</a:t>
            </a:r>
            <a:br>
              <a:rPr lang="cs-CZ" spc="-100" dirty="0"/>
            </a:br>
            <a:endParaRPr lang="cs-CZ" spc="-100" dirty="0"/>
          </a:p>
        </p:txBody>
      </p:sp>
    </p:spTree>
    <p:extLst>
      <p:ext uri="{BB962C8B-B14F-4D97-AF65-F5344CB8AC3E}">
        <p14:creationId xmlns:p14="http://schemas.microsoft.com/office/powerpoint/2010/main" val="3026838320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AE9F03A2-F4C6-C54A-A5C4-2CF1BB5DB1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313596"/>
            <a:ext cx="11737304" cy="5283756"/>
          </a:xfrm>
        </p:spPr>
        <p:txBody>
          <a:bodyPr>
            <a:normAutofit fontScale="47500" lnSpcReduction="20000"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cs-CZ" sz="4200" b="1" dirty="0">
                <a:solidFill>
                  <a:schemeClr val="bg1"/>
                </a:solidFill>
                <a:highlight>
                  <a:srgbClr val="000000"/>
                </a:highlight>
              </a:rPr>
              <a:t>Dotační titul 1 a 2: 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cs-CZ" sz="2900" b="1" dirty="0">
                <a:solidFill>
                  <a:srgbClr val="FF0000"/>
                </a:solidFill>
              </a:rPr>
              <a:t>NEZPŮSOBILÉ VÝDAJE PROJEKTU 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cs-CZ" sz="2900" b="1" dirty="0"/>
              <a:t>= VÝDAJE NESOUVISEJÍCÍ S REALIZACÍ PROJEKTU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2900" b="1" dirty="0"/>
              <a:t>= VŠECHNY OSTATNÍ VÝDAJE, KTERÉ NEJSOU UVEDENY VE ZPŮSOBILÝCH VÝDAJÍCH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cs-CZ" sz="2900" b="1" dirty="0">
                <a:solidFill>
                  <a:srgbClr val="FF0000"/>
                </a:solidFill>
              </a:rPr>
              <a:t>POVINNÉ PŘÍLOHY ŽÁDOSTI:</a:t>
            </a:r>
          </a:p>
          <a:p>
            <a:pPr algn="just">
              <a:lnSpc>
                <a:spcPct val="120000"/>
              </a:lnSpc>
            </a:pPr>
            <a:r>
              <a:rPr lang="cs-CZ" sz="2900" dirty="0"/>
              <a:t>podrobný položkový rozpočet – prostá kopie </a:t>
            </a:r>
          </a:p>
          <a:p>
            <a:pPr algn="just">
              <a:lnSpc>
                <a:spcPct val="120000"/>
              </a:lnSpc>
            </a:pPr>
            <a:r>
              <a:rPr lang="cs-CZ" sz="2900" dirty="0"/>
              <a:t>smlouva/potvrzení peněžního ústavu o zřízení/vedení běžného účtu – prostá kopie </a:t>
            </a:r>
          </a:p>
          <a:p>
            <a:pPr lvl="1"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cs-CZ" sz="2900" dirty="0"/>
              <a:t>u příspěvkových organizací obcí potvrzení o čísle BÚ zřizovatele </a:t>
            </a:r>
          </a:p>
          <a:p>
            <a:pPr algn="just">
              <a:lnSpc>
                <a:spcPct val="120000"/>
              </a:lnSpc>
            </a:pPr>
            <a:r>
              <a:rPr lang="cs-CZ" sz="2900" dirty="0"/>
              <a:t>doklad prokazující formální ustanovení subjektu žadatele – prostá kopie: </a:t>
            </a:r>
          </a:p>
          <a:p>
            <a:pPr lvl="1"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cs-CZ" sz="2900" b="1" dirty="0"/>
              <a:t>právnické osoby – </a:t>
            </a:r>
            <a:r>
              <a:rPr lang="cs-CZ" sz="2900" dirty="0"/>
              <a:t>výpis z Obchodního/jiného příslušného rejstříku ne starší 90 dnů ode dne uzávěrky přijímání žádostí</a:t>
            </a:r>
            <a:endParaRPr lang="cs-CZ" sz="2900" b="1" dirty="0"/>
          </a:p>
          <a:p>
            <a:pPr lvl="1"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cs-CZ" sz="2900" b="1" dirty="0"/>
              <a:t>církevní právnické osoby/nadace/nadační fondy – </a:t>
            </a:r>
            <a:r>
              <a:rPr lang="cs-CZ" sz="2900" dirty="0"/>
              <a:t>doklad o registraci podle příslušného zákona </a:t>
            </a:r>
          </a:p>
          <a:p>
            <a:pPr lvl="1"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cs-CZ" sz="2900" b="1"/>
              <a:t>příspěvkové organizace</a:t>
            </a:r>
            <a:r>
              <a:rPr lang="cs-CZ" sz="2900"/>
              <a:t> </a:t>
            </a:r>
            <a:r>
              <a:rPr lang="cs-CZ" sz="2900" dirty="0"/>
              <a:t>– zřizovací listina a doklad o jmenování statutárního zástupce </a:t>
            </a:r>
          </a:p>
          <a:p>
            <a:pPr lvl="1"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cs-CZ" sz="2900" b="1" dirty="0"/>
              <a:t>spolky/zájmová sdružení právnických osob – </a:t>
            </a:r>
            <a:r>
              <a:rPr lang="cs-CZ" sz="2900" dirty="0"/>
              <a:t>stanovy a doklad o zvolení/jmenování statutárního zástupce </a:t>
            </a:r>
            <a:endParaRPr lang="cs-CZ" sz="2900" b="1" dirty="0"/>
          </a:p>
          <a:p>
            <a:pPr lvl="1"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cs-CZ" sz="2900" b="1" dirty="0"/>
              <a:t>obce</a:t>
            </a:r>
            <a:r>
              <a:rPr lang="cs-CZ" sz="2900" dirty="0"/>
              <a:t> – výpis usnesení Zastupitelstva obce o volbě starosty, který tuto funkci vykonává ke dni podání Žádosti </a:t>
            </a:r>
          </a:p>
          <a:p>
            <a:pPr marL="228600" lvl="1" algn="just">
              <a:lnSpc>
                <a:spcPct val="120000"/>
              </a:lnSpc>
              <a:spcBef>
                <a:spcPts val="1000"/>
              </a:spcBef>
            </a:pPr>
            <a:r>
              <a:rPr lang="cs-CZ" sz="2900" dirty="0"/>
              <a:t>úplný výpis z evidence skutečných majitelů – </a:t>
            </a:r>
            <a:r>
              <a:rPr lang="cs-CZ" sz="2900" b="1" dirty="0"/>
              <a:t>originál</a:t>
            </a:r>
            <a:r>
              <a:rPr lang="cs-CZ" sz="2900" dirty="0"/>
              <a:t> (v případě, že žadatel je právnická osoba s povinností evidovat skutečné majitele podle zákona o evidenci skutečných majitelů) </a:t>
            </a:r>
          </a:p>
          <a:p>
            <a:pPr algn="just">
              <a:lnSpc>
                <a:spcPct val="120000"/>
              </a:lnSpc>
            </a:pPr>
            <a:r>
              <a:rPr lang="cs-CZ" sz="2900" dirty="0"/>
              <a:t>pro Dotační titul 2 - doklad prokazující vlastnické právo žadatele k dětskému hřišti/právo založené smlouvou upravující užívání </a:t>
            </a:r>
          </a:p>
          <a:p>
            <a:pPr marL="457200" lvl="1" indent="0" algn="just">
              <a:buNone/>
            </a:pPr>
            <a:endParaRPr lang="cs-CZ" sz="180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D18E066-3F9F-2044-B29B-FE59BAB4E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42400" y="5951387"/>
            <a:ext cx="2743200" cy="525613"/>
          </a:xfrm>
        </p:spPr>
        <p:txBody>
          <a:bodyPr/>
          <a:lstStyle/>
          <a:p>
            <a:fld id="{157D43A2-98E4-B24E-9228-7624BE346F8E}" type="slidenum">
              <a:rPr lang="cs-CZ" sz="1400" smtClean="0"/>
              <a:pPr/>
              <a:t>8</a:t>
            </a:fld>
            <a:endParaRPr lang="cs-CZ" sz="140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6D7CB40-7719-2548-8D11-9EEE490D0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026" y="367388"/>
            <a:ext cx="11264900" cy="931325"/>
          </a:xfrm>
        </p:spPr>
        <p:txBody>
          <a:bodyPr>
            <a:normAutofit fontScale="90000"/>
          </a:bodyPr>
          <a:lstStyle/>
          <a:p>
            <a:r>
              <a:rPr lang="cs-CZ" sz="4000" spc="-100" dirty="0"/>
              <a:t>RP11-25 BESIP Zlínského kraje</a:t>
            </a:r>
            <a:br>
              <a:rPr lang="cs-CZ" spc="-100" dirty="0"/>
            </a:br>
            <a:endParaRPr lang="cs-CZ" spc="-100" dirty="0"/>
          </a:p>
        </p:txBody>
      </p:sp>
    </p:spTree>
    <p:extLst>
      <p:ext uri="{BB962C8B-B14F-4D97-AF65-F5344CB8AC3E}">
        <p14:creationId xmlns:p14="http://schemas.microsoft.com/office/powerpoint/2010/main" val="171319887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AE9F03A2-F4C6-C54A-A5C4-2CF1BB5DB1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313596"/>
            <a:ext cx="11737304" cy="5283756"/>
          </a:xfrm>
        </p:spPr>
        <p:txBody>
          <a:bodyPr lIns="0">
            <a:norm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cs-CZ" b="1" dirty="0">
                <a:solidFill>
                  <a:schemeClr val="bg1"/>
                </a:solidFill>
                <a:highlight>
                  <a:srgbClr val="000000"/>
                </a:highlight>
              </a:rPr>
              <a:t>KDO VÁM PORADÍ?</a:t>
            </a:r>
            <a:endParaRPr lang="cs-CZ" b="1" dirty="0">
              <a:highlight>
                <a:srgbClr val="FFD900"/>
              </a:highlight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cs-CZ" sz="2000" b="1" dirty="0"/>
              <a:t>Dotazy k odborným záležitostem:</a:t>
            </a:r>
          </a:p>
          <a:p>
            <a:pPr lvl="1" algn="just"/>
            <a:r>
              <a:rPr lang="cs-CZ" sz="2000" dirty="0"/>
              <a:t>Ing. Hana Vaňková, 577 043 505, </a:t>
            </a:r>
            <a:r>
              <a:rPr lang="cs-CZ" sz="2000" dirty="0">
                <a:hlinkClick r:id="rId2"/>
              </a:rPr>
              <a:t>hana.vankova@zlinskykraj.cz</a:t>
            </a:r>
            <a:endParaRPr lang="cs-CZ" sz="2000" dirty="0"/>
          </a:p>
          <a:p>
            <a:pPr marL="0" indent="0">
              <a:lnSpc>
                <a:spcPct val="110000"/>
              </a:lnSpc>
              <a:buNone/>
            </a:pPr>
            <a:r>
              <a:rPr lang="cs-CZ" sz="2000" b="1" dirty="0"/>
              <a:t>Dotazy k administrativním záležitostem:</a:t>
            </a:r>
          </a:p>
          <a:p>
            <a:pPr lvl="1" algn="just"/>
            <a:r>
              <a:rPr lang="cs-CZ" sz="2000" dirty="0"/>
              <a:t>Ing. Soňa Zůbková, 577 043 827, </a:t>
            </a:r>
            <a:r>
              <a:rPr lang="cs-CZ" sz="2000" dirty="0">
                <a:hlinkClick r:id="rId3"/>
              </a:rPr>
              <a:t>sona.zubkova@zlinskykraj.cz</a:t>
            </a:r>
            <a:endParaRPr lang="cs-CZ" sz="2000" dirty="0"/>
          </a:p>
          <a:p>
            <a:pPr marL="457200" lvl="1" indent="0" algn="just">
              <a:lnSpc>
                <a:spcPct val="0"/>
              </a:lnSpc>
              <a:buNone/>
            </a:pP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D18E066-3F9F-2044-B29B-FE59BAB4E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42400" y="5951387"/>
            <a:ext cx="2743200" cy="525613"/>
          </a:xfrm>
        </p:spPr>
        <p:txBody>
          <a:bodyPr/>
          <a:lstStyle/>
          <a:p>
            <a:fld id="{157D43A2-98E4-B24E-9228-7624BE346F8E}" type="slidenum">
              <a:rPr lang="cs-CZ" sz="1400" smtClean="0"/>
              <a:pPr/>
              <a:t>9</a:t>
            </a:fld>
            <a:endParaRPr lang="cs-CZ" sz="140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6D7CB40-7719-2548-8D11-9EEE490D0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026" y="367388"/>
            <a:ext cx="11264900" cy="931325"/>
          </a:xfrm>
        </p:spPr>
        <p:txBody>
          <a:bodyPr>
            <a:normAutofit fontScale="90000"/>
          </a:bodyPr>
          <a:lstStyle/>
          <a:p>
            <a:r>
              <a:rPr lang="cs-CZ" sz="4000" spc="-100" dirty="0"/>
              <a:t>RP11-25 BESIP Zlínského kraje</a:t>
            </a:r>
            <a:br>
              <a:rPr lang="cs-CZ" spc="-100" dirty="0"/>
            </a:br>
            <a:endParaRPr lang="cs-CZ" spc="-100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ADDB00CD-F323-048E-2F0A-59C4D60D27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2264" y="2677049"/>
            <a:ext cx="2823845" cy="3832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3288A2F8-589D-BAC2-CAE6-A8EA334D374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5871" y="3601717"/>
            <a:ext cx="4176464" cy="29075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35285376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Prezentace_KUZK_vzor_Arial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Prezentace_KUZK_vzor_Arial</Template>
  <TotalTime>7241</TotalTime>
  <Words>1271</Words>
  <Application>Microsoft Office PowerPoint</Application>
  <PresentationFormat>Širokoúhlá obrazovka</PresentationFormat>
  <Paragraphs>129</Paragraphs>
  <Slides>10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10</vt:i4>
      </vt:variant>
    </vt:vector>
  </HeadingPairs>
  <TitlesOfParts>
    <vt:vector size="18" baseType="lpstr">
      <vt:lpstr>Arial</vt:lpstr>
      <vt:lpstr>Arial Black</vt:lpstr>
      <vt:lpstr>Arial Narrow</vt:lpstr>
      <vt:lpstr>Calibri</vt:lpstr>
      <vt:lpstr>Degular</vt:lpstr>
      <vt:lpstr>Wingdings</vt:lpstr>
      <vt:lpstr>Prezentace_KUZK_vzor_Arial</vt:lpstr>
      <vt:lpstr>Motiv Office</vt:lpstr>
      <vt:lpstr>Prezentace aplikace PowerPoint</vt:lpstr>
      <vt:lpstr>Program BESIP Zlínského kraje 2025</vt:lpstr>
      <vt:lpstr> </vt:lpstr>
      <vt:lpstr>RP11-25 BESIP Zlínského kraje </vt:lpstr>
      <vt:lpstr>RP11-25 BESIP Zlínského kraje </vt:lpstr>
      <vt:lpstr>RP11-25 BESIP Zlínského kraje </vt:lpstr>
      <vt:lpstr>RP11-25 BESIP Zlínského kraje </vt:lpstr>
      <vt:lpstr>RP11-25 BESIP Zlínského kraje </vt:lpstr>
      <vt:lpstr>RP11-25 BESIP Zlínského kraje </vt:lpstr>
      <vt:lpstr>Děkuji 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Marek Tomáš</dc:creator>
  <cp:lastModifiedBy>Marek Tomáš</cp:lastModifiedBy>
  <cp:revision>527</cp:revision>
  <cp:lastPrinted>2023-01-20T08:46:51Z</cp:lastPrinted>
  <dcterms:created xsi:type="dcterms:W3CDTF">2012-07-10T12:59:21Z</dcterms:created>
  <dcterms:modified xsi:type="dcterms:W3CDTF">2025-01-10T11:51:55Z</dcterms:modified>
</cp:coreProperties>
</file>