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5" r:id="rId1"/>
    <p:sldMasterId id="2147483697" r:id="rId2"/>
  </p:sldMasterIdLst>
  <p:notesMasterIdLst>
    <p:notesMasterId r:id="rId13"/>
  </p:notesMasterIdLst>
  <p:handoutMasterIdLst>
    <p:handoutMasterId r:id="rId14"/>
  </p:handoutMasterIdLst>
  <p:sldIdLst>
    <p:sldId id="256" r:id="rId3"/>
    <p:sldId id="422" r:id="rId4"/>
    <p:sldId id="417" r:id="rId5"/>
    <p:sldId id="405" r:id="rId6"/>
    <p:sldId id="406" r:id="rId7"/>
    <p:sldId id="421" r:id="rId8"/>
    <p:sldId id="407" r:id="rId9"/>
    <p:sldId id="424" r:id="rId10"/>
    <p:sldId id="425" r:id="rId11"/>
    <p:sldId id="363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A9F96-BBE7-4872-AC38-481B32C733F2}" v="5" dt="2025-01-10T10:24:05.7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6362" autoAdjust="0"/>
  </p:normalViewPr>
  <p:slideViewPr>
    <p:cSldViewPr>
      <p:cViewPr varScale="1">
        <p:scale>
          <a:sx n="111" d="100"/>
          <a:sy n="111" d="100"/>
        </p:scale>
        <p:origin x="36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440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95857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51940899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92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3818958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66467538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052256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991756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47395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95288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73890221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149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99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071664" y="692696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2000" y="464400"/>
            <a:ext cx="11280624" cy="490829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  <a:p>
            <a:pPr>
              <a:lnSpc>
                <a:spcPct val="0"/>
              </a:lnSpc>
            </a:pPr>
            <a:r>
              <a:rPr lang="cs-CZ" dirty="0"/>
              <a:t>SOC02-25</a:t>
            </a:r>
          </a:p>
          <a:p>
            <a:pPr>
              <a:lnSpc>
                <a:spcPct val="5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r>
              <a:rPr lang="cs-CZ" sz="5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Zkvalitnění materiálně technického zázemí pobytových sociálních služeb ve Zlínském kraji</a:t>
            </a:r>
            <a:r>
              <a:rPr lang="cs-CZ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5400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119336" y="5085184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>
                <a:latin typeface="+mj-lt"/>
              </a:rPr>
              <a:t>Zuzana Chramostová</a:t>
            </a:r>
          </a:p>
          <a:p>
            <a:r>
              <a:rPr lang="cs-CZ" altLang="cs-CZ" dirty="0">
                <a:latin typeface="+mj-lt"/>
              </a:rPr>
              <a:t>Odbor strategického rozvoje kraje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Zuzana Chramostová</a:t>
            </a:r>
          </a:p>
          <a:p>
            <a:r>
              <a:rPr lang="cs-CZ" dirty="0"/>
              <a:t>Odbor strategického rozvoje kraje</a:t>
            </a:r>
          </a:p>
          <a:p>
            <a:r>
              <a:rPr lang="cs-CZ" dirty="0"/>
              <a:t>Telefon:  577 </a:t>
            </a:r>
            <a:r>
              <a:rPr lang="cs-CZ"/>
              <a:t>043 406</a:t>
            </a:r>
            <a:endParaRPr lang="cs-CZ" dirty="0"/>
          </a:p>
          <a:p>
            <a:r>
              <a:rPr lang="cs-CZ" dirty="0"/>
              <a:t>Email: zuzana.chramostova@zlinskykraj.cz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5FD0F7B-B3A1-A039-698B-BB75C10B4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17999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Podporováno bude pořízení zdravotnické techniky a vybavení pro ošetřovatelskou péči: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infuzní pumpy,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lineární dávkovače,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enterální pumpy,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kyslíkový koncentrátor,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chirurgická odsávačka,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EKG – elektrokardiogram,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lékové a převazové vozíky,</a:t>
            </a:r>
          </a:p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a to v zařízeních pobytových sociálních služeb dle zákona č. 108/2006 Sb. o sociálních službách, ve znění pozdějších předpisů, druhu:  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domovy pro seniory,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cs-CZ" sz="1600" dirty="0">
                <a:ea typeface="Calibri" panose="020F0502020204030204" pitchFamily="34" charset="0"/>
                <a:cs typeface="Times New Roman" panose="02020603050405020304" pitchFamily="18" charset="0"/>
              </a:rPr>
              <a:t>domovy se zvláštním 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režimem,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domovy pro osoby se zdravotním postižením.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E7241E0-3471-1595-3C38-9DC44E1A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0" cap="all" dirty="0">
                <a:latin typeface="Arial Black" panose="020B0A04020102020204" pitchFamily="34" charset="0"/>
              </a:rPr>
              <a:t>Účel, na který lze žádat</a:t>
            </a:r>
            <a:endParaRPr lang="cs-CZ" cap="all" dirty="0"/>
          </a:p>
        </p:txBody>
      </p:sp>
    </p:spTree>
    <p:extLst>
      <p:ext uri="{BB962C8B-B14F-4D97-AF65-F5344CB8AC3E}">
        <p14:creationId xmlns:p14="http://schemas.microsoft.com/office/powerpoint/2010/main" val="192181131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84784"/>
            <a:ext cx="11264900" cy="5005828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Alokace programu: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4 000 000 Kč</a:t>
            </a:r>
          </a:p>
          <a:p>
            <a:r>
              <a:rPr lang="cs-CZ" dirty="0"/>
              <a:t>Doba realizace projektu: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1. 1. 2025 – 30. 11. 2025</a:t>
            </a:r>
          </a:p>
          <a:p>
            <a:r>
              <a:rPr lang="cs-CZ" sz="2700" dirty="0"/>
              <a:t>Minimální výše dotace na 1 projekt: </a:t>
            </a:r>
          </a:p>
          <a:p>
            <a:pPr marL="0" indent="0">
              <a:buNone/>
            </a:pPr>
            <a:r>
              <a:rPr lang="cs-CZ" sz="2700" dirty="0"/>
              <a:t>	</a:t>
            </a:r>
            <a:r>
              <a:rPr lang="cs-CZ" sz="2700" b="1" dirty="0"/>
              <a:t>51 000 Kč</a:t>
            </a:r>
            <a:r>
              <a:rPr lang="cs-CZ" sz="2700" dirty="0"/>
              <a:t> </a:t>
            </a:r>
          </a:p>
          <a:p>
            <a:r>
              <a:rPr lang="cs-CZ" sz="2700" dirty="0"/>
              <a:t>Maximální výše dotace na 1 projekt</a:t>
            </a:r>
            <a:r>
              <a:rPr lang="cs-CZ" b="1" dirty="0"/>
              <a:t>: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Maximální výše dotace na realizaci projektu je stanovena jako součin počtu sociálních služeb, pro které je vybavení pořizováno, a maximální výše dotace pro jednu sociální službu.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9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Maximální výše dotace pro jednu sociální službu činí 100 000 Kč.</a:t>
            </a:r>
            <a:endParaRPr lang="cs-CZ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/>
              <a:t>Příklad: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i="1" dirty="0"/>
              <a:t>Bude-li žadatel v rámci projektu pořizovat vybavení pro dvě sociální služby druhu domovy pro seniory a jednu sociální službu druhu domovy se zvláštním režimem, jedná se celkem o 3 sociální služby. Celková maximální výše dotace pak je 3 x 100 000 Kč, tedy 300 000 Kč.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1 žadatel = 1 žádost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Základní informace</a:t>
            </a:r>
          </a:p>
        </p:txBody>
      </p:sp>
    </p:spTree>
    <p:extLst>
      <p:ext uri="{BB962C8B-B14F-4D97-AF65-F5344CB8AC3E}">
        <p14:creationId xmlns:p14="http://schemas.microsoft.com/office/powerpoint/2010/main" val="322111348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Maximální míra podpory:</a:t>
            </a:r>
            <a:r>
              <a:rPr lang="cs-CZ" altLang="cs-CZ" b="1" dirty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b="1" dirty="0"/>
              <a:t>70 % </a:t>
            </a:r>
            <a:r>
              <a:rPr lang="cs-CZ" altLang="cs-CZ" dirty="0"/>
              <a:t>z celkových způsobilých výdajů projektu.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Financování </a:t>
            </a:r>
            <a:r>
              <a:rPr lang="cs-CZ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ex-post</a:t>
            </a: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b="1" dirty="0"/>
              <a:t>Investiční i neinvestiční </a:t>
            </a:r>
            <a:r>
              <a:rPr lang="cs-CZ" altLang="cs-CZ" dirty="0"/>
              <a:t>výdaje.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Projekt musí být realizován na území Zlínského kraje, žadatel musí mít sídlo ve Zlínském kraji.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Žadatel musí být přímo odpovědný za realizaci projektu, nepůsobit jako prostředník.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cap="all" dirty="0"/>
              <a:t>Obecné podmínky realizace</a:t>
            </a:r>
          </a:p>
        </p:txBody>
      </p:sp>
    </p:spTree>
    <p:extLst>
      <p:ext uri="{BB962C8B-B14F-4D97-AF65-F5344CB8AC3E}">
        <p14:creationId xmlns:p14="http://schemas.microsoft.com/office/powerpoint/2010/main" val="200861188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990007"/>
          </a:xfrm>
        </p:spPr>
        <p:txBody>
          <a:bodyPr>
            <a:normAutofit fontScale="85000" lnSpcReduction="10000"/>
          </a:bodyPr>
          <a:lstStyle/>
          <a:p>
            <a:pPr marL="0" lvl="0" indent="0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a typeface="Calibri" panose="020F0502020204030204" pitchFamily="34" charset="0"/>
              </a:rPr>
              <a:t>O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rganizace oprávněné k poskytování sociálních služeb dle zákona č. 108/2006 Sb. o sociálních službách, ve znění pozdějších předpisů, druhu: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domovy pro seniory,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domovy se zvláštním režimem,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domovy pro osoby se zdravotním postižením, </a:t>
            </a:r>
          </a:p>
          <a:p>
            <a:pPr marL="0" lvl="0" indent="0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přičemž tyto sociální služby jsou součástí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Základní sítě sociálních služeb Zlínského kraje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dle Střednědobého plánu rozvoje sociálních služeb ve Zlínském kraji s účinným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Pověřením k poskytování služeb obecného hospodářského zájmu ze strany Zlínského kraje:</a:t>
            </a: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Příspěvkové organizace zřizované obcemi působící v sociální oblasti.</a:t>
            </a: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Spolky a ústavy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smyslu zákona č. 89/2012 Sb., občanský zákoník působící v sociální 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Církevní právnické osoby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podle zákona č. 3/2002 Sb. o církvích, náboženském vyznání a náboženských společnostech působící v sociální 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Právnické osoby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podnikající ve smyslu § 420 a násl. zákona č. 89/2012 Sb., občanský zákoník působící v sociální oblasti.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720"/>
              </a:spcBef>
              <a:spcAft>
                <a:spcPts val="72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prospěšné společnosti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založené v souladu se zákonem č. 248/1995 Sb., o obecně prospěšných společnostech, ve znění pozdějších předpisů před účinností </a:t>
            </a:r>
            <a:r>
              <a:rPr lang="cs-CZ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zákona č. </a:t>
            </a:r>
            <a:r>
              <a:rPr lang="cs-CZ" sz="1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89/2012 Sb. občanský zákoník, ve znění pozdějších předpisů.</a:t>
            </a:r>
            <a:endParaRPr lang="cs-CZ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OKRUH ZPŮSOBILÝCH ŽADATELŮ</a:t>
            </a:r>
          </a:p>
        </p:txBody>
      </p:sp>
    </p:spTree>
    <p:extLst>
      <p:ext uri="{BB962C8B-B14F-4D97-AF65-F5344CB8AC3E}">
        <p14:creationId xmlns:p14="http://schemas.microsoft.com/office/powerpoint/2010/main" val="370017238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2009498-85C3-4119-C3AC-A93AFCDED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na pořízení zdravotnické techniky a vybavení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infuzní pumpy,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lineární dávkovače,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enterální pumpy,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kyslíkový koncentrátor,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chirurgická odsávačka,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EKG – elektrokardiogram,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lékové a převazové vozíky.</a:t>
            </a:r>
            <a:endParaRPr lang="cs-CZ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Font typeface="Symbol" panose="05050102010706020507" pitchFamily="18" charset="2"/>
              <a:buChar char="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</a:pP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Ostatní výdaje jsou nezpůsobilé.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A66F9BB-2F5D-5B09-9675-47850712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cap="all" dirty="0"/>
              <a:t>Uznatelné výdaje</a:t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5755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dirty="0"/>
              <a:t>Předkládání žádostí datovou schránkou.</a:t>
            </a:r>
          </a:p>
          <a:p>
            <a:pPr algn="just">
              <a:defRPr/>
            </a:pPr>
            <a:endParaRPr lang="cs-CZ" altLang="cs-CZ" dirty="0"/>
          </a:p>
          <a:p>
            <a:pPr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cs-CZ" altLang="cs-CZ" dirty="0">
                <a:cs typeface="Arial" panose="020B0604020202020204" pitchFamily="34" charset="0"/>
              </a:rPr>
              <a:t>Povinné přílohy</a:t>
            </a:r>
            <a:r>
              <a:rPr lang="cs-CZ" altLang="cs-CZ" dirty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Smlouva o běžném účtu (příp. i zřizovatele).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>
                <a:ea typeface="Calibri" panose="020F0502020204030204" pitchFamily="34" charset="0"/>
              </a:rPr>
              <a:t>D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oklad prokazující formální ustavení subjektu žadatele – tj. výpis z Obchodního rejstříku nebo jiného příslušného rejstříku.</a:t>
            </a:r>
            <a:endParaRPr lang="cs-CZ" altLang="cs-CZ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Úplný výpis z evidence skutečných majitelů.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Spolky - stanovy a doklad o zvolení či jmenování statutárního zástupce.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cs-CZ" alt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</a:t>
            </a:r>
          </a:p>
        </p:txBody>
      </p:sp>
    </p:spTree>
    <p:extLst>
      <p:ext uri="{BB962C8B-B14F-4D97-AF65-F5344CB8AC3E}">
        <p14:creationId xmlns:p14="http://schemas.microsoft.com/office/powerpoint/2010/main" val="239769068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6DABFE5-7B8F-5777-705C-B631724B6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422056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Únor 2025 – schválení Programu v RZK a vyhlášení Programu.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Březen/duben 2025 – sběr žádostí.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Květen/červen 2025 – rozhodnutí o poskytnutí/neposkytnutí dotace.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cs-CZ" altLang="cs-CZ" dirty="0"/>
              <a:t>Do 30. 11. 2025 – předložení Závěrečné zprávy včetně úhrady všech výdajů projektu.</a:t>
            </a:r>
          </a:p>
          <a:p>
            <a:endParaRPr lang="cs-CZ" alt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89918F2-41AE-79F6-114E-67841137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Předpokládaný harmonogram</a:t>
            </a:r>
          </a:p>
        </p:txBody>
      </p:sp>
    </p:spTree>
    <p:extLst>
      <p:ext uri="{BB962C8B-B14F-4D97-AF65-F5344CB8AC3E}">
        <p14:creationId xmlns:p14="http://schemas.microsoft.com/office/powerpoint/2010/main" val="263900235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C103272-FD7A-7EA4-3657-32A206954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  <a:tabLst>
                <a:tab pos="5162550" algn="l"/>
              </a:tabLst>
            </a:pPr>
            <a:r>
              <a:rPr lang="cs-CZ" sz="2000" b="1" cap="small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Dotazy k odborným záležitostem: </a:t>
            </a:r>
            <a:endParaRPr lang="cs-CZ" sz="2000" cap="small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162550" algn="l"/>
              </a:tabLst>
            </a:pPr>
            <a:r>
              <a:rPr lang="cs-CZ" sz="20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Bc. Jana Janečková, email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jana.janeckova@zlinskykraj.cz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tel: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577 043 325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odbor sociálních věcí.</a:t>
            </a:r>
          </a:p>
          <a:p>
            <a:pPr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</a:pPr>
            <a:endParaRPr lang="cs-CZ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None/>
              <a:tabLst>
                <a:tab pos="5162550" algn="l"/>
              </a:tabLst>
            </a:pPr>
            <a:r>
              <a:rPr lang="cs-CZ" sz="2000" b="1" cap="small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Dotazy k administrativním záležitostem:</a:t>
            </a:r>
            <a:endParaRPr lang="cs-CZ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</a:pP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Ing. Zuzana Chramostová,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email: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zuzana.chramostova@zlinskykraj.cz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tel: </a:t>
            </a:r>
            <a:r>
              <a:rPr lang="cs-CZ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577 043 406</a:t>
            </a:r>
            <a:r>
              <a:rPr lang="cs-CZ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odbor strategického rozvoje kraje.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FE3CF68-EE14-F9E8-8600-C976F791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all" dirty="0"/>
              <a:t>Kontaktní osoby</a:t>
            </a:r>
          </a:p>
        </p:txBody>
      </p:sp>
    </p:spTree>
    <p:extLst>
      <p:ext uri="{BB962C8B-B14F-4D97-AF65-F5344CB8AC3E}">
        <p14:creationId xmlns:p14="http://schemas.microsoft.com/office/powerpoint/2010/main" val="17797684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6793</TotalTime>
  <Words>717</Words>
  <Application>Microsoft Office PowerPoint</Application>
  <PresentationFormat>Širokoúhlá obrazovka</PresentationFormat>
  <Paragraphs>91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Degular</vt:lpstr>
      <vt:lpstr>Symbol</vt:lpstr>
      <vt:lpstr>Wingdings</vt:lpstr>
      <vt:lpstr>Prezentace_KUZK_vzor_Arial</vt:lpstr>
      <vt:lpstr>Motiv Office</vt:lpstr>
      <vt:lpstr>Prezentace aplikace PowerPoint</vt:lpstr>
      <vt:lpstr>Účel, na který lze žádat</vt:lpstr>
      <vt:lpstr>Základní informace</vt:lpstr>
      <vt:lpstr>Obecné podmínky realizace</vt:lpstr>
      <vt:lpstr>OKRUH ZPŮSOBILÝCH ŽADATELŮ</vt:lpstr>
      <vt:lpstr>Uznatelné výdaje </vt:lpstr>
      <vt:lpstr>ŽÁDOST</vt:lpstr>
      <vt:lpstr>Předpokládaný harmonogram</vt:lpstr>
      <vt:lpstr>Kontaktní osoby</vt:lpstr>
      <vt:lpstr>Děkuji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Marek Tomáš</cp:lastModifiedBy>
  <cp:revision>527</cp:revision>
  <cp:lastPrinted>2023-01-20T08:46:51Z</cp:lastPrinted>
  <dcterms:created xsi:type="dcterms:W3CDTF">2012-07-10T12:59:21Z</dcterms:created>
  <dcterms:modified xsi:type="dcterms:W3CDTF">2025-01-13T08:59:40Z</dcterms:modified>
</cp:coreProperties>
</file>