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slideshow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5" r:id="rId4"/>
  </p:sldMasterIdLst>
  <p:notesMasterIdLst>
    <p:notesMasterId r:id="rId14"/>
  </p:notesMasterIdLst>
  <p:handoutMasterIdLst>
    <p:handoutMasterId r:id="rId15"/>
  </p:handoutMasterIdLst>
  <p:sldIdLst>
    <p:sldId id="256" r:id="rId5"/>
    <p:sldId id="404" r:id="rId6"/>
    <p:sldId id="409" r:id="rId7"/>
    <p:sldId id="405" r:id="rId8"/>
    <p:sldId id="406" r:id="rId9"/>
    <p:sldId id="407" r:id="rId10"/>
    <p:sldId id="408" r:id="rId11"/>
    <p:sldId id="403" r:id="rId12"/>
    <p:sldId id="363" r:id="rId13"/>
  </p:sldIdLst>
  <p:sldSz cx="12192000" cy="6858000"/>
  <p:notesSz cx="6797675" cy="9926638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D911"/>
    <a:srgbClr val="143770"/>
    <a:srgbClr val="143970"/>
    <a:srgbClr val="07376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FFD389F0-9B94-4D54-B098-F1928AE62A54}" v="48" dt="2025-01-13T08:57:57.320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0671" autoAdjust="0"/>
    <p:restoredTop sz="95332" autoAdjust="0"/>
  </p:normalViewPr>
  <p:slideViewPr>
    <p:cSldViewPr>
      <p:cViewPr varScale="1">
        <p:scale>
          <a:sx n="105" d="100"/>
          <a:sy n="105" d="100"/>
        </p:scale>
        <p:origin x="504" y="114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presProps" Target="presProps.xml"/><Relationship Id="rId20" Type="http://schemas.microsoft.com/office/2015/10/relationships/revisionInfo" Target="revisionInfo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6.xml"/><Relationship Id="rId19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1BCB4E2-0A6A-40D1-BC2C-BD6EF1D9D6A0}" type="datetimeFigureOut">
              <a:rPr lang="cs-CZ" smtClean="0"/>
              <a:t>13.01.2025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2"/>
          </p:nvPr>
        </p:nvSpPr>
        <p:spPr>
          <a:xfrm>
            <a:off x="0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3"/>
          </p:nvPr>
        </p:nvSpPr>
        <p:spPr>
          <a:xfrm>
            <a:off x="3849688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0B9B658-6E2B-49BE-9D82-B1503BFDECA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6676925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45659" cy="498056"/>
          </a:xfrm>
          <a:prstGeom prst="rect">
            <a:avLst/>
          </a:prstGeom>
        </p:spPr>
        <p:txBody>
          <a:bodyPr vert="horz" lIns="91433" tIns="45717" rIns="91433" bIns="45717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50444" y="0"/>
            <a:ext cx="2945659" cy="498056"/>
          </a:xfrm>
          <a:prstGeom prst="rect">
            <a:avLst/>
          </a:prstGeom>
        </p:spPr>
        <p:txBody>
          <a:bodyPr vert="horz" lIns="91433" tIns="45717" rIns="91433" bIns="45717" rtlCol="0"/>
          <a:lstStyle>
            <a:lvl1pPr algn="r">
              <a:defRPr sz="1200"/>
            </a:lvl1pPr>
          </a:lstStyle>
          <a:p>
            <a:fld id="{111124D8-FEA1-41E9-9A07-C495CCD2BB12}" type="datetimeFigureOut">
              <a:rPr lang="cs-CZ" smtClean="0"/>
              <a:t>13.01.2025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33" tIns="45717" rIns="91433" bIns="45717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33" tIns="45717" rIns="91433" bIns="45717" rtlCol="0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1" y="9428584"/>
            <a:ext cx="2945659" cy="498055"/>
          </a:xfrm>
          <a:prstGeom prst="rect">
            <a:avLst/>
          </a:prstGeom>
        </p:spPr>
        <p:txBody>
          <a:bodyPr vert="horz" lIns="91433" tIns="45717" rIns="91433" bIns="45717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50444" y="9428584"/>
            <a:ext cx="2945659" cy="498055"/>
          </a:xfrm>
          <a:prstGeom prst="rect">
            <a:avLst/>
          </a:prstGeom>
        </p:spPr>
        <p:txBody>
          <a:bodyPr vert="horz" lIns="91433" tIns="45717" rIns="91433" bIns="45717" rtlCol="0" anchor="b"/>
          <a:lstStyle>
            <a:lvl1pPr algn="r">
              <a:defRPr sz="1200"/>
            </a:lvl1pPr>
          </a:lstStyle>
          <a:p>
            <a:fld id="{20703517-A580-4847-A9C8-6A784F030B8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0809988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422275" y="1241425"/>
            <a:ext cx="5953125" cy="3349625"/>
          </a:xfrm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703517-A580-4847-A9C8-6A784F030B86}" type="slidenum">
              <a:rPr lang="cs-CZ" smtClean="0"/>
              <a:t>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3550544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bg>
      <p:bgPr>
        <a:solidFill>
          <a:srgbClr val="FFD9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F288479-C83F-D340-AC78-BAEA2E3FCD6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95300" y="406400"/>
            <a:ext cx="9144000" cy="3022600"/>
          </a:xfrm>
          <a:prstGeom prst="rect">
            <a:avLst/>
          </a:prstGeom>
        </p:spPr>
        <p:txBody>
          <a:bodyPr anchor="t">
            <a:noAutofit/>
          </a:bodyPr>
          <a:lstStyle>
            <a:lvl1pPr algn="l">
              <a:lnSpc>
                <a:spcPct val="80000"/>
              </a:lnSpc>
              <a:defRPr sz="8800" b="1" i="0" spc="50" baseline="0">
                <a:latin typeface="Arial" panose="020B0604020202020204" pitchFamily="34" charset="0"/>
              </a:defRPr>
            </a:lvl1pPr>
          </a:lstStyle>
          <a:p>
            <a:r>
              <a:rPr lang="cs-CZ"/>
              <a:t>Kliknutím lze upravit styl.</a:t>
            </a:r>
            <a:endParaRPr lang="cs-CZ" dirty="0"/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66B8C09E-EFCA-AB4C-BA83-68F103555CE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95300" y="3429000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400" b="0" i="0">
                <a:latin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  <a:endParaRPr lang="cs-CZ" dirty="0"/>
          </a:p>
        </p:txBody>
      </p:sp>
      <p:pic>
        <p:nvPicPr>
          <p:cNvPr id="9" name="Obrázek 8">
            <a:extLst>
              <a:ext uri="{FF2B5EF4-FFF2-40B4-BE49-F238E27FC236}">
                <a16:creationId xmlns:a16="http://schemas.microsoft.com/office/drawing/2014/main" id="{9E9F0EB4-8389-0C47-86B2-1847372CE24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07437" y="5509395"/>
            <a:ext cx="3042271" cy="8832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6961858"/>
      </p:ext>
    </p:extLst>
  </p:cSld>
  <p:clrMapOvr>
    <a:masterClrMapping/>
  </p:clrMapOvr>
  <p:transition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8CA75BC3-4017-C342-A2A7-3958F6DBCB6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819803EF-32E5-1145-A509-F7994F4EDF7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8A2481B-5154-415F-B752-558547769AA3}" type="datetimeFigureOut">
              <a:rPr lang="cs-CZ" smtClean="0"/>
              <a:pPr/>
              <a:t>13.01.2025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E4D0D550-6A80-2244-AA4F-0A3275A4AF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25F316BE-2998-1E4A-83A9-D9050107CA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7" name="Obdélník 6">
            <a:extLst>
              <a:ext uri="{FF2B5EF4-FFF2-40B4-BE49-F238E27FC236}">
                <a16:creationId xmlns:a16="http://schemas.microsoft.com/office/drawing/2014/main" id="{662E07EA-F260-7549-976E-B5A77B1A6F8B}"/>
              </a:ext>
            </a:extLst>
          </p:cNvPr>
          <p:cNvSpPr/>
          <p:nvPr/>
        </p:nvSpPr>
        <p:spPr>
          <a:xfrm>
            <a:off x="0" y="0"/>
            <a:ext cx="12192000" cy="1311965"/>
          </a:xfrm>
          <a:prstGeom prst="rect">
            <a:avLst/>
          </a:prstGeom>
          <a:solidFill>
            <a:srgbClr val="FFD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8" name="Nadpis 1">
            <a:extLst>
              <a:ext uri="{FF2B5EF4-FFF2-40B4-BE49-F238E27FC236}">
                <a16:creationId xmlns:a16="http://schemas.microsoft.com/office/drawing/2014/main" id="{38936CAC-5922-E64E-B61E-0EBB8C2FF15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22026" y="367388"/>
            <a:ext cx="11264900" cy="931325"/>
          </a:xfrm>
          <a:prstGeom prst="rect">
            <a:avLst/>
          </a:prstGeom>
        </p:spPr>
        <p:txBody>
          <a:bodyPr anchor="t">
            <a:normAutofit/>
          </a:bodyPr>
          <a:lstStyle>
            <a:lvl1pPr>
              <a:defRPr b="1" i="0">
                <a:latin typeface="Arial Black" panose="020B0A04020102020204" pitchFamily="34" charset="0"/>
              </a:defRPr>
            </a:lvl1pPr>
          </a:lstStyle>
          <a:p>
            <a:r>
              <a:rPr lang="cs-CZ" sz="4000" dirty="0"/>
              <a:t>Nadpis</a:t>
            </a:r>
          </a:p>
        </p:txBody>
      </p:sp>
    </p:spTree>
    <p:extLst>
      <p:ext uri="{BB962C8B-B14F-4D97-AF65-F5344CB8AC3E}">
        <p14:creationId xmlns:p14="http://schemas.microsoft.com/office/powerpoint/2010/main" val="2296407484"/>
      </p:ext>
    </p:extLst>
  </p:cSld>
  <p:clrMapOvr>
    <a:masterClrMapping/>
  </p:clrMapOvr>
  <p:transition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Záverečný slide">
    <p:bg>
      <p:bgPr>
        <a:solidFill>
          <a:srgbClr val="FFD9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Nadpis 1">
            <a:extLst>
              <a:ext uri="{FF2B5EF4-FFF2-40B4-BE49-F238E27FC236}">
                <a16:creationId xmlns:a16="http://schemas.microsoft.com/office/drawing/2014/main" id="{5CC4AAD7-5472-9243-9B53-33AAA4C37C18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95300" y="406400"/>
            <a:ext cx="9144000" cy="3022600"/>
          </a:xfrm>
          <a:prstGeom prst="rect">
            <a:avLst/>
          </a:prstGeom>
          <a:noFill/>
        </p:spPr>
        <p:txBody>
          <a:bodyPr anchor="t">
            <a:noAutofit/>
          </a:bodyPr>
          <a:lstStyle>
            <a:lvl1pPr algn="l">
              <a:lnSpc>
                <a:spcPct val="70000"/>
              </a:lnSpc>
              <a:defRPr sz="9600" b="1" i="0" spc="50" baseline="0">
                <a:latin typeface="Arial" panose="020B0604020202020204" pitchFamily="34" charset="0"/>
              </a:defRPr>
            </a:lvl1pPr>
          </a:lstStyle>
          <a:p>
            <a:r>
              <a:rPr lang="cs-CZ" dirty="0"/>
              <a:t>Děkujeme</a:t>
            </a:r>
            <a:br>
              <a:rPr lang="cs-CZ" dirty="0"/>
            </a:br>
            <a:r>
              <a:rPr lang="cs-CZ" dirty="0"/>
              <a:t>za pozornost</a:t>
            </a:r>
          </a:p>
        </p:txBody>
      </p:sp>
      <p:sp>
        <p:nvSpPr>
          <p:cNvPr id="8" name="Podnadpis 2">
            <a:extLst>
              <a:ext uri="{FF2B5EF4-FFF2-40B4-BE49-F238E27FC236}">
                <a16:creationId xmlns:a16="http://schemas.microsoft.com/office/drawing/2014/main" id="{AAF84FE4-A791-154D-8D89-7AE14B2F073F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495300" y="4736873"/>
            <a:ext cx="9144000" cy="1655762"/>
          </a:xfrm>
          <a:prstGeom prst="rect">
            <a:avLst/>
          </a:prstGeom>
          <a:noFill/>
        </p:spPr>
        <p:txBody>
          <a:bodyPr anchor="b"/>
          <a:lstStyle>
            <a:lvl1pPr marL="0" indent="0" algn="l">
              <a:lnSpc>
                <a:spcPct val="60000"/>
              </a:lnSpc>
              <a:buNone/>
              <a:defRPr sz="2400" b="0" i="0">
                <a:latin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 dirty="0"/>
              <a:t>Krajský úřad ZK</a:t>
            </a:r>
          </a:p>
          <a:p>
            <a:r>
              <a:rPr lang="cs-CZ" dirty="0"/>
              <a:t>Třída Tomáše Bati 21</a:t>
            </a:r>
          </a:p>
          <a:p>
            <a:r>
              <a:rPr lang="cs-CZ" dirty="0"/>
              <a:t>Zlín 761 90</a:t>
            </a:r>
          </a:p>
        </p:txBody>
      </p:sp>
      <p:pic>
        <p:nvPicPr>
          <p:cNvPr id="9" name="Obrázek 8">
            <a:extLst>
              <a:ext uri="{FF2B5EF4-FFF2-40B4-BE49-F238E27FC236}">
                <a16:creationId xmlns:a16="http://schemas.microsoft.com/office/drawing/2014/main" id="{E34A837E-901A-C645-93E3-46FC598A675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07437" y="5509395"/>
            <a:ext cx="3042271" cy="88324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320814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Obdélník 11">
            <a:extLst>
              <a:ext uri="{FF2B5EF4-FFF2-40B4-BE49-F238E27FC236}">
                <a16:creationId xmlns:a16="http://schemas.microsoft.com/office/drawing/2014/main" id="{A8EB467B-1B72-0844-8B4A-9B97214D320E}"/>
              </a:ext>
            </a:extLst>
          </p:cNvPr>
          <p:cNvSpPr/>
          <p:nvPr/>
        </p:nvSpPr>
        <p:spPr>
          <a:xfrm>
            <a:off x="0" y="0"/>
            <a:ext cx="12192000" cy="1311965"/>
          </a:xfrm>
          <a:prstGeom prst="rect">
            <a:avLst/>
          </a:prstGeom>
          <a:solidFill>
            <a:srgbClr val="FFD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0CED2B99-8320-C74A-A004-6A87A98F446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2026" y="1679353"/>
            <a:ext cx="11264900" cy="4600272"/>
          </a:xfrm>
          <a:prstGeom prst="rect">
            <a:avLst/>
          </a:prstGeom>
        </p:spPr>
        <p:txBody>
          <a:bodyPr/>
          <a:lstStyle>
            <a:lvl1pPr marL="228600" indent="-228600">
              <a:buFont typeface="Wingdings" pitchFamily="2" charset="2"/>
              <a:buChar char="§"/>
              <a:defRPr>
                <a:latin typeface="Arial" panose="020B0604020202020204" pitchFamily="34" charset="0"/>
              </a:defRPr>
            </a:lvl1pPr>
            <a:lvl2pPr marL="685800" indent="-228600">
              <a:buFont typeface="Wingdings" pitchFamily="2" charset="2"/>
              <a:buChar char="§"/>
              <a:defRPr>
                <a:latin typeface="Arial" panose="020B0604020202020204" pitchFamily="34" charset="0"/>
              </a:defRPr>
            </a:lvl2pPr>
            <a:lvl3pPr marL="1143000" indent="-228600">
              <a:buFont typeface="Wingdings" pitchFamily="2" charset="2"/>
              <a:buChar char="§"/>
              <a:defRPr>
                <a:latin typeface="Arial" panose="020B0604020202020204" pitchFamily="34" charset="0"/>
              </a:defRPr>
            </a:lvl3pPr>
            <a:lvl4pPr marL="1600200" indent="-228600">
              <a:buFont typeface="Wingdings" pitchFamily="2" charset="2"/>
              <a:buChar char="§"/>
              <a:defRPr>
                <a:latin typeface="Arial" panose="020B0604020202020204" pitchFamily="34" charset="0"/>
              </a:defRPr>
            </a:lvl4pPr>
            <a:lvl5pPr marL="2057400" indent="-228600">
              <a:buFont typeface="Wingdings" pitchFamily="2" charset="2"/>
              <a:buChar char="§"/>
              <a:defRPr>
                <a:latin typeface="Arial" panose="020B0604020202020204" pitchFamily="34" charset="0"/>
              </a:defRPr>
            </a:lvl5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cs-CZ" dirty="0"/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A516D43F-5937-FB4B-BEE5-73342504779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22026" y="6111875"/>
            <a:ext cx="2743200" cy="365125"/>
          </a:xfrm>
          <a:prstGeom prst="rect">
            <a:avLst/>
          </a:prstGeom>
        </p:spPr>
        <p:txBody>
          <a:bodyPr anchor="b"/>
          <a:lstStyle>
            <a:lvl1pPr>
              <a:defRPr b="0" i="0">
                <a:solidFill>
                  <a:schemeClr val="tx1"/>
                </a:solidFill>
                <a:latin typeface="Arial" panose="020B0604020202020204" pitchFamily="34" charset="0"/>
              </a:defRPr>
            </a:lvl1pPr>
          </a:lstStyle>
          <a:p>
            <a:fld id="{18A2481B-5154-415F-B752-558547769AA3}" type="datetimeFigureOut">
              <a:rPr lang="cs-CZ" smtClean="0"/>
              <a:pPr/>
              <a:t>13.01.2025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0E6DB1C5-5CB2-4642-83AF-2F13EDC3DB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102600"/>
            <a:ext cx="4114800" cy="365125"/>
          </a:xfrm>
          <a:prstGeom prst="rect">
            <a:avLst/>
          </a:prstGeom>
        </p:spPr>
        <p:txBody>
          <a:bodyPr anchor="b"/>
          <a:lstStyle>
            <a:lvl1pPr>
              <a:defRPr b="0" i="0">
                <a:solidFill>
                  <a:schemeClr val="tx1"/>
                </a:solidFill>
                <a:latin typeface="Arial" panose="020B0604020202020204" pitchFamily="34" charset="0"/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43B7E0B1-A765-BD4B-88A5-DD684EA5E1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042400" y="5951387"/>
            <a:ext cx="2743200" cy="525613"/>
          </a:xfrm>
          <a:prstGeom prst="rect">
            <a:avLst/>
          </a:prstGeom>
        </p:spPr>
        <p:txBody>
          <a:bodyPr anchor="b"/>
          <a:lstStyle>
            <a:lvl1pPr>
              <a:defRPr sz="4000" b="0" i="1">
                <a:solidFill>
                  <a:schemeClr val="tx1"/>
                </a:solidFill>
                <a:latin typeface="Arial" panose="020B0604020202020204" pitchFamily="34" charset="0"/>
              </a:defRPr>
            </a:lvl1pPr>
          </a:lstStyle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9" name="Nadpis 1">
            <a:extLst>
              <a:ext uri="{FF2B5EF4-FFF2-40B4-BE49-F238E27FC236}">
                <a16:creationId xmlns:a16="http://schemas.microsoft.com/office/drawing/2014/main" id="{B0A28088-5B5E-0D49-8009-650A01CA558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22026" y="367388"/>
            <a:ext cx="11264900" cy="931325"/>
          </a:xfrm>
          <a:prstGeom prst="rect">
            <a:avLst/>
          </a:prstGeom>
        </p:spPr>
        <p:txBody>
          <a:bodyPr anchor="t">
            <a:normAutofit/>
          </a:bodyPr>
          <a:lstStyle>
            <a:lvl1pPr>
              <a:defRPr b="1" i="0">
                <a:latin typeface="Arial Black" panose="020B0A04020102020204" pitchFamily="34" charset="0"/>
              </a:defRPr>
            </a:lvl1pPr>
          </a:lstStyle>
          <a:p>
            <a:r>
              <a:rPr lang="cs-CZ" sz="4000" dirty="0"/>
              <a:t>Nadpis</a:t>
            </a:r>
          </a:p>
        </p:txBody>
      </p:sp>
    </p:spTree>
    <p:extLst>
      <p:ext uri="{BB962C8B-B14F-4D97-AF65-F5344CB8AC3E}">
        <p14:creationId xmlns:p14="http://schemas.microsoft.com/office/powerpoint/2010/main" val="1881608227"/>
      </p:ext>
    </p:extLst>
  </p:cSld>
  <p:clrMapOvr>
    <a:masterClrMapping/>
  </p:clrMapOvr>
  <p:transition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Záhlaví oddílu">
    <p:bg>
      <p:bgPr>
        <a:solidFill>
          <a:srgbClr val="FFD9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A0FF8C54-ADC3-FB41-8FA8-5442DAA0E79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953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8A2481B-5154-415F-B752-558547769AA3}" type="datetimeFigureOut">
              <a:rPr lang="cs-CZ" smtClean="0"/>
              <a:pPr/>
              <a:t>13.01.2025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4B99A2F4-445F-3B40-9D23-8AB4D4FE04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cs-CZ"/>
          </a:p>
        </p:txBody>
      </p:sp>
      <p:sp>
        <p:nvSpPr>
          <p:cNvPr id="7" name="Nadpis 1">
            <a:extLst>
              <a:ext uri="{FF2B5EF4-FFF2-40B4-BE49-F238E27FC236}">
                <a16:creationId xmlns:a16="http://schemas.microsoft.com/office/drawing/2014/main" id="{2D341A6C-DE7B-3344-BDB9-8EFB1402813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95300" y="406400"/>
            <a:ext cx="5150126" cy="3022600"/>
          </a:xfrm>
          <a:prstGeom prst="rect">
            <a:avLst/>
          </a:prstGeom>
        </p:spPr>
        <p:txBody>
          <a:bodyPr anchor="t">
            <a:noAutofit/>
          </a:bodyPr>
          <a:lstStyle>
            <a:lvl1pPr algn="l">
              <a:lnSpc>
                <a:spcPct val="80000"/>
              </a:lnSpc>
              <a:defRPr sz="7200" b="1" i="0" spc="50" baseline="0">
                <a:latin typeface="Arial" panose="020B0604020202020204" pitchFamily="34" charset="0"/>
              </a:defRPr>
            </a:lvl1pPr>
          </a:lstStyle>
          <a:p>
            <a:r>
              <a:rPr lang="cs-CZ"/>
              <a:t>Kliknutím lze upravit styl.</a:t>
            </a:r>
            <a:endParaRPr lang="cs-CZ" dirty="0"/>
          </a:p>
        </p:txBody>
      </p:sp>
      <p:sp>
        <p:nvSpPr>
          <p:cNvPr id="8" name="Podnadpis 2">
            <a:extLst>
              <a:ext uri="{FF2B5EF4-FFF2-40B4-BE49-F238E27FC236}">
                <a16:creationId xmlns:a16="http://schemas.microsoft.com/office/drawing/2014/main" id="{D7C209FA-AB6E-2841-B554-164C048ED5D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95300" y="4563562"/>
            <a:ext cx="5150126" cy="1655762"/>
          </a:xfrm>
          <a:prstGeom prst="rect">
            <a:avLst/>
          </a:prstGeom>
        </p:spPr>
        <p:txBody>
          <a:bodyPr anchor="b"/>
          <a:lstStyle>
            <a:lvl1pPr marL="0" indent="0" algn="l">
              <a:buNone/>
              <a:defRPr sz="2400" b="0" i="0">
                <a:latin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  <a:endParaRPr lang="cs-CZ" dirty="0"/>
          </a:p>
        </p:txBody>
      </p:sp>
      <p:sp>
        <p:nvSpPr>
          <p:cNvPr id="10" name="Zástupný obsah 2">
            <a:extLst>
              <a:ext uri="{FF2B5EF4-FFF2-40B4-BE49-F238E27FC236}">
                <a16:creationId xmlns:a16="http://schemas.microsoft.com/office/drawing/2014/main" id="{A9D1F263-5082-D040-8558-9E708E7123C4}"/>
              </a:ext>
            </a:extLst>
          </p:cNvPr>
          <p:cNvSpPr>
            <a:spLocks noGrp="1"/>
          </p:cNvSpPr>
          <p:nvPr>
            <p:ph sz="half" idx="13" hasCustomPrompt="1"/>
          </p:nvPr>
        </p:nvSpPr>
        <p:spPr>
          <a:xfrm>
            <a:off x="6096000" y="580541"/>
            <a:ext cx="5499652" cy="5638783"/>
          </a:xfrm>
          <a:prstGeom prst="rect">
            <a:avLst/>
          </a:prstGeom>
        </p:spPr>
        <p:txBody>
          <a:bodyPr anchor="ctr"/>
          <a:lstStyle>
            <a:lvl1pPr marL="0" indent="0" algn="ctr">
              <a:buFont typeface="Wingdings" pitchFamily="2" charset="2"/>
              <a:buNone/>
              <a:defRPr b="0" i="1">
                <a:latin typeface="Arial" panose="020B0604020202020204" pitchFamily="34" charset="0"/>
              </a:defRPr>
            </a:lvl1pPr>
            <a:lvl2pPr marL="685800" indent="-228600">
              <a:buFont typeface="Wingdings" pitchFamily="2" charset="2"/>
              <a:buChar char="§"/>
              <a:defRPr/>
            </a:lvl2pPr>
            <a:lvl3pPr marL="1143000" indent="-228600">
              <a:buFont typeface="Wingdings" pitchFamily="2" charset="2"/>
              <a:buChar char="§"/>
              <a:defRPr/>
            </a:lvl3pPr>
            <a:lvl4pPr marL="1600200" indent="-228600">
              <a:buFont typeface="Wingdings" pitchFamily="2" charset="2"/>
              <a:buChar char="§"/>
              <a:defRPr/>
            </a:lvl4pPr>
            <a:lvl5pPr marL="2057400" indent="-228600">
              <a:buFont typeface="Wingdings" pitchFamily="2" charset="2"/>
              <a:buChar char="§"/>
              <a:defRPr/>
            </a:lvl5pPr>
          </a:lstStyle>
          <a:p>
            <a:pPr lvl="0"/>
            <a:r>
              <a:rPr lang="cs-CZ" b="0" i="1" dirty="0">
                <a:latin typeface="Degular" pitchFamily="82" charset="0"/>
              </a:rPr>
              <a:t>zde vložte fotku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837938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138301C3-EDD8-8443-9B23-624712369A1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cs-CZ" dirty="0"/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1ABF2C62-EAA8-FD46-AB0C-AFB46182D94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81FEBD6D-B94A-4C40-AA98-1C5062D62E1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8A2481B-5154-415F-B752-558547769AA3}" type="datetimeFigureOut">
              <a:rPr lang="cs-CZ" smtClean="0"/>
              <a:pPr/>
              <a:t>13.01.2025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86001B55-F3D8-B245-916B-3D87F5313B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A3B028F9-C99B-2345-BCCE-D5C768B7CA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8" name="Obdélník 7">
            <a:extLst>
              <a:ext uri="{FF2B5EF4-FFF2-40B4-BE49-F238E27FC236}">
                <a16:creationId xmlns:a16="http://schemas.microsoft.com/office/drawing/2014/main" id="{1F83C6B9-51BF-354A-813E-1E819CCC41A1}"/>
              </a:ext>
            </a:extLst>
          </p:cNvPr>
          <p:cNvSpPr/>
          <p:nvPr/>
        </p:nvSpPr>
        <p:spPr>
          <a:xfrm>
            <a:off x="0" y="0"/>
            <a:ext cx="12192000" cy="1311965"/>
          </a:xfrm>
          <a:prstGeom prst="rect">
            <a:avLst/>
          </a:prstGeom>
          <a:solidFill>
            <a:srgbClr val="FFD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9" name="Nadpis 1">
            <a:extLst>
              <a:ext uri="{FF2B5EF4-FFF2-40B4-BE49-F238E27FC236}">
                <a16:creationId xmlns:a16="http://schemas.microsoft.com/office/drawing/2014/main" id="{0A18D240-3BE2-B74D-A516-B0F270362F6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22026" y="367388"/>
            <a:ext cx="11264900" cy="931325"/>
          </a:xfrm>
          <a:prstGeom prst="rect">
            <a:avLst/>
          </a:prstGeom>
        </p:spPr>
        <p:txBody>
          <a:bodyPr anchor="t">
            <a:normAutofit/>
          </a:bodyPr>
          <a:lstStyle>
            <a:lvl1pPr>
              <a:defRPr b="1" i="0">
                <a:latin typeface="Arial Black" panose="020B0A04020102020204" pitchFamily="34" charset="0"/>
              </a:defRPr>
            </a:lvl1pPr>
          </a:lstStyle>
          <a:p>
            <a:r>
              <a:rPr lang="cs-CZ" sz="4000" dirty="0"/>
              <a:t>Nadpis</a:t>
            </a:r>
          </a:p>
        </p:txBody>
      </p:sp>
    </p:spTree>
    <p:extLst>
      <p:ext uri="{BB962C8B-B14F-4D97-AF65-F5344CB8AC3E}">
        <p14:creationId xmlns:p14="http://schemas.microsoft.com/office/powerpoint/2010/main" val="1300212797"/>
      </p:ext>
    </p:extLst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text 2">
            <a:extLst>
              <a:ext uri="{FF2B5EF4-FFF2-40B4-BE49-F238E27FC236}">
                <a16:creationId xmlns:a16="http://schemas.microsoft.com/office/drawing/2014/main" id="{C960D600-9E1D-644E-955C-AB90DEDEA91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72E7F195-0ECA-5B4E-A9CE-6F805D887DF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text 4">
            <a:extLst>
              <a:ext uri="{FF2B5EF4-FFF2-40B4-BE49-F238E27FC236}">
                <a16:creationId xmlns:a16="http://schemas.microsoft.com/office/drawing/2014/main" id="{369F282E-870E-E74D-944D-04EE93DED5E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6" name="Zástupný obsah 5">
            <a:extLst>
              <a:ext uri="{FF2B5EF4-FFF2-40B4-BE49-F238E27FC236}">
                <a16:creationId xmlns:a16="http://schemas.microsoft.com/office/drawing/2014/main" id="{715EF3A7-92DE-084B-987D-EA363959281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>
            <a:extLst>
              <a:ext uri="{FF2B5EF4-FFF2-40B4-BE49-F238E27FC236}">
                <a16:creationId xmlns:a16="http://schemas.microsoft.com/office/drawing/2014/main" id="{BC139B72-6DD2-A340-833A-5DC55CEC54D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8A2481B-5154-415F-B752-558547769AA3}" type="datetimeFigureOut">
              <a:rPr lang="cs-CZ" smtClean="0"/>
              <a:pPr/>
              <a:t>13.01.2025</a:t>
            </a:fld>
            <a:endParaRPr lang="cs-CZ"/>
          </a:p>
        </p:txBody>
      </p:sp>
      <p:sp>
        <p:nvSpPr>
          <p:cNvPr id="8" name="Zástupný symbol pro zápatí 7">
            <a:extLst>
              <a:ext uri="{FF2B5EF4-FFF2-40B4-BE49-F238E27FC236}">
                <a16:creationId xmlns:a16="http://schemas.microsoft.com/office/drawing/2014/main" id="{4101F343-B190-BE48-9F5D-5B2FD4CDF2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cs-CZ"/>
          </a:p>
        </p:txBody>
      </p:sp>
      <p:sp>
        <p:nvSpPr>
          <p:cNvPr id="9" name="Zástupný symbol pro číslo snímku 8">
            <a:extLst>
              <a:ext uri="{FF2B5EF4-FFF2-40B4-BE49-F238E27FC236}">
                <a16:creationId xmlns:a16="http://schemas.microsoft.com/office/drawing/2014/main" id="{5E1B4949-59AC-7B49-9256-34E0F63B31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10" name="Obdélník 9">
            <a:extLst>
              <a:ext uri="{FF2B5EF4-FFF2-40B4-BE49-F238E27FC236}">
                <a16:creationId xmlns:a16="http://schemas.microsoft.com/office/drawing/2014/main" id="{ECF809C9-6CD1-224D-B38B-D9054EF10F1C}"/>
              </a:ext>
            </a:extLst>
          </p:cNvPr>
          <p:cNvSpPr/>
          <p:nvPr/>
        </p:nvSpPr>
        <p:spPr>
          <a:xfrm>
            <a:off x="0" y="0"/>
            <a:ext cx="12192000" cy="1311965"/>
          </a:xfrm>
          <a:prstGeom prst="rect">
            <a:avLst/>
          </a:prstGeom>
          <a:solidFill>
            <a:srgbClr val="FFD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1" name="Nadpis 1">
            <a:extLst>
              <a:ext uri="{FF2B5EF4-FFF2-40B4-BE49-F238E27FC236}">
                <a16:creationId xmlns:a16="http://schemas.microsoft.com/office/drawing/2014/main" id="{D4AA426A-68B9-3C47-AFEB-D3AC3F0BF83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22026" y="367388"/>
            <a:ext cx="11264900" cy="931325"/>
          </a:xfrm>
          <a:prstGeom prst="rect">
            <a:avLst/>
          </a:prstGeom>
        </p:spPr>
        <p:txBody>
          <a:bodyPr anchor="t">
            <a:normAutofit/>
          </a:bodyPr>
          <a:lstStyle>
            <a:lvl1pPr>
              <a:defRPr b="1" i="0">
                <a:latin typeface="Arial Black" panose="020B0A04020102020204" pitchFamily="34" charset="0"/>
              </a:defRPr>
            </a:lvl1pPr>
          </a:lstStyle>
          <a:p>
            <a:r>
              <a:rPr lang="cs-CZ" sz="4000" dirty="0"/>
              <a:t>Nadpis</a:t>
            </a:r>
          </a:p>
        </p:txBody>
      </p:sp>
    </p:spTree>
    <p:extLst>
      <p:ext uri="{BB962C8B-B14F-4D97-AF65-F5344CB8AC3E}">
        <p14:creationId xmlns:p14="http://schemas.microsoft.com/office/powerpoint/2010/main" val="984471697"/>
      </p:ext>
    </p:extLst>
  </p:cSld>
  <p:clrMapOvr>
    <a:masterClrMapping/>
  </p:clrMapOvr>
  <p:transition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datum 2">
            <a:extLst>
              <a:ext uri="{FF2B5EF4-FFF2-40B4-BE49-F238E27FC236}">
                <a16:creationId xmlns:a16="http://schemas.microsoft.com/office/drawing/2014/main" id="{467392C5-49AE-E548-81A5-FC459F4C385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8A2481B-5154-415F-B752-558547769AA3}" type="datetimeFigureOut">
              <a:rPr lang="cs-CZ" smtClean="0"/>
              <a:pPr/>
              <a:t>13.01.2025</a:t>
            </a:fld>
            <a:endParaRPr lang="cs-CZ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27EE62BF-0652-CC49-B1C6-740D979D66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cs-CZ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A1BE27E5-F9AD-FA40-BB59-77DCC9C5FF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6" name="Obdélník 5">
            <a:extLst>
              <a:ext uri="{FF2B5EF4-FFF2-40B4-BE49-F238E27FC236}">
                <a16:creationId xmlns:a16="http://schemas.microsoft.com/office/drawing/2014/main" id="{6B4FD313-B4A8-0A46-A50D-B31C9DA87A8E}"/>
              </a:ext>
            </a:extLst>
          </p:cNvPr>
          <p:cNvSpPr/>
          <p:nvPr/>
        </p:nvSpPr>
        <p:spPr>
          <a:xfrm>
            <a:off x="0" y="0"/>
            <a:ext cx="12192000" cy="1311965"/>
          </a:xfrm>
          <a:prstGeom prst="rect">
            <a:avLst/>
          </a:prstGeom>
          <a:solidFill>
            <a:srgbClr val="FFD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7" name="Nadpis 1">
            <a:extLst>
              <a:ext uri="{FF2B5EF4-FFF2-40B4-BE49-F238E27FC236}">
                <a16:creationId xmlns:a16="http://schemas.microsoft.com/office/drawing/2014/main" id="{01BCA978-992E-9541-9BE1-4AF26B9D852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22026" y="367388"/>
            <a:ext cx="11264900" cy="931325"/>
          </a:xfrm>
          <a:prstGeom prst="rect">
            <a:avLst/>
          </a:prstGeom>
        </p:spPr>
        <p:txBody>
          <a:bodyPr anchor="t">
            <a:normAutofit/>
          </a:bodyPr>
          <a:lstStyle>
            <a:lvl1pPr>
              <a:defRPr b="1" i="0">
                <a:latin typeface="Arial Black" panose="020B0A04020102020204" pitchFamily="34" charset="0"/>
              </a:defRPr>
            </a:lvl1pPr>
          </a:lstStyle>
          <a:p>
            <a:r>
              <a:rPr lang="cs-CZ" sz="4000" dirty="0"/>
              <a:t>Nadpis</a:t>
            </a:r>
          </a:p>
        </p:txBody>
      </p:sp>
    </p:spTree>
    <p:extLst>
      <p:ext uri="{BB962C8B-B14F-4D97-AF65-F5344CB8AC3E}">
        <p14:creationId xmlns:p14="http://schemas.microsoft.com/office/powerpoint/2010/main" val="7849247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>
            <a:extLst>
              <a:ext uri="{FF2B5EF4-FFF2-40B4-BE49-F238E27FC236}">
                <a16:creationId xmlns:a16="http://schemas.microsoft.com/office/drawing/2014/main" id="{7866500E-7FAE-3947-9DAD-FBA5BC7E956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8A2481B-5154-415F-B752-558547769AA3}" type="datetimeFigureOut">
              <a:rPr lang="cs-CZ" smtClean="0"/>
              <a:pPr/>
              <a:t>13.01.2025</a:t>
            </a:fld>
            <a:endParaRPr lang="cs-CZ"/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358ACE9A-9F8E-CA4C-B782-EFD36998EE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cs-CZ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6A900C6D-9313-3E4C-B392-797DCC38C8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17654208"/>
      </p:ext>
    </p:extLst>
  </p:cSld>
  <p:clrMapOvr>
    <a:masterClrMapping/>
  </p:clrMapOvr>
  <p:transition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CC8F003-A3D3-034D-9720-A29A641DBB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056C9885-78EF-7E49-B9B7-55A0262D406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9CB5D9DD-0ECA-C54D-88FB-0C68D8DF3F0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3430A157-10E2-3A41-9082-3C345EC0316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8A2481B-5154-415F-B752-558547769AA3}" type="datetimeFigureOut">
              <a:rPr lang="cs-CZ" smtClean="0"/>
              <a:pPr/>
              <a:t>13.01.2025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644CFB0E-3ED7-644D-9D3C-61F36A5F5E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B8B83830-1354-2D43-AE7D-380C4FEA2A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53546086"/>
      </p:ext>
    </p:extLst>
  </p:cSld>
  <p:clrMapOvr>
    <a:masterClrMapping/>
  </p:clrMapOvr>
  <p:transition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046E36E-C6D9-964D-B45E-DBD89DD49C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obrázku 2">
            <a:extLst>
              <a:ext uri="{FF2B5EF4-FFF2-40B4-BE49-F238E27FC236}">
                <a16:creationId xmlns:a16="http://schemas.microsoft.com/office/drawing/2014/main" id="{25845132-64BF-844A-8C4F-0A043DE08D8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/>
              <a:t>Kliknutím na ikonu přidáte obrázek.</a:t>
            </a:r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77262657-9F70-6F44-BA53-3669D8E34FE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FF32EC5D-74A5-B64D-AAF7-CD3ACB694BB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8A2481B-5154-415F-B752-558547769AA3}" type="datetimeFigureOut">
              <a:rPr lang="cs-CZ" smtClean="0"/>
              <a:pPr/>
              <a:t>13.01.2025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87C7E311-A125-DB47-B7CE-65018DAA4A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F1CC73E3-49F8-B845-AD36-F5386031C1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34716328"/>
      </p:ext>
    </p:extLst>
  </p:cSld>
  <p:clrMapOvr>
    <a:masterClrMapping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nadpis 1">
            <a:extLst>
              <a:ext uri="{FF2B5EF4-FFF2-40B4-BE49-F238E27FC236}">
                <a16:creationId xmlns:a16="http://schemas.microsoft.com/office/drawing/2014/main" id="{68BBF5F4-3DF4-D44B-9838-6CB84E6AAB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dirty="0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555FD67A-23F8-3A4C-8A09-6F2FFDD2806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dirty="0"/>
              <a:t>Po kliknutí můžete upravovat styly textu v předloze.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33E14E2A-7861-2E4E-AE70-2C50E156B65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0" i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fld id="{18A2481B-5154-415F-B752-558547769AA3}" type="datetimeFigureOut">
              <a:rPr lang="cs-CZ" smtClean="0"/>
              <a:pPr/>
              <a:t>13.01.2025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C41FCBC8-96E6-C244-ACD4-C5CE32D2442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0" i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542C4FB4-DF05-094A-A789-D60084923A1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0" i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29684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687" r:id="rId2"/>
    <p:sldLayoutId id="2147483688" r:id="rId3"/>
    <p:sldLayoutId id="2147483689" r:id="rId4"/>
    <p:sldLayoutId id="2147483690" r:id="rId5"/>
    <p:sldLayoutId id="2147483691" r:id="rId6"/>
    <p:sldLayoutId id="2147483692" r:id="rId7"/>
    <p:sldLayoutId id="2147483693" r:id="rId8"/>
    <p:sldLayoutId id="2147483694" r:id="rId9"/>
    <p:sldLayoutId id="2147483695" r:id="rId10"/>
    <p:sldLayoutId id="2147483696" r:id="rId11"/>
  </p:sldLayoutIdLst>
  <p:transition>
    <p:fade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0" i="0" kern="1200">
          <a:solidFill>
            <a:schemeClr val="tx1"/>
          </a:solidFill>
          <a:latin typeface="Arial" panose="020B0604020202020204" pitchFamily="34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Wingdings" pitchFamily="2" charset="2"/>
        <a:buChar char="§"/>
        <a:defRPr sz="2800" b="0" i="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" pitchFamily="2" charset="2"/>
        <a:buChar char="§"/>
        <a:defRPr sz="2400" b="0" i="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" pitchFamily="2" charset="2"/>
        <a:buChar char="§"/>
        <a:defRPr sz="2000" b="0" i="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" pitchFamily="2" charset="2"/>
        <a:buChar char="§"/>
        <a:defRPr sz="1800" b="0" i="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" pitchFamily="2" charset="2"/>
        <a:buChar char="§"/>
        <a:defRPr sz="1800" b="0" i="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mailto:radim.sukop@zlinskykraj.cz" TargetMode="External"/><Relationship Id="rId2" Type="http://schemas.openxmlformats.org/officeDocument/2006/relationships/hyperlink" Target="mailto:petra.markova@zlinskykraj.cz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Obdélník 12"/>
          <p:cNvSpPr/>
          <p:nvPr/>
        </p:nvSpPr>
        <p:spPr>
          <a:xfrm>
            <a:off x="3144000" y="-23327"/>
            <a:ext cx="7524000" cy="4680000"/>
          </a:xfrm>
          <a:prstGeom prst="rect">
            <a:avLst/>
          </a:prstGeom>
          <a:solidFill>
            <a:srgbClr val="FFD91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6" name="TextovéPole 5"/>
          <p:cNvSpPr txBox="1"/>
          <p:nvPr/>
        </p:nvSpPr>
        <p:spPr>
          <a:xfrm>
            <a:off x="432000" y="464400"/>
            <a:ext cx="11280624" cy="2916559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>
              <a:lnSpc>
                <a:spcPct val="70000"/>
              </a:lnSpc>
              <a:spcBef>
                <a:spcPct val="0"/>
              </a:spcBef>
              <a:buNone/>
              <a:defRPr sz="8800" b="1" i="0" spc="50" baseline="0">
                <a:latin typeface="+mj-lt"/>
                <a:ea typeface="+mj-ea"/>
                <a:cs typeface="+mj-cs"/>
              </a:defRPr>
            </a:lvl1pPr>
          </a:lstStyle>
          <a:p>
            <a:r>
              <a:rPr lang="cs-CZ" sz="8000" dirty="0"/>
              <a:t>RP04-25</a:t>
            </a:r>
          </a:p>
          <a:p>
            <a:r>
              <a:rPr lang="cs-CZ" sz="8000" dirty="0"/>
              <a:t>Podpora ekologických aktivit v kraji</a:t>
            </a:r>
          </a:p>
        </p:txBody>
      </p:sp>
      <p:sp>
        <p:nvSpPr>
          <p:cNvPr id="8" name="Podnadpis 2">
            <a:extLst>
              <a:ext uri="{FF2B5EF4-FFF2-40B4-BE49-F238E27FC236}">
                <a16:creationId xmlns:a16="http://schemas.microsoft.com/office/drawing/2014/main" id="{A470C84C-FA25-4B48-8EA5-40D03BC15649}"/>
              </a:ext>
            </a:extLst>
          </p:cNvPr>
          <p:cNvSpPr txBox="1">
            <a:spLocks/>
          </p:cNvSpPr>
          <p:nvPr/>
        </p:nvSpPr>
        <p:spPr>
          <a:xfrm>
            <a:off x="551384" y="5134437"/>
            <a:ext cx="9144000" cy="1243998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Wingdings" pitchFamily="2" charset="2"/>
              <a:buNone/>
              <a:defRPr sz="24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itchFamily="2" charset="2"/>
              <a:buNone/>
              <a:defRPr sz="20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itchFamily="2" charset="2"/>
              <a:buNone/>
              <a:defRPr sz="18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itchFamily="2" charset="2"/>
              <a:buNone/>
              <a:defRPr sz="16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itchFamily="2" charset="2"/>
              <a:buNone/>
              <a:defRPr sz="16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altLang="cs-CZ" dirty="0">
                <a:latin typeface="+mj-lt"/>
              </a:rPr>
              <a:t>Petra Marková</a:t>
            </a:r>
          </a:p>
          <a:p>
            <a:r>
              <a:rPr lang="cs-CZ" altLang="cs-CZ" dirty="0">
                <a:latin typeface="+mj-lt"/>
              </a:rPr>
              <a:t>Odbor životního prostředí a zemědělství</a:t>
            </a:r>
          </a:p>
        </p:txBody>
      </p:sp>
    </p:spTree>
  </p:cSld>
  <p:clrMapOvr>
    <a:masterClrMapping/>
  </p:clrMapOvr>
  <p:transition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Alokace programu: </a:t>
            </a:r>
          </a:p>
          <a:p>
            <a:pPr marL="0" indent="0">
              <a:buNone/>
            </a:pPr>
            <a:r>
              <a:rPr lang="cs-CZ" dirty="0"/>
              <a:t>	</a:t>
            </a:r>
            <a:r>
              <a:rPr lang="cs-CZ" b="1" dirty="0"/>
              <a:t>1 200 000 Kč</a:t>
            </a:r>
          </a:p>
          <a:p>
            <a:r>
              <a:rPr lang="cs-CZ" dirty="0"/>
              <a:t>Doba realizace projektu: </a:t>
            </a:r>
          </a:p>
          <a:p>
            <a:pPr marL="0" indent="0">
              <a:buNone/>
            </a:pPr>
            <a:r>
              <a:rPr lang="cs-CZ" dirty="0"/>
              <a:t>	</a:t>
            </a:r>
            <a:r>
              <a:rPr lang="cs-CZ" b="1" dirty="0"/>
              <a:t>1. 1. 2025 – 31. 5. 2026</a:t>
            </a:r>
          </a:p>
          <a:p>
            <a:r>
              <a:rPr lang="cs-CZ" dirty="0"/>
              <a:t>Výše podpory na 1 projekt: </a:t>
            </a:r>
          </a:p>
          <a:p>
            <a:pPr marL="0" indent="0">
              <a:buNone/>
            </a:pPr>
            <a:r>
              <a:rPr lang="cs-CZ" dirty="0"/>
              <a:t>	</a:t>
            </a:r>
            <a:r>
              <a:rPr lang="cs-CZ" b="1" dirty="0"/>
              <a:t>30 000 Kč – 140 000 Kč</a:t>
            </a:r>
          </a:p>
          <a:p>
            <a:r>
              <a:rPr lang="cs-CZ" dirty="0"/>
              <a:t>1 žadatel = 1 žádost</a:t>
            </a:r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ZÁKLADNÍ INFORMACE</a:t>
            </a:r>
          </a:p>
        </p:txBody>
      </p:sp>
      <p:pic>
        <p:nvPicPr>
          <p:cNvPr id="5" name="Picture 2" descr="Arboretum">
            <a:extLst>
              <a:ext uri="{FF2B5EF4-FFF2-40B4-BE49-F238E27FC236}">
                <a16:creationId xmlns:a16="http://schemas.microsoft.com/office/drawing/2014/main" id="{C33F7635-603D-8875-EAEA-C9B682FDBB7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41884" y="1426231"/>
            <a:ext cx="4600272" cy="46002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21113487"/>
      </p:ext>
    </p:extLst>
  </p:cSld>
  <p:clrMapOvr>
    <a:masterClrMapping/>
  </p:clrMapOvr>
  <p:transition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>
          <a:xfrm>
            <a:off x="191344" y="1844824"/>
            <a:ext cx="11264900" cy="4600272"/>
          </a:xfrm>
        </p:spPr>
        <p:txBody>
          <a:bodyPr>
            <a:normAutofit/>
          </a:bodyPr>
          <a:lstStyle/>
          <a:p>
            <a:pPr lvl="1" algn="just"/>
            <a:r>
              <a:rPr lang="cs-CZ" sz="2800" dirty="0"/>
              <a:t>Environmentální vzdělávání, výchova, osvěta (EVVO) a poradenství týkající se ochrany přírody, životního prostředí a přírodních zdrojů.</a:t>
            </a:r>
          </a:p>
          <a:p>
            <a:pPr lvl="1" algn="just"/>
            <a:r>
              <a:rPr lang="cs-CZ" sz="2800" dirty="0"/>
              <a:t>Neperiodické publikace, výukové materiály a výukové programy se zaměřením na EVVO.</a:t>
            </a:r>
          </a:p>
          <a:p>
            <a:pPr lvl="1" algn="just"/>
            <a:r>
              <a:rPr lang="cs-CZ" sz="2800" dirty="0"/>
              <a:t>Podpora badatelsky orientovaného vyučování.</a:t>
            </a:r>
          </a:p>
          <a:p>
            <a:pPr lvl="1" algn="just"/>
            <a:r>
              <a:rPr lang="cs-CZ" sz="2800" dirty="0"/>
              <a:t>Podpora projektů začínajících subjektů EVVO.</a:t>
            </a:r>
          </a:p>
          <a:p>
            <a:pPr lvl="1" algn="just"/>
            <a:r>
              <a:rPr lang="cs-CZ" sz="2800" dirty="0"/>
              <a:t>Podpora projektů se zaměřením na inovativní metody v EVVO.</a:t>
            </a:r>
          </a:p>
          <a:p>
            <a:pPr lvl="1" algn="just"/>
            <a:r>
              <a:rPr lang="cs-CZ" sz="2800" dirty="0"/>
              <a:t>Podpora vzdělávání o klimatické změně.</a:t>
            </a:r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PODPOROVANÉ AKTIVITY</a:t>
            </a:r>
          </a:p>
        </p:txBody>
      </p:sp>
    </p:spTree>
    <p:extLst>
      <p:ext uri="{BB962C8B-B14F-4D97-AF65-F5344CB8AC3E}">
        <p14:creationId xmlns:p14="http://schemas.microsoft.com/office/powerpoint/2010/main" val="736310950"/>
      </p:ext>
    </p:extLst>
  </p:cSld>
  <p:clrMapOvr>
    <a:masterClrMapping/>
  </p:clrMapOvr>
  <p:transition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lnSpc>
                <a:spcPct val="110000"/>
              </a:lnSpc>
              <a:spcBef>
                <a:spcPts val="600"/>
              </a:spcBef>
              <a:buNone/>
              <a:defRPr/>
            </a:pPr>
            <a:r>
              <a:rPr lang="cs-CZ" altLang="cs-CZ" dirty="0"/>
              <a:t>Maximální míra podpory:</a:t>
            </a:r>
            <a:r>
              <a:rPr lang="cs-CZ" altLang="cs-CZ" b="1" dirty="0"/>
              <a:t> 70% </a:t>
            </a:r>
            <a:r>
              <a:rPr lang="cs-CZ" altLang="cs-CZ" dirty="0"/>
              <a:t>z celkových způsobilých výdajů projektu.</a:t>
            </a:r>
          </a:p>
          <a:p>
            <a:pPr>
              <a:lnSpc>
                <a:spcPct val="110000"/>
              </a:lnSpc>
              <a:spcBef>
                <a:spcPts val="600"/>
              </a:spcBef>
              <a:defRPr/>
            </a:pPr>
            <a:endParaRPr lang="cs-CZ" altLang="cs-CZ" sz="400" dirty="0"/>
          </a:p>
          <a:p>
            <a:pPr marL="0" indent="0">
              <a:lnSpc>
                <a:spcPct val="110000"/>
              </a:lnSpc>
              <a:spcBef>
                <a:spcPts val="600"/>
              </a:spcBef>
              <a:buNone/>
              <a:defRPr/>
            </a:pPr>
            <a:r>
              <a:rPr lang="cs-CZ" altLang="cs-CZ" dirty="0"/>
              <a:t>Neinvestiční projekt.</a:t>
            </a:r>
          </a:p>
          <a:p>
            <a:pPr marL="0" indent="0">
              <a:lnSpc>
                <a:spcPct val="110000"/>
              </a:lnSpc>
              <a:spcBef>
                <a:spcPts val="600"/>
              </a:spcBef>
              <a:buNone/>
              <a:defRPr/>
            </a:pPr>
            <a:r>
              <a:rPr lang="cs-CZ" altLang="cs-CZ" dirty="0"/>
              <a:t>Žadatel musí mít sídlo na území Zlínského kraje.</a:t>
            </a:r>
          </a:p>
          <a:p>
            <a:pPr>
              <a:lnSpc>
                <a:spcPct val="110000"/>
              </a:lnSpc>
              <a:spcBef>
                <a:spcPts val="600"/>
              </a:spcBef>
              <a:defRPr/>
            </a:pPr>
            <a:endParaRPr lang="cs-CZ" altLang="cs-CZ" sz="400" dirty="0"/>
          </a:p>
          <a:p>
            <a:pPr marL="0" indent="0">
              <a:lnSpc>
                <a:spcPct val="110000"/>
              </a:lnSpc>
              <a:spcBef>
                <a:spcPts val="600"/>
              </a:spcBef>
              <a:buNone/>
              <a:defRPr/>
            </a:pPr>
            <a:r>
              <a:rPr lang="cs-CZ" altLang="cs-CZ" dirty="0"/>
              <a:t>Projekt musí být realizován na území Zlínského kraje. </a:t>
            </a:r>
          </a:p>
          <a:p>
            <a:pPr marL="0" indent="0">
              <a:lnSpc>
                <a:spcPct val="110000"/>
              </a:lnSpc>
              <a:spcBef>
                <a:spcPts val="600"/>
              </a:spcBef>
              <a:buNone/>
              <a:defRPr/>
            </a:pPr>
            <a:endParaRPr lang="cs-CZ" altLang="cs-CZ" sz="400" dirty="0"/>
          </a:p>
          <a:p>
            <a:pPr marL="0" indent="0">
              <a:lnSpc>
                <a:spcPct val="110000"/>
              </a:lnSpc>
              <a:spcBef>
                <a:spcPts val="600"/>
              </a:spcBef>
              <a:buNone/>
              <a:defRPr/>
            </a:pPr>
            <a:r>
              <a:rPr lang="cs-CZ" altLang="cs-CZ" dirty="0"/>
              <a:t>Žadatel musí být přímo zodpovědný za realizaci projektu, </a:t>
            </a:r>
          </a:p>
          <a:p>
            <a:pPr marL="0" indent="0">
              <a:lnSpc>
                <a:spcPct val="110000"/>
              </a:lnSpc>
              <a:spcBef>
                <a:spcPts val="600"/>
              </a:spcBef>
              <a:buNone/>
              <a:defRPr/>
            </a:pPr>
            <a:r>
              <a:rPr lang="cs-CZ" altLang="cs-CZ" dirty="0"/>
              <a:t>	nepůsobit jako prostředník.</a:t>
            </a:r>
          </a:p>
          <a:p>
            <a:endParaRPr lang="cs-CZ" dirty="0"/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PODMÍNKY</a:t>
            </a:r>
          </a:p>
        </p:txBody>
      </p:sp>
    </p:spTree>
    <p:extLst>
      <p:ext uri="{BB962C8B-B14F-4D97-AF65-F5344CB8AC3E}">
        <p14:creationId xmlns:p14="http://schemas.microsoft.com/office/powerpoint/2010/main" val="2008611888"/>
      </p:ext>
    </p:extLst>
  </p:cSld>
  <p:clrMapOvr>
    <a:masterClrMapping/>
  </p:clrMapOvr>
  <p:transition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Tx/>
              <a:buChar char="•"/>
              <a:defRPr/>
            </a:pPr>
            <a:r>
              <a:rPr lang="cs-CZ" altLang="cs-CZ" dirty="0"/>
              <a:t>Spolky</a:t>
            </a:r>
          </a:p>
          <a:p>
            <a:pPr>
              <a:buFontTx/>
              <a:buChar char="•"/>
              <a:defRPr/>
            </a:pPr>
            <a:r>
              <a:rPr lang="cs-CZ" altLang="cs-CZ" dirty="0"/>
              <a:t>Obecně prospěšné společnosti</a:t>
            </a:r>
          </a:p>
          <a:p>
            <a:pPr>
              <a:buFontTx/>
              <a:buChar char="•"/>
              <a:defRPr/>
            </a:pPr>
            <a:r>
              <a:rPr lang="cs-CZ" altLang="cs-CZ" dirty="0"/>
              <a:t>Ústavy </a:t>
            </a:r>
          </a:p>
          <a:p>
            <a:pPr>
              <a:buFontTx/>
              <a:buChar char="•"/>
              <a:defRPr/>
            </a:pPr>
            <a:r>
              <a:rPr lang="cs-CZ" altLang="cs-CZ" dirty="0"/>
              <a:t>Církevní právnické osoby</a:t>
            </a:r>
          </a:p>
          <a:p>
            <a:pPr>
              <a:buFontTx/>
              <a:buChar char="•"/>
              <a:defRPr/>
            </a:pPr>
            <a:r>
              <a:rPr lang="cs-CZ" altLang="cs-CZ" dirty="0"/>
              <a:t>Školy a školská zařízení (mimo </a:t>
            </a:r>
          </a:p>
          <a:p>
            <a:pPr marL="0" indent="0">
              <a:buNone/>
              <a:defRPr/>
            </a:pPr>
            <a:r>
              <a:rPr lang="cs-CZ" altLang="cs-CZ" dirty="0"/>
              <a:t>	organizací zřizovaných ZK)</a:t>
            </a:r>
          </a:p>
          <a:p>
            <a:pPr marL="0" indent="0">
              <a:buNone/>
            </a:pPr>
            <a:endParaRPr lang="cs-CZ" dirty="0"/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OKRUH ZPŮSOBILÝCH ŽADATELŮ</a:t>
            </a:r>
          </a:p>
        </p:txBody>
      </p:sp>
      <p:pic>
        <p:nvPicPr>
          <p:cNvPr id="4" name="Obrázek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12024" y="1880090"/>
            <a:ext cx="5144964" cy="38587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00172385"/>
      </p:ext>
    </p:extLst>
  </p:cSld>
  <p:clrMapOvr>
    <a:masterClrMapping/>
  </p:clrMapOvr>
  <p:transition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algn="just">
              <a:defRPr/>
            </a:pPr>
            <a:r>
              <a:rPr lang="cs-CZ" altLang="cs-CZ" dirty="0"/>
              <a:t>Sběr žádostí 27. 1. 2025 – 21. 2. 2025 do 12 hodin</a:t>
            </a:r>
          </a:p>
          <a:p>
            <a:pPr algn="just">
              <a:defRPr/>
            </a:pPr>
            <a:r>
              <a:rPr lang="cs-CZ" altLang="cs-CZ" dirty="0">
                <a:cs typeface="Arial" panose="020B0604020202020204" pitchFamily="34" charset="0"/>
              </a:rPr>
              <a:t>Formulář žádosti je nutno odeslat elektronicky a zároveň předložit originál datovou schránkou, případně doručit v listinné podobě, společně s povinnými přílohami</a:t>
            </a:r>
            <a:r>
              <a:rPr lang="cs-CZ" altLang="cs-CZ" dirty="0"/>
              <a:t>:</a:t>
            </a:r>
          </a:p>
          <a:p>
            <a:pPr lvl="1">
              <a:defRPr/>
            </a:pPr>
            <a:r>
              <a:rPr lang="cs-CZ" altLang="cs-CZ" sz="2800" dirty="0"/>
              <a:t>Podrobný položkový rozpočet</a:t>
            </a:r>
          </a:p>
          <a:p>
            <a:pPr lvl="1">
              <a:defRPr/>
            </a:pPr>
            <a:r>
              <a:rPr lang="cs-CZ" altLang="cs-CZ" sz="2800" dirty="0"/>
              <a:t>Podrobný plán aktivit projektu</a:t>
            </a:r>
          </a:p>
          <a:p>
            <a:pPr lvl="1">
              <a:defRPr/>
            </a:pPr>
            <a:r>
              <a:rPr lang="cs-CZ" altLang="cs-CZ" sz="2800" dirty="0"/>
              <a:t>Smlouva o běžném účtu žadatele (příp. i zřizovatele)</a:t>
            </a:r>
          </a:p>
          <a:p>
            <a:pPr lvl="1">
              <a:defRPr/>
            </a:pPr>
            <a:r>
              <a:rPr lang="cs-CZ" altLang="cs-CZ" sz="2800" dirty="0"/>
              <a:t>Spolky - stanovy a doklad o zvolení či jmenování statutárního zástupce</a:t>
            </a:r>
          </a:p>
          <a:p>
            <a:pPr lvl="1">
              <a:defRPr/>
            </a:pPr>
            <a:r>
              <a:rPr lang="cs-CZ" altLang="cs-CZ" sz="2800" dirty="0"/>
              <a:t>Úplný výpis z evidence skutečných majitelů</a:t>
            </a:r>
          </a:p>
          <a:p>
            <a:pPr lvl="1">
              <a:defRPr/>
            </a:pPr>
            <a:r>
              <a:rPr lang="cs-CZ" altLang="cs-CZ" sz="2800" dirty="0"/>
              <a:t>Plná moc</a:t>
            </a:r>
          </a:p>
          <a:p>
            <a:pPr marL="457200" lvl="1" indent="0">
              <a:buNone/>
              <a:defRPr/>
            </a:pPr>
            <a:endParaRPr lang="cs-CZ" altLang="cs-CZ" dirty="0"/>
          </a:p>
          <a:p>
            <a:endParaRPr lang="cs-CZ" dirty="0"/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ŽÁDOST</a:t>
            </a:r>
          </a:p>
        </p:txBody>
      </p:sp>
    </p:spTree>
    <p:extLst>
      <p:ext uri="{BB962C8B-B14F-4D97-AF65-F5344CB8AC3E}">
        <p14:creationId xmlns:p14="http://schemas.microsoft.com/office/powerpoint/2010/main" val="2397690682"/>
      </p:ext>
    </p:extLst>
  </p:cSld>
  <p:clrMapOvr>
    <a:masterClrMapping/>
  </p:clrMapOvr>
  <p:transition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  <a:defRPr/>
            </a:pPr>
            <a:r>
              <a:rPr lang="cs-CZ" altLang="cs-CZ" dirty="0"/>
              <a:t>Propojení na sebe navazujících aktivit a komplexnost projektu.</a:t>
            </a:r>
          </a:p>
          <a:p>
            <a:pPr marL="0" indent="0">
              <a:buNone/>
              <a:defRPr/>
            </a:pPr>
            <a:r>
              <a:rPr lang="cs-CZ" altLang="cs-CZ" dirty="0"/>
              <a:t>Náklady související s aktivitami a výstupy projektu. </a:t>
            </a:r>
          </a:p>
          <a:p>
            <a:pPr marL="0" indent="0">
              <a:buNone/>
              <a:defRPr/>
            </a:pPr>
            <a:r>
              <a:rPr lang="cs-CZ" altLang="cs-CZ" dirty="0"/>
              <a:t>Zavázat se k reálným aktivitám a monitorovacím indikátorům.</a:t>
            </a:r>
          </a:p>
          <a:p>
            <a:pPr marL="0" indent="0">
              <a:buNone/>
              <a:defRPr/>
            </a:pPr>
            <a:r>
              <a:rPr lang="cs-CZ" altLang="cs-CZ" dirty="0"/>
              <a:t>Vzdělávání, výchovu a osvětu poskytuje žadatel.</a:t>
            </a:r>
          </a:p>
          <a:p>
            <a:pPr marL="0" indent="0">
              <a:buNone/>
              <a:defRPr/>
            </a:pPr>
            <a:r>
              <a:rPr lang="cs-CZ" altLang="cs-CZ" dirty="0"/>
              <a:t>Do 31. 5. 2026 nutno ukončit všechny </a:t>
            </a:r>
          </a:p>
          <a:p>
            <a:pPr marL="0" indent="0">
              <a:buNone/>
              <a:defRPr/>
            </a:pPr>
            <a:r>
              <a:rPr lang="cs-CZ" altLang="cs-CZ" dirty="0"/>
              <a:t>aktivity a zároveň zaplatit všechny </a:t>
            </a:r>
          </a:p>
          <a:p>
            <a:pPr marL="0" indent="0">
              <a:buNone/>
              <a:defRPr/>
            </a:pPr>
            <a:r>
              <a:rPr lang="cs-CZ" altLang="cs-CZ" dirty="0"/>
              <a:t>náklady projektu.</a:t>
            </a:r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PRAKTICKÉ TIPY</a:t>
            </a:r>
          </a:p>
        </p:txBody>
      </p:sp>
      <p:pic>
        <p:nvPicPr>
          <p:cNvPr id="4" name="Obrázek 4" descr="IMG_6647.JPG">
            <a:extLst>
              <a:ext uri="{FF2B5EF4-FFF2-40B4-BE49-F238E27FC236}">
                <a16:creationId xmlns:a16="http://schemas.microsoft.com/office/drawing/2014/main" id="{51BFA66B-D428-D094-9D44-2A205475EBA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76120" y="3711179"/>
            <a:ext cx="4171896" cy="27794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Obrázek 5" descr="Obsah obrázku tráva, rostlina, Mladá pšenice, Tomkovice vonná&#10;&#10;Popis byl vytvořen automaticky">
            <a:extLst>
              <a:ext uri="{FF2B5EF4-FFF2-40B4-BE49-F238E27FC236}">
                <a16:creationId xmlns:a16="http://schemas.microsoft.com/office/drawing/2014/main" id="{4ADC84DF-382B-D88D-42B5-1166C851F52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918000"/>
            <a:ext cx="6098400" cy="2210670"/>
          </a:xfrm>
          <a:prstGeom prst="rect">
            <a:avLst/>
          </a:prstGeom>
        </p:spPr>
      </p:pic>
      <p:pic>
        <p:nvPicPr>
          <p:cNvPr id="7" name="Obrázek 6" descr="Obsah obrázku tráva, rostlina, Mladá pšenice, Tomkovice vonná&#10;&#10;Popis byl vytvořen automaticky">
            <a:extLst>
              <a:ext uri="{FF2B5EF4-FFF2-40B4-BE49-F238E27FC236}">
                <a16:creationId xmlns:a16="http://schemas.microsoft.com/office/drawing/2014/main" id="{74F6CAB7-3063-25C3-5BEE-D48C2C6A0C0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4800" y="-918000"/>
            <a:ext cx="6098400" cy="2210670"/>
          </a:xfrm>
          <a:prstGeom prst="rect">
            <a:avLst/>
          </a:prstGeom>
        </p:spPr>
      </p:pic>
      <p:pic>
        <p:nvPicPr>
          <p:cNvPr id="9" name="Obrázek 8" descr="Obsah obrázku tráva, rostlina, Mladá pšenice, Tomkovice vonná">
            <a:extLst>
              <a:ext uri="{FF2B5EF4-FFF2-40B4-BE49-F238E27FC236}">
                <a16:creationId xmlns:a16="http://schemas.microsoft.com/office/drawing/2014/main" id="{42F0DE84-4A3B-BA3C-B2A3-D608FB0A129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1753" b="335"/>
          <a:stretch/>
        </p:blipFill>
        <p:spPr>
          <a:xfrm>
            <a:off x="0" y="910800"/>
            <a:ext cx="6098400" cy="396000"/>
          </a:xfrm>
          <a:prstGeom prst="rect">
            <a:avLst/>
          </a:prstGeom>
        </p:spPr>
      </p:pic>
      <p:pic>
        <p:nvPicPr>
          <p:cNvPr id="10" name="Obrázek 9" descr="Obsah obrázku tráva, rostlina, Mladá pšenice, Tomkovice vonná">
            <a:extLst>
              <a:ext uri="{FF2B5EF4-FFF2-40B4-BE49-F238E27FC236}">
                <a16:creationId xmlns:a16="http://schemas.microsoft.com/office/drawing/2014/main" id="{AF4B1D01-1A5C-3D0F-D628-AF23F6E4C31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1753" b="335"/>
          <a:stretch/>
        </p:blipFill>
        <p:spPr>
          <a:xfrm>
            <a:off x="6096000" y="910800"/>
            <a:ext cx="6098400" cy="39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3911128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3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3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700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7500"/>
                            </p:stCondLst>
                            <p:childTnLst>
                              <p:par>
                                <p:cTn id="19" presetID="22" presetClass="exit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2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9500"/>
                            </p:stCondLst>
                            <p:childTnLst>
                              <p:par>
                                <p:cTn id="23" presetID="22" presetClass="exit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24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1500"/>
                            </p:stCondLst>
                            <p:childTnLst>
                              <p:par>
                                <p:cTn id="27" presetID="10" presetClass="exit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3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0" presetClass="exit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3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indent="0">
              <a:buNone/>
              <a:defRPr/>
            </a:pPr>
            <a:r>
              <a:rPr lang="cs-CZ" altLang="cs-CZ" b="1" dirty="0"/>
              <a:t>Ing. Petra Marková</a:t>
            </a:r>
          </a:p>
          <a:p>
            <a:pPr marL="0" indent="0">
              <a:buNone/>
              <a:defRPr/>
            </a:pPr>
            <a:r>
              <a:rPr lang="cs-CZ" altLang="cs-CZ" dirty="0"/>
              <a:t>Odbor životního prostředí a zemědělství</a:t>
            </a:r>
          </a:p>
          <a:p>
            <a:pPr marL="0" indent="0">
              <a:buNone/>
              <a:defRPr/>
            </a:pPr>
            <a:r>
              <a:rPr lang="pl-PL" altLang="cs-CZ" dirty="0"/>
              <a:t>Oddělení právní a ochrany přírody</a:t>
            </a:r>
          </a:p>
          <a:p>
            <a:pPr marL="0" indent="0">
              <a:buNone/>
              <a:defRPr/>
            </a:pPr>
            <a:r>
              <a:rPr lang="cs-CZ" altLang="cs-CZ" dirty="0"/>
              <a:t>telefon: 577 043 365, 731 555 208</a:t>
            </a:r>
          </a:p>
          <a:p>
            <a:pPr marL="0" indent="0">
              <a:buNone/>
              <a:defRPr/>
            </a:pPr>
            <a:r>
              <a:rPr lang="cs-CZ" altLang="cs-CZ" dirty="0"/>
              <a:t>email: </a:t>
            </a:r>
            <a:r>
              <a:rPr lang="cs-CZ" altLang="cs-CZ" dirty="0">
                <a:hlinkClick r:id="rId2"/>
              </a:rPr>
              <a:t>petra.markova@zlinskykraj.cz</a:t>
            </a:r>
            <a:endParaRPr lang="cs-CZ" altLang="cs-CZ" dirty="0"/>
          </a:p>
          <a:p>
            <a:pPr>
              <a:defRPr/>
            </a:pPr>
            <a:endParaRPr lang="cs-CZ" altLang="cs-CZ" dirty="0"/>
          </a:p>
          <a:p>
            <a:pPr marL="0" indent="0">
              <a:buNone/>
              <a:defRPr/>
            </a:pPr>
            <a:r>
              <a:rPr lang="cs-CZ" altLang="cs-CZ" b="1" dirty="0"/>
              <a:t>Mgr. Radim Sukop</a:t>
            </a:r>
          </a:p>
          <a:p>
            <a:pPr marL="0" indent="0">
              <a:buNone/>
              <a:defRPr/>
            </a:pPr>
            <a:r>
              <a:rPr lang="cs-CZ" altLang="cs-CZ" dirty="0"/>
              <a:t>Odbor školství, mládeže a sportu</a:t>
            </a:r>
          </a:p>
          <a:p>
            <a:pPr marL="0" indent="0">
              <a:buNone/>
              <a:defRPr/>
            </a:pPr>
            <a:r>
              <a:rPr lang="cs-CZ" altLang="cs-CZ" dirty="0"/>
              <a:t>Oddělení </a:t>
            </a:r>
            <a:r>
              <a:rPr lang="cs-CZ" dirty="0"/>
              <a:t>koncepcí, kariérového poradenství, prevence a sportu</a:t>
            </a:r>
            <a:endParaRPr lang="cs-CZ" altLang="cs-CZ" dirty="0"/>
          </a:p>
          <a:p>
            <a:pPr marL="0" indent="0">
              <a:buNone/>
              <a:defRPr/>
            </a:pPr>
            <a:r>
              <a:rPr lang="cs-CZ" altLang="cs-CZ" dirty="0"/>
              <a:t>telefon: 577 043 744</a:t>
            </a:r>
          </a:p>
          <a:p>
            <a:pPr marL="0" indent="0">
              <a:buNone/>
              <a:defRPr/>
            </a:pPr>
            <a:r>
              <a:rPr lang="cs-CZ" altLang="cs-CZ" dirty="0"/>
              <a:t>email: </a:t>
            </a:r>
            <a:r>
              <a:rPr lang="cs-CZ" altLang="cs-CZ" dirty="0">
                <a:hlinkClick r:id="rId3"/>
              </a:rPr>
              <a:t>radim.sukop@zlinskykraj.cz</a:t>
            </a:r>
            <a:endParaRPr lang="cs-CZ" altLang="cs-CZ" dirty="0"/>
          </a:p>
          <a:p>
            <a:endParaRPr lang="cs-CZ" dirty="0"/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KONTAKTNÍ OSOBY</a:t>
            </a:r>
          </a:p>
        </p:txBody>
      </p:sp>
      <p:pic>
        <p:nvPicPr>
          <p:cNvPr id="4" name="Obrázek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48128" y="1844824"/>
            <a:ext cx="3924424" cy="29433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29161187"/>
      </p:ext>
    </p:extLst>
  </p:cSld>
  <p:clrMapOvr>
    <a:masterClrMapping/>
  </p:clrMapOvr>
  <p:transition>
    <p:fad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4">
            <a:extLst>
              <a:ext uri="{FF2B5EF4-FFF2-40B4-BE49-F238E27FC236}">
                <a16:creationId xmlns:a16="http://schemas.microsoft.com/office/drawing/2014/main" id="{E52FA94F-0539-5D48-AA3C-3C74ED6243C4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dirty="0"/>
              <a:t>Děkuji </a:t>
            </a:r>
            <a:br>
              <a:rPr lang="cs-CZ" dirty="0"/>
            </a:br>
            <a:r>
              <a:rPr lang="cs-CZ" dirty="0"/>
              <a:t>za pozornost</a:t>
            </a:r>
          </a:p>
        </p:txBody>
      </p:sp>
      <p:sp>
        <p:nvSpPr>
          <p:cNvPr id="6" name="Podnadpis 5">
            <a:extLst>
              <a:ext uri="{FF2B5EF4-FFF2-40B4-BE49-F238E27FC236}">
                <a16:creationId xmlns:a16="http://schemas.microsoft.com/office/drawing/2014/main" id="{D410835F-0A28-BD49-B480-AA3D6E59BF65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cs-CZ" dirty="0"/>
              <a:t>Petra Marková</a:t>
            </a:r>
          </a:p>
          <a:p>
            <a:r>
              <a:rPr lang="cs-CZ" dirty="0"/>
              <a:t>Odbor životního prostředí a zemědělství</a:t>
            </a:r>
          </a:p>
          <a:p>
            <a:r>
              <a:rPr lang="cs-CZ" dirty="0"/>
              <a:t>Email: petra.markova@zlinskykraj.cz</a:t>
            </a:r>
          </a:p>
        </p:txBody>
      </p:sp>
    </p:spTree>
    <p:extLst>
      <p:ext uri="{BB962C8B-B14F-4D97-AF65-F5344CB8AC3E}">
        <p14:creationId xmlns:p14="http://schemas.microsoft.com/office/powerpoint/2010/main" val="3989915399"/>
      </p:ext>
    </p:extLst>
  </p:cSld>
  <p:clrMapOvr>
    <a:masterClrMapping/>
  </p:clrMapOvr>
</p:sld>
</file>

<file path=ppt/theme/theme1.xml><?xml version="1.0" encoding="utf-8"?>
<a:theme xmlns:a="http://schemas.openxmlformats.org/drawingml/2006/main" name="Prezentace_KUZK_vzor_Arial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1C176AD870A0C448B7EF302593BEBDDA" ma:contentTypeVersion="11" ma:contentTypeDescription="Vytvoří nový dokument" ma:contentTypeScope="" ma:versionID="4c7d5b3621653301daf78775a965bdcc">
  <xsd:schema xmlns:xsd="http://www.w3.org/2001/XMLSchema" xmlns:xs="http://www.w3.org/2001/XMLSchema" xmlns:p="http://schemas.microsoft.com/office/2006/metadata/properties" xmlns:ns3="e9488e27-62b4-47cf-9353-e24b519013c0" targetNamespace="http://schemas.microsoft.com/office/2006/metadata/properties" ma:root="true" ma:fieldsID="ad4cf5cd01a463424ea279fb1bb69828" ns3:_="">
    <xsd:import namespace="e9488e27-62b4-47cf-9353-e24b519013c0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KeyPoints" minOccurs="0"/>
                <xsd:element ref="ns3:MediaServiceKeyPoints" minOccurs="0"/>
                <xsd:element ref="ns3:MediaServiceDateTaken" minOccurs="0"/>
                <xsd:element ref="ns3:MediaServiceAutoTags" minOccurs="0"/>
                <xsd:element ref="ns3:MediaLengthInSeconds" minOccurs="0"/>
                <xsd:element ref="ns3:MediaServiceGenerationTime" minOccurs="0"/>
                <xsd:element ref="ns3:MediaServiceEventHashCode" minOccurs="0"/>
                <xsd:element ref="ns3:MediaServiceOCR" minOccurs="0"/>
                <xsd:element ref="ns3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9488e27-62b4-47cf-9353-e24b519013c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LengthInSeconds" ma:index="14" nillable="true" ma:displayName="MediaLengthInSeconds" ma:hidden="true" ma:internalName="MediaLengthInSeconds" ma:readOnly="true">
      <xsd:simpleType>
        <xsd:restriction base="dms:Unknown"/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7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8" nillable="true" ma:displayName="Location" ma:internalName="MediaServiceLocation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 obsahu"/>
        <xsd:element ref="dc:title" minOccurs="0" maxOccurs="1" ma:index="4" ma:displayName="Nadpis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DF4A20CD-3E4C-45C1-8F8B-62E627C2FD88}">
  <ds:schemaRefs>
    <ds:schemaRef ds:uri="http://purl.org/dc/elements/1.1/"/>
    <ds:schemaRef ds:uri="e9488e27-62b4-47cf-9353-e24b519013c0"/>
    <ds:schemaRef ds:uri="http://purl.org/dc/dcmitype/"/>
    <ds:schemaRef ds:uri="http://schemas.microsoft.com/office/2006/metadata/properties"/>
    <ds:schemaRef ds:uri="http://schemas.openxmlformats.org/package/2006/metadata/core-properties"/>
    <ds:schemaRef ds:uri="http://schemas.microsoft.com/office/infopath/2007/PartnerControls"/>
    <ds:schemaRef ds:uri="http://www.w3.org/XML/1998/namespace"/>
    <ds:schemaRef ds:uri="http://schemas.microsoft.com/office/2006/documentManagement/types"/>
    <ds:schemaRef ds:uri="http://purl.org/dc/terms/"/>
  </ds:schemaRefs>
</ds:datastoreItem>
</file>

<file path=customXml/itemProps2.xml><?xml version="1.0" encoding="utf-8"?>
<ds:datastoreItem xmlns:ds="http://schemas.openxmlformats.org/officeDocument/2006/customXml" ds:itemID="{C634F866-ADD7-4EA3-B242-B1524F944F0E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e9488e27-62b4-47cf-9353-e24b519013c0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7A859716-9643-445D-BAD5-4827558A2EB3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Prezentace_KUZK_vzor_Arial</Template>
  <TotalTime>6835</TotalTime>
  <Words>411</Words>
  <Application>Microsoft Office PowerPoint</Application>
  <PresentationFormat>Širokoúhlá obrazovka</PresentationFormat>
  <Paragraphs>70</Paragraphs>
  <Slides>9</Slides>
  <Notes>1</Notes>
  <HiddenSlides>0</HiddenSlides>
  <MMClips>0</MMClips>
  <ScaleCrop>false</ScaleCrop>
  <HeadingPairs>
    <vt:vector size="6" baseType="variant">
      <vt:variant>
        <vt:lpstr>Použitá písma</vt:lpstr>
      </vt:variant>
      <vt:variant>
        <vt:i4>5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9</vt:i4>
      </vt:variant>
    </vt:vector>
  </HeadingPairs>
  <TitlesOfParts>
    <vt:vector size="15" baseType="lpstr">
      <vt:lpstr>Arial</vt:lpstr>
      <vt:lpstr>Arial Black</vt:lpstr>
      <vt:lpstr>Calibri</vt:lpstr>
      <vt:lpstr>Degular</vt:lpstr>
      <vt:lpstr>Wingdings</vt:lpstr>
      <vt:lpstr>Prezentace_KUZK_vzor_Arial</vt:lpstr>
      <vt:lpstr>Prezentace aplikace PowerPoint</vt:lpstr>
      <vt:lpstr>ZÁKLADNÍ INFORMACE</vt:lpstr>
      <vt:lpstr>PODPOROVANÉ AKTIVITY</vt:lpstr>
      <vt:lpstr>PODMÍNKY</vt:lpstr>
      <vt:lpstr>OKRUH ZPŮSOBILÝCH ŽADATELŮ</vt:lpstr>
      <vt:lpstr>ŽÁDOST</vt:lpstr>
      <vt:lpstr>PRAKTICKÉ TIPY</vt:lpstr>
      <vt:lpstr>KONTAKTNÍ OSOBY</vt:lpstr>
      <vt:lpstr>Děkuji  za pozornost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Snímek 1</dc:title>
  <dc:creator>Marek Tomáš</dc:creator>
  <cp:lastModifiedBy>Marek Tomáš</cp:lastModifiedBy>
  <cp:revision>509</cp:revision>
  <cp:lastPrinted>2025-01-10T12:25:51Z</cp:lastPrinted>
  <dcterms:created xsi:type="dcterms:W3CDTF">2012-07-10T12:59:21Z</dcterms:created>
  <dcterms:modified xsi:type="dcterms:W3CDTF">2025-01-13T08:59:07Z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0x0101001C176AD870A0C448B7EF302593BEBDDA</vt:lpwstr>
  </property>
</Properties>
</file>