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12"/>
  </p:notesMasterIdLst>
  <p:handoutMasterIdLst>
    <p:handoutMasterId r:id="rId13"/>
  </p:handoutMasterIdLst>
  <p:sldIdLst>
    <p:sldId id="256" r:id="rId5"/>
    <p:sldId id="378" r:id="rId6"/>
    <p:sldId id="379" r:id="rId7"/>
    <p:sldId id="382" r:id="rId8"/>
    <p:sldId id="380" r:id="rId9"/>
    <p:sldId id="381" r:id="rId10"/>
    <p:sldId id="363" r:id="rId1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1" autoAdjust="0"/>
    <p:restoredTop sz="95332" autoAdjust="0"/>
  </p:normalViewPr>
  <p:slideViewPr>
    <p:cSldViewPr>
      <p:cViewPr varScale="1">
        <p:scale>
          <a:sx n="68" d="100"/>
          <a:sy n="68" d="100"/>
        </p:scale>
        <p:origin x="72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144000" y="-23327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32000" y="464400"/>
            <a:ext cx="11280624" cy="291655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endParaRPr lang="cs-CZ" sz="6600" dirty="0"/>
          </a:p>
          <a:p>
            <a:r>
              <a:rPr lang="pt-BR" sz="6600" dirty="0"/>
              <a:t>FOND</a:t>
            </a:r>
            <a:r>
              <a:rPr lang="cs-CZ" sz="6600" dirty="0"/>
              <a:t> </a:t>
            </a:r>
            <a:r>
              <a:rPr lang="pt-BR" sz="6600" dirty="0"/>
              <a:t>ZLÍNSKÉHO</a:t>
            </a:r>
            <a:r>
              <a:rPr lang="cs-CZ" sz="6600" dirty="0"/>
              <a:t> </a:t>
            </a:r>
            <a:r>
              <a:rPr lang="pt-BR" sz="6600" dirty="0"/>
              <a:t>KRAJE</a:t>
            </a:r>
            <a:endParaRPr lang="cs-CZ" sz="6600" dirty="0"/>
          </a:p>
          <a:p>
            <a:endParaRPr lang="cs-CZ" sz="6600" dirty="0"/>
          </a:p>
          <a:p>
            <a:r>
              <a:rPr lang="cs-CZ" sz="2800" dirty="0"/>
              <a:t>RP 12-25 </a:t>
            </a:r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Dotace obcím pro jednotky sborů dobrovolných hasičů obcí</a:t>
            </a:r>
          </a:p>
          <a:p>
            <a:endParaRPr lang="cs-CZ" sz="2800" dirty="0"/>
          </a:p>
          <a:p>
            <a:r>
              <a:rPr lang="cs-CZ" sz="2800" dirty="0"/>
              <a:t>Zlínského kraje</a:t>
            </a:r>
          </a:p>
          <a:p>
            <a:endParaRPr lang="cs-CZ" sz="2800" dirty="0"/>
          </a:p>
          <a:p>
            <a:endParaRPr lang="cs-CZ" sz="2800" dirty="0">
              <a:solidFill>
                <a:srgbClr val="FF0000"/>
              </a:solidFill>
            </a:endParaRPr>
          </a:p>
          <a:p>
            <a:endParaRPr lang="cs-CZ" sz="2800" dirty="0"/>
          </a:p>
          <a:p>
            <a:endParaRPr lang="cs-CZ" sz="2000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460886" y="3477042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altLang="cs-CZ" sz="2000" dirty="0">
              <a:latin typeface="+mj-lt"/>
            </a:endParaRPr>
          </a:p>
          <a:p>
            <a:r>
              <a:rPr lang="cs-CZ" altLang="cs-CZ" sz="2000" dirty="0">
                <a:latin typeface="+mj-lt"/>
              </a:rPr>
              <a:t>Martina Reková</a:t>
            </a:r>
          </a:p>
          <a:p>
            <a:r>
              <a:rPr lang="cs-CZ" altLang="cs-CZ" sz="2000" dirty="0">
                <a:latin typeface="+mj-lt"/>
              </a:rPr>
              <a:t>Odbor Kancelář hejtmana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1385048"/>
            <a:ext cx="11809312" cy="521230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RP12-25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highlight>
                  <a:srgbClr val="FFD900"/>
                </a:highlight>
              </a:rPr>
              <a:t>Dotační titul 1 - </a:t>
            </a:r>
            <a:r>
              <a:rPr lang="pl-PL" b="1" dirty="0">
                <a:highlight>
                  <a:srgbClr val="FFD900"/>
                </a:highlight>
              </a:rPr>
              <a:t>PROJEKTY PRO OBCE, KTERÉ ZŘIZUJÍ JPO II A JPO III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/>
              <a:t>Podporovaná aktivita A:</a:t>
            </a:r>
          </a:p>
          <a:p>
            <a:pPr lvl="1"/>
            <a:r>
              <a:rPr lang="cs-CZ" dirty="0"/>
              <a:t>Nákup, technické zhodnocení rekonstrukcí nebo oprava požární techniky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Podporovaná aktivita B: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nových věcných nebo technických prostředků požární ochrany</a:t>
            </a:r>
          </a:p>
          <a:p>
            <a:pPr marL="0" indent="0">
              <a:buNone/>
            </a:pPr>
            <a:r>
              <a:rPr lang="cs-CZ" sz="2600" b="1" dirty="0"/>
              <a:t>Příjemci podpory</a:t>
            </a:r>
            <a:endParaRPr lang="cs-CZ" sz="2600" dirty="0"/>
          </a:p>
          <a:p>
            <a:pPr lvl="1"/>
            <a:r>
              <a:rPr lang="pl-PL" sz="2300" dirty="0"/>
              <a:t>Obec na území Zlínského kraje, která </a:t>
            </a:r>
            <a:r>
              <a:rPr lang="pl-PL" sz="2300" b="1" dirty="0"/>
              <a:t>zřizuje jednotku </a:t>
            </a:r>
            <a:r>
              <a:rPr lang="pl-PL" sz="2300" dirty="0"/>
              <a:t>sboru dobrovolných hasičů obce dle § 29 odst. 1 písm. a) zákona č.133/1985 Sb., o požární ochraně, ve znění pozdějších předpisů a JPO vede evidenci osob a prostředků v aplikaci Port.All, zajišťující komunikaci s HZS ZLK</a:t>
            </a:r>
          </a:p>
          <a:p>
            <a:pPr marL="0" indent="0">
              <a:buNone/>
            </a:pPr>
            <a:r>
              <a:rPr lang="cs-CZ" b="1" dirty="0"/>
              <a:t>Finanční rámec</a:t>
            </a:r>
          </a:p>
          <a:p>
            <a:pPr lvl="1"/>
            <a:r>
              <a:rPr lang="cs-CZ" sz="2300" dirty="0"/>
              <a:t>Celková alokace: plán cca </a:t>
            </a:r>
            <a:r>
              <a:rPr lang="pl-PL" sz="2300" b="1" dirty="0">
                <a:solidFill>
                  <a:srgbClr val="FF0000"/>
                </a:solidFill>
              </a:rPr>
              <a:t>6 500 000 Kč </a:t>
            </a:r>
          </a:p>
          <a:p>
            <a:pPr lvl="1"/>
            <a:r>
              <a:rPr lang="cs-CZ" sz="2300" dirty="0"/>
              <a:t>Min./Max. výše podpory: 10</a:t>
            </a:r>
            <a:r>
              <a:rPr lang="sv-SE" sz="2300" dirty="0"/>
              <a:t>0 tis./</a:t>
            </a:r>
            <a:r>
              <a:rPr lang="cs-CZ" sz="2300" dirty="0"/>
              <a:t>50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A</a:t>
            </a:r>
          </a:p>
          <a:p>
            <a:pPr lvl="1"/>
            <a:r>
              <a:rPr lang="cs-CZ" sz="2300" dirty="0"/>
              <a:t>Min./Max. výše podpory: 100</a:t>
            </a:r>
            <a:r>
              <a:rPr lang="sv-SE" sz="2300" dirty="0"/>
              <a:t> tis./</a:t>
            </a:r>
            <a:r>
              <a:rPr lang="cs-CZ" sz="2300" dirty="0"/>
              <a:t>30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B</a:t>
            </a:r>
            <a:endParaRPr lang="sv-SE" sz="2300" dirty="0"/>
          </a:p>
          <a:p>
            <a:pPr lvl="1"/>
            <a:r>
              <a:rPr lang="pl-PL" sz="2300" dirty="0"/>
              <a:t>Míra podpory: dotace max. 70%, u obcí nad 5 000 obyvatel max. 50%</a:t>
            </a:r>
          </a:p>
          <a:p>
            <a:pPr marL="0" indent="0">
              <a:buNone/>
            </a:pPr>
            <a:r>
              <a:rPr lang="cs-CZ" sz="2700" b="1" dirty="0"/>
              <a:t>Příjem žádostí</a:t>
            </a:r>
          </a:p>
          <a:p>
            <a:pPr lvl="1"/>
            <a:r>
              <a:rPr lang="cs-CZ" sz="2300" dirty="0"/>
              <a:t>od 13. ledna 2025 </a:t>
            </a:r>
            <a:r>
              <a:rPr lang="cs-CZ" sz="2300" b="1" u="sng" dirty="0"/>
              <a:t>do 31. ledna (10:00 hod.) 2025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sz="4000" spc="-100" dirty="0"/>
              <a:t>ROZVOJOVÉ PROGRAMY A KRIZOVÉ ŘÍZENÍ</a:t>
            </a:r>
            <a:br>
              <a:rPr lang="cs-CZ" spc="-100" dirty="0"/>
            </a:br>
            <a:endParaRPr lang="cs-CZ" spc="-100" dirty="0"/>
          </a:p>
        </p:txBody>
      </p:sp>
    </p:spTree>
    <p:extLst>
      <p:ext uri="{BB962C8B-B14F-4D97-AF65-F5344CB8AC3E}">
        <p14:creationId xmlns:p14="http://schemas.microsoft.com/office/powerpoint/2010/main" val="30199243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1365998"/>
            <a:ext cx="11881320" cy="530336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RP12-25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highlight>
                  <a:srgbClr val="FFD900"/>
                </a:highlight>
              </a:rPr>
              <a:t>Dotační titul 2 - </a:t>
            </a:r>
            <a:r>
              <a:rPr lang="pl-PL" b="1" dirty="0">
                <a:highlight>
                  <a:srgbClr val="FFD900"/>
                </a:highlight>
              </a:rPr>
              <a:t>PROJEKTY PRO OBCE, KTERÉ ZŘIZUJÍ JPO V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/>
              <a:t>Podporovaná aktivita A:</a:t>
            </a:r>
          </a:p>
          <a:p>
            <a:pPr lvl="1"/>
            <a:r>
              <a:rPr lang="cs-CZ" dirty="0"/>
              <a:t>Nákup, technické zhodnocení rekonstrukcí nebo oprava požární techniky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Podporovaná aktivita B: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nových věcných nebo technických prostředků požární ochrany</a:t>
            </a:r>
          </a:p>
          <a:p>
            <a:pPr marL="0" indent="0">
              <a:buNone/>
            </a:pPr>
            <a:r>
              <a:rPr lang="cs-CZ" sz="2600" b="1" dirty="0"/>
              <a:t>Příjemci podpory</a:t>
            </a:r>
            <a:endParaRPr lang="cs-CZ" sz="2600" dirty="0"/>
          </a:p>
          <a:p>
            <a:pPr lvl="1"/>
            <a:r>
              <a:rPr lang="pl-PL" sz="2300" dirty="0"/>
              <a:t>Obec na území Zlínského kraje, která </a:t>
            </a:r>
            <a:r>
              <a:rPr lang="pl-PL" sz="2300" b="1" dirty="0"/>
              <a:t>zřizuje jednotku </a:t>
            </a:r>
            <a:r>
              <a:rPr lang="pl-PL" sz="2300" dirty="0"/>
              <a:t>sboru dobrovolných hasičů obce dle § 29 odst. 1 písm. a) zákona č.133/1985 Sb., o požární ochraně, ve znění pozdějších předpisů a JPO vede evidenci osob a prostředků v aplikaci Port.All, zajišťující komunikaci s HZS ZLK</a:t>
            </a:r>
          </a:p>
          <a:p>
            <a:pPr marL="0" indent="0">
              <a:buNone/>
            </a:pPr>
            <a:r>
              <a:rPr lang="cs-CZ" b="1" dirty="0"/>
              <a:t>Finanční rámec</a:t>
            </a:r>
          </a:p>
          <a:p>
            <a:pPr lvl="1"/>
            <a:r>
              <a:rPr lang="cs-CZ" sz="2300" dirty="0"/>
              <a:t>Celková alokace: plán cca </a:t>
            </a:r>
            <a:r>
              <a:rPr lang="pl-PL" sz="2300" b="1" dirty="0">
                <a:solidFill>
                  <a:srgbClr val="FF0000"/>
                </a:solidFill>
              </a:rPr>
              <a:t>7 500 000 Kč </a:t>
            </a:r>
          </a:p>
          <a:p>
            <a:pPr lvl="1"/>
            <a:r>
              <a:rPr lang="cs-CZ" sz="2300" dirty="0"/>
              <a:t>Min./Max. výše podpory: 10</a:t>
            </a:r>
            <a:r>
              <a:rPr lang="sv-SE" sz="2300" dirty="0"/>
              <a:t>0 tis./</a:t>
            </a:r>
            <a:r>
              <a:rPr lang="cs-CZ" sz="2300" dirty="0"/>
              <a:t>50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A</a:t>
            </a:r>
          </a:p>
          <a:p>
            <a:pPr lvl="1"/>
            <a:r>
              <a:rPr lang="cs-CZ" sz="2300" dirty="0"/>
              <a:t>Min./Max. výše podpory: 100</a:t>
            </a:r>
            <a:r>
              <a:rPr lang="sv-SE" sz="2300" dirty="0"/>
              <a:t> tis./</a:t>
            </a:r>
            <a:r>
              <a:rPr lang="cs-CZ" sz="2300" dirty="0"/>
              <a:t>30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B</a:t>
            </a:r>
            <a:endParaRPr lang="sv-SE" sz="2300" dirty="0"/>
          </a:p>
          <a:p>
            <a:pPr lvl="1"/>
            <a:r>
              <a:rPr lang="pl-PL" sz="2300" dirty="0"/>
              <a:t>Míra podpory: dotace max. 70%, u obcí nad 5 000 obyvatel max. 50%</a:t>
            </a:r>
          </a:p>
          <a:p>
            <a:pPr marL="0" indent="0">
              <a:buNone/>
            </a:pPr>
            <a:r>
              <a:rPr lang="cs-CZ" sz="2700" b="1" dirty="0"/>
              <a:t>Příjem žádostí</a:t>
            </a:r>
          </a:p>
          <a:p>
            <a:pPr lvl="1"/>
            <a:r>
              <a:rPr lang="cs-CZ" sz="2300" dirty="0"/>
              <a:t>od 13. ledna 2025 </a:t>
            </a:r>
            <a:r>
              <a:rPr lang="cs-CZ" sz="2300" b="1" u="sng" dirty="0"/>
              <a:t>do 31. ledna (10:00 hod.) 2025</a:t>
            </a:r>
            <a:endParaRPr lang="cs-CZ" sz="2000" b="1" u="sng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sz="4000" spc="-100" dirty="0"/>
              <a:t>ROZVOJOVÉ PROGRAMY A KRIZOVÉ ŘÍZENÍ</a:t>
            </a:r>
            <a:br>
              <a:rPr lang="cs-CZ" spc="-100" dirty="0"/>
            </a:br>
            <a:endParaRPr lang="cs-CZ" spc="-100" dirty="0"/>
          </a:p>
        </p:txBody>
      </p:sp>
    </p:spTree>
    <p:extLst>
      <p:ext uri="{BB962C8B-B14F-4D97-AF65-F5344CB8AC3E}">
        <p14:creationId xmlns:p14="http://schemas.microsoft.com/office/powerpoint/2010/main" val="114872557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38F8093-BBE7-A097-A27D-394F4A64D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/>
              <a:t>Způsobilé výdaje pro podporovanou aktivitu A:</a:t>
            </a:r>
          </a:p>
          <a:p>
            <a:pPr marL="0" indent="0">
              <a:buNone/>
            </a:pPr>
            <a:r>
              <a:rPr lang="cs-CZ" sz="1600" dirty="0"/>
              <a:t>Nákup nové/používané CAS (pro JPO V), používané CAS </a:t>
            </a:r>
            <a:r>
              <a:rPr lang="cs-CZ" sz="1600"/>
              <a:t>(pro JPO </a:t>
            </a:r>
            <a:r>
              <a:rPr lang="cs-CZ" sz="1600" dirty="0"/>
              <a:t>II a JPO III), technické zhodnocení/oprava CAS </a:t>
            </a:r>
          </a:p>
          <a:p>
            <a:pPr marL="0" indent="0">
              <a:buNone/>
            </a:pPr>
            <a:r>
              <a:rPr lang="cs-CZ" sz="1600" dirty="0"/>
              <a:t>Nákup nové terénní čtyřkolky – pouze pro lokality stanovené plánem rozmístění jednotek JPO ve Zlínském kraji</a:t>
            </a:r>
          </a:p>
          <a:p>
            <a:pPr marL="0" indent="0">
              <a:buNone/>
            </a:pPr>
            <a:r>
              <a:rPr lang="cs-CZ" sz="1600" dirty="0"/>
              <a:t>Nákup modulů/přívěsu pro terénní čtyřkolky/šestikolky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Způsobilé výdaje pro podporovanou aktivitu B: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izolačního přístroje přetlakového, nákup komponentů – tlaková lahev, maska, zádový nosič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600" dirty="0">
                <a:solidFill>
                  <a:prstClr val="black"/>
                </a:solidFill>
              </a:rPr>
              <a:t>Nákup automatizovaného externího defibrilátoru – pouze pro lokality stanovené plánem rozmístění jednotek JPO v ZK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sady prostředků pro hašení lesních po</a:t>
            </a:r>
            <a:r>
              <a:rPr lang="cs-CZ" sz="1600" dirty="0">
                <a:solidFill>
                  <a:prstClr val="black"/>
                </a:solidFill>
              </a:rPr>
              <a:t>žárů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pěnidla pro hašení nepolárních hořlavých kapalin – pouze pro JPO vybavené CAS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elektrocentrály třífázové (krytí minimálně IP 44)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600" dirty="0">
                <a:solidFill>
                  <a:prstClr val="black"/>
                </a:solidFill>
              </a:rPr>
              <a:t>Nákup kalového čerpadla, plovoucího čerpadla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spojových prostředků – digitální terminál Pegas, </a:t>
            </a:r>
            <a:r>
              <a:rPr kumimoji="0" lang="cs-CZ" sz="16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analogovodigitální</a:t>
            </a: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radiostanice přenosná a vozidlová</a:t>
            </a:r>
          </a:p>
          <a:p>
            <a:endParaRPr lang="cs-CZ" sz="12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678396D-3C54-F89F-CB74-D2D19053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ROZVOJOVÉ PROGRAMY A KRIZOVÉ ŘÍZENÍ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B4F4412-7FE7-4B94-8BB7-7F9F25817B2B}"/>
              </a:ext>
            </a:extLst>
          </p:cNvPr>
          <p:cNvSpPr txBox="1"/>
          <p:nvPr/>
        </p:nvSpPr>
        <p:spPr>
          <a:xfrm>
            <a:off x="10992544" y="3246791"/>
            <a:ext cx="77743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r>
              <a:rPr lang="cs-CZ" sz="2000" b="1" i="1" dirty="0">
                <a:latin typeface="+mj-lt"/>
              </a:rPr>
              <a:t>    </a:t>
            </a:r>
            <a:fld id="{157D43A2-98E4-B24E-9228-7624BE346F8E}" type="slidenum">
              <a:rPr lang="cs-CZ" sz="3200" b="1" i="1" smtClean="0">
                <a:latin typeface="+mj-lt"/>
              </a:rPr>
              <a:pPr/>
              <a:t>4</a:t>
            </a:fld>
            <a:endParaRPr lang="cs-CZ" sz="32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52821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000" dirty="0"/>
              <a:t>Obec může předložit max. 2 žádosti pro 2 JPO, které zřizuje.</a:t>
            </a:r>
          </a:p>
          <a:p>
            <a:r>
              <a:rPr lang="cs-CZ" sz="2000" dirty="0"/>
              <a:t>Celková výše dotací v součtu může činit max. 800.000 Kč.</a:t>
            </a:r>
          </a:p>
          <a:p>
            <a:r>
              <a:rPr lang="cs-CZ" sz="2000" dirty="0"/>
              <a:t>Obec může podat jednu žádost v DT1 a jednu žádost v DT 2 nebo 2 žádosti v DT 2.</a:t>
            </a:r>
          </a:p>
          <a:p>
            <a:r>
              <a:rPr lang="cs-CZ" sz="2000" dirty="0"/>
              <a:t>Povinné přílohy k žádosti: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podrobný položkový rozpočet u opravy a technického zhodnocení CAS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souhlasné stanovisko </a:t>
            </a:r>
            <a:r>
              <a:rPr lang="cs-CZ" sz="2000"/>
              <a:t>HZS ZLK</a:t>
            </a:r>
            <a:r>
              <a:rPr lang="cs-CZ" sz="2000" dirty="0"/>
              <a:t>:</a:t>
            </a:r>
          </a:p>
          <a:p>
            <a:pPr marL="0" indent="0">
              <a:buNone/>
            </a:pPr>
            <a:r>
              <a:rPr lang="cs-CZ" sz="2000" dirty="0"/>
              <a:t>    k nákupu nové terénní čtyřkolky (dle plánu rozmístění), modulů/přívěsů pro terénní čtyřkolky/šestikolky</a:t>
            </a:r>
          </a:p>
          <a:p>
            <a:pPr marL="0" indent="0">
              <a:buNone/>
            </a:pPr>
            <a:r>
              <a:rPr lang="cs-CZ" sz="2000" dirty="0"/>
              <a:t>    k technickému zhodnocení rekonstrukcí nebo opravě CAS, kategorie podvozku 3 (terénní) pro </a:t>
            </a:r>
            <a:br>
              <a:rPr lang="cs-CZ" sz="2000" dirty="0"/>
            </a:br>
            <a:r>
              <a:rPr lang="cs-CZ" sz="2000" dirty="0"/>
              <a:t>    hašení požárů v přírodním prostředí s požadavkem vysoké průchodnosti terénem např. Praga V3S,</a:t>
            </a:r>
            <a:br>
              <a:rPr lang="cs-CZ" sz="2000" dirty="0"/>
            </a:br>
            <a:r>
              <a:rPr lang="cs-CZ" sz="2000" dirty="0"/>
              <a:t>    Tatra T 148, CAS pro hašení lesních požárů na podvozku </a:t>
            </a:r>
            <a:r>
              <a:rPr lang="cs-CZ" sz="2000" dirty="0" err="1"/>
              <a:t>Camiva</a:t>
            </a:r>
            <a:r>
              <a:rPr lang="cs-CZ" sz="2000" dirty="0"/>
              <a:t>-Renault, Mercedes-Benz </a:t>
            </a:r>
            <a:r>
              <a:rPr lang="cs-CZ" sz="2000" dirty="0" err="1"/>
              <a:t>Unimog</a:t>
            </a:r>
            <a:r>
              <a:rPr lang="cs-CZ" sz="2000" dirty="0"/>
              <a:t> </a:t>
            </a:r>
          </a:p>
          <a:p>
            <a:pPr algn="just"/>
            <a:r>
              <a:rPr lang="cs-CZ" sz="2000" u="sng" dirty="0">
                <a:solidFill>
                  <a:srgbClr val="FF0000"/>
                </a:solidFill>
              </a:rPr>
              <a:t>Pokud některý ze členů jednotky sboru dobrovolných hasičů obce v základním početním stavu a funkčním složení dle přílohy č. 4 vyhlášky č. 247/2001 Sb., o organizaci a činnosti jednotek požární ochrany, ve znění pozdějších předpisů nebude splňovat odbornou způsobilost pro výkon funkce dle § 72 zákona č. 133/1985 Sb., o požární ochraně, ve znění pozdějších předpisů, a dle § 33 vyhlášky č. 247/2001 Sb., bude obec zřizující takovou jednotku sborů dobrovolných hasičů obce hodnocena jako nezpůsobilý žadatel. Kontrola těchto údajů bude provedena HZS ZLK prostřednictvím aplikace </a:t>
            </a:r>
            <a:r>
              <a:rPr lang="cs-CZ" sz="2000" u="sng" dirty="0" err="1">
                <a:solidFill>
                  <a:srgbClr val="FF0000"/>
                </a:solidFill>
              </a:rPr>
              <a:t>Port.All</a:t>
            </a:r>
            <a:r>
              <a:rPr lang="cs-CZ" sz="2000" u="sng" dirty="0">
                <a:solidFill>
                  <a:srgbClr val="FF0000"/>
                </a:solidFill>
              </a:rPr>
              <a:t>.</a:t>
            </a:r>
            <a:endParaRPr lang="cs-CZ" u="sng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spc="-100" dirty="0"/>
              <a:t>ROZVOJOVÉ PROGRAMY A KRIZOVÉ ŘÍZENÍ</a:t>
            </a:r>
            <a:endParaRPr lang="cs-CZ" sz="3600" dirty="0"/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6216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Nejčastější chyby v žádosti: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sz="2400" dirty="0"/>
              <a:t>jednotka (JSDHO) x sbor (SDH)</a:t>
            </a:r>
          </a:p>
          <a:p>
            <a:endParaRPr lang="cs-CZ" sz="2400" dirty="0"/>
          </a:p>
          <a:p>
            <a:r>
              <a:rPr lang="cs-CZ" sz="2400" dirty="0"/>
              <a:t>investice x </a:t>
            </a:r>
            <a:r>
              <a:rPr lang="cs-CZ" sz="2400" dirty="0" err="1"/>
              <a:t>neinvestice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odůvodnění žádosti – stručné vyjádření, nepopisovat činnost sboru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kontaktní osoba – uvádět pracovníka úřadu, ne člena JSDHO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spc="-100" dirty="0">
                <a:solidFill>
                  <a:prstClr val="black"/>
                </a:solidFill>
              </a:rPr>
              <a:t>ROZVOJOVÉ PROGRAMY A KRIZOVÉ ŘÍZENÍ</a:t>
            </a:r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805264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52875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r>
              <a:rPr lang="cs-CZ" sz="3200" dirty="0"/>
              <a:t>Děkuji 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Martina Reková</a:t>
            </a:r>
          </a:p>
          <a:p>
            <a:r>
              <a:rPr lang="cs-CZ" dirty="0"/>
              <a:t>Odbor Kancelář hejtmana</a:t>
            </a:r>
          </a:p>
          <a:p>
            <a:r>
              <a:rPr lang="cs-CZ" dirty="0"/>
              <a:t>Telefon:  577 043 161  </a:t>
            </a:r>
          </a:p>
          <a:p>
            <a:r>
              <a:rPr lang="cs-CZ" dirty="0"/>
              <a:t>Email: martina.rekova@kr-zlinsky.cz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7B4A29E50A6A7409423A8797714B59F" ma:contentTypeVersion="9" ma:contentTypeDescription="Vytvoří nový dokument" ma:contentTypeScope="" ma:versionID="3141bc6e1bdbdc333ab6e332687ff7fe">
  <xsd:schema xmlns:xsd="http://www.w3.org/2001/XMLSchema" xmlns:xs="http://www.w3.org/2001/XMLSchema" xmlns:p="http://schemas.microsoft.com/office/2006/metadata/properties" xmlns:ns3="17b54d2e-dc38-44b7-96ae-9486366d5d52" targetNamespace="http://schemas.microsoft.com/office/2006/metadata/properties" ma:root="true" ma:fieldsID="a5f200d4963a047348f8e902058fa3c0" ns3:_="">
    <xsd:import namespace="17b54d2e-dc38-44b7-96ae-9486366d5d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54d2e-dc38-44b7-96ae-9486366d5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57EA5B-2301-4083-83DA-512D824C40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249F99-E56F-4AEE-9C12-7D6EB4CFA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b54d2e-dc38-44b7-96ae-9486366d5d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AC7EC1-C326-4CBF-BC6D-4E0EEE0E8613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17b54d2e-dc38-44b7-96ae-9486366d5d5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6437</TotalTime>
  <Words>870</Words>
  <Application>Microsoft Office PowerPoint</Application>
  <PresentationFormat>Širokoúhlá obrazovka</PresentationFormat>
  <Paragraphs>100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Degular</vt:lpstr>
      <vt:lpstr>Wingdings</vt:lpstr>
      <vt:lpstr>Prezentace_KUZK_vzor_Arial</vt:lpstr>
      <vt:lpstr>Prezentace aplikace PowerPoint</vt:lpstr>
      <vt:lpstr>ROZVOJOVÉ PROGRAMY A KRIZOVÉ ŘÍZENÍ </vt:lpstr>
      <vt:lpstr>ROZVOJOVÉ PROGRAMY A KRIZOVÉ ŘÍZENÍ </vt:lpstr>
      <vt:lpstr>ROZVOJOVÉ PROGRAMY A KRIZOVÉ ŘÍZENÍ</vt:lpstr>
      <vt:lpstr>ROZVOJOVÉ PROGRAMY A KRIZOVÉ ŘÍZENÍ</vt:lpstr>
      <vt:lpstr>ROZVOJOVÉ PROGRAMY A KRIZOVÉ ŘÍZENÍ</vt:lpstr>
      <vt:lpstr>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Marek Tomáš</cp:lastModifiedBy>
  <cp:revision>515</cp:revision>
  <cp:lastPrinted>2016-10-24T13:47:02Z</cp:lastPrinted>
  <dcterms:created xsi:type="dcterms:W3CDTF">2012-07-10T12:59:21Z</dcterms:created>
  <dcterms:modified xsi:type="dcterms:W3CDTF">2025-01-13T08:36:57Z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0x010100D7B4A29E50A6A7409423A8797714B59F</vt:lpwstr>
  </property>
</Properties>
</file>