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  <p:sldMasterId id="2147483697" r:id="rId2"/>
  </p:sldMasterIdLst>
  <p:notesMasterIdLst>
    <p:notesMasterId r:id="rId16"/>
  </p:notesMasterIdLst>
  <p:handoutMasterIdLst>
    <p:handoutMasterId r:id="rId17"/>
  </p:handoutMasterIdLst>
  <p:sldIdLst>
    <p:sldId id="256" r:id="rId3"/>
    <p:sldId id="426" r:id="rId4"/>
    <p:sldId id="364" r:id="rId5"/>
    <p:sldId id="365" r:id="rId6"/>
    <p:sldId id="417" r:id="rId7"/>
    <p:sldId id="419" r:id="rId8"/>
    <p:sldId id="429" r:id="rId9"/>
    <p:sldId id="430" r:id="rId10"/>
    <p:sldId id="427" r:id="rId11"/>
    <p:sldId id="421" r:id="rId12"/>
    <p:sldId id="424" r:id="rId13"/>
    <p:sldId id="428" r:id="rId14"/>
    <p:sldId id="363" r:id="rId15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11"/>
    <a:srgbClr val="143770"/>
    <a:srgbClr val="143970"/>
    <a:srgbClr val="0737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34DB9B-861A-4F11-BED1-D1530E9D0551}" v="64" dt="2025-01-13T08:24:12.8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5" autoAdjust="0"/>
    <p:restoredTop sz="95332" autoAdjust="0"/>
  </p:normalViewPr>
  <p:slideViewPr>
    <p:cSldViewPr>
      <p:cViewPr varScale="1">
        <p:scale>
          <a:sx n="68" d="100"/>
          <a:sy n="68" d="100"/>
        </p:scale>
        <p:origin x="792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CB4E2-0A6A-40D1-BC2C-BD6EF1D9D6A0}" type="datetimeFigureOut">
              <a:rPr lang="cs-CZ" smtClean="0"/>
              <a:t>13.01.2025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B9B658-6E2B-49BE-9D82-B1503BFDEC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67692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111124D8-FEA1-41E9-9A07-C495CCD2BB12}" type="datetimeFigureOut">
              <a:rPr lang="cs-CZ" smtClean="0"/>
              <a:t>13.01.2025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20703517-A580-4847-A9C8-6A784F030B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8099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03517-A580-4847-A9C8-6A784F030B86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5505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9618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2964074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320814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9585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5194089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54922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0381895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6646753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40522562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69917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84739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8816082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49528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7389022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314978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7938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3002127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9844716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7849247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76542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35460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47163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96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8991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délník 12"/>
          <p:cNvSpPr/>
          <p:nvPr/>
        </p:nvSpPr>
        <p:spPr>
          <a:xfrm>
            <a:off x="3071664" y="692696"/>
            <a:ext cx="7524000" cy="4680000"/>
          </a:xfrm>
          <a:prstGeom prst="rect">
            <a:avLst/>
          </a:prstGeom>
          <a:solidFill>
            <a:srgbClr val="FFD9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432000" y="464400"/>
            <a:ext cx="11280624" cy="490829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>
              <a:lnSpc>
                <a:spcPct val="70000"/>
              </a:lnSpc>
              <a:spcBef>
                <a:spcPct val="0"/>
              </a:spcBef>
              <a:buNone/>
              <a:defRPr sz="8800" b="1" i="0" spc="50" baseline="0"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  <a:p>
            <a:endParaRPr lang="cs-CZ" sz="7800" dirty="0"/>
          </a:p>
          <a:p>
            <a:pPr>
              <a:lnSpc>
                <a:spcPct val="0"/>
              </a:lnSpc>
            </a:pPr>
            <a:r>
              <a:rPr lang="cs-CZ" dirty="0"/>
              <a:t>RP22</a:t>
            </a:r>
          </a:p>
          <a:p>
            <a:pPr>
              <a:lnSpc>
                <a:spcPct val="50000"/>
              </a:lnSpc>
            </a:pPr>
            <a:endParaRPr lang="cs-CZ" dirty="0"/>
          </a:p>
          <a:p>
            <a:pPr>
              <a:lnSpc>
                <a:spcPct val="100000"/>
              </a:lnSpc>
            </a:pPr>
            <a:r>
              <a:rPr lang="cs-CZ" sz="7800" dirty="0"/>
              <a:t>PROGRAM PODPORY MALÝCH PRODEJEN </a:t>
            </a:r>
          </a:p>
          <a:p>
            <a:pPr>
              <a:lnSpc>
                <a:spcPct val="100000"/>
              </a:lnSpc>
            </a:pPr>
            <a:r>
              <a:rPr lang="cs-CZ" sz="7800" dirty="0"/>
              <a:t>NA VENKOVĚ </a:t>
            </a:r>
          </a:p>
          <a:p>
            <a:pPr>
              <a:lnSpc>
                <a:spcPct val="100000"/>
              </a:lnSpc>
            </a:pPr>
            <a:r>
              <a:rPr lang="cs-CZ" sz="7800" dirty="0"/>
              <a:t>„OBCHŮDEK 2021+“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470C84C-FA25-4B48-8EA5-40D03BC15649}"/>
              </a:ext>
            </a:extLst>
          </p:cNvPr>
          <p:cNvSpPr txBox="1">
            <a:spLocks/>
          </p:cNvSpPr>
          <p:nvPr/>
        </p:nvSpPr>
        <p:spPr>
          <a:xfrm>
            <a:off x="119336" y="5517232"/>
            <a:ext cx="9144000" cy="12439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None/>
              <a:defRPr sz="2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20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16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16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dirty="0">
                <a:latin typeface="+mj-lt"/>
              </a:rPr>
              <a:t>Dana Koplíková</a:t>
            </a:r>
          </a:p>
          <a:p>
            <a:r>
              <a:rPr lang="cs-CZ" altLang="cs-CZ" dirty="0">
                <a:latin typeface="+mj-lt"/>
              </a:rPr>
              <a:t>Odbor strategického rozvoje kraje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28" y="1340768"/>
            <a:ext cx="11881320" cy="5472608"/>
          </a:xfrm>
        </p:spPr>
        <p:txBody>
          <a:bodyPr>
            <a:normAutofit/>
          </a:bodyPr>
          <a:lstStyle/>
          <a:p>
            <a:pPr marL="457200" lvl="1" indent="0" algn="just">
              <a:lnSpc>
                <a:spcPct val="0"/>
              </a:lnSpc>
              <a:buNone/>
            </a:pPr>
            <a:endParaRPr lang="cs-CZ" dirty="0"/>
          </a:p>
          <a:p>
            <a:pPr marL="0" indent="0" algn="just">
              <a:spcBef>
                <a:spcPts val="1800"/>
              </a:spcBef>
            </a:pPr>
            <a:r>
              <a:rPr lang="cs-CZ" b="1" dirty="0">
                <a:solidFill>
                  <a:schemeClr val="bg1"/>
                </a:solidFill>
                <a:highlight>
                  <a:srgbClr val="000000"/>
                </a:highlight>
              </a:rPr>
              <a:t> ZÁSADNÍ MILNÍKY REALIZACE PROJEKTU </a:t>
            </a:r>
            <a:endParaRPr lang="cs-CZ" b="1" dirty="0">
              <a:solidFill>
                <a:srgbClr val="FF0000"/>
              </a:solidFill>
              <a:highlight>
                <a:srgbClr val="000000"/>
              </a:highlight>
            </a:endParaRPr>
          </a:p>
          <a:p>
            <a:pPr marL="0" indent="0" algn="just">
              <a:buNone/>
            </a:pPr>
            <a:r>
              <a:rPr lang="cs-CZ" dirty="0">
                <a:solidFill>
                  <a:srgbClr val="FF0000"/>
                </a:solidFill>
              </a:rPr>
              <a:t>Rozhodné období:</a:t>
            </a:r>
            <a:r>
              <a:rPr lang="cs-CZ" dirty="0"/>
              <a:t>	</a:t>
            </a:r>
            <a:r>
              <a:rPr lang="cs-CZ" dirty="0">
                <a:highlight>
                  <a:srgbClr val="FFD900"/>
                </a:highlight>
              </a:rPr>
              <a:t> 01.01.2024 – 31.10.2024</a:t>
            </a:r>
            <a:endParaRPr lang="cs-CZ" dirty="0"/>
          </a:p>
          <a:p>
            <a:pPr marL="0" indent="0" algn="just">
              <a:buNone/>
            </a:pPr>
            <a:r>
              <a:rPr lang="cs-CZ" dirty="0">
                <a:solidFill>
                  <a:srgbClr val="FF0000"/>
                </a:solidFill>
              </a:rPr>
              <a:t>Příjem Žádostí o poskytnutí dotace: </a:t>
            </a:r>
            <a:r>
              <a:rPr lang="cs-CZ" dirty="0">
                <a:highlight>
                  <a:srgbClr val="FFD900"/>
                </a:highlight>
              </a:rPr>
              <a:t> 4.11.2024 – 10.1.2025</a:t>
            </a:r>
            <a:endParaRPr lang="cs-CZ" dirty="0"/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dirty="0"/>
              <a:t>Vyhlášení IV. Výzvy MPO: </a:t>
            </a:r>
            <a:r>
              <a:rPr lang="cs-CZ" dirty="0">
                <a:highlight>
                  <a:srgbClr val="FFD900"/>
                </a:highlight>
              </a:rPr>
              <a:t> leden/únor 2025</a:t>
            </a:r>
            <a:endParaRPr lang="cs-CZ" dirty="0"/>
          </a:p>
          <a:p>
            <a:pPr marL="0" indent="0" algn="just">
              <a:buNone/>
            </a:pPr>
            <a:r>
              <a:rPr lang="cs-CZ" dirty="0">
                <a:solidFill>
                  <a:srgbClr val="FF0000"/>
                </a:solidFill>
              </a:rPr>
              <a:t>MPO - příjem Žádostí z krajů: </a:t>
            </a:r>
            <a:r>
              <a:rPr lang="cs-CZ" dirty="0"/>
              <a:t> </a:t>
            </a:r>
            <a:r>
              <a:rPr lang="cs-CZ" dirty="0">
                <a:highlight>
                  <a:srgbClr val="FFD900"/>
                </a:highlight>
              </a:rPr>
              <a:t> od 3.3.2025</a:t>
            </a:r>
            <a:endParaRPr lang="cs-CZ" dirty="0"/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dirty="0"/>
              <a:t>Rozhodnutí o poskytnutí/neposkytnutí dotace v orgánech kraje </a:t>
            </a:r>
            <a:r>
              <a:rPr lang="cs-CZ" sz="2000" dirty="0"/>
              <a:t>(</a:t>
            </a:r>
            <a:r>
              <a:rPr lang="cs-CZ" sz="2000" i="1" dirty="0">
                <a:solidFill>
                  <a:srgbClr val="FF0000"/>
                </a:solidFill>
              </a:rPr>
              <a:t>může být až po vydání Rozhodnutí o poskytnutí dotace ZK od MPO) </a:t>
            </a:r>
          </a:p>
          <a:p>
            <a:pPr marL="0" indent="0" algn="just">
              <a:buNone/>
            </a:pPr>
            <a:r>
              <a:rPr lang="cs-CZ" dirty="0"/>
              <a:t>Rada/Zastupitelstvo ZK: </a:t>
            </a:r>
            <a:r>
              <a:rPr lang="cs-CZ" dirty="0">
                <a:highlight>
                  <a:srgbClr val="FFD900"/>
                </a:highlight>
              </a:rPr>
              <a:t> duben/květen 2025</a:t>
            </a:r>
          </a:p>
          <a:p>
            <a:pPr marL="0" indent="0" algn="just"/>
            <a:endParaRPr lang="cs-CZ" sz="180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z="1400" smtClean="0"/>
              <a:pPr/>
              <a:t>10</a:t>
            </a:fld>
            <a:endParaRPr lang="cs-CZ" sz="1400" dirty="0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312DA642-EB25-3A4B-98AD-DC64A9355668}"/>
              </a:ext>
            </a:extLst>
          </p:cNvPr>
          <p:cNvSpPr txBox="1">
            <a:spLocks/>
          </p:cNvSpPr>
          <p:nvPr/>
        </p:nvSpPr>
        <p:spPr>
          <a:xfrm>
            <a:off x="191344" y="116632"/>
            <a:ext cx="11737304" cy="1007149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pl-PL" sz="2800" dirty="0">
                <a:solidFill>
                  <a:schemeClr val="bg1"/>
                </a:solidFill>
                <a:latin typeface="Arial" panose="020B0604020202020204" pitchFamily="34" charset="0"/>
              </a:rPr>
              <a:t>RP22-24 Program podpory malých prodejen na venkově „OBCHŮDEK 2021+”</a:t>
            </a:r>
            <a:endParaRPr lang="cs-CZ" sz="28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0390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700808"/>
            <a:ext cx="11737304" cy="5283756"/>
          </a:xfrm>
        </p:spPr>
        <p:txBody>
          <a:bodyPr>
            <a:normAutofit/>
          </a:bodyPr>
          <a:lstStyle/>
          <a:p>
            <a:pPr marL="0" indent="0" algn="just"/>
            <a:endParaRPr lang="cs-CZ" dirty="0">
              <a:highlight>
                <a:srgbClr val="FFD900"/>
              </a:highlight>
            </a:endParaRPr>
          </a:p>
          <a:p>
            <a:pPr marL="457200" lvl="1" indent="0" algn="just">
              <a:buNone/>
            </a:pPr>
            <a:endParaRPr lang="cs-CZ" sz="180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z="1400" smtClean="0"/>
              <a:pPr/>
              <a:t>11</a:t>
            </a:fld>
            <a:endParaRPr lang="cs-CZ" sz="1400" dirty="0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312DA642-EB25-3A4B-98AD-DC64A9355668}"/>
              </a:ext>
            </a:extLst>
          </p:cNvPr>
          <p:cNvSpPr txBox="1">
            <a:spLocks/>
          </p:cNvSpPr>
          <p:nvPr/>
        </p:nvSpPr>
        <p:spPr>
          <a:xfrm>
            <a:off x="335360" y="116632"/>
            <a:ext cx="11450240" cy="1007149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pl-PL" sz="2800" dirty="0">
                <a:solidFill>
                  <a:schemeClr val="bg1"/>
                </a:solidFill>
                <a:latin typeface="Arial" panose="020B0604020202020204" pitchFamily="34" charset="0"/>
              </a:rPr>
              <a:t>Standardní typ prodejny</a:t>
            </a:r>
          </a:p>
          <a:p>
            <a:pPr algn="ctr"/>
            <a:r>
              <a:rPr lang="pl-PL" sz="2800" dirty="0">
                <a:solidFill>
                  <a:schemeClr val="bg1"/>
                </a:solidFill>
                <a:latin typeface="Arial" panose="020B0604020202020204" pitchFamily="34" charset="0"/>
              </a:rPr>
              <a:t>RP22 Program podpory malých prodejen na venkově „OBCHŮDEK 2021+”</a:t>
            </a:r>
            <a:endParaRPr lang="cs-CZ" sz="28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pic>
        <p:nvPicPr>
          <p:cNvPr id="1026" name="Picture 2" descr="https://brnenska.drbna.cz/files/drbna/images/page/2023/08/21/size4-16926181560942-60-na-blanensku-si-otevreli-obchod-ve-kterem-nejsou-prodavacky-a-ma-otevreno-kazdy-d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345" y="1412776"/>
            <a:ext cx="5400600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otk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3401" y="1411813"/>
            <a:ext cx="6377256" cy="4969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80199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700808"/>
            <a:ext cx="11737304" cy="5283756"/>
          </a:xfrm>
        </p:spPr>
        <p:txBody>
          <a:bodyPr>
            <a:normAutofit/>
          </a:bodyPr>
          <a:lstStyle/>
          <a:p>
            <a:pPr marL="0" indent="0" algn="just"/>
            <a:endParaRPr lang="cs-CZ" dirty="0">
              <a:highlight>
                <a:srgbClr val="FFD900"/>
              </a:highlight>
            </a:endParaRPr>
          </a:p>
          <a:p>
            <a:pPr marL="457200" lvl="1" indent="0" algn="just">
              <a:buNone/>
            </a:pPr>
            <a:endParaRPr lang="cs-CZ" sz="180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z="1400" smtClean="0"/>
              <a:pPr/>
              <a:t>12</a:t>
            </a:fld>
            <a:endParaRPr lang="cs-CZ" sz="1400" dirty="0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312DA642-EB25-3A4B-98AD-DC64A9355668}"/>
              </a:ext>
            </a:extLst>
          </p:cNvPr>
          <p:cNvSpPr txBox="1">
            <a:spLocks/>
          </p:cNvSpPr>
          <p:nvPr/>
        </p:nvSpPr>
        <p:spPr>
          <a:xfrm>
            <a:off x="263352" y="116632"/>
            <a:ext cx="11522248" cy="1007149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pl-PL" sz="2800" dirty="0">
                <a:solidFill>
                  <a:schemeClr val="bg1"/>
                </a:solidFill>
                <a:latin typeface="Arial" panose="020B0604020202020204" pitchFamily="34" charset="0"/>
              </a:rPr>
              <a:t>Hybridní typ prodejny</a:t>
            </a:r>
          </a:p>
          <a:p>
            <a:pPr algn="ctr"/>
            <a:r>
              <a:rPr lang="pl-PL" sz="2800" dirty="0">
                <a:solidFill>
                  <a:schemeClr val="bg1"/>
                </a:solidFill>
                <a:latin typeface="Arial" panose="020B0604020202020204" pitchFamily="34" charset="0"/>
              </a:rPr>
              <a:t>RP22 Program podpory malých prodejen na venkově „OBCHŮDEK 2021+”</a:t>
            </a:r>
            <a:endParaRPr lang="cs-CZ" sz="28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pic>
        <p:nvPicPr>
          <p:cNvPr id="2050" name="Picture 2" descr="https://i.iinfo.cz/images/604/bezobsluzne-prodejny-minute-shop-v-praze-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1412776"/>
            <a:ext cx="5904656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Foto: Coo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522" y="1411813"/>
            <a:ext cx="5933141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87287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E52FA94F-0539-5D48-AA3C-3C74ED624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4966" y="908720"/>
            <a:ext cx="9144000" cy="3022600"/>
          </a:xfrm>
        </p:spPr>
        <p:txBody>
          <a:bodyPr/>
          <a:lstStyle/>
          <a:p>
            <a:r>
              <a:rPr lang="cs-CZ" dirty="0"/>
              <a:t>Děkujeme 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D410835F-0A28-BD49-B480-AA3D6E59BF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Dana Koplíková</a:t>
            </a:r>
          </a:p>
          <a:p>
            <a:r>
              <a:rPr lang="cs-CZ" dirty="0"/>
              <a:t>Odbor strategického rozvoje kraje</a:t>
            </a:r>
          </a:p>
          <a:p>
            <a:r>
              <a:rPr lang="cs-CZ" dirty="0"/>
              <a:t>Telefon:  577 043 404  </a:t>
            </a:r>
          </a:p>
          <a:p>
            <a:r>
              <a:rPr lang="cs-CZ" dirty="0"/>
              <a:t>E-mail: dana.koplikova@zlinskykraj.cz</a:t>
            </a:r>
          </a:p>
        </p:txBody>
      </p:sp>
    </p:spTree>
    <p:extLst>
      <p:ext uri="{BB962C8B-B14F-4D97-AF65-F5344CB8AC3E}">
        <p14:creationId xmlns:p14="http://schemas.microsoft.com/office/powerpoint/2010/main" val="39899153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9DBC78F-0EBC-B64F-A71B-D88E34741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8328" y="6266732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z="1600" smtClean="0"/>
              <a:pPr/>
              <a:t>2</a:t>
            </a:fld>
            <a:endParaRPr lang="cs-CZ" sz="1600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12DA642-EB25-3A4B-98AD-DC64A9355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188639"/>
            <a:ext cx="11162208" cy="936105"/>
          </a:xfrm>
          <a:solidFill>
            <a:schemeClr val="tx1"/>
          </a:solidFill>
        </p:spPr>
        <p:txBody>
          <a:bodyPr anchor="ctr">
            <a:normAutofit/>
          </a:bodyPr>
          <a:lstStyle/>
          <a:p>
            <a:pPr algn="ctr"/>
            <a:r>
              <a:rPr lang="pl-PL" sz="2800" dirty="0">
                <a:solidFill>
                  <a:schemeClr val="bg1"/>
                </a:solidFill>
                <a:latin typeface="Arial" panose="020B0604020202020204" pitchFamily="34" charset="0"/>
              </a:rPr>
              <a:t>RP22 Program podpory malých prodejen na venkově „OBCHŮDEK 2021+”</a:t>
            </a:r>
            <a:endParaRPr lang="cs-CZ" sz="28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3048000" y="31058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dirty="0">
                <a:solidFill>
                  <a:schemeClr val="bg1"/>
                </a:solidFill>
                <a:latin typeface="Arial" panose="020B0604020202020204" pitchFamily="34" charset="0"/>
              </a:rPr>
              <a:t>RP22 Program podpory malých prodejen na venkově „OBCHŮDEK 2021+”</a:t>
            </a:r>
            <a:endParaRPr lang="cs-CZ" dirty="0"/>
          </a:p>
        </p:txBody>
      </p:sp>
      <p:graphicFrame>
        <p:nvGraphicFramePr>
          <p:cNvPr id="13" name="Tabulk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4283245"/>
              </p:ext>
            </p:extLst>
          </p:nvPr>
        </p:nvGraphicFramePr>
        <p:xfrm>
          <a:off x="191345" y="1755176"/>
          <a:ext cx="11809310" cy="4806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2979">
                  <a:extLst>
                    <a:ext uri="{9D8B030D-6E8A-4147-A177-3AD203B41FA5}">
                      <a16:colId xmlns:a16="http://schemas.microsoft.com/office/drawing/2014/main" val="3513696117"/>
                    </a:ext>
                  </a:extLst>
                </a:gridCol>
                <a:gridCol w="1026286">
                  <a:extLst>
                    <a:ext uri="{9D8B030D-6E8A-4147-A177-3AD203B41FA5}">
                      <a16:colId xmlns:a16="http://schemas.microsoft.com/office/drawing/2014/main" val="3728165227"/>
                    </a:ext>
                  </a:extLst>
                </a:gridCol>
                <a:gridCol w="901054">
                  <a:extLst>
                    <a:ext uri="{9D8B030D-6E8A-4147-A177-3AD203B41FA5}">
                      <a16:colId xmlns:a16="http://schemas.microsoft.com/office/drawing/2014/main" val="3341888642"/>
                    </a:ext>
                  </a:extLst>
                </a:gridCol>
                <a:gridCol w="385700">
                  <a:extLst>
                    <a:ext uri="{9D8B030D-6E8A-4147-A177-3AD203B41FA5}">
                      <a16:colId xmlns:a16="http://schemas.microsoft.com/office/drawing/2014/main" val="1956261537"/>
                    </a:ext>
                  </a:extLst>
                </a:gridCol>
                <a:gridCol w="1205654">
                  <a:extLst>
                    <a:ext uri="{9D8B030D-6E8A-4147-A177-3AD203B41FA5}">
                      <a16:colId xmlns:a16="http://schemas.microsoft.com/office/drawing/2014/main" val="3989933452"/>
                    </a:ext>
                  </a:extLst>
                </a:gridCol>
                <a:gridCol w="961865">
                  <a:extLst>
                    <a:ext uri="{9D8B030D-6E8A-4147-A177-3AD203B41FA5}">
                      <a16:colId xmlns:a16="http://schemas.microsoft.com/office/drawing/2014/main" val="3761867390"/>
                    </a:ext>
                  </a:extLst>
                </a:gridCol>
                <a:gridCol w="946999">
                  <a:extLst>
                    <a:ext uri="{9D8B030D-6E8A-4147-A177-3AD203B41FA5}">
                      <a16:colId xmlns:a16="http://schemas.microsoft.com/office/drawing/2014/main" val="601461049"/>
                    </a:ext>
                  </a:extLst>
                </a:gridCol>
                <a:gridCol w="572363">
                  <a:extLst>
                    <a:ext uri="{9D8B030D-6E8A-4147-A177-3AD203B41FA5}">
                      <a16:colId xmlns:a16="http://schemas.microsoft.com/office/drawing/2014/main" val="3657131853"/>
                    </a:ext>
                  </a:extLst>
                </a:gridCol>
                <a:gridCol w="1110774">
                  <a:extLst>
                    <a:ext uri="{9D8B030D-6E8A-4147-A177-3AD203B41FA5}">
                      <a16:colId xmlns:a16="http://schemas.microsoft.com/office/drawing/2014/main" val="1837690013"/>
                    </a:ext>
                  </a:extLst>
                </a:gridCol>
                <a:gridCol w="937325">
                  <a:extLst>
                    <a:ext uri="{9D8B030D-6E8A-4147-A177-3AD203B41FA5}">
                      <a16:colId xmlns:a16="http://schemas.microsoft.com/office/drawing/2014/main" val="2953878471"/>
                    </a:ext>
                  </a:extLst>
                </a:gridCol>
                <a:gridCol w="865747">
                  <a:extLst>
                    <a:ext uri="{9D8B030D-6E8A-4147-A177-3AD203B41FA5}">
                      <a16:colId xmlns:a16="http://schemas.microsoft.com/office/drawing/2014/main" val="817214068"/>
                    </a:ext>
                  </a:extLst>
                </a:gridCol>
                <a:gridCol w="646421">
                  <a:extLst>
                    <a:ext uri="{9D8B030D-6E8A-4147-A177-3AD203B41FA5}">
                      <a16:colId xmlns:a16="http://schemas.microsoft.com/office/drawing/2014/main" val="524698169"/>
                    </a:ext>
                  </a:extLst>
                </a:gridCol>
                <a:gridCol w="1296143">
                  <a:extLst>
                    <a:ext uri="{9D8B030D-6E8A-4147-A177-3AD203B41FA5}">
                      <a16:colId xmlns:a16="http://schemas.microsoft.com/office/drawing/2014/main" val="341137347"/>
                    </a:ext>
                  </a:extLst>
                </a:gridCol>
              </a:tblGrid>
              <a:tr h="542493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 dirty="0">
                          <a:effectLst/>
                        </a:rPr>
                        <a:t> </a:t>
                      </a:r>
                    </a:p>
                    <a:p>
                      <a:pPr algn="ctr" fontAlgn="b"/>
                      <a:endParaRPr lang="pl-PL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l-PL" sz="15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Vyhodnocení Programu za rok 2021</a:t>
                      </a:r>
                      <a:endParaRPr sz="1500" dirty="0"/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l-PL" sz="1500" b="1" u="none" strike="noStrike" dirty="0">
                          <a:solidFill>
                            <a:srgbClr val="00B0F0"/>
                          </a:solidFill>
                          <a:effectLst/>
                        </a:rPr>
                        <a:t>Vyhodnocení Programu za rok 2022</a:t>
                      </a:r>
                      <a:endParaRPr lang="pl-PL" sz="1500" b="1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5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Vyhodnocení Programu za rok 2023</a:t>
                      </a:r>
                      <a:endParaRPr lang="pl-PL" sz="15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pl-PL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pl-PL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pl-PL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13494916"/>
                  </a:ext>
                </a:extLst>
              </a:tr>
              <a:tr h="10423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Okres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počet hodnocených žádostí</a:t>
                      </a:r>
                      <a:endParaRPr lang="cs-CZ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počet schválených žádostí k podpoře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%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schválená podpora v Kč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solidFill>
                            <a:srgbClr val="00B0F0"/>
                          </a:solidFill>
                          <a:effectLst/>
                        </a:rPr>
                        <a:t>počet hodnocených žádostí</a:t>
                      </a:r>
                      <a:endParaRPr lang="cs-CZ" sz="1200" b="1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počet schválených žádostí k podpoře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%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schválená podpora v Kč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u="none" strike="noStrike" dirty="0">
                          <a:solidFill>
                            <a:srgbClr val="00B050"/>
                          </a:solidFill>
                          <a:effectLst/>
                        </a:rPr>
                        <a:t>počet hodnocených žádostí</a:t>
                      </a:r>
                      <a:endParaRPr lang="cs-CZ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počet schválených žádostí k podpoře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%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schválená podpora v Kč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55746982"/>
                  </a:ext>
                </a:extLst>
              </a:tr>
              <a:tr h="492547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 Zlín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16</a:t>
                      </a:r>
                      <a:endParaRPr lang="cs-CZ" sz="14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38%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u="none" strike="noStrike" dirty="0">
                          <a:effectLst/>
                        </a:rPr>
                        <a:t>522 000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25717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solidFill>
                            <a:srgbClr val="00B0F0"/>
                          </a:solidFill>
                          <a:effectLst/>
                        </a:rPr>
                        <a:t>20</a:t>
                      </a:r>
                      <a:endParaRPr lang="cs-CZ" sz="1400" b="1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15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75%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1 308 000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19</a:t>
                      </a:r>
                      <a:endParaRPr lang="cs-CZ" sz="14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16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84%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   1 600 000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257175" marT="9525" marB="0" anchor="ctr"/>
                </a:tc>
                <a:extLst>
                  <a:ext uri="{0D108BD9-81ED-4DB2-BD59-A6C34878D82A}">
                    <a16:rowId xmlns:a16="http://schemas.microsoft.com/office/drawing/2014/main" val="1820306985"/>
                  </a:ext>
                </a:extLst>
              </a:tr>
              <a:tr h="611746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 Kroměříž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21</a:t>
                      </a:r>
                      <a:endParaRPr lang="cs-CZ" sz="14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11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52%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 dirty="0">
                          <a:effectLst/>
                        </a:rPr>
                        <a:t>1 043 000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25717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solidFill>
                            <a:srgbClr val="00B0F0"/>
                          </a:solidFill>
                          <a:effectLst/>
                        </a:rPr>
                        <a:t>22</a:t>
                      </a:r>
                      <a:endParaRPr lang="cs-CZ" sz="1400" b="1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22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100%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1 957 000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23</a:t>
                      </a:r>
                      <a:endParaRPr lang="cs-CZ" sz="14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96%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 1 873 000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257175" marT="9525" marB="0" anchor="ctr"/>
                </a:tc>
                <a:extLst>
                  <a:ext uri="{0D108BD9-81ED-4DB2-BD59-A6C34878D82A}">
                    <a16:rowId xmlns:a16="http://schemas.microsoft.com/office/drawing/2014/main" val="1461077134"/>
                  </a:ext>
                </a:extLst>
              </a:tr>
              <a:tr h="492547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 Vsetín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19</a:t>
                      </a:r>
                      <a:endParaRPr lang="cs-CZ" sz="14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32%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u="none" strike="noStrike" dirty="0">
                          <a:effectLst/>
                        </a:rPr>
                        <a:t>550 000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25717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solidFill>
                            <a:srgbClr val="00B0F0"/>
                          </a:solidFill>
                          <a:effectLst/>
                        </a:rPr>
                        <a:t>18</a:t>
                      </a:r>
                      <a:endParaRPr lang="cs-CZ" sz="1400" b="1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12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67%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1 160 000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16</a:t>
                      </a:r>
                      <a:endParaRPr lang="cs-CZ" sz="14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69%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  1 100 000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257175" marT="9525" marB="0" anchor="ctr"/>
                </a:tc>
                <a:extLst>
                  <a:ext uri="{0D108BD9-81ED-4DB2-BD59-A6C34878D82A}">
                    <a16:rowId xmlns:a16="http://schemas.microsoft.com/office/drawing/2014/main" val="1035249932"/>
                  </a:ext>
                </a:extLst>
              </a:tr>
              <a:tr h="1013596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u="none" strike="noStrike" dirty="0">
                          <a:effectLst/>
                        </a:rPr>
                        <a:t> Uherské Hradiště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17</a:t>
                      </a:r>
                      <a:endParaRPr lang="cs-CZ" sz="14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u="none" strike="noStrike" dirty="0">
                          <a:effectLst/>
                        </a:rPr>
                        <a:t>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u="none" strike="noStrike" dirty="0">
                          <a:effectLst/>
                        </a:rPr>
                        <a:t>53%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u="none" strike="noStrike" dirty="0">
                          <a:effectLst/>
                        </a:rPr>
                        <a:t>885 000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25717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solidFill>
                            <a:srgbClr val="00B0F0"/>
                          </a:solidFill>
                          <a:effectLst/>
                        </a:rPr>
                        <a:t>19</a:t>
                      </a:r>
                      <a:endParaRPr lang="cs-CZ" sz="1400" b="1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u="none" strike="noStrike" dirty="0">
                          <a:effectLst/>
                        </a:rPr>
                        <a:t>16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u="none" strike="noStrike" dirty="0">
                          <a:effectLst/>
                        </a:rPr>
                        <a:t>84%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u="none" strike="noStrike" dirty="0">
                          <a:effectLst/>
                        </a:rPr>
                        <a:t>1 575 000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18</a:t>
                      </a:r>
                      <a:endParaRPr lang="cs-CZ" sz="14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u="none" strike="noStrike" dirty="0">
                          <a:effectLst/>
                        </a:rPr>
                        <a:t>89%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u="none" strike="noStrike" dirty="0">
                          <a:effectLst/>
                        </a:rPr>
                        <a:t>  1 453 000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257175" marT="9525" marB="0" anchor="ctr"/>
                </a:tc>
                <a:extLst>
                  <a:ext uri="{0D108BD9-81ED-4DB2-BD59-A6C34878D82A}">
                    <a16:rowId xmlns:a16="http://schemas.microsoft.com/office/drawing/2014/main" val="1873681642"/>
                  </a:ext>
                </a:extLst>
              </a:tr>
              <a:tr h="611746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</a:rPr>
                        <a:t> CELKEM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73</a:t>
                      </a:r>
                      <a:endParaRPr lang="cs-CZ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32</a:t>
                      </a:r>
                      <a:endParaRPr lang="cs-CZ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44%</a:t>
                      </a:r>
                      <a:endParaRPr lang="cs-CZ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3 000 000</a:t>
                      </a:r>
                      <a:endParaRPr lang="cs-CZ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25717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solidFill>
                            <a:srgbClr val="00B0F0"/>
                          </a:solidFill>
                          <a:effectLst/>
                        </a:rPr>
                        <a:t>79</a:t>
                      </a:r>
                      <a:endParaRPr lang="cs-CZ" sz="1400" b="1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solidFill>
                            <a:srgbClr val="00B0F0"/>
                          </a:solidFill>
                          <a:effectLst/>
                        </a:rPr>
                        <a:t>65</a:t>
                      </a:r>
                      <a:endParaRPr lang="cs-CZ" sz="1400" b="1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solidFill>
                            <a:srgbClr val="00B0F0"/>
                          </a:solidFill>
                          <a:effectLst/>
                        </a:rPr>
                        <a:t>82%</a:t>
                      </a:r>
                      <a:endParaRPr lang="cs-CZ" sz="1400" b="1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solidFill>
                            <a:srgbClr val="00B0F0"/>
                          </a:solidFill>
                          <a:effectLst/>
                        </a:rPr>
                        <a:t>6 000 000</a:t>
                      </a:r>
                      <a:endParaRPr lang="cs-CZ" sz="1400" b="1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76</a:t>
                      </a:r>
                      <a:endParaRPr lang="cs-CZ" sz="14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86%</a:t>
                      </a:r>
                      <a:endParaRPr lang="cs-CZ" sz="14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  6 029 000</a:t>
                      </a:r>
                      <a:endParaRPr lang="cs-CZ" sz="14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257175" marT="9525" marB="0" anchor="ctr"/>
                </a:tc>
                <a:extLst>
                  <a:ext uri="{0D108BD9-81ED-4DB2-BD59-A6C34878D82A}">
                    <a16:rowId xmlns:a16="http://schemas.microsoft.com/office/drawing/2014/main" val="834409717"/>
                  </a:ext>
                </a:extLst>
              </a:tr>
            </a:tbl>
          </a:graphicData>
        </a:graphic>
      </p:graphicFrame>
      <p:sp>
        <p:nvSpPr>
          <p:cNvPr id="15" name="Obdélník 14"/>
          <p:cNvSpPr/>
          <p:nvPr/>
        </p:nvSpPr>
        <p:spPr>
          <a:xfrm>
            <a:off x="191344" y="1231956"/>
            <a:ext cx="1119676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" lvl="1"/>
            <a:r>
              <a:rPr lang="cs-CZ" sz="2800" b="1" dirty="0">
                <a:solidFill>
                  <a:schemeClr val="bg1"/>
                </a:solidFill>
                <a:highlight>
                  <a:srgbClr val="000000"/>
                </a:highlight>
              </a:rPr>
              <a:t> Vyhodnocení Programu 2021 - 2023 v členění dle okresů:</a:t>
            </a:r>
          </a:p>
        </p:txBody>
      </p:sp>
    </p:spTree>
    <p:extLst>
      <p:ext uri="{BB962C8B-B14F-4D97-AF65-F5344CB8AC3E}">
        <p14:creationId xmlns:p14="http://schemas.microsoft.com/office/powerpoint/2010/main" val="16316299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9DBC78F-0EBC-B64F-A71B-D88E34741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6360" y="6332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z="1600" smtClean="0"/>
              <a:pPr/>
              <a:t>3</a:t>
            </a:fld>
            <a:endParaRPr lang="cs-CZ" sz="1600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12DA642-EB25-3A4B-98AD-DC64A9355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371" y="151942"/>
            <a:ext cx="11162208" cy="1250157"/>
          </a:xfrm>
          <a:solidFill>
            <a:schemeClr val="tx1"/>
          </a:solidFill>
        </p:spPr>
        <p:txBody>
          <a:bodyPr anchor="ctr">
            <a:normAutofit/>
          </a:bodyPr>
          <a:lstStyle/>
          <a:p>
            <a:pPr algn="ctr"/>
            <a:r>
              <a:rPr lang="pl-PL" sz="2800" dirty="0">
                <a:solidFill>
                  <a:schemeClr val="bg1"/>
                </a:solidFill>
                <a:latin typeface="Arial" panose="020B0604020202020204" pitchFamily="34" charset="0"/>
              </a:rPr>
              <a:t>RP22-24 Program podpory malých prodejen na venkově „OBCHŮDEK 2021+”</a:t>
            </a:r>
            <a:endParaRPr lang="cs-CZ" sz="28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1B37A1BB-E573-BE45-B73F-5CCF5CD016E5}"/>
              </a:ext>
            </a:extLst>
          </p:cNvPr>
          <p:cNvSpPr txBox="1">
            <a:spLocks/>
          </p:cNvSpPr>
          <p:nvPr/>
        </p:nvSpPr>
        <p:spPr>
          <a:xfrm>
            <a:off x="335360" y="1502943"/>
            <a:ext cx="11454738" cy="1073056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highlight>
                  <a:srgbClr val="FEEF66"/>
                </a:highlight>
                <a:latin typeface="Degular Display" pitchFamily="82" charset="0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cs-CZ" sz="9600" b="0" dirty="0">
                <a:latin typeface="Arial Black" panose="020B0A04020102020204" pitchFamily="34" charset="0"/>
              </a:rPr>
              <a:t>Finanční alokace Programu 2024 z rozpočtu ZK: 2 000 000 Kč</a:t>
            </a:r>
          </a:p>
          <a:p>
            <a:pPr>
              <a:lnSpc>
                <a:spcPct val="150000"/>
              </a:lnSpc>
            </a:pPr>
            <a:r>
              <a:rPr lang="cs-CZ" sz="9600" b="0" dirty="0">
                <a:latin typeface="Arial Black" panose="020B0A04020102020204" pitchFamily="34" charset="0"/>
              </a:rPr>
              <a:t>IV. Výzva MPO - alokace 3,8 mil. Kč – </a:t>
            </a:r>
            <a:r>
              <a:rPr lang="cs-CZ" sz="8000" b="0" dirty="0">
                <a:solidFill>
                  <a:srgbClr val="FF0000"/>
                </a:solidFill>
                <a:latin typeface="Arial Black" panose="020B0A04020102020204" pitchFamily="34" charset="0"/>
              </a:rPr>
              <a:t>bude vyhlášena leden/únor 2025</a:t>
            </a:r>
          </a:p>
          <a:p>
            <a:pPr>
              <a:lnSpc>
                <a:spcPct val="150000"/>
              </a:lnSpc>
            </a:pPr>
            <a:endParaRPr lang="cs-CZ" sz="4000" b="0" dirty="0">
              <a:latin typeface="Arial Black" panose="020B0A04020102020204" pitchFamily="34" charset="0"/>
            </a:endParaRP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359477"/>
              </p:ext>
            </p:extLst>
          </p:nvPr>
        </p:nvGraphicFramePr>
        <p:xfrm>
          <a:off x="467207" y="2560400"/>
          <a:ext cx="11022641" cy="156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22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80000">
                <a:tc>
                  <a:txBody>
                    <a:bodyPr/>
                    <a:lstStyle/>
                    <a:p>
                      <a:pPr marL="457200" marR="0" lvl="0" indent="-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cs-CZ" sz="2800" b="1" i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CÍL 1:</a:t>
                      </a:r>
                      <a:r>
                        <a:rPr lang="cs-CZ" sz="2800" b="0" i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2800" b="0" i="0" kern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Udržení</a:t>
                      </a:r>
                      <a:r>
                        <a:rPr lang="cs-CZ" sz="2800" b="0" i="0" kern="1200" baseline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provozu maloobchodu </a:t>
                      </a:r>
                      <a:r>
                        <a:rPr lang="cs-CZ" sz="2800" b="0" i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v obci do 1.000 obyvatel, na jejímž území se nachází max. 1 prodejna s převahou potravin, nápojů a tabákových výrobků.</a:t>
                      </a:r>
                      <a:endParaRPr lang="cs-CZ" sz="2800" b="0" i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44000" marR="144000" marT="144000" marB="144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2186543"/>
              </p:ext>
            </p:extLst>
          </p:nvPr>
        </p:nvGraphicFramePr>
        <p:xfrm>
          <a:off x="477371" y="4249656"/>
          <a:ext cx="11022641" cy="11606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22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60603">
                <a:tc>
                  <a:txBody>
                    <a:bodyPr/>
                    <a:lstStyle/>
                    <a:p>
                      <a:pPr marL="457200" marR="0" lvl="0" indent="-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cs-CZ" sz="2800" b="1" i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CÍL 2:</a:t>
                      </a:r>
                      <a:r>
                        <a:rPr lang="cs-CZ" sz="2800" b="0" i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2800" b="0" i="0" kern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Snížení provozních nákladů </a:t>
                      </a:r>
                      <a:r>
                        <a:rPr lang="cs-CZ" sz="2800" b="0" i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maloobchodních prodejen prostřednictvím</a:t>
                      </a:r>
                      <a:r>
                        <a:rPr lang="cs-CZ" sz="2800" b="0" i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dotace </a:t>
                      </a:r>
                      <a:endParaRPr lang="cs-CZ" sz="2000" b="0" i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44000" marR="144000" marT="144000" marB="144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4084439"/>
              </p:ext>
            </p:extLst>
          </p:nvPr>
        </p:nvGraphicFramePr>
        <p:xfrm>
          <a:off x="477371" y="5511103"/>
          <a:ext cx="11022641" cy="11606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22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60603">
                <a:tc>
                  <a:txBody>
                    <a:bodyPr/>
                    <a:lstStyle/>
                    <a:p>
                      <a:pPr marL="457200" marR="0" lvl="0" indent="-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cs-CZ" sz="2800" b="1" i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CÍL 3:</a:t>
                      </a:r>
                      <a:r>
                        <a:rPr lang="cs-CZ" sz="2800" b="0" i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2800" b="0" i="0" kern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Zachování základních služeb </a:t>
                      </a:r>
                      <a:r>
                        <a:rPr lang="cs-CZ" sz="2800" b="0" i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v obcích do 1.000 obyvatel</a:t>
                      </a:r>
                      <a:endParaRPr lang="cs-CZ" sz="2000" b="0" i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44000" marR="144000" marT="144000" marB="144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6163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0" y="1476545"/>
            <a:ext cx="11785600" cy="5373216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cs-CZ" sz="2800" b="1" dirty="0">
                <a:solidFill>
                  <a:schemeClr val="bg1"/>
                </a:solidFill>
                <a:highlight>
                  <a:srgbClr val="000000"/>
                </a:highlight>
              </a:rPr>
              <a:t>Obecné podmínky realizace projektu v roce 2024:</a:t>
            </a:r>
          </a:p>
          <a:p>
            <a:pPr marL="457200" lvl="1" indent="0" algn="just">
              <a:lnSpc>
                <a:spcPct val="100000"/>
              </a:lnSpc>
              <a:spcBef>
                <a:spcPts val="1200"/>
              </a:spcBef>
              <a:buNone/>
            </a:pPr>
            <a:r>
              <a:rPr lang="cs-CZ" sz="2300" b="1" dirty="0">
                <a:solidFill>
                  <a:srgbClr val="FF0000"/>
                </a:solidFill>
                <a:latin typeface="+mn-lt"/>
              </a:rPr>
              <a:t>Žadatelé o dotaci: </a:t>
            </a:r>
            <a:r>
              <a:rPr lang="cs-CZ" sz="2300" b="1" dirty="0">
                <a:latin typeface="+mn-lt"/>
              </a:rPr>
              <a:t>obec nebo podnikající subjekt (PO/FO), </a:t>
            </a:r>
            <a:r>
              <a:rPr lang="cs-CZ" sz="2300" dirty="0">
                <a:latin typeface="+mn-lt"/>
              </a:rPr>
              <a:t>který provozuje prodejnu</a:t>
            </a:r>
            <a:r>
              <a:rPr lang="cs-CZ" sz="2300" b="1" dirty="0">
                <a:latin typeface="+mn-lt"/>
              </a:rPr>
              <a:t> v obci do 1.000 obyvatel </a:t>
            </a:r>
            <a:r>
              <a:rPr lang="cs-CZ" sz="2300" dirty="0">
                <a:latin typeface="+mn-lt"/>
              </a:rPr>
              <a:t>(k 1.1.2024)</a:t>
            </a:r>
            <a:r>
              <a:rPr lang="cs-CZ" sz="2300" b="1" dirty="0">
                <a:latin typeface="+mn-lt"/>
              </a:rPr>
              <a:t>, </a:t>
            </a:r>
            <a:r>
              <a:rPr lang="cs-CZ" sz="2300" dirty="0">
                <a:latin typeface="+mn-lt"/>
              </a:rPr>
              <a:t>na jejím území se </a:t>
            </a:r>
            <a:r>
              <a:rPr lang="cs-CZ" sz="2300" b="1" dirty="0">
                <a:latin typeface="+mn-lt"/>
              </a:rPr>
              <a:t>nachází max. 1 prodejna</a:t>
            </a:r>
            <a:endParaRPr lang="cs-CZ" sz="2300" dirty="0">
              <a:latin typeface="+mn-lt"/>
            </a:endParaRPr>
          </a:p>
          <a:p>
            <a:pPr marL="457200" lvl="1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cs-CZ" sz="2300" b="1" dirty="0">
                <a:solidFill>
                  <a:srgbClr val="FF0000"/>
                </a:solidFill>
              </a:rPr>
              <a:t>Místo realizace projektu: </a:t>
            </a:r>
            <a:r>
              <a:rPr lang="cs-CZ" sz="2300" dirty="0">
                <a:latin typeface="+mn-lt"/>
              </a:rPr>
              <a:t>území Zlínského kraje</a:t>
            </a:r>
          </a:p>
          <a:p>
            <a:pPr marL="457200" lvl="1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cs-CZ" sz="2300" b="1" dirty="0">
                <a:solidFill>
                  <a:srgbClr val="FF0000"/>
                </a:solidFill>
              </a:rPr>
              <a:t>Rozhodné období: </a:t>
            </a:r>
            <a:r>
              <a:rPr lang="cs-CZ" sz="2300" dirty="0"/>
              <a:t>1. ledna 2024 – 31. říjen 2024</a:t>
            </a:r>
          </a:p>
          <a:p>
            <a:pPr marL="457200" lvl="1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cs-CZ" sz="2300" b="1" dirty="0">
                <a:solidFill>
                  <a:srgbClr val="FF0000"/>
                </a:solidFill>
              </a:rPr>
              <a:t>Maximální míra dotace: </a:t>
            </a:r>
            <a:r>
              <a:rPr lang="cs-CZ" sz="2300" b="1" dirty="0"/>
              <a:t>70 %</a:t>
            </a:r>
            <a:r>
              <a:rPr lang="cs-CZ" sz="2300" dirty="0"/>
              <a:t> z celkových způsobilých výdajů projektu</a:t>
            </a:r>
          </a:p>
          <a:p>
            <a:pPr marL="457200" lvl="1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cs-CZ" sz="2300" b="1" dirty="0">
                <a:solidFill>
                  <a:srgbClr val="FF0000"/>
                </a:solidFill>
              </a:rPr>
              <a:t>Minimální výše dotace:   </a:t>
            </a:r>
            <a:r>
              <a:rPr lang="cs-CZ" sz="2300" b="1" dirty="0"/>
              <a:t>30 000 Kč</a:t>
            </a:r>
          </a:p>
          <a:p>
            <a:pPr marL="457200" lvl="1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cs-CZ" sz="2300" b="1" dirty="0">
                <a:solidFill>
                  <a:srgbClr val="FF0000"/>
                </a:solidFill>
              </a:rPr>
              <a:t>Maximální výše dotace: </a:t>
            </a:r>
            <a:r>
              <a:rPr lang="cs-CZ" sz="2300" b="1" dirty="0"/>
              <a:t>100 000 Kč</a:t>
            </a:r>
          </a:p>
          <a:p>
            <a:pPr marL="457200" lvl="1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cs-CZ" sz="2300" dirty="0"/>
              <a:t>Žadatel může předložit 1 žádost na 1 prodejnu provozovanou v obci Zlínského kraji do 1.000 obyvatel </a:t>
            </a:r>
            <a:r>
              <a:rPr lang="cs-CZ" sz="2000" i="1" dirty="0">
                <a:solidFill>
                  <a:srgbClr val="0070C0"/>
                </a:solidFill>
              </a:rPr>
              <a:t>(v případě, že žadatel je PO s povinností evidovat skutečné majitele podle zákona o evidenci skutečných majitelů)</a:t>
            </a:r>
            <a:endParaRPr lang="cs-CZ" sz="2000" dirty="0"/>
          </a:p>
          <a:p>
            <a:pPr marL="457200" lvl="1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cs-CZ" sz="2300" b="1" dirty="0">
                <a:solidFill>
                  <a:srgbClr val="FF0000"/>
                </a:solidFill>
              </a:rPr>
              <a:t>Veřejná podpora: </a:t>
            </a:r>
            <a:r>
              <a:rPr lang="cs-CZ" sz="2300" dirty="0"/>
              <a:t>dotace bude příjemci poskytnuta jako </a:t>
            </a:r>
            <a:r>
              <a:rPr lang="cs-CZ" sz="2300" b="1" dirty="0"/>
              <a:t>podpora de </a:t>
            </a:r>
            <a:r>
              <a:rPr lang="cs-CZ" sz="2300" b="1" dirty="0" err="1"/>
              <a:t>minimis</a:t>
            </a:r>
            <a:endParaRPr lang="cs-CZ" sz="2300" b="1" dirty="0"/>
          </a:p>
          <a:p>
            <a:pPr marL="457200" lvl="1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cs-CZ" b="1" dirty="0"/>
          </a:p>
          <a:p>
            <a:pPr lvl="2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endParaRPr lang="cs-CZ" sz="1800" dirty="0"/>
          </a:p>
          <a:p>
            <a:pPr marL="457200" lvl="1" indent="0" algn="just">
              <a:lnSpc>
                <a:spcPct val="120000"/>
              </a:lnSpc>
              <a:spcBef>
                <a:spcPts val="600"/>
              </a:spcBef>
              <a:buNone/>
            </a:pPr>
            <a:endParaRPr lang="cs-CZ" dirty="0"/>
          </a:p>
          <a:p>
            <a:pPr marL="457200" lvl="1" indent="0" algn="just">
              <a:lnSpc>
                <a:spcPct val="120000"/>
              </a:lnSpc>
              <a:spcBef>
                <a:spcPts val="600"/>
              </a:spcBef>
              <a:buNone/>
            </a:pPr>
            <a:endParaRPr lang="cs-CZ" dirty="0">
              <a:latin typeface="+mn-lt"/>
            </a:endParaRPr>
          </a:p>
          <a:p>
            <a:pPr marL="457200" lvl="1" indent="0" algn="just">
              <a:lnSpc>
                <a:spcPct val="100000"/>
              </a:lnSpc>
              <a:spcBef>
                <a:spcPts val="1200"/>
              </a:spcBef>
              <a:buNone/>
            </a:pPr>
            <a:endParaRPr lang="cs-CZ" sz="2600" dirty="0">
              <a:latin typeface="+mn-lt"/>
            </a:endParaRPr>
          </a:p>
          <a:p>
            <a:pPr algn="just"/>
            <a:endParaRPr lang="cs-CZ" dirty="0"/>
          </a:p>
        </p:txBody>
      </p:sp>
      <p:sp>
        <p:nvSpPr>
          <p:cNvPr id="5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4352" y="6237312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z="1600" smtClean="0"/>
              <a:pPr/>
              <a:t>4</a:t>
            </a:fld>
            <a:endParaRPr lang="cs-CZ" sz="1600" dirty="0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312DA642-EB25-3A4B-98AD-DC64A9355668}"/>
              </a:ext>
            </a:extLst>
          </p:cNvPr>
          <p:cNvSpPr txBox="1">
            <a:spLocks/>
          </p:cNvSpPr>
          <p:nvPr/>
        </p:nvSpPr>
        <p:spPr>
          <a:xfrm>
            <a:off x="263352" y="116632"/>
            <a:ext cx="11522248" cy="1079157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pl-PL" sz="2800" dirty="0">
                <a:solidFill>
                  <a:schemeClr val="bg1"/>
                </a:solidFill>
                <a:latin typeface="Arial" panose="020B0604020202020204" pitchFamily="34" charset="0"/>
              </a:rPr>
              <a:t>RP22-24 Program podpory malých prodejen na venkově „OBCHŮDEK 2021+”</a:t>
            </a:r>
            <a:endParaRPr lang="cs-CZ" sz="28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159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0" y="1340768"/>
            <a:ext cx="12000656" cy="5688632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cs-CZ" sz="2800" b="1" dirty="0">
                <a:solidFill>
                  <a:schemeClr val="bg1"/>
                </a:solidFill>
                <a:highlight>
                  <a:srgbClr val="000000"/>
                </a:highlight>
              </a:rPr>
              <a:t>Způsobilé výdaje projektu:</a:t>
            </a:r>
          </a:p>
          <a:p>
            <a:pPr marL="457200" lvl="1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cs-CZ" sz="2000" b="1" dirty="0">
                <a:solidFill>
                  <a:srgbClr val="FF0000"/>
                </a:solidFill>
                <a:latin typeface="+mn-lt"/>
              </a:rPr>
              <a:t>Způsobilé výdaje musí:</a:t>
            </a:r>
          </a:p>
          <a:p>
            <a:pPr lvl="1" algn="just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ü"/>
            </a:pPr>
            <a:r>
              <a:rPr lang="cs-CZ" sz="1800" b="1" dirty="0">
                <a:solidFill>
                  <a:srgbClr val="FF0000"/>
                </a:solidFill>
                <a:latin typeface="+mn-lt"/>
              </a:rPr>
              <a:t>vzniknout v rozhodném období od 1.1. 2024 do 31.10.2024</a:t>
            </a:r>
          </a:p>
          <a:p>
            <a:pPr lvl="1" algn="just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ü"/>
            </a:pPr>
            <a:r>
              <a:rPr lang="cs-CZ" sz="1800" b="1" dirty="0">
                <a:solidFill>
                  <a:srgbClr val="FF0000"/>
                </a:solidFill>
                <a:latin typeface="+mn-lt"/>
              </a:rPr>
              <a:t>mít přímou vazbu na realizaci projektu a přímo souviset s účelem projektu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</a:pPr>
            <a:r>
              <a:rPr lang="cs-CZ" sz="2000" dirty="0">
                <a:latin typeface="+mn-lt"/>
              </a:rPr>
              <a:t>výdaje na zaměstnance, který se podílí na chodu prodejny</a:t>
            </a:r>
          </a:p>
          <a:p>
            <a:pPr lvl="1" algn="just">
              <a:lnSpc>
                <a:spcPct val="100000"/>
              </a:lnSpc>
              <a:spcBef>
                <a:spcPts val="300"/>
              </a:spcBef>
            </a:pPr>
            <a:r>
              <a:rPr lang="cs-CZ" sz="2000" dirty="0"/>
              <a:t>výdaje </a:t>
            </a:r>
            <a:r>
              <a:rPr lang="cs-CZ" sz="2000" dirty="0">
                <a:latin typeface="+mn-lt"/>
              </a:rPr>
              <a:t>na nájem prodejny/skladu a služby, které souvisejí s obchodem</a:t>
            </a:r>
          </a:p>
          <a:p>
            <a:pPr lvl="1" algn="just">
              <a:lnSpc>
                <a:spcPct val="100000"/>
              </a:lnSpc>
              <a:spcBef>
                <a:spcPts val="300"/>
              </a:spcBef>
            </a:pPr>
            <a:r>
              <a:rPr lang="cs-CZ" sz="2000" dirty="0"/>
              <a:t>výdaje</a:t>
            </a:r>
            <a:r>
              <a:rPr lang="cs-CZ" sz="2000" dirty="0">
                <a:latin typeface="+mn-lt"/>
              </a:rPr>
              <a:t> spojené s obsluhou bezhotovostních plateb</a:t>
            </a:r>
          </a:p>
          <a:p>
            <a:pPr lvl="1" algn="just">
              <a:lnSpc>
                <a:spcPct val="100000"/>
              </a:lnSpc>
              <a:spcBef>
                <a:spcPts val="300"/>
              </a:spcBef>
            </a:pPr>
            <a:r>
              <a:rPr lang="cs-CZ" sz="2000" dirty="0"/>
              <a:t>výdaje</a:t>
            </a:r>
            <a:r>
              <a:rPr lang="cs-CZ" sz="2000" dirty="0">
                <a:latin typeface="+mn-lt"/>
              </a:rPr>
              <a:t> související s pořízením </a:t>
            </a:r>
            <a:r>
              <a:rPr lang="cs-CZ" sz="2000" dirty="0" err="1">
                <a:latin typeface="+mn-lt"/>
              </a:rPr>
              <a:t>samost</a:t>
            </a:r>
            <a:r>
              <a:rPr lang="cs-CZ" sz="2000" dirty="0">
                <a:latin typeface="+mn-lt"/>
              </a:rPr>
              <a:t>. movitých věcí, jejichž vstupní cena je nižší než 80 tis. Kč </a:t>
            </a:r>
          </a:p>
          <a:p>
            <a:pPr lvl="2" algn="just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v"/>
            </a:pPr>
            <a:r>
              <a:rPr lang="cs-CZ" sz="1600" i="1" dirty="0">
                <a:solidFill>
                  <a:srgbClr val="0070C0"/>
                </a:solidFill>
              </a:rPr>
              <a:t>regály, pulty, ledničky, chladící zařízení, nářezové/krájecí stroje, apod.</a:t>
            </a:r>
            <a:endParaRPr lang="cs-CZ" sz="1600" dirty="0">
              <a:latin typeface="+mn-lt"/>
            </a:endParaRPr>
          </a:p>
          <a:p>
            <a:pPr lvl="1" algn="just">
              <a:lnSpc>
                <a:spcPct val="100000"/>
              </a:lnSpc>
              <a:spcBef>
                <a:spcPts val="600"/>
              </a:spcBef>
            </a:pPr>
            <a:r>
              <a:rPr lang="cs-CZ" sz="2000" dirty="0">
                <a:solidFill>
                  <a:srgbClr val="FF0000"/>
                </a:solidFill>
              </a:rPr>
              <a:t>paušál</a:t>
            </a:r>
            <a:r>
              <a:rPr lang="cs-CZ" sz="2000" dirty="0"/>
              <a:t> na výdaje spojené se spotřebou elektrické energie ve výši </a:t>
            </a:r>
            <a:r>
              <a:rPr lang="cs-CZ" sz="2000" b="1" dirty="0">
                <a:solidFill>
                  <a:srgbClr val="FF0000"/>
                </a:solidFill>
              </a:rPr>
              <a:t>max. 60 tis. Kč</a:t>
            </a:r>
            <a:r>
              <a:rPr lang="cs-CZ" sz="2000" dirty="0"/>
              <a:t>/rozhodné období</a:t>
            </a:r>
            <a:endParaRPr lang="cs-CZ" sz="2000" dirty="0">
              <a:latin typeface="+mn-lt"/>
            </a:endParaRPr>
          </a:p>
          <a:p>
            <a:pPr lvl="2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cs-CZ" sz="1600" i="1" dirty="0">
                <a:solidFill>
                  <a:srgbClr val="0070C0"/>
                </a:solidFill>
                <a:latin typeface="+mn-lt"/>
              </a:rPr>
              <a:t>osvětlení, vytápění, mrazáky, chladící/mrazící boxy/pulty, ledničky/chladničky, apod.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</a:pPr>
            <a:r>
              <a:rPr lang="cs-CZ" sz="2000" dirty="0">
                <a:solidFill>
                  <a:srgbClr val="FF0000"/>
                </a:solidFill>
              </a:rPr>
              <a:t>paušál</a:t>
            </a:r>
            <a:r>
              <a:rPr lang="cs-CZ" sz="2000" dirty="0"/>
              <a:t> na výdaje spojené s telekomunikačními službami a připojením k internetu ve výši </a:t>
            </a:r>
            <a:r>
              <a:rPr lang="cs-CZ" sz="2000" b="1" dirty="0">
                <a:solidFill>
                  <a:srgbClr val="FF0000"/>
                </a:solidFill>
              </a:rPr>
              <a:t>max. 6 tis. Kč/</a:t>
            </a:r>
            <a:r>
              <a:rPr lang="cs-CZ" sz="2000" dirty="0"/>
              <a:t>rozhodné období,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</a:pPr>
            <a:r>
              <a:rPr lang="cs-CZ" sz="2000" dirty="0"/>
              <a:t>výdaje související s </a:t>
            </a:r>
            <a:r>
              <a:rPr lang="cs-CZ" sz="2000" b="1" dirty="0"/>
              <a:t>bezobslužným provozem prodejny (hybridní prodejna 24/7)</a:t>
            </a:r>
          </a:p>
          <a:p>
            <a:pPr marL="457200" lvl="1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cs-CZ" sz="2000" b="1" dirty="0">
              <a:solidFill>
                <a:srgbClr val="FF0000"/>
              </a:solidFill>
            </a:endParaRPr>
          </a:p>
          <a:p>
            <a:pPr lvl="1" algn="just">
              <a:lnSpc>
                <a:spcPct val="100000"/>
              </a:lnSpc>
              <a:spcBef>
                <a:spcPts val="600"/>
              </a:spcBef>
            </a:pPr>
            <a:endParaRPr lang="cs-CZ" sz="2000" dirty="0"/>
          </a:p>
          <a:p>
            <a:pPr marL="457200" lvl="1" indent="0" algn="just">
              <a:lnSpc>
                <a:spcPct val="120000"/>
              </a:lnSpc>
              <a:spcBef>
                <a:spcPts val="600"/>
              </a:spcBef>
              <a:buNone/>
            </a:pPr>
            <a:endParaRPr lang="cs-CZ" dirty="0"/>
          </a:p>
          <a:p>
            <a:pPr marL="457200" lvl="1" indent="0" algn="just">
              <a:lnSpc>
                <a:spcPct val="120000"/>
              </a:lnSpc>
              <a:spcBef>
                <a:spcPts val="600"/>
              </a:spcBef>
              <a:buNone/>
            </a:pPr>
            <a:endParaRPr lang="cs-CZ" dirty="0">
              <a:latin typeface="+mn-lt"/>
            </a:endParaRPr>
          </a:p>
          <a:p>
            <a:pPr marL="457200" lvl="1" indent="0" algn="just">
              <a:lnSpc>
                <a:spcPct val="100000"/>
              </a:lnSpc>
              <a:spcBef>
                <a:spcPts val="1200"/>
              </a:spcBef>
              <a:buNone/>
            </a:pPr>
            <a:endParaRPr lang="cs-CZ" sz="2600" dirty="0">
              <a:latin typeface="+mn-lt"/>
            </a:endParaRPr>
          </a:p>
          <a:p>
            <a:pPr algn="just"/>
            <a:endParaRPr lang="cs-CZ" dirty="0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312DA642-EB25-3A4B-98AD-DC64A9355668}"/>
              </a:ext>
            </a:extLst>
          </p:cNvPr>
          <p:cNvSpPr txBox="1">
            <a:spLocks/>
          </p:cNvSpPr>
          <p:nvPr/>
        </p:nvSpPr>
        <p:spPr>
          <a:xfrm>
            <a:off x="263352" y="188640"/>
            <a:ext cx="11593288" cy="100811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pl-PL" sz="2800" dirty="0">
                <a:solidFill>
                  <a:schemeClr val="bg1"/>
                </a:solidFill>
                <a:latin typeface="Arial" panose="020B0604020202020204" pitchFamily="34" charset="0"/>
              </a:rPr>
              <a:t>RP22-24 Program podpory malých prodejen na venkově „OBCHŮDEK 2021+”</a:t>
            </a:r>
            <a:endParaRPr lang="cs-CZ" sz="28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0340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0" y="1412776"/>
            <a:ext cx="11856640" cy="5688632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cs-CZ" sz="2800" b="1" dirty="0">
                <a:solidFill>
                  <a:schemeClr val="bg1"/>
                </a:solidFill>
                <a:highlight>
                  <a:srgbClr val="000000"/>
                </a:highlight>
              </a:rPr>
              <a:t>NEZBYTNÉ podmínky realizace a udržitelnosti projektu: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</a:pPr>
            <a:r>
              <a:rPr lang="cs-CZ" sz="2000" dirty="0">
                <a:latin typeface="+mn-lt"/>
              </a:rPr>
              <a:t>budova, v níž je zajišťován provoz prodejny, splňuje 1 z následujících podmínek:</a:t>
            </a:r>
          </a:p>
          <a:p>
            <a:pPr lvl="2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rgbClr val="0070C0"/>
                </a:solidFill>
                <a:latin typeface="+mn-lt"/>
              </a:rPr>
              <a:t>budova </a:t>
            </a:r>
            <a:r>
              <a:rPr lang="cs-CZ" sz="1600" b="1" dirty="0">
                <a:solidFill>
                  <a:srgbClr val="FF0000"/>
                </a:solidFill>
                <a:latin typeface="+mn-lt"/>
              </a:rPr>
              <a:t>je</a:t>
            </a:r>
            <a:r>
              <a:rPr lang="cs-CZ" sz="1600" dirty="0">
                <a:solidFill>
                  <a:srgbClr val="0070C0"/>
                </a:solidFill>
                <a:latin typeface="+mn-lt"/>
              </a:rPr>
              <a:t> ve vlastnictví obce a prodejnu </a:t>
            </a:r>
            <a:r>
              <a:rPr lang="cs-CZ" sz="1600" b="1" dirty="0">
                <a:solidFill>
                  <a:srgbClr val="FF0000"/>
                </a:solidFill>
                <a:latin typeface="+mn-lt"/>
              </a:rPr>
              <a:t>provozuje obec</a:t>
            </a:r>
          </a:p>
          <a:p>
            <a:pPr lvl="2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rgbClr val="0070C0"/>
                </a:solidFill>
              </a:rPr>
              <a:t>budova </a:t>
            </a:r>
            <a:r>
              <a:rPr lang="cs-CZ" sz="1600" b="1" dirty="0">
                <a:solidFill>
                  <a:srgbClr val="FF0000"/>
                </a:solidFill>
              </a:rPr>
              <a:t>není</a:t>
            </a:r>
            <a:r>
              <a:rPr lang="cs-CZ" sz="1600" dirty="0">
                <a:solidFill>
                  <a:srgbClr val="0070C0"/>
                </a:solidFill>
              </a:rPr>
              <a:t> ve vlastnictví obce a prodejnu </a:t>
            </a:r>
            <a:r>
              <a:rPr lang="cs-CZ" sz="1600" b="1" dirty="0">
                <a:solidFill>
                  <a:srgbClr val="FF0000"/>
                </a:solidFill>
              </a:rPr>
              <a:t>provozuje obec</a:t>
            </a:r>
          </a:p>
          <a:p>
            <a:pPr lvl="2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rgbClr val="0070C0"/>
                </a:solidFill>
              </a:rPr>
              <a:t>budova </a:t>
            </a:r>
            <a:r>
              <a:rPr lang="cs-CZ" sz="1600" b="1" dirty="0">
                <a:solidFill>
                  <a:srgbClr val="FF0000"/>
                </a:solidFill>
              </a:rPr>
              <a:t>je</a:t>
            </a:r>
            <a:r>
              <a:rPr lang="cs-CZ" sz="1600" dirty="0">
                <a:solidFill>
                  <a:srgbClr val="0070C0"/>
                </a:solidFill>
              </a:rPr>
              <a:t> ve vlastnictví obce a prodejnu </a:t>
            </a:r>
            <a:r>
              <a:rPr lang="cs-CZ" sz="1600" b="1" dirty="0">
                <a:solidFill>
                  <a:srgbClr val="FF0000"/>
                </a:solidFill>
              </a:rPr>
              <a:t>provozuje jiná podnikající PO nebo FO</a:t>
            </a:r>
          </a:p>
          <a:p>
            <a:pPr lvl="2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rgbClr val="0070C0"/>
                </a:solidFill>
              </a:rPr>
              <a:t>budova </a:t>
            </a:r>
            <a:r>
              <a:rPr lang="cs-CZ" sz="1600" b="1" dirty="0">
                <a:solidFill>
                  <a:srgbClr val="FF0000"/>
                </a:solidFill>
              </a:rPr>
              <a:t>není</a:t>
            </a:r>
            <a:r>
              <a:rPr lang="cs-CZ" sz="1600" dirty="0">
                <a:solidFill>
                  <a:srgbClr val="0070C0"/>
                </a:solidFill>
              </a:rPr>
              <a:t> není vlastnictví obce a prodejnu </a:t>
            </a:r>
            <a:r>
              <a:rPr lang="cs-CZ" sz="1600" b="1" dirty="0">
                <a:solidFill>
                  <a:srgbClr val="FF0000"/>
                </a:solidFill>
              </a:rPr>
              <a:t>provozuje jiná podnikající PO nebo FO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</a:pPr>
            <a:r>
              <a:rPr lang="cs-CZ" sz="2000" dirty="0"/>
              <a:t>prodejna musí být </a:t>
            </a:r>
            <a:r>
              <a:rPr lang="cs-CZ" sz="2000" b="1" dirty="0"/>
              <a:t>otevřena min. 5 dnů v týdnu</a:t>
            </a:r>
            <a:r>
              <a:rPr lang="cs-CZ" sz="2000" dirty="0"/>
              <a:t>, v obcích do 350 obyvatel min. 3 dny v týdnu, </a:t>
            </a:r>
            <a:r>
              <a:rPr lang="cs-CZ" sz="2000" b="1" dirty="0"/>
              <a:t>celoročně, </a:t>
            </a:r>
            <a:r>
              <a:rPr lang="cs-CZ" sz="2000" dirty="0"/>
              <a:t>a musí zajišťovat min. prodej potravin</a:t>
            </a:r>
            <a:endParaRPr lang="cs-CZ" sz="2000" dirty="0">
              <a:latin typeface="+mn-lt"/>
            </a:endParaRPr>
          </a:p>
          <a:p>
            <a:pPr lvl="2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1600" i="1" dirty="0">
                <a:solidFill>
                  <a:srgbClr val="0070C0"/>
                </a:solidFill>
                <a:latin typeface="+mn-lt"/>
              </a:rPr>
              <a:t>nevztahuje se na výpadky z důvodu čerpání řádné dovolené, nemoci, apod.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</a:pPr>
            <a:r>
              <a:rPr lang="cs-CZ" sz="2000" dirty="0"/>
              <a:t>v</a:t>
            </a:r>
            <a:r>
              <a:rPr lang="cs-CZ" sz="2000" dirty="0">
                <a:solidFill>
                  <a:srgbClr val="FF0000"/>
                </a:solidFill>
              </a:rPr>
              <a:t> 1 obci nesmí být </a:t>
            </a:r>
            <a:r>
              <a:rPr lang="cs-CZ" sz="2000" dirty="0"/>
              <a:t>v době schválení žádosti </a:t>
            </a:r>
            <a:r>
              <a:rPr lang="cs-CZ" sz="2000" dirty="0">
                <a:solidFill>
                  <a:srgbClr val="FF0000"/>
                </a:solidFill>
              </a:rPr>
              <a:t>více než 1 prodejna</a:t>
            </a:r>
            <a:r>
              <a:rPr lang="cs-CZ" sz="2000" dirty="0"/>
              <a:t> s převahou potravin, nápojů a tabáku </a:t>
            </a:r>
            <a:r>
              <a:rPr lang="cs-CZ" sz="1600" i="1" dirty="0">
                <a:solidFill>
                  <a:srgbClr val="0070C0"/>
                </a:solidFill>
              </a:rPr>
              <a:t>(žadatel dokládá potvrzení obce, na jejímž území se prodejna žadatele nachází)</a:t>
            </a:r>
            <a:endParaRPr lang="cs-CZ" sz="1600" dirty="0"/>
          </a:p>
          <a:p>
            <a:pPr lvl="1" algn="just">
              <a:lnSpc>
                <a:spcPct val="100000"/>
              </a:lnSpc>
              <a:spcBef>
                <a:spcPts val="600"/>
              </a:spcBef>
            </a:pPr>
            <a:r>
              <a:rPr lang="cs-CZ" sz="2000" dirty="0"/>
              <a:t>příjemce </a:t>
            </a:r>
            <a:r>
              <a:rPr lang="cs-CZ" sz="2000" b="1" dirty="0"/>
              <a:t>neukončí provoz prodejny ve lhůtě min. 12 měsíců </a:t>
            </a:r>
            <a:r>
              <a:rPr lang="cs-CZ" sz="2000" dirty="0"/>
              <a:t>od data účinnosti Smlouvy o poskytnutí dotace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</a:pPr>
            <a:r>
              <a:rPr lang="cs-CZ" sz="2000" dirty="0"/>
              <a:t>příjemce je povinen do 10 let od poskytnutí podpory umožnit poskytovateli/kontrolním orgánům provedení kontroly  příslušné dokumentace, umožnit vstup do objektů prodejen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</a:pPr>
            <a:r>
              <a:rPr lang="cs-CZ" sz="2000" dirty="0"/>
              <a:t>příjemce je povinen </a:t>
            </a:r>
            <a:r>
              <a:rPr lang="cs-CZ" sz="2000" b="1" dirty="0"/>
              <a:t>zabezpečit archivaci </a:t>
            </a:r>
            <a:r>
              <a:rPr lang="cs-CZ" sz="2000" dirty="0"/>
              <a:t>veškeré dokumentace k projektu, vč. účetnictví </a:t>
            </a:r>
            <a:r>
              <a:rPr lang="cs-CZ" sz="2000" b="1" dirty="0"/>
              <a:t>po dobu 10 let</a:t>
            </a:r>
            <a:r>
              <a:rPr lang="cs-CZ" sz="2000" dirty="0"/>
              <a:t> po od dne uzavření Smlouvy o poskytnutí dotace se Zlínským krajem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</a:pPr>
            <a:endParaRPr lang="cs-CZ" sz="2000" dirty="0"/>
          </a:p>
          <a:p>
            <a:pPr marL="457200" lvl="1" indent="0" algn="just">
              <a:lnSpc>
                <a:spcPct val="120000"/>
              </a:lnSpc>
              <a:spcBef>
                <a:spcPts val="600"/>
              </a:spcBef>
              <a:buNone/>
            </a:pPr>
            <a:endParaRPr lang="cs-CZ" dirty="0"/>
          </a:p>
          <a:p>
            <a:pPr marL="457200" lvl="1" indent="0" algn="just">
              <a:lnSpc>
                <a:spcPct val="120000"/>
              </a:lnSpc>
              <a:spcBef>
                <a:spcPts val="600"/>
              </a:spcBef>
              <a:buNone/>
            </a:pPr>
            <a:endParaRPr lang="cs-CZ" dirty="0">
              <a:latin typeface="+mn-lt"/>
            </a:endParaRPr>
          </a:p>
          <a:p>
            <a:pPr marL="457200" lvl="1" indent="0" algn="just">
              <a:lnSpc>
                <a:spcPct val="100000"/>
              </a:lnSpc>
              <a:spcBef>
                <a:spcPts val="1200"/>
              </a:spcBef>
              <a:buNone/>
            </a:pPr>
            <a:endParaRPr lang="cs-CZ" sz="2600" dirty="0">
              <a:latin typeface="+mn-lt"/>
            </a:endParaRPr>
          </a:p>
          <a:p>
            <a:pPr algn="just"/>
            <a:endParaRPr lang="cs-CZ" dirty="0"/>
          </a:p>
        </p:txBody>
      </p:sp>
      <p:sp>
        <p:nvSpPr>
          <p:cNvPr id="5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25952"/>
            <a:ext cx="2743200" cy="432048"/>
          </a:xfrm>
        </p:spPr>
        <p:txBody>
          <a:bodyPr/>
          <a:lstStyle/>
          <a:p>
            <a:fld id="{157D43A2-98E4-B24E-9228-7624BE346F8E}" type="slidenum">
              <a:rPr lang="cs-CZ" sz="1600" smtClean="0"/>
              <a:pPr/>
              <a:t>6</a:t>
            </a:fld>
            <a:endParaRPr lang="cs-CZ" sz="1600" dirty="0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312DA642-EB25-3A4B-98AD-DC64A9355668}"/>
              </a:ext>
            </a:extLst>
          </p:cNvPr>
          <p:cNvSpPr txBox="1">
            <a:spLocks/>
          </p:cNvSpPr>
          <p:nvPr/>
        </p:nvSpPr>
        <p:spPr>
          <a:xfrm>
            <a:off x="119336" y="116633"/>
            <a:ext cx="11737304" cy="100811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pl-PL" sz="2800" dirty="0">
                <a:solidFill>
                  <a:schemeClr val="bg1"/>
                </a:solidFill>
                <a:latin typeface="Arial" panose="020B0604020202020204" pitchFamily="34" charset="0"/>
              </a:rPr>
              <a:t>RP22-24 Program podpory malých prodejen na venkově „OBCHŮDEK 2021+”</a:t>
            </a:r>
            <a:endParaRPr lang="cs-CZ" sz="28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5748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0" y="1296144"/>
            <a:ext cx="11856640" cy="5517232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cs-CZ" sz="2800" b="1" dirty="0">
                <a:solidFill>
                  <a:schemeClr val="bg1"/>
                </a:solidFill>
                <a:highlight>
                  <a:srgbClr val="000000"/>
                </a:highlight>
              </a:rPr>
              <a:t> POVINNÉ přílohy Žádosti o poskytnutí dotace: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</a:pPr>
            <a:r>
              <a:rPr lang="cs-CZ" sz="2000" b="1" dirty="0">
                <a:latin typeface="+mn-lt"/>
              </a:rPr>
              <a:t>kopie</a:t>
            </a:r>
            <a:r>
              <a:rPr lang="cs-CZ" sz="2000" dirty="0">
                <a:latin typeface="+mn-lt"/>
              </a:rPr>
              <a:t> smlouvy o zřízení BÚ/písemné potvrzení banky o vedení BÚ žadatele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</a:pPr>
            <a:r>
              <a:rPr lang="cs-CZ" sz="2000" b="1" dirty="0">
                <a:latin typeface="+mn-lt"/>
              </a:rPr>
              <a:t>originál</a:t>
            </a:r>
            <a:r>
              <a:rPr lang="cs-CZ" sz="2000" dirty="0">
                <a:latin typeface="+mn-lt"/>
              </a:rPr>
              <a:t> plné moci nebo </a:t>
            </a:r>
            <a:r>
              <a:rPr lang="cs-CZ" sz="2000" dirty="0"/>
              <a:t>úředně ověřená kopie</a:t>
            </a:r>
            <a:r>
              <a:rPr lang="cs-CZ" sz="2000" dirty="0">
                <a:latin typeface="+mn-lt"/>
              </a:rPr>
              <a:t> v případě zastoupení 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</a:pPr>
            <a:r>
              <a:rPr lang="cs-CZ" sz="2000" b="1" dirty="0">
                <a:latin typeface="+mn-lt"/>
              </a:rPr>
              <a:t>kopie</a:t>
            </a:r>
            <a:r>
              <a:rPr lang="cs-CZ" sz="2000" dirty="0">
                <a:latin typeface="+mn-lt"/>
              </a:rPr>
              <a:t> dokladu prokazujícího formální ustanovení subjektu žadatele (nedokládají se, pokud lze ověřit ve veřejných rejstřících na internetu)</a:t>
            </a:r>
          </a:p>
          <a:p>
            <a:pPr lvl="2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1600" i="1" dirty="0">
                <a:solidFill>
                  <a:srgbClr val="0070C0"/>
                </a:solidFill>
                <a:latin typeface="+mn-lt"/>
              </a:rPr>
              <a:t>u </a:t>
            </a:r>
            <a:r>
              <a:rPr lang="cs-CZ" sz="1600" b="1" i="1" dirty="0">
                <a:solidFill>
                  <a:srgbClr val="0070C0"/>
                </a:solidFill>
                <a:latin typeface="+mn-lt"/>
              </a:rPr>
              <a:t>PO výpis z Obchodního rejstříku </a:t>
            </a:r>
            <a:r>
              <a:rPr lang="cs-CZ" sz="1600" i="1" dirty="0">
                <a:solidFill>
                  <a:srgbClr val="0070C0"/>
                </a:solidFill>
                <a:latin typeface="+mn-lt"/>
              </a:rPr>
              <a:t>ne starší 90 dnů ode dne uzávěrky přijímání žádostí (je-li tato v rejstříku  vedena)</a:t>
            </a:r>
            <a:endParaRPr lang="cs-CZ" sz="1600" i="1" dirty="0">
              <a:solidFill>
                <a:srgbClr val="FF0000"/>
              </a:solidFill>
              <a:latin typeface="+mn-lt"/>
            </a:endParaRPr>
          </a:p>
          <a:p>
            <a:pPr lvl="2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1600" i="1" dirty="0">
                <a:solidFill>
                  <a:srgbClr val="0070C0"/>
                </a:solidFill>
              </a:rPr>
              <a:t>u</a:t>
            </a:r>
            <a:r>
              <a:rPr lang="cs-CZ" sz="1600" b="1" i="1" dirty="0">
                <a:solidFill>
                  <a:srgbClr val="0070C0"/>
                </a:solidFill>
              </a:rPr>
              <a:t> FO podnikatele výpis z Živnostenského rejstříku</a:t>
            </a:r>
            <a:r>
              <a:rPr lang="cs-CZ" sz="1600" i="1" dirty="0">
                <a:solidFill>
                  <a:srgbClr val="0070C0"/>
                </a:solidFill>
              </a:rPr>
              <a:t>, příp. jiného oprávnění k podnikání týkající se podporované ekonomické činnosti (maloobchod s převahou potravin, nápojů a tabákových výrobků)</a:t>
            </a:r>
            <a:endParaRPr lang="cs-CZ" sz="1600" b="1" i="1" dirty="0">
              <a:solidFill>
                <a:srgbClr val="FF0000"/>
              </a:solidFill>
            </a:endParaRPr>
          </a:p>
          <a:p>
            <a:pPr lvl="2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1600" i="1" dirty="0">
                <a:solidFill>
                  <a:srgbClr val="0070C0"/>
                </a:solidFill>
              </a:rPr>
              <a:t>u obce </a:t>
            </a:r>
            <a:r>
              <a:rPr lang="cs-CZ" sz="1600" b="1" i="1" dirty="0">
                <a:solidFill>
                  <a:srgbClr val="0070C0"/>
                </a:solidFill>
              </a:rPr>
              <a:t>Výpis z usnesení Zastupitelstva o volbě </a:t>
            </a:r>
            <a:r>
              <a:rPr lang="cs-CZ" sz="1600" i="1" dirty="0">
                <a:solidFill>
                  <a:srgbClr val="0070C0"/>
                </a:solidFill>
              </a:rPr>
              <a:t>starosty/</a:t>
            </a:r>
            <a:r>
              <a:rPr lang="cs-CZ" sz="1600" i="1" dirty="0" err="1">
                <a:solidFill>
                  <a:srgbClr val="0070C0"/>
                </a:solidFill>
              </a:rPr>
              <a:t>ky</a:t>
            </a:r>
            <a:r>
              <a:rPr lang="cs-CZ" sz="1600" i="1" dirty="0">
                <a:solidFill>
                  <a:srgbClr val="0070C0"/>
                </a:solidFill>
              </a:rPr>
              <a:t>, který/á tuto funkci ke dni podání Žádosti vykonává</a:t>
            </a:r>
            <a:endParaRPr lang="cs-CZ" sz="1600" b="1" i="1" dirty="0">
              <a:solidFill>
                <a:srgbClr val="FF0000"/>
              </a:solidFill>
            </a:endParaRPr>
          </a:p>
          <a:p>
            <a:pPr lvl="1" algn="just">
              <a:lnSpc>
                <a:spcPct val="100000"/>
              </a:lnSpc>
              <a:spcBef>
                <a:spcPts val="600"/>
              </a:spcBef>
            </a:pPr>
            <a:r>
              <a:rPr lang="cs-CZ" sz="2000" b="1" dirty="0"/>
              <a:t>originál</a:t>
            </a:r>
            <a:r>
              <a:rPr lang="cs-CZ" sz="2000" dirty="0"/>
              <a:t> úplného výpisu z evidence skutečných majitelů </a:t>
            </a:r>
            <a:r>
              <a:rPr lang="cs-CZ" sz="1600" i="1" dirty="0">
                <a:solidFill>
                  <a:srgbClr val="0070C0"/>
                </a:solidFill>
              </a:rPr>
              <a:t>(v případě, že žadatel je PO s povinností evidovat skutečné majitele podle zákona o evidenci skutečných majitelů) </a:t>
            </a:r>
            <a:endParaRPr lang="cs-CZ" sz="1600" dirty="0">
              <a:latin typeface="+mn-lt"/>
            </a:endParaRPr>
          </a:p>
          <a:p>
            <a:pPr lvl="1" algn="just">
              <a:lnSpc>
                <a:spcPct val="100000"/>
              </a:lnSpc>
              <a:spcBef>
                <a:spcPts val="600"/>
              </a:spcBef>
            </a:pPr>
            <a:r>
              <a:rPr lang="cs-CZ" sz="2000" b="1" dirty="0"/>
              <a:t>originál</a:t>
            </a:r>
            <a:r>
              <a:rPr lang="cs-CZ" sz="2000" dirty="0"/>
              <a:t> potvrzení obce, na jejímž území se prodejna žadatele nachází, že se </a:t>
            </a:r>
            <a:r>
              <a:rPr lang="cs-CZ" sz="2000" u="sng" dirty="0"/>
              <a:t>v obci nachází 1 prodejna</a:t>
            </a:r>
            <a:r>
              <a:rPr lang="cs-CZ" sz="2000" dirty="0"/>
              <a:t> s převahou potravin, nápojů a tabákových výrobků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</a:pPr>
            <a:r>
              <a:rPr lang="cs-CZ" sz="2000" b="1" dirty="0"/>
              <a:t>kopie</a:t>
            </a:r>
            <a:r>
              <a:rPr lang="cs-CZ" sz="2000" dirty="0"/>
              <a:t> účetních dokladů, týkajících se způsobilých výdajů </a:t>
            </a:r>
            <a:r>
              <a:rPr lang="cs-CZ" sz="1600" i="1" dirty="0">
                <a:solidFill>
                  <a:srgbClr val="0070C0"/>
                </a:solidFill>
              </a:rPr>
              <a:t>(faktury/daňové doklady, smlouvy, mzdové listy)</a:t>
            </a:r>
            <a:endParaRPr lang="cs-CZ" sz="1600" dirty="0"/>
          </a:p>
          <a:p>
            <a:pPr lvl="1" algn="just">
              <a:lnSpc>
                <a:spcPct val="100000"/>
              </a:lnSpc>
              <a:spcBef>
                <a:spcPts val="600"/>
              </a:spcBef>
            </a:pPr>
            <a:r>
              <a:rPr lang="cs-CZ" sz="2000" b="1" dirty="0"/>
              <a:t>kopie</a:t>
            </a:r>
            <a:r>
              <a:rPr lang="cs-CZ" sz="2000" dirty="0"/>
              <a:t> dokladů prokazujících úhradu způsobilých výdajů </a:t>
            </a:r>
            <a:r>
              <a:rPr lang="cs-CZ" sz="1600" i="1" dirty="0">
                <a:solidFill>
                  <a:srgbClr val="0070C0"/>
                </a:solidFill>
              </a:rPr>
              <a:t>(výpisy z BÚ, výdajové/příjmové doklady)</a:t>
            </a:r>
            <a:endParaRPr lang="cs-CZ" sz="2000" dirty="0"/>
          </a:p>
          <a:p>
            <a:pPr marL="457200" lvl="1" indent="0" algn="just">
              <a:lnSpc>
                <a:spcPct val="120000"/>
              </a:lnSpc>
              <a:spcBef>
                <a:spcPts val="600"/>
              </a:spcBef>
              <a:buNone/>
            </a:pPr>
            <a:endParaRPr lang="cs-CZ" dirty="0"/>
          </a:p>
          <a:p>
            <a:pPr marL="457200" lvl="1" indent="0" algn="just">
              <a:lnSpc>
                <a:spcPct val="120000"/>
              </a:lnSpc>
              <a:spcBef>
                <a:spcPts val="600"/>
              </a:spcBef>
              <a:buNone/>
            </a:pPr>
            <a:endParaRPr lang="cs-CZ" dirty="0">
              <a:latin typeface="+mn-lt"/>
            </a:endParaRPr>
          </a:p>
          <a:p>
            <a:pPr marL="457200" lvl="1" indent="0" algn="just">
              <a:lnSpc>
                <a:spcPct val="100000"/>
              </a:lnSpc>
              <a:spcBef>
                <a:spcPts val="1200"/>
              </a:spcBef>
              <a:buNone/>
            </a:pPr>
            <a:endParaRPr lang="cs-CZ" sz="2600" dirty="0">
              <a:latin typeface="+mn-lt"/>
            </a:endParaRPr>
          </a:p>
          <a:p>
            <a:pPr algn="just"/>
            <a:endParaRPr lang="cs-CZ" dirty="0"/>
          </a:p>
        </p:txBody>
      </p:sp>
      <p:sp>
        <p:nvSpPr>
          <p:cNvPr id="5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20336" y="6597352"/>
            <a:ext cx="2665264" cy="216024"/>
          </a:xfrm>
        </p:spPr>
        <p:txBody>
          <a:bodyPr/>
          <a:lstStyle/>
          <a:p>
            <a:fld id="{157D43A2-98E4-B24E-9228-7624BE346F8E}" type="slidenum">
              <a:rPr lang="cs-CZ" sz="1600" smtClean="0"/>
              <a:pPr/>
              <a:t>7</a:t>
            </a:fld>
            <a:endParaRPr lang="cs-CZ" sz="1600" dirty="0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312DA642-EB25-3A4B-98AD-DC64A9355668}"/>
              </a:ext>
            </a:extLst>
          </p:cNvPr>
          <p:cNvSpPr txBox="1">
            <a:spLocks/>
          </p:cNvSpPr>
          <p:nvPr/>
        </p:nvSpPr>
        <p:spPr>
          <a:xfrm>
            <a:off x="191344" y="116633"/>
            <a:ext cx="11665296" cy="100811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pl-PL" sz="2800" dirty="0">
                <a:solidFill>
                  <a:schemeClr val="bg1"/>
                </a:solidFill>
                <a:latin typeface="Arial" panose="020B0604020202020204" pitchFamily="34" charset="0"/>
              </a:rPr>
              <a:t>RP22-24 Program podpory malých prodejen na venkově „OBCHŮDEK 2021+”</a:t>
            </a:r>
            <a:endParaRPr lang="cs-CZ" sz="28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1447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-40054" y="1268760"/>
            <a:ext cx="11856640" cy="576064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cs-CZ" sz="2800" b="1" dirty="0">
                <a:solidFill>
                  <a:schemeClr val="bg1"/>
                </a:solidFill>
                <a:highlight>
                  <a:srgbClr val="000000"/>
                </a:highlight>
              </a:rPr>
              <a:t> KRITÉRIA PRO HODNOCENÍ ŽÁDOSTÍ o poskytnutí dotace:</a:t>
            </a:r>
          </a:p>
          <a:p>
            <a:pPr marL="457200" lvl="1" indent="0" algn="just">
              <a:lnSpc>
                <a:spcPct val="120000"/>
              </a:lnSpc>
              <a:spcBef>
                <a:spcPts val="600"/>
              </a:spcBef>
              <a:buNone/>
            </a:pPr>
            <a:endParaRPr lang="cs-CZ" dirty="0"/>
          </a:p>
          <a:p>
            <a:pPr marL="457200" lvl="1" indent="0" algn="just">
              <a:lnSpc>
                <a:spcPct val="120000"/>
              </a:lnSpc>
              <a:spcBef>
                <a:spcPts val="600"/>
              </a:spcBef>
              <a:buNone/>
            </a:pPr>
            <a:endParaRPr lang="cs-CZ" dirty="0">
              <a:latin typeface="+mn-lt"/>
            </a:endParaRPr>
          </a:p>
          <a:p>
            <a:pPr marL="457200" lvl="1" indent="0" algn="just">
              <a:lnSpc>
                <a:spcPct val="100000"/>
              </a:lnSpc>
              <a:spcBef>
                <a:spcPts val="1200"/>
              </a:spcBef>
              <a:buNone/>
            </a:pPr>
            <a:endParaRPr lang="cs-CZ" sz="2600" dirty="0">
              <a:latin typeface="+mn-lt"/>
            </a:endParaRPr>
          </a:p>
          <a:p>
            <a:pPr algn="just"/>
            <a:endParaRPr lang="cs-CZ" dirty="0"/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sz="2000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cs-CZ" sz="2000" dirty="0"/>
              <a:t>při rovnosti bodů rozhoduje datum a čas doručení Žádosti 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600" i="1" dirty="0">
                <a:solidFill>
                  <a:srgbClr val="0070C0"/>
                </a:solidFill>
              </a:rPr>
              <a:t>(podací razítko podatelny KÚZK/doručení prostřednictvím datové schránky)</a:t>
            </a:r>
            <a:endParaRPr lang="cs-CZ" sz="1600" dirty="0"/>
          </a:p>
        </p:txBody>
      </p:sp>
      <p:sp>
        <p:nvSpPr>
          <p:cNvPr id="5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20336" y="6597352"/>
            <a:ext cx="2665264" cy="216024"/>
          </a:xfrm>
        </p:spPr>
        <p:txBody>
          <a:bodyPr/>
          <a:lstStyle/>
          <a:p>
            <a:fld id="{157D43A2-98E4-B24E-9228-7624BE346F8E}" type="slidenum">
              <a:rPr lang="cs-CZ" sz="1600" smtClean="0"/>
              <a:pPr/>
              <a:t>8</a:t>
            </a:fld>
            <a:endParaRPr lang="cs-CZ" sz="1600" dirty="0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312DA642-EB25-3A4B-98AD-DC64A9355668}"/>
              </a:ext>
            </a:extLst>
          </p:cNvPr>
          <p:cNvSpPr txBox="1">
            <a:spLocks/>
          </p:cNvSpPr>
          <p:nvPr/>
        </p:nvSpPr>
        <p:spPr>
          <a:xfrm>
            <a:off x="119336" y="116633"/>
            <a:ext cx="11737304" cy="100811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pl-PL" sz="2800" dirty="0">
                <a:solidFill>
                  <a:schemeClr val="bg1"/>
                </a:solidFill>
                <a:latin typeface="Arial" panose="020B0604020202020204" pitchFamily="34" charset="0"/>
              </a:rPr>
              <a:t>RP22-24 Program podpory malých prodejen na venkově „OBCHŮDEK 2021+”</a:t>
            </a:r>
            <a:endParaRPr lang="cs-CZ" sz="28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384" y="1801974"/>
            <a:ext cx="7848872" cy="4651362"/>
          </a:xfrm>
          <a:prstGeom prst="rect">
            <a:avLst/>
          </a:prstGeom>
          <a:ln w="3175">
            <a:noFill/>
          </a:ln>
        </p:spPr>
      </p:pic>
    </p:spTree>
    <p:extLst>
      <p:ext uri="{BB962C8B-B14F-4D97-AF65-F5344CB8AC3E}">
        <p14:creationId xmlns:p14="http://schemas.microsoft.com/office/powerpoint/2010/main" val="28435083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9DBC78F-0EBC-B64F-A71B-D88E34741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34264" y="6355652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z="1600" smtClean="0"/>
              <a:pPr/>
              <a:t>9</a:t>
            </a:fld>
            <a:endParaRPr lang="cs-CZ" sz="1600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12DA642-EB25-3A4B-98AD-DC64A9355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188639"/>
            <a:ext cx="11162208" cy="936105"/>
          </a:xfrm>
          <a:solidFill>
            <a:schemeClr val="tx1"/>
          </a:solidFill>
        </p:spPr>
        <p:txBody>
          <a:bodyPr anchor="ctr">
            <a:normAutofit/>
          </a:bodyPr>
          <a:lstStyle/>
          <a:p>
            <a:pPr algn="ctr"/>
            <a:r>
              <a:rPr lang="pl-PL" sz="2800" dirty="0">
                <a:solidFill>
                  <a:schemeClr val="bg1"/>
                </a:solidFill>
                <a:latin typeface="Arial" panose="020B0604020202020204" pitchFamily="34" charset="0"/>
              </a:rPr>
              <a:t>RP22 Program podpory malých prodejen na venkově „OBCHŮDEK 2021+”</a:t>
            </a:r>
            <a:endParaRPr lang="cs-CZ" sz="28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3048000" y="31058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dirty="0">
                <a:solidFill>
                  <a:schemeClr val="bg1"/>
                </a:solidFill>
                <a:latin typeface="Arial" panose="020B0604020202020204" pitchFamily="34" charset="0"/>
              </a:rPr>
              <a:t>RP22 Program podpory malých prodejen na venkově „OBCHŮDEK 2021+”</a:t>
            </a:r>
            <a:endParaRPr lang="cs-CZ" dirty="0"/>
          </a:p>
        </p:txBody>
      </p:sp>
      <p:sp>
        <p:nvSpPr>
          <p:cNvPr id="15" name="Obdélník 14"/>
          <p:cNvSpPr/>
          <p:nvPr/>
        </p:nvSpPr>
        <p:spPr>
          <a:xfrm>
            <a:off x="227830" y="1559516"/>
            <a:ext cx="117728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" lvl="1"/>
            <a:r>
              <a:rPr lang="cs-CZ" sz="2800" b="1" dirty="0">
                <a:solidFill>
                  <a:schemeClr val="bg1"/>
                </a:solidFill>
                <a:highlight>
                  <a:srgbClr val="000000"/>
                </a:highlight>
              </a:rPr>
              <a:t> Předložené žádosti v členění dle typu žadatelů </a:t>
            </a:r>
            <a:r>
              <a:rPr lang="cs-CZ" sz="2400" b="1" dirty="0">
                <a:solidFill>
                  <a:schemeClr val="bg1"/>
                </a:solidFill>
                <a:highlight>
                  <a:srgbClr val="000000"/>
                </a:highlight>
              </a:rPr>
              <a:t>(srovnání 2023 – 2024)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515380" y="2243325"/>
          <a:ext cx="11123999" cy="43751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37200">
                  <a:extLst>
                    <a:ext uri="{9D8B030D-6E8A-4147-A177-3AD203B41FA5}">
                      <a16:colId xmlns:a16="http://schemas.microsoft.com/office/drawing/2014/main" val="2512674701"/>
                    </a:ext>
                  </a:extLst>
                </a:gridCol>
                <a:gridCol w="1435355">
                  <a:extLst>
                    <a:ext uri="{9D8B030D-6E8A-4147-A177-3AD203B41FA5}">
                      <a16:colId xmlns:a16="http://schemas.microsoft.com/office/drawing/2014/main" val="951870627"/>
                    </a:ext>
                  </a:extLst>
                </a:gridCol>
                <a:gridCol w="932981">
                  <a:extLst>
                    <a:ext uri="{9D8B030D-6E8A-4147-A177-3AD203B41FA5}">
                      <a16:colId xmlns:a16="http://schemas.microsoft.com/office/drawing/2014/main" val="747842884"/>
                    </a:ext>
                  </a:extLst>
                </a:gridCol>
                <a:gridCol w="1603276">
                  <a:extLst>
                    <a:ext uri="{9D8B030D-6E8A-4147-A177-3AD203B41FA5}">
                      <a16:colId xmlns:a16="http://schemas.microsoft.com/office/drawing/2014/main" val="185704978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93582846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75737603"/>
                    </a:ext>
                  </a:extLst>
                </a:gridCol>
                <a:gridCol w="1582939">
                  <a:extLst>
                    <a:ext uri="{9D8B030D-6E8A-4147-A177-3AD203B41FA5}">
                      <a16:colId xmlns:a16="http://schemas.microsoft.com/office/drawing/2014/main" val="464085470"/>
                    </a:ext>
                  </a:extLst>
                </a:gridCol>
              </a:tblGrid>
              <a:tr h="576066">
                <a:tc>
                  <a:txBody>
                    <a:bodyPr/>
                    <a:lstStyle/>
                    <a:p>
                      <a:pPr algn="ctr" fontAlgn="ctr"/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s-CZ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s-CZ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54688272"/>
                  </a:ext>
                </a:extLst>
              </a:tr>
              <a:tr h="102578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Typ žadatele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Počet předložených žádostí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%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Požadovaná dotace Kč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Počet předložených žádostí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%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Požadovaná dotace Kč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97600540"/>
                  </a:ext>
                </a:extLst>
              </a:tr>
              <a:tr h="554657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 PO předkládající 2 a více žádostí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45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59%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4 437 000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47</a:t>
                      </a:r>
                      <a:endParaRPr lang="cs-CZ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56%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08101872"/>
                  </a:ext>
                </a:extLst>
              </a:tr>
              <a:tr h="554657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 PO ostatní (předkládající 1 žádost)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3%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8%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16005093"/>
                  </a:ext>
                </a:extLst>
              </a:tr>
              <a:tr h="554657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 Obec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13%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1 000 000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12%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1 000 000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59190266"/>
                  </a:ext>
                </a:extLst>
              </a:tr>
              <a:tr h="554657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 FO podnikající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25%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1 595 000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20</a:t>
                      </a:r>
                      <a:endParaRPr lang="cs-CZ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24%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1 702 000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37477324"/>
                  </a:ext>
                </a:extLst>
              </a:tr>
              <a:tr h="554657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 CELKEM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 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7 229 000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 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8 102 000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01096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51493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2000">
        <p15:prstTrans prst="curtains"/>
      </p:transition>
    </mc:Choice>
    <mc:Fallback xmlns="">
      <p:transition spd="slow" advTm="2000">
        <p:fade/>
      </p:transition>
    </mc:Fallback>
  </mc:AlternateContent>
</p:sld>
</file>

<file path=ppt/theme/theme1.xml><?xml version="1.0" encoding="utf-8"?>
<a:theme xmlns:a="http://schemas.openxmlformats.org/drawingml/2006/main" name="Prezentace_KUZK_vzor_Arial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Prezentace_KUZK_vzor_Arial</Template>
  <TotalTime>7519</TotalTime>
  <Words>1406</Words>
  <Application>Microsoft Office PowerPoint</Application>
  <PresentationFormat>Širokoúhlá obrazovka</PresentationFormat>
  <Paragraphs>253</Paragraphs>
  <Slides>13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13</vt:i4>
      </vt:variant>
    </vt:vector>
  </HeadingPairs>
  <TitlesOfParts>
    <vt:vector size="21" baseType="lpstr">
      <vt:lpstr>Arial</vt:lpstr>
      <vt:lpstr>Arial Black</vt:lpstr>
      <vt:lpstr>Arial Narrow</vt:lpstr>
      <vt:lpstr>Calibri</vt:lpstr>
      <vt:lpstr>Degular</vt:lpstr>
      <vt:lpstr>Wingdings</vt:lpstr>
      <vt:lpstr>Prezentace_KUZK_vzor_Arial</vt:lpstr>
      <vt:lpstr>Motiv Office</vt:lpstr>
      <vt:lpstr>Prezentace aplikace PowerPoint</vt:lpstr>
      <vt:lpstr>RP22 Program podpory malých prodejen na venkově „OBCHŮDEK 2021+”</vt:lpstr>
      <vt:lpstr>RP22-24 Program podpory malých prodejen na venkově „OBCHŮDEK 2021+”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RP22 Program podpory malých prodejen na venkově „OBCHŮDEK 2021+”</vt:lpstr>
      <vt:lpstr>Prezentace aplikace PowerPoint</vt:lpstr>
      <vt:lpstr>Prezentace aplikace PowerPoint</vt:lpstr>
      <vt:lpstr>Prezentace aplikace PowerPoint</vt:lpstr>
      <vt:lpstr>Děkujeme 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Marek Tomáš</dc:creator>
  <cp:lastModifiedBy>Marek Tomáš</cp:lastModifiedBy>
  <cp:revision>597</cp:revision>
  <cp:lastPrinted>2025-01-13T08:04:11Z</cp:lastPrinted>
  <dcterms:created xsi:type="dcterms:W3CDTF">2012-07-10T12:59:21Z</dcterms:created>
  <dcterms:modified xsi:type="dcterms:W3CDTF">2025-01-13T08:37:39Z</dcterms:modified>
</cp:coreProperties>
</file>