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8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76" r:id="rId14"/>
    <p:sldId id="264" r:id="rId15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C0E7E7-C084-48AD-A3D2-5379A7BEC9F0}" v="7" dt="2025-01-12T17:35:18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D1B98-1440-4588-B036-6CB80A629E08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BA4E0-F56C-4E20-8003-DA5732A475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433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13.01.2025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13.01.2025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13.01.2025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13.01.2025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13.01.2025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13.01.2025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nna.fenykova@zlinskykraj.c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linskykraj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58" y="465365"/>
            <a:ext cx="11298149" cy="5927270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r>
              <a:rPr lang="cs-CZ" sz="4800" dirty="0">
                <a:latin typeface="+mj-lt"/>
              </a:rPr>
              <a:t>MaS07-25 Podpora sportovní infrastruktury na území Zlínského kraje</a:t>
            </a: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1200" dirty="0">
                <a:latin typeface="+mj-lt"/>
              </a:rPr>
            </a:br>
            <a:br>
              <a:rPr lang="cs-CZ" sz="1200" dirty="0">
                <a:latin typeface="+mj-lt"/>
              </a:rPr>
            </a:br>
            <a:br>
              <a:rPr lang="cs-CZ" sz="4800" dirty="0">
                <a:latin typeface="+mj-lt"/>
              </a:rPr>
            </a:br>
            <a:br>
              <a:rPr lang="cs-CZ" sz="1600" dirty="0">
                <a:latin typeface="+mj-lt"/>
              </a:rPr>
            </a:br>
            <a:endParaRPr lang="cs-CZ" sz="1600" b="1" spc="50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  <p:pic>
        <p:nvPicPr>
          <p:cNvPr id="3" name="Obrázek 2" descr="Obsah obrázku tráva, stadión, venku, budova&#10;&#10;Popis byl vytvořen automaticky">
            <a:extLst>
              <a:ext uri="{FF2B5EF4-FFF2-40B4-BE49-F238E27FC236}">
                <a16:creationId xmlns:a16="http://schemas.microsoft.com/office/drawing/2014/main" id="{CB29B602-2195-2881-074F-F32EC013F2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5847" y="2730296"/>
            <a:ext cx="3136695" cy="2352694"/>
          </a:xfrm>
          <a:prstGeom prst="rect">
            <a:avLst/>
          </a:prstGeom>
        </p:spPr>
      </p:pic>
      <p:pic>
        <p:nvPicPr>
          <p:cNvPr id="4" name="Obrázek 3" descr="Obsah obrázku tráva, venku, Letecké snímkování, strom&#10;&#10;Popis byl vytvořen automaticky">
            <a:extLst>
              <a:ext uri="{FF2B5EF4-FFF2-40B4-BE49-F238E27FC236}">
                <a16:creationId xmlns:a16="http://schemas.microsoft.com/office/drawing/2014/main" id="{9D5F71CE-F94F-F5E4-AAD3-EABAEFD9CB5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864" y="2730296"/>
            <a:ext cx="3136695" cy="2352694"/>
          </a:xfrm>
          <a:prstGeom prst="rect">
            <a:avLst/>
          </a:prstGeom>
        </p:spPr>
      </p:pic>
      <p:pic>
        <p:nvPicPr>
          <p:cNvPr id="5" name="Obrázek 4" descr="Obsah obrázku interiér, podlaha, radnice, strop&#10;&#10;Popis byl vytvořen automaticky">
            <a:extLst>
              <a:ext uri="{FF2B5EF4-FFF2-40B4-BE49-F238E27FC236}">
                <a16:creationId xmlns:a16="http://schemas.microsoft.com/office/drawing/2014/main" id="{D7677C9C-2B3C-3266-72E6-B6CA5FC8127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79" y="2730296"/>
            <a:ext cx="3528847" cy="2352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99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550863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600" b="1" u="sng" kern="0" dirty="0">
              <a:latin typeface="Arial"/>
            </a:endParaRPr>
          </a:p>
          <a:p>
            <a:pPr marL="342900" lvl="0" indent="550863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cs-CZ" altLang="cs-CZ" sz="2400" b="1" u="sng" kern="0" dirty="0">
                <a:latin typeface="Arial"/>
              </a:rPr>
              <a:t>Dotazy k odborným a administrativním záležitostem</a:t>
            </a:r>
          </a:p>
          <a:p>
            <a:pPr marL="893763" lvl="0" indent="987425" defTabSz="17970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br>
              <a:rPr lang="cs-CZ" altLang="cs-CZ" sz="2400" b="1" u="sng" kern="0" dirty="0">
                <a:latin typeface="Arial"/>
              </a:rPr>
            </a:br>
            <a:r>
              <a:rPr lang="cs-CZ" altLang="cs-CZ" sz="2400" b="1" kern="0" dirty="0">
                <a:latin typeface="Arial"/>
              </a:rPr>
              <a:t>Ing. Tomáš Duda				</a:t>
            </a:r>
            <a:br>
              <a:rPr lang="cs-CZ" altLang="cs-CZ" sz="2400" b="1" kern="0" dirty="0">
                <a:latin typeface="Arial"/>
              </a:rPr>
            </a:br>
            <a:r>
              <a:rPr lang="cs-CZ" altLang="cs-CZ" sz="2400" kern="0" dirty="0">
                <a:latin typeface="Arial"/>
              </a:rPr>
              <a:t>Odbor školství, mládeže a sportu</a:t>
            </a:r>
            <a:br>
              <a:rPr lang="cs-CZ" altLang="cs-CZ" sz="2400" kern="0" dirty="0">
                <a:latin typeface="Arial"/>
              </a:rPr>
            </a:br>
            <a:r>
              <a:rPr lang="cs-CZ" altLang="cs-CZ" sz="2400" kern="0" dirty="0">
                <a:latin typeface="Arial"/>
              </a:rPr>
              <a:t>Oddělení koncepcí, kariérového poradenství, prevence a sportu</a:t>
            </a:r>
            <a:br>
              <a:rPr lang="cs-CZ" altLang="cs-CZ" sz="2400" kern="0" dirty="0">
                <a:latin typeface="Arial"/>
              </a:rPr>
            </a:br>
            <a:r>
              <a:rPr lang="cs-CZ" altLang="cs-CZ" sz="2400" kern="0" dirty="0">
                <a:latin typeface="Arial"/>
              </a:rPr>
              <a:t>tel.: 577 043 748</a:t>
            </a:r>
            <a:br>
              <a:rPr lang="cs-CZ" altLang="cs-CZ" sz="2400" kern="0" dirty="0">
                <a:latin typeface="Arial"/>
              </a:rPr>
            </a:br>
            <a:r>
              <a:rPr lang="cs-CZ" altLang="cs-CZ" sz="2400" kern="0" dirty="0">
                <a:latin typeface="Arial"/>
              </a:rPr>
              <a:t>e-mail: </a:t>
            </a:r>
            <a:r>
              <a:rPr lang="cs-CZ" altLang="cs-CZ" sz="2400" kern="0" dirty="0">
                <a:latin typeface="Arial"/>
                <a:hlinkClick r:id="rId2"/>
              </a:rPr>
              <a:t>tomas.duda@zlinskykraj.cz</a:t>
            </a:r>
            <a:r>
              <a:rPr lang="cs-CZ" altLang="cs-CZ" sz="2400" kern="0" dirty="0">
                <a:latin typeface="Arial"/>
              </a:rPr>
              <a:t>		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endParaRPr lang="cs-CZ" altLang="cs-CZ" sz="1400" kern="0" dirty="0">
              <a:latin typeface="Arial"/>
            </a:endParaRP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z="1000" smtClean="0"/>
              <a:pPr/>
              <a:t>10</a:t>
            </a:fld>
            <a:endParaRPr lang="cs-CZ" sz="1000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Kontakt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8943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11051658" cy="3633972"/>
          </a:xfrm>
        </p:spPr>
        <p:txBody>
          <a:bodyPr/>
          <a:lstStyle/>
          <a:p>
            <a:pPr algn="ctr"/>
            <a:br>
              <a:rPr lang="cs-CZ" dirty="0"/>
            </a:br>
            <a:br>
              <a:rPr lang="cs-CZ" dirty="0"/>
            </a:br>
            <a:r>
              <a:rPr lang="cs-CZ" sz="8000" dirty="0"/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755791"/>
            <a:ext cx="11264900" cy="38719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dirty="0"/>
              <a:t>1.1 Technické zhodnocení (modernizace, rekonstrukce) stávajících sportovních zařízení včetně jejich zázemí.</a:t>
            </a:r>
          </a:p>
          <a:p>
            <a:pPr marL="0" indent="0" algn="just">
              <a:buNone/>
            </a:pPr>
            <a:endParaRPr lang="cs-CZ" sz="3200" b="1" dirty="0"/>
          </a:p>
          <a:p>
            <a:pPr marL="0" indent="0" algn="just">
              <a:buNone/>
            </a:pPr>
            <a:endParaRPr lang="cs-CZ" sz="3200" b="1" dirty="0"/>
          </a:p>
          <a:p>
            <a:pPr marL="0" indent="0" algn="just">
              <a:buNone/>
            </a:pPr>
            <a:r>
              <a:rPr lang="cs-CZ" sz="3200" b="1" dirty="0"/>
              <a:t>1.2 Výstavba nových sportovních zařízení včetně jejich zázemí.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dirty="0"/>
              <a:t>1. Podporovaná opatření</a:t>
            </a:r>
          </a:p>
        </p:txBody>
      </p:sp>
    </p:spTree>
    <p:extLst>
      <p:ext uri="{BB962C8B-B14F-4D97-AF65-F5344CB8AC3E}">
        <p14:creationId xmlns:p14="http://schemas.microsoft.com/office/powerpoint/2010/main" val="202825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94576"/>
            <a:ext cx="11264900" cy="5163423"/>
          </a:xfrm>
        </p:spPr>
        <p:txBody>
          <a:bodyPr/>
          <a:lstStyle/>
          <a:p>
            <a:r>
              <a:rPr lang="cs-CZ" dirty="0"/>
              <a:t>celková předpokládaná částka </a:t>
            </a:r>
            <a:r>
              <a:rPr lang="cs-CZ" b="1" dirty="0"/>
              <a:t>30 000 000 Kč 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minimální výše dotace na 1 projekt: </a:t>
            </a:r>
            <a:r>
              <a:rPr lang="cs-CZ" b="1" dirty="0"/>
              <a:t>100 000 Kč</a:t>
            </a:r>
          </a:p>
          <a:p>
            <a:r>
              <a:rPr lang="cs-CZ" dirty="0"/>
              <a:t>maximální výše dotace na 1 projekt : </a:t>
            </a:r>
            <a:r>
              <a:rPr lang="cs-CZ" b="1" dirty="0"/>
              <a:t>1 000 000 Kč</a:t>
            </a:r>
          </a:p>
          <a:p>
            <a:endParaRPr lang="cs-CZ" b="1" dirty="0"/>
          </a:p>
          <a:p>
            <a:r>
              <a:rPr lang="cs-CZ" dirty="0"/>
              <a:t>maximální míra dotace činí </a:t>
            </a:r>
            <a:r>
              <a:rPr lang="cs-CZ" b="1" dirty="0"/>
              <a:t>50 %</a:t>
            </a:r>
            <a:r>
              <a:rPr lang="cs-CZ" dirty="0"/>
              <a:t> z celkových způsobilých výdajů.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Alokace programu</a:t>
            </a:r>
          </a:p>
        </p:txBody>
      </p:sp>
    </p:spTree>
    <p:extLst>
      <p:ext uri="{BB962C8B-B14F-4D97-AF65-F5344CB8AC3E}">
        <p14:creationId xmlns:p14="http://schemas.microsoft.com/office/powerpoint/2010/main" val="1668618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4797647"/>
          </a:xfrm>
        </p:spPr>
        <p:txBody>
          <a:bodyPr/>
          <a:lstStyle/>
          <a:p>
            <a:r>
              <a:rPr lang="cs-CZ" b="1" dirty="0"/>
              <a:t>Obec</a:t>
            </a:r>
            <a:r>
              <a:rPr lang="cs-CZ" dirty="0"/>
              <a:t> ve smyslu zákona č. 128/2000 Sb., o obcích, ve znění pozdějších předpisů a její zřízené či zakládané organizace</a:t>
            </a:r>
          </a:p>
          <a:p>
            <a:pPr marL="0" indent="0">
              <a:buNone/>
            </a:pPr>
            <a:r>
              <a:rPr lang="cs-CZ" dirty="0"/>
              <a:t>   </a:t>
            </a:r>
          </a:p>
          <a:p>
            <a:r>
              <a:rPr lang="cs-CZ" dirty="0"/>
              <a:t> </a:t>
            </a:r>
            <a:r>
              <a:rPr lang="cs-CZ" b="1" dirty="0"/>
              <a:t>Spolek a pobočný spolek </a:t>
            </a:r>
            <a:r>
              <a:rPr lang="cs-CZ" dirty="0"/>
              <a:t>ve smyslu zákona č. 89/2012 Sb., občanský zákoník, ve znění pozdějších předpisů 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b="1" dirty="0"/>
              <a:t>Obchodní společnosti </a:t>
            </a:r>
            <a:r>
              <a:rPr lang="cs-CZ" dirty="0"/>
              <a:t>ve smyslu zákona č. 90/2012 Sb., </a:t>
            </a:r>
            <a:br>
              <a:rPr lang="cs-CZ" dirty="0"/>
            </a:br>
            <a:r>
              <a:rPr lang="cs-CZ" dirty="0"/>
              <a:t>o obchodních korporacích, ve znění pozdějších předpisů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Způsobilí žadatelé</a:t>
            </a:r>
          </a:p>
        </p:txBody>
      </p:sp>
    </p:spTree>
    <p:extLst>
      <p:ext uri="{BB962C8B-B14F-4D97-AF65-F5344CB8AC3E}">
        <p14:creationId xmlns:p14="http://schemas.microsoft.com/office/powerpoint/2010/main" val="979799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žadatel může předložit maximálně 1 žádost v opatření 1.1 nebo 1.2</a:t>
            </a:r>
          </a:p>
          <a:p>
            <a:pPr algn="just"/>
            <a:endParaRPr lang="cs-CZ" dirty="0"/>
          </a:p>
          <a:p>
            <a:r>
              <a:rPr lang="cs-CZ" dirty="0"/>
              <a:t>projekt nemůže být podpořen z jiného dotačního titulu Zlínského kraje</a:t>
            </a:r>
            <a:br>
              <a:rPr lang="cs-CZ" dirty="0"/>
            </a:br>
            <a:endParaRPr lang="cs-CZ" dirty="0"/>
          </a:p>
          <a:p>
            <a:r>
              <a:rPr lang="cs-CZ" dirty="0"/>
              <a:t>nejsou podporovány projekty, které jsou financovány z Národní sportovní agentury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4. Způsobilost projektu</a:t>
            </a:r>
          </a:p>
        </p:txBody>
      </p:sp>
    </p:spTree>
    <p:extLst>
      <p:ext uri="{BB962C8B-B14F-4D97-AF65-F5344CB8AC3E}">
        <p14:creationId xmlns:p14="http://schemas.microsoft.com/office/powerpoint/2010/main" val="4070300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98105" y="1612242"/>
            <a:ext cx="10903869" cy="4797647"/>
          </a:xfrm>
        </p:spPr>
        <p:txBody>
          <a:bodyPr>
            <a:normAutofit lnSpcReduction="10000"/>
          </a:bodyPr>
          <a:lstStyle/>
          <a:p>
            <a:r>
              <a:rPr lang="cs-CZ" dirty="0"/>
              <a:t>realizace projektu může být nejdříve zahájena </a:t>
            </a:r>
            <a:r>
              <a:rPr lang="cs-CZ" b="1" dirty="0"/>
              <a:t>1. 1. 2025</a:t>
            </a:r>
            <a:endParaRPr lang="cs-CZ" dirty="0"/>
          </a:p>
          <a:p>
            <a:r>
              <a:rPr lang="cs-CZ" dirty="0"/>
              <a:t>nejzazší termín pro ukončení realizace projektu </a:t>
            </a:r>
            <a:r>
              <a:rPr lang="cs-CZ" b="1" dirty="0"/>
              <a:t>31. 12. 2025</a:t>
            </a:r>
            <a:endParaRPr lang="cs-CZ" dirty="0"/>
          </a:p>
          <a:p>
            <a:r>
              <a:rPr lang="cs-CZ" dirty="0"/>
              <a:t>závěrečná zpráva musí být předložena nejpozději do </a:t>
            </a:r>
            <a:r>
              <a:rPr lang="cs-CZ" b="1" dirty="0"/>
              <a:t>31. 1. 2026</a:t>
            </a:r>
            <a:endParaRPr lang="cs-CZ" dirty="0"/>
          </a:p>
          <a:p>
            <a:endParaRPr lang="cs-CZ" dirty="0"/>
          </a:p>
          <a:p>
            <a:r>
              <a:rPr lang="cs-CZ" dirty="0"/>
              <a:t>v době realizace projektu musí žadateli způsobilé výdaje vzniknout a být uhrazen minimálně </a:t>
            </a:r>
            <a:r>
              <a:rPr lang="cs-CZ" b="1" dirty="0"/>
              <a:t>vlastní podíl žadatele </a:t>
            </a:r>
            <a:r>
              <a:rPr lang="cs-CZ" dirty="0"/>
              <a:t>na celkové částce skutečných způsobilých výdajů vynaložených na realizaci projektu</a:t>
            </a:r>
          </a:p>
          <a:p>
            <a:endParaRPr lang="cs-CZ" dirty="0"/>
          </a:p>
          <a:p>
            <a:r>
              <a:rPr lang="cs-CZ" dirty="0"/>
              <a:t>dotace je proplacena do 30 pracovních schválení Závěrečné zprávy s vyúčtováním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Doba realizace projektu</a:t>
            </a:r>
          </a:p>
        </p:txBody>
      </p:sp>
    </p:spTree>
    <p:extLst>
      <p:ext uri="{BB962C8B-B14F-4D97-AF65-F5344CB8AC3E}">
        <p14:creationId xmlns:p14="http://schemas.microsoft.com/office/powerpoint/2010/main" val="770910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7798"/>
            <a:ext cx="11264900" cy="4601827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příjem žádostí </a:t>
            </a:r>
            <a:r>
              <a:rPr lang="pl-PL" b="1" dirty="0"/>
              <a:t>od 13. 1. 2025 do 7. 2. 2025 do 12:00 hodin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2"/>
              </a:rPr>
              <a:t>www.zlinskykraj.cz</a:t>
            </a:r>
            <a:r>
              <a:rPr lang="cs-CZ" dirty="0"/>
              <a:t> → Dotace → Dotace Zlínského kraje → Aktuálně vyhlášené výzvy → </a:t>
            </a:r>
            <a:r>
              <a:rPr lang="pl-PL" dirty="0"/>
              <a:t>MaS07-25 Podpora sportovní infrastruktury na území Zlínského kraje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podání on-line vyplněného formuláře Žádosti SW602 FORM</a:t>
            </a:r>
            <a:br>
              <a:rPr lang="cs-CZ" dirty="0"/>
            </a:br>
            <a:r>
              <a:rPr lang="cs-CZ" dirty="0"/>
              <a:t>- přímo z formuláře prostřednictvím vlastní datové schránky</a:t>
            </a:r>
            <a:br>
              <a:rPr lang="cs-CZ" dirty="0"/>
            </a:br>
            <a:r>
              <a:rPr lang="cs-CZ" dirty="0"/>
              <a:t>- nebo </a:t>
            </a:r>
            <a:r>
              <a:rPr lang="cs-CZ" dirty="0" err="1"/>
              <a:t>dvoukrokovým</a:t>
            </a:r>
            <a:r>
              <a:rPr lang="cs-CZ" dirty="0"/>
              <a:t> způsobem odeslání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žádost o dotaci a všechny povinné přílohy zaslat prostřednictvím datové schránky, poštou nebo doručit osobně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 Příjem žádostí a způsob podání</a:t>
            </a:r>
          </a:p>
        </p:txBody>
      </p:sp>
    </p:spTree>
    <p:extLst>
      <p:ext uri="{BB962C8B-B14F-4D97-AF65-F5344CB8AC3E}">
        <p14:creationId xmlns:p14="http://schemas.microsoft.com/office/powerpoint/2010/main" val="4008177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smlouva o zřízení běžného účtu nebo písemné potvrzení peněžního ústavu o vedení běžného účtu žadatele, 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u příspěvkových organizací obcí také potvrzení o čísle běžného účtu zřizovatele</a:t>
            </a:r>
            <a:endParaRPr lang="cs-CZ" dirty="0"/>
          </a:p>
          <a:p>
            <a:r>
              <a:rPr lang="cs-CZ" dirty="0"/>
              <a:t>plná moc (v případě zastoupení na základě plné moci)</a:t>
            </a:r>
          </a:p>
          <a:p>
            <a:r>
              <a:rPr lang="cs-CZ" dirty="0"/>
              <a:t>doklad prokazující formální ustavení subjektu žadatele </a:t>
            </a:r>
          </a:p>
          <a:p>
            <a:r>
              <a:rPr lang="cs-CZ" dirty="0"/>
              <a:t>úplný výpis z evidence skutečných majitelů (v případě, že žadatel je právnickou osobou s povinností evidovat skutečné majitele podle zákona o evidenci skutečných majitelů)</a:t>
            </a:r>
          </a:p>
          <a:p>
            <a:r>
              <a:rPr lang="cs-CZ" dirty="0"/>
              <a:t>podrobný položkový rozpočet projektu 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 Povinné přílohy</a:t>
            </a:r>
          </a:p>
        </p:txBody>
      </p:sp>
    </p:spTree>
    <p:extLst>
      <p:ext uri="{BB962C8B-B14F-4D97-AF65-F5344CB8AC3E}">
        <p14:creationId xmlns:p14="http://schemas.microsoft.com/office/powerpoint/2010/main" val="1810427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76462"/>
            <a:ext cx="11264900" cy="5000538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stavební povolení (opatřené doložkou právní moci), eventuálně ohlášení stavby, veřejnoprávní smlouva (opatřená doložkou účinnosti), certifikát autorizovaného inspektora, popř. územní rozhodnutí nebo územní souhlas v případě, že stavba či změna stavby další povolení či souhlas nebude vyžadovat ve smyslu zákona č. 183/2006 Sb., o územním plánování a stavebním řádu (stavební zákon)</a:t>
            </a:r>
          </a:p>
          <a:p>
            <a:r>
              <a:rPr lang="cs-CZ" dirty="0"/>
              <a:t>výpis z katastru nemovitostí o vlastnictví pozemků (popř. objektů), na kterých je předmět díla realizován, nebo prostá kopie smlouvy o dlouhodobém pronájmu sportovního zařízení nebo prostá kopie smlouvy o dlouhodobém pachtu sportovního zařízení nebo prostá kopie smlouvy o dlouhodobé výpůjčce sportovního zařízení (dlouhodobě je myšleno minimálně po dobu </a:t>
            </a:r>
            <a:r>
              <a:rPr lang="cs-CZ"/>
              <a:t>udržitelnosti projektu 5 let</a:t>
            </a:r>
            <a:endParaRPr lang="cs-CZ" dirty="0"/>
          </a:p>
          <a:p>
            <a:r>
              <a:rPr lang="cs-CZ" dirty="0"/>
              <a:t>rozhodnutí o výběru nejvhodnější nabídky s uvedením vybraného dodavatele (popř. podepsaná smlouva o dílo)</a:t>
            </a:r>
          </a:p>
          <a:p>
            <a:r>
              <a:rPr lang="cs-CZ" dirty="0"/>
              <a:t>jednoduchá projektová dokumentace (situační výkres včetně technické zprávy je-li k dispozici)</a:t>
            </a:r>
          </a:p>
          <a:p>
            <a:r>
              <a:rPr lang="cs-CZ" dirty="0"/>
              <a:t>fotodokumentace současného stavu v případě technického zhodnocení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7. Povinné přílohy</a:t>
            </a:r>
          </a:p>
        </p:txBody>
      </p:sp>
    </p:spTree>
    <p:extLst>
      <p:ext uri="{BB962C8B-B14F-4D97-AF65-F5344CB8AC3E}">
        <p14:creationId xmlns:p14="http://schemas.microsoft.com/office/powerpoint/2010/main" val="216800057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C45C86883705478537A1F235750B44" ma:contentTypeVersion="12" ma:contentTypeDescription="Vytvoří nový dokument" ma:contentTypeScope="" ma:versionID="77ab4f2a8317d2817fd0356ff93416a1">
  <xsd:schema xmlns:xsd="http://www.w3.org/2001/XMLSchema" xmlns:xs="http://www.w3.org/2001/XMLSchema" xmlns:p="http://schemas.microsoft.com/office/2006/metadata/properties" xmlns:ns3="a7c16914-1e2b-4cc2-a82d-d5b04b5d00c8" targetNamespace="http://schemas.microsoft.com/office/2006/metadata/properties" ma:root="true" ma:fieldsID="4c283855c83103e2aac9f5d5f174b6cb" ns3:_="">
    <xsd:import namespace="a7c16914-1e2b-4cc2-a82d-d5b04b5d00c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c16914-1e2b-4cc2-a82d-d5b04b5d00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D01770-0C0E-403D-8927-62D56270CFB2}">
  <ds:schemaRefs>
    <ds:schemaRef ds:uri="http://purl.org/dc/terms/"/>
    <ds:schemaRef ds:uri="a7c16914-1e2b-4cc2-a82d-d5b04b5d00c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DABDC2-3EB6-4B68-AD71-DAF0874CD3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8998DE-57EF-4D27-9FF9-DB85DE0698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c16914-1e2b-4cc2-a82d-d5b04b5d00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3351</TotalTime>
  <Words>664</Words>
  <Application>Microsoft Office PowerPoint</Application>
  <PresentationFormat>Širokoúhlá obrazovka</PresentationFormat>
  <Paragraphs>68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Degular</vt:lpstr>
      <vt:lpstr>Wingdings</vt:lpstr>
      <vt:lpstr>Motiv Office</vt:lpstr>
      <vt:lpstr>  MaS07-25 Podpora sportovní infrastruktury na území Zlínského kraje           </vt:lpstr>
      <vt:lpstr>1. Podporovaná opatření</vt:lpstr>
      <vt:lpstr>2. Alokace programu</vt:lpstr>
      <vt:lpstr>3. Způsobilí žadatelé</vt:lpstr>
      <vt:lpstr>4. Způsobilost projektu</vt:lpstr>
      <vt:lpstr>5. Doba realizace projektu</vt:lpstr>
      <vt:lpstr>6. Příjem žádostí a způsob podání</vt:lpstr>
      <vt:lpstr>7. Povinné přílohy</vt:lpstr>
      <vt:lpstr>7. Povinné přílohy</vt:lpstr>
      <vt:lpstr>Kontakt</vt:lpstr>
      <vt:lpstr>  Děkuji za pozornost.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Marek Tomáš</cp:lastModifiedBy>
  <cp:revision>56</cp:revision>
  <dcterms:created xsi:type="dcterms:W3CDTF">2021-08-21T22:30:26Z</dcterms:created>
  <dcterms:modified xsi:type="dcterms:W3CDTF">2025-01-13T11:00:00Z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0x010100EAC45C86883705478537A1F235750B44</vt:lpwstr>
  </property>
</Properties>
</file>