
<file path=[Content_Types].xml><?xml version="1.0" encoding="utf-8"?>
<Types xmlns="http://schemas.openxmlformats.org/package/2006/content-types">
  <Default Extension="gif" ContentType="image/gif"/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61" r:id="rId3"/>
    <p:sldId id="259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64" r:id="rId1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00"/>
    <a:srgbClr val="FEE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5DA152-F5A5-4958-90F2-FA82DC26E72C}" v="1" dt="2025-01-13T14:25:35.7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73"/>
    <p:restoredTop sz="96327"/>
  </p:normalViewPr>
  <p:slideViewPr>
    <p:cSldViewPr snapToGrid="0" snapToObjects="1">
      <p:cViewPr>
        <p:scale>
          <a:sx n="160" d="100"/>
          <a:sy n="160" d="100"/>
        </p:scale>
        <p:origin x="114" y="-21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96DCAC-CE6C-F34D-BB40-15ED19D929C0}" type="datetimeFigureOut">
              <a:rPr lang="cs-CZ" smtClean="0"/>
              <a:t>13.01.2025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DD35B-1E30-6B4F-BA7A-178A1A8012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1588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288479-C83F-D340-AC78-BAEA2E3FC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88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6B8C09E-EFCA-AB4C-BA83-68F103555C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3429000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E9F0EB4-8389-0C47-86B2-1847372CE2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667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CA75BC3-4017-C342-A2A7-3958F6DBC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9803EF-32E5-1145-A509-F7994F4EDF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21651C8-0589-0A4E-A648-43E7970689D8}" type="datetime1">
              <a:rPr lang="cs-CZ" smtClean="0"/>
              <a:t>13.01.2025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D0D550-6A80-2244-AA4F-0A3275A4A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F316BE-2998-1E4A-83A9-D9050107C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662E07EA-F260-7549-976E-B5A77B1A6F8B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38936CAC-5922-E64E-B61E-0EBB8C2FF1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30174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erečný slide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5CC4AAD7-5472-9243-9B53-33AAA4C37C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  <a:noFill/>
        </p:spPr>
        <p:txBody>
          <a:bodyPr anchor="t">
            <a:noAutofit/>
          </a:bodyPr>
          <a:lstStyle>
            <a:lvl1pPr algn="l">
              <a:lnSpc>
                <a:spcPct val="70000"/>
              </a:lnSpc>
              <a:defRPr sz="96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Děkujeme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AAF84FE4-A791-154D-8D89-7AE14B2F073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5300" y="4736873"/>
            <a:ext cx="9144000" cy="1655762"/>
          </a:xfrm>
          <a:prstGeom prst="rect">
            <a:avLst/>
          </a:prstGeom>
          <a:noFill/>
        </p:spPr>
        <p:txBody>
          <a:bodyPr anchor="b"/>
          <a:lstStyle>
            <a:lvl1pPr marL="0" indent="0" algn="l">
              <a:lnSpc>
                <a:spcPct val="60000"/>
              </a:lnSpc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Krajský úřad ZK</a:t>
            </a:r>
          </a:p>
          <a:p>
            <a:r>
              <a:rPr lang="cs-CZ" dirty="0"/>
              <a:t>Třída Tomáše Bati 21</a:t>
            </a:r>
          </a:p>
          <a:p>
            <a:r>
              <a:rPr lang="cs-CZ" dirty="0"/>
              <a:t>Zlín 761 90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34A837E-901A-C645-93E3-46FC598A675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56602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>
            <a:extLst>
              <a:ext uri="{FF2B5EF4-FFF2-40B4-BE49-F238E27FC236}">
                <a16:creationId xmlns:a16="http://schemas.microsoft.com/office/drawing/2014/main" id="{A8EB467B-1B72-0844-8B4A-9B97214D320E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ED2B99-8320-C74A-A004-6A87A98F4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2pPr>
            <a:lvl3pPr marL="11430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3pPr>
            <a:lvl4pPr marL="16002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4pPr>
            <a:lvl5pPr marL="20574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16D43F-5937-FB4B-BEE5-7334250477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2026" y="6111875"/>
            <a:ext cx="27432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298322F3-296F-D94B-BA69-5E3C08C45827}" type="datetime1">
              <a:rPr lang="cs-CZ" smtClean="0"/>
              <a:pPr/>
              <a:t>13.01.2025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E6DB1C5-5CB2-4642-83AF-2F13EDC3D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02600"/>
            <a:ext cx="41148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B7E0B1-A765-BD4B-88A5-DD684EA5E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  <a:prstGeom prst="rect">
            <a:avLst/>
          </a:prstGeom>
        </p:spPr>
        <p:txBody>
          <a:bodyPr anchor="b"/>
          <a:lstStyle>
            <a:lvl1pPr>
              <a:defRPr sz="4000" b="0" i="1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B0A28088-5B5E-0D49-8009-650A01CA55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4146108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oddílu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FF8C54-ADC3-FB41-8FA8-5442DAA0E7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CA4094-DA60-0047-89AF-3ECD26EBCBC6}" type="datetime1">
              <a:rPr lang="cs-CZ" smtClean="0"/>
              <a:t>13.01.2025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99A2F4-445F-3B40-9D23-8AB4D4FE0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2D341A6C-DE7B-3344-BDB9-8EFB14028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5150126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72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D7C209FA-AB6E-2841-B554-164C048ED5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4563562"/>
            <a:ext cx="5150126" cy="1655762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A9D1F263-5082-D040-8558-9E708E7123C4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096000" y="580541"/>
            <a:ext cx="5499652" cy="5638783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Wingdings" pitchFamily="2" charset="2"/>
              <a:buNone/>
              <a:defRPr b="0" i="1"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/>
            </a:lvl2pPr>
            <a:lvl3pPr marL="1143000" indent="-228600">
              <a:buFont typeface="Wingdings" pitchFamily="2" charset="2"/>
              <a:buChar char="§"/>
              <a:defRPr/>
            </a:lvl3pPr>
            <a:lvl4pPr marL="1600200" indent="-2286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b="0" i="1" dirty="0">
                <a:latin typeface="Degular" pitchFamily="82" charset="0"/>
              </a:rPr>
              <a:t>zde vložte fotku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2407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8301C3-EDD8-8443-9B23-624712369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ABF2C62-EAA8-FD46-AB0C-AFB46182D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1FEBD6D-B94A-4C40-AA98-1C5062D62E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144E17-280E-3341-A412-19E1FCCEF808}" type="datetime1">
              <a:rPr lang="cs-CZ" smtClean="0"/>
              <a:t>13.01.2025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6001B55-F3D8-B245-916B-3D87F5313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3B028F9-C99B-2345-BCCE-D5C768B7C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F83C6B9-51BF-354A-813E-1E819CCC41A1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0A18D240-3BE2-B74D-A516-B0F270362F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598566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960D600-9E1D-644E-955C-AB90DEDEA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2E7F195-0ECA-5B4E-A9CE-6F805D887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69F282E-870E-E74D-944D-04EE93DED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15EF3A7-92DE-084B-987D-EA36395928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C139B72-6DD2-A340-833A-5DC55CEC54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85617-9B28-DF47-BAEC-26C747C8C48A}" type="datetime1">
              <a:rPr lang="cs-CZ" smtClean="0"/>
              <a:t>13.01.2025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101F343-B190-BE48-9F5D-5B2FD4CDF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E1B4949-59AC-7B49-9256-34E0F63B3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ECF809C9-6CD1-224D-B38B-D9054EF10F1C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D4AA426A-68B9-3C47-AFEB-D3AC3F0BF8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76903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67392C5-49AE-E548-81A5-FC459F4C38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9F845A-1646-B040-9BDE-B0949ABAA815}" type="datetime1">
              <a:rPr lang="cs-CZ" smtClean="0"/>
              <a:t>13.01.2025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7EE62BF-0652-CC49-B1C6-740D979D6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1BE27E5-F9AD-FA40-BB59-77DCC9C5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B4FD313-B4A8-0A46-A50D-B31C9DA87A8E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01BCA978-992E-9541-9BE1-4AF26B9D8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665731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866500E-7FAE-3947-9DAD-FBA5BC7E95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0C0A0B-5067-DE47-AFC8-F97D18BD4B1F}" type="datetime1">
              <a:rPr lang="cs-CZ" smtClean="0"/>
              <a:t>13.01.2025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58ACE9A-9F8E-CA4C-B782-EFD36998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A900C6D-9313-3E4C-B392-797DCC38C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2971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C8F003-A3D3-034D-9720-A29A641DB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6C9885-78EF-7E49-B9B7-55A0262D4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CB5D9DD-0ECA-C54D-88FB-0C68D8DF3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30A157-10E2-3A41-9082-3C345EC031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67CFD3-BCAB-884C-9D47-4C8AA78F6E8C}" type="datetime1">
              <a:rPr lang="cs-CZ" smtClean="0"/>
              <a:t>13.01.2025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4CFB0E-3ED7-644D-9D3C-61F36A5F5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8B83830-1354-2D43-AE7D-380C4FEA2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0881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46E36E-C6D9-964D-B45E-DBD89DD49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5845132-64BF-844A-8C4F-0A043DE08D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7262657-9F70-6F44-BA53-3669D8E34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32EC5D-74A5-B64D-AAF7-CD3ACB694B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05ACCB-DF1B-A540-A5D2-32650422C0FD}" type="datetime1">
              <a:rPr lang="cs-CZ" smtClean="0"/>
              <a:t>13.01.2025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7C7E311-A125-DB47-B7CE-65018DAA4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1CC73E3-49F8-B845-AD36-F5386031C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7745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8BBF5F4-3DF4-D44B-9838-6CB84E6AA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55FD67A-23F8-3A4C-8A09-6F2FFDD28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E14E2A-7861-2E4E-AE70-2C50E156B6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A7EFC59B-10BD-D14D-AB9A-171FF071635D}" type="datetime1">
              <a:rPr lang="cs-CZ" smtClean="0"/>
              <a:pPr/>
              <a:t>13.01.2025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1FCBC8-96E6-C244-ACD4-C5CE32D24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2C4FB4-DF05-094A-A789-D60084923A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15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tomas.duda@zlinskykraj.cz" TargetMode="External"/><Relationship Id="rId2" Type="http://schemas.openxmlformats.org/officeDocument/2006/relationships/hyperlink" Target="mailto:anna.fenykova@zlinskykraj.cz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r-zlinsky.cz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464F62-C66D-7747-AE1D-B986173248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1560" y="465365"/>
            <a:ext cx="10681878" cy="5927270"/>
          </a:xfrm>
        </p:spPr>
        <p:txBody>
          <a:bodyPr anchor="t">
            <a:normAutofit fontScale="90000"/>
          </a:bodyPr>
          <a:lstStyle/>
          <a:p>
            <a:pPr algn="l">
              <a:lnSpc>
                <a:spcPct val="70000"/>
              </a:lnSpc>
            </a:pPr>
            <a:br>
              <a:rPr lang="cs-CZ" sz="4800" dirty="0">
                <a:latin typeface="+mj-lt"/>
              </a:rPr>
            </a:br>
            <a:br>
              <a:rPr lang="cs-CZ" sz="4800" dirty="0">
                <a:latin typeface="+mj-lt"/>
              </a:rPr>
            </a:br>
            <a:r>
              <a:rPr lang="cs-CZ" sz="4800" dirty="0">
                <a:latin typeface="+mj-lt"/>
              </a:rPr>
              <a:t>MaS02-25 Podpora sportu v obcích do 3 000 obyvatel</a:t>
            </a:r>
            <a:br>
              <a:rPr lang="cs-CZ" sz="4800" dirty="0">
                <a:latin typeface="+mj-lt"/>
              </a:rPr>
            </a:br>
            <a:br>
              <a:rPr lang="cs-CZ" sz="4800" dirty="0">
                <a:latin typeface="+mj-lt"/>
              </a:rPr>
            </a:br>
            <a:br>
              <a:rPr lang="cs-CZ" sz="4800" dirty="0">
                <a:latin typeface="+mj-lt"/>
              </a:rPr>
            </a:br>
            <a:br>
              <a:rPr lang="cs-CZ" sz="4800" dirty="0">
                <a:latin typeface="+mj-lt"/>
              </a:rPr>
            </a:br>
            <a:br>
              <a:rPr lang="cs-CZ" sz="4800" dirty="0">
                <a:latin typeface="+mj-lt"/>
              </a:rPr>
            </a:br>
            <a:br>
              <a:rPr lang="cs-CZ" sz="4800" dirty="0">
                <a:latin typeface="+mj-lt"/>
              </a:rPr>
            </a:br>
            <a:br>
              <a:rPr lang="cs-CZ" sz="4800" dirty="0">
                <a:latin typeface="+mj-lt"/>
              </a:rPr>
            </a:br>
            <a:br>
              <a:rPr lang="cs-CZ" sz="4800" dirty="0">
                <a:latin typeface="+mj-lt"/>
              </a:rPr>
            </a:br>
            <a:r>
              <a:rPr lang="cs-CZ" sz="1200" dirty="0">
                <a:latin typeface="+mj-lt"/>
              </a:rPr>
              <a:t>Ing. Anna Fenyková</a:t>
            </a:r>
            <a:br>
              <a:rPr lang="cs-CZ" sz="1200" dirty="0">
                <a:latin typeface="+mj-lt"/>
              </a:rPr>
            </a:br>
            <a:r>
              <a:rPr lang="cs-CZ" sz="1200" dirty="0">
                <a:latin typeface="+mj-lt"/>
              </a:rPr>
              <a:t>Odbor školství mládeže a sportu</a:t>
            </a:r>
            <a:r>
              <a:rPr lang="cs-CZ" sz="4800" dirty="0">
                <a:latin typeface="+mj-lt"/>
              </a:rPr>
              <a:t> </a:t>
            </a:r>
            <a:br>
              <a:rPr lang="cs-CZ" sz="4800" dirty="0">
                <a:latin typeface="+mj-lt"/>
              </a:rPr>
            </a:br>
            <a:br>
              <a:rPr lang="cs-CZ" sz="1600" dirty="0">
                <a:latin typeface="+mj-lt"/>
              </a:rPr>
            </a:br>
            <a:endParaRPr lang="cs-CZ" sz="1600" b="1" spc="50" dirty="0">
              <a:latin typeface="+mj-lt"/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1B0ABEF9-ECA7-5A40-B7C6-1FD962DE9D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0481" y="2956080"/>
            <a:ext cx="3584603" cy="2385390"/>
          </a:xfrm>
          <a:prstGeom prst="rect">
            <a:avLst/>
          </a:prstGeom>
        </p:spPr>
      </p:pic>
      <p:pic>
        <p:nvPicPr>
          <p:cNvPr id="5" name="Obrázek 4" descr="Obsah obrázku míč, fotbal, koule, černobílá&#10;&#10;Popis byl vytvořen automaticky">
            <a:extLst>
              <a:ext uri="{FF2B5EF4-FFF2-40B4-BE49-F238E27FC236}">
                <a16:creationId xmlns:a16="http://schemas.microsoft.com/office/drawing/2014/main" id="{573708F3-C599-59BA-5D2E-3AB352F92994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70000"/>
          </a:blip>
          <a:srcRect b="20118"/>
          <a:stretch/>
        </p:blipFill>
        <p:spPr>
          <a:xfrm>
            <a:off x="3222000" y="4809600"/>
            <a:ext cx="633984" cy="30465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34653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cs-CZ" b="1" dirty="0"/>
          </a:p>
          <a:p>
            <a:pPr algn="just">
              <a:buFont typeface="Wingdings" panose="05000000000000000000" pitchFamily="2" charset="2"/>
              <a:buChar char="q"/>
              <a:defRPr/>
            </a:pPr>
            <a:r>
              <a:rPr lang="cs-CZ" sz="2000" dirty="0"/>
              <a:t> Smlouvy o zřízení běžného účtu u peněžního ústavu nebo písemné potvrzení peněžního ústavu o vedení běžného účtu žadatele, </a:t>
            </a:r>
          </a:p>
          <a:p>
            <a:pPr marL="0" indent="0" algn="just">
              <a:defRPr/>
            </a:pPr>
            <a:endParaRPr lang="cs-CZ" sz="2000" dirty="0"/>
          </a:p>
          <a:p>
            <a:pPr algn="just">
              <a:buFont typeface="Wingdings" panose="05000000000000000000" pitchFamily="2" charset="2"/>
              <a:buChar char="q"/>
              <a:defRPr/>
            </a:pPr>
            <a:r>
              <a:rPr lang="cs-CZ" sz="2000" dirty="0"/>
              <a:t> doklad prokazující formální ustavení subjektu žadatele – tj. u spolků stanovy nebo prohlášení,  že stanovy v aktuálním znění jsou zveřejněny ve veřejném rejstříku, a doklad o zvolení či jmenování statutárního zástupce,</a:t>
            </a:r>
          </a:p>
          <a:p>
            <a:pPr marL="0" indent="0" algn="just">
              <a:defRPr/>
            </a:pPr>
            <a:endParaRPr lang="cs-CZ" sz="2000" dirty="0"/>
          </a:p>
          <a:p>
            <a:pPr algn="just">
              <a:buFont typeface="Wingdings" panose="05000000000000000000" pitchFamily="2" charset="2"/>
              <a:buChar char="q"/>
              <a:defRPr/>
            </a:pPr>
            <a:r>
              <a:rPr lang="cs-CZ" sz="2000" dirty="0"/>
              <a:t> plná moc (v případě zastoupení na základě plné moci),</a:t>
            </a:r>
          </a:p>
          <a:p>
            <a:pPr marL="0" indent="0" algn="just">
              <a:defRPr/>
            </a:pPr>
            <a:endParaRPr lang="cs-CZ" dirty="0"/>
          </a:p>
          <a:p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z="1000" smtClean="0"/>
              <a:pPr/>
              <a:t>10</a:t>
            </a:fld>
            <a:endParaRPr lang="cs-CZ" sz="1000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Povinné přílohy</a:t>
            </a:r>
          </a:p>
        </p:txBody>
      </p:sp>
    </p:spTree>
    <p:extLst>
      <p:ext uri="{BB962C8B-B14F-4D97-AF65-F5344CB8AC3E}">
        <p14:creationId xmlns:p14="http://schemas.microsoft.com/office/powerpoint/2010/main" val="38294719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cs-CZ" altLang="cs-CZ" sz="2000" kern="0" dirty="0">
                <a:latin typeface="Arial"/>
              </a:rPr>
              <a:t>čestné prohlášení o nezměněné identifikaci žadatele, které nahrazuje povinnosti žadatele dle bodu a) – c) (lze uplatnit pouze v případech, kdy žadatel zaslal poskytovateli podklady uvedené pod odrážkami a) – c) v roce 2024 nebo 2023 a zároveň u něj neproběhla v těchto podkladech žádná změna). Čestné prohlášení je zveřejněno společně s Programem na úřední desce způsobem umožňujícím dálkový přístup a na webových stránkách Zlínského kraje,</a:t>
            </a:r>
          </a:p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endParaRPr lang="cs-CZ" altLang="cs-CZ" sz="2000" kern="0" dirty="0">
              <a:latin typeface="Arial"/>
            </a:endParaRPr>
          </a:p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cs-CZ" altLang="cs-CZ" sz="2000" kern="0" dirty="0">
                <a:latin typeface="Arial"/>
              </a:rPr>
              <a:t>úplný výpis z evidence majitelů,</a:t>
            </a:r>
          </a:p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endParaRPr lang="cs-CZ" altLang="cs-CZ" sz="2000" kern="0" dirty="0">
              <a:latin typeface="Arial"/>
            </a:endParaRPr>
          </a:p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cs-CZ" altLang="cs-CZ" sz="2000" kern="0" dirty="0">
                <a:latin typeface="Arial"/>
              </a:rPr>
              <a:t>čestné prohlášení podepsané statutárním zástupcem, které bude obsahovat seznam osob od 5 do 18 let ve tvaru jméno, příjmení, rok narození (ročníky 2007 – 2020).</a:t>
            </a:r>
          </a:p>
          <a:p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z="1000" smtClean="0"/>
              <a:pPr/>
              <a:t>11</a:t>
            </a:fld>
            <a:endParaRPr lang="cs-CZ" sz="1000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Povinné přílohy</a:t>
            </a:r>
          </a:p>
        </p:txBody>
      </p:sp>
    </p:spTree>
    <p:extLst>
      <p:ext uri="{BB962C8B-B14F-4D97-AF65-F5344CB8AC3E}">
        <p14:creationId xmlns:p14="http://schemas.microsoft.com/office/powerpoint/2010/main" val="19541489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26329" y="3026753"/>
            <a:ext cx="5619610" cy="2385590"/>
          </a:xfrm>
          <a:prstGeom prst="rect">
            <a:avLst/>
          </a:prstGeom>
        </p:spPr>
      </p:pic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z="1000" smtClean="0"/>
              <a:pPr/>
              <a:t>12</a:t>
            </a:fld>
            <a:endParaRPr lang="cs-CZ" sz="1000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Kritéria hodnocení žádosti</a:t>
            </a:r>
          </a:p>
        </p:txBody>
      </p:sp>
      <p:sp>
        <p:nvSpPr>
          <p:cNvPr id="6" name="Obdélník 5"/>
          <p:cNvSpPr/>
          <p:nvPr/>
        </p:nvSpPr>
        <p:spPr>
          <a:xfrm>
            <a:off x="561316" y="1709379"/>
            <a:ext cx="107011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just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kritéria hodnocení jsou nastavena jako finanční limit na jednotku monitorovacího indikátoru. </a:t>
            </a:r>
          </a:p>
        </p:txBody>
      </p:sp>
    </p:spTree>
    <p:extLst>
      <p:ext uri="{BB962C8B-B14F-4D97-AF65-F5344CB8AC3E}">
        <p14:creationId xmlns:p14="http://schemas.microsoft.com/office/powerpoint/2010/main" val="21346419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/>
            </a:pPr>
            <a:r>
              <a:rPr lang="cs-CZ" sz="2000" kern="0" dirty="0">
                <a:latin typeface="Arial"/>
              </a:rPr>
              <a:t>Rozhodnutí o poskytnutí nebo neposkytnutí dotace v orgánech Zlínského kraje, předpokládané datum 3. 3. 2025 (RZK).</a:t>
            </a: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endParaRPr lang="cs-CZ" sz="2000" kern="0" dirty="0">
              <a:latin typeface="Arial"/>
            </a:endParaRP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endParaRPr lang="cs-CZ" sz="2000" kern="0" dirty="0">
              <a:latin typeface="Arial"/>
            </a:endParaRPr>
          </a:p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/>
            </a:pPr>
            <a:r>
              <a:rPr lang="cs-CZ" sz="2000" kern="0" dirty="0">
                <a:latin typeface="Arial"/>
              </a:rPr>
              <a:t>Zveřejnění seznamu podpořených žadatelů na webových stránkách Zlínského kraje: nejpozději do 10 pracovních dnů od rozhodnutí.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z="1000" smtClean="0"/>
              <a:pPr/>
              <a:t>13</a:t>
            </a:fld>
            <a:endParaRPr lang="cs-CZ" sz="1000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Rozhodnutí o poskytnutí dotace</a:t>
            </a:r>
          </a:p>
        </p:txBody>
      </p:sp>
    </p:spTree>
    <p:extLst>
      <p:ext uri="{BB962C8B-B14F-4D97-AF65-F5344CB8AC3E}">
        <p14:creationId xmlns:p14="http://schemas.microsoft.com/office/powerpoint/2010/main" val="3134570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5" y="2668385"/>
            <a:ext cx="11498425" cy="361124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dirty="0"/>
              <a:t>  Dotace bude vyplacena jednorázově  do 30 pracovních dnů od  nabytí účinnosti smlouvy.</a:t>
            </a:r>
          </a:p>
          <a:p>
            <a:pPr>
              <a:buFont typeface="Wingdings" panose="05000000000000000000" pitchFamily="2" charset="2"/>
              <a:buChar char="q"/>
            </a:pPr>
            <a:endParaRPr lang="cs-CZ" dirty="0"/>
          </a:p>
          <a:p>
            <a:pPr>
              <a:buFont typeface="Wingdings" panose="05000000000000000000" pitchFamily="2" charset="2"/>
              <a:buChar char="q"/>
            </a:pPr>
            <a:r>
              <a:rPr lang="cs-CZ" dirty="0"/>
              <a:t> Závěrečná zpráva do </a:t>
            </a:r>
            <a:r>
              <a:rPr lang="cs-CZ" b="1" dirty="0"/>
              <a:t>28. 2. 2026</a:t>
            </a:r>
            <a:r>
              <a:rPr lang="cs-CZ" dirty="0"/>
              <a:t>.</a:t>
            </a:r>
            <a:endParaRPr lang="cs-CZ" b="1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z="1000" smtClean="0"/>
              <a:pPr/>
              <a:t>14</a:t>
            </a:fld>
            <a:endParaRPr lang="cs-CZ" sz="1000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Provedení platby a vyúčtování</a:t>
            </a:r>
          </a:p>
        </p:txBody>
      </p:sp>
    </p:spTree>
    <p:extLst>
      <p:ext uri="{BB962C8B-B14F-4D97-AF65-F5344CB8AC3E}">
        <p14:creationId xmlns:p14="http://schemas.microsoft.com/office/powerpoint/2010/main" val="13529484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ctr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cs-CZ" altLang="cs-CZ" sz="1400" b="1" u="sng" kern="0" dirty="0">
                <a:latin typeface="Arial"/>
              </a:rPr>
              <a:t>Dotazy k odborným záležitostem</a:t>
            </a:r>
          </a:p>
          <a:p>
            <a:pPr marL="342900" lvl="0" indent="-342900" algn="ctr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cs-CZ" altLang="cs-CZ" sz="1400" b="1" kern="0" dirty="0">
                <a:latin typeface="Arial"/>
              </a:rPr>
              <a:t>Ing. Anna Fenyková</a:t>
            </a:r>
          </a:p>
          <a:p>
            <a:pPr marL="342900" lvl="0" indent="-342900" algn="ctr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cs-CZ" altLang="cs-CZ" sz="1400" kern="0" dirty="0">
                <a:latin typeface="Arial"/>
              </a:rPr>
              <a:t>Odbor školství, mládeže a sportu</a:t>
            </a:r>
          </a:p>
          <a:p>
            <a:pPr marL="342900" lvl="0" indent="-342900" algn="ctr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cs-CZ" altLang="cs-CZ" sz="1400" kern="0" dirty="0">
                <a:latin typeface="Arial"/>
              </a:rPr>
              <a:t>Tel.: +420 577 043 757</a:t>
            </a:r>
          </a:p>
          <a:p>
            <a:pPr marL="342900" lvl="0" indent="-342900" algn="ctr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cs-CZ" altLang="cs-CZ" sz="1400" kern="0" dirty="0">
                <a:latin typeface="Arial"/>
              </a:rPr>
              <a:t>e-mail: </a:t>
            </a:r>
            <a:r>
              <a:rPr lang="cs-CZ" altLang="cs-CZ" sz="1400" kern="0" dirty="0">
                <a:latin typeface="Arial"/>
                <a:hlinkClick r:id="rId2"/>
              </a:rPr>
              <a:t>anna.fenykova@zlinskykraj.cz</a:t>
            </a:r>
            <a:endParaRPr lang="cs-CZ" altLang="cs-CZ" sz="1400" kern="0" dirty="0">
              <a:latin typeface="Arial"/>
            </a:endParaRPr>
          </a:p>
          <a:p>
            <a:pPr marL="342900" lvl="0" indent="-342900" algn="ctr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cs-CZ" altLang="cs-CZ" sz="1400" b="1" kern="0" dirty="0">
                <a:latin typeface="Arial"/>
              </a:rPr>
              <a:t>Ing. Tomáš Duda</a:t>
            </a:r>
          </a:p>
          <a:p>
            <a:pPr marL="342900" lvl="0" indent="-342900" algn="ctr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cs-CZ" altLang="cs-CZ" sz="1400" kern="0" dirty="0">
                <a:latin typeface="Arial"/>
              </a:rPr>
              <a:t>Odbor školství, mládeže a sportu</a:t>
            </a:r>
          </a:p>
          <a:p>
            <a:pPr marL="342900" lvl="0" indent="-342900" algn="ctr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cs-CZ" altLang="cs-CZ" sz="1400" kern="0" dirty="0">
                <a:latin typeface="Arial"/>
              </a:rPr>
              <a:t>Tel.: +420 577 043 748</a:t>
            </a:r>
          </a:p>
          <a:p>
            <a:pPr marL="342900" lvl="0" indent="-342900" algn="ctr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cs-CZ" altLang="cs-CZ" sz="1400" kern="0" dirty="0">
                <a:latin typeface="Arial"/>
              </a:rPr>
              <a:t>e-mail: </a:t>
            </a:r>
            <a:r>
              <a:rPr lang="cs-CZ" altLang="cs-CZ" sz="1400" kern="0" dirty="0">
                <a:latin typeface="Arial"/>
                <a:hlinkClick r:id="rId3"/>
              </a:rPr>
              <a:t>tomas.duda@zlinskykraj.cz</a:t>
            </a:r>
            <a:endParaRPr lang="cs-CZ" altLang="cs-CZ" sz="1400" b="1" u="sng" kern="0" dirty="0">
              <a:latin typeface="Arial"/>
            </a:endParaRPr>
          </a:p>
          <a:p>
            <a:pPr marL="342900" lvl="0" indent="-342900" algn="ctr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cs-CZ" altLang="cs-CZ" sz="1400" b="1" u="sng" kern="0" dirty="0">
              <a:latin typeface="Arial"/>
            </a:endParaRPr>
          </a:p>
          <a:p>
            <a:pPr marL="342900" lvl="0" indent="-342900" algn="ctr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cs-CZ" altLang="cs-CZ" sz="1400" b="1" u="sng" kern="0" dirty="0">
                <a:latin typeface="Arial"/>
              </a:rPr>
              <a:t>Administrativní dotazy</a:t>
            </a:r>
            <a:endParaRPr lang="cs-CZ" altLang="cs-CZ" sz="1400" kern="0" dirty="0">
              <a:latin typeface="Arial"/>
            </a:endParaRPr>
          </a:p>
          <a:p>
            <a:pPr marL="342900" lvl="0" indent="-342900" algn="ctr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cs-CZ" altLang="cs-CZ" sz="1400" b="1" kern="0" dirty="0">
                <a:latin typeface="Arial"/>
              </a:rPr>
              <a:t>Ing. Anna Fenyková</a:t>
            </a:r>
          </a:p>
          <a:p>
            <a:pPr marL="342900" lvl="0" indent="-342900" algn="ctr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cs-CZ" altLang="cs-CZ" sz="1400" kern="0" dirty="0">
                <a:latin typeface="Arial"/>
              </a:rPr>
              <a:t>Odbor školství, mládeže a sportu</a:t>
            </a:r>
          </a:p>
          <a:p>
            <a:pPr marL="342900" lvl="0" indent="-342900" algn="ctr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cs-CZ" altLang="cs-CZ" sz="1400" kern="0" dirty="0">
                <a:latin typeface="Arial"/>
              </a:rPr>
              <a:t>Tel.: +420 577 043 757</a:t>
            </a:r>
          </a:p>
          <a:p>
            <a:pPr marL="342900" lvl="0" indent="-342900" algn="ctr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cs-CZ" altLang="cs-CZ" sz="1400" kern="0" dirty="0">
                <a:latin typeface="Arial"/>
              </a:rPr>
              <a:t>e-mail</a:t>
            </a:r>
            <a:r>
              <a:rPr lang="cs-CZ" altLang="cs-CZ" sz="1400" kern="0">
                <a:latin typeface="Arial"/>
              </a:rPr>
              <a:t>: </a:t>
            </a:r>
            <a:r>
              <a:rPr lang="cs-CZ" altLang="cs-CZ" sz="1400" kern="0">
                <a:latin typeface="Arial"/>
                <a:hlinkClick r:id="rId2"/>
              </a:rPr>
              <a:t>anna.fenykova@zlinskykraj.cz</a:t>
            </a:r>
            <a:endParaRPr lang="cs-CZ" altLang="cs-CZ" sz="1400" kern="0" dirty="0">
              <a:latin typeface="Arial"/>
            </a:endParaRPr>
          </a:p>
          <a:p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z="1000" smtClean="0"/>
              <a:pPr/>
              <a:t>15</a:t>
            </a:fld>
            <a:endParaRPr lang="cs-CZ" sz="1000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Kontakt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89431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E52FA94F-0539-5D48-AA3C-3C74ED6243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Děkuji 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</p:spTree>
    <p:extLst>
      <p:ext uri="{BB962C8B-B14F-4D97-AF65-F5344CB8AC3E}">
        <p14:creationId xmlns:p14="http://schemas.microsoft.com/office/powerpoint/2010/main" val="745454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r>
              <a:rPr lang="cs-CZ" sz="1000" dirty="0"/>
              <a:t>3</a:t>
            </a:r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/>
          </a:bodyPr>
          <a:lstStyle/>
          <a:p>
            <a:r>
              <a:rPr lang="cs-CZ" dirty="0"/>
              <a:t>Způsobilí žadatelé</a:t>
            </a:r>
          </a:p>
        </p:txBody>
      </p:sp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0867645" cy="4600272"/>
          </a:xfrm>
        </p:spPr>
        <p:txBody>
          <a:bodyPr>
            <a:normAutofit/>
          </a:bodyPr>
          <a:lstStyle/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cs-CZ" altLang="cs-CZ" sz="1800" kern="0" dirty="0">
                <a:latin typeface="Arial"/>
              </a:rPr>
              <a:t>Spolek a pobočný spolek ve smyslu zákona č. 89/2012 Sb., občanský zákoník, ve znění pozdějších předpisů, se sídlem a působící v obci nebo v místní části obce do 3 000 obyvatel.</a:t>
            </a: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endParaRPr lang="cs-CZ" altLang="cs-CZ" sz="1800" kern="0" dirty="0">
              <a:latin typeface="Arial"/>
            </a:endParaRP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cs-CZ" altLang="cs-CZ" sz="1800" kern="0" dirty="0">
                <a:latin typeface="Arial"/>
              </a:rPr>
              <a:t>Členská základna spolku dětí a mládeže od  5 do 18 let musí činit nejméně 10 osob </a:t>
            </a:r>
            <a:r>
              <a:rPr lang="cs-CZ" altLang="cs-CZ" sz="1800" kern="0">
                <a:latin typeface="Arial"/>
              </a:rPr>
              <a:t>(2007-2020).</a:t>
            </a:r>
            <a:endParaRPr lang="cs-CZ" altLang="cs-CZ" sz="1800" kern="0" dirty="0">
              <a:latin typeface="Arial"/>
            </a:endParaRP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endParaRPr lang="cs-CZ" altLang="cs-CZ" sz="1800" kern="0" dirty="0">
              <a:latin typeface="Arial"/>
            </a:endParaRPr>
          </a:p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cs-CZ" altLang="cs-CZ" sz="1800" kern="0" dirty="0">
                <a:latin typeface="Arial"/>
              </a:rPr>
              <a:t>Spolek nebo pobočný spolek, který si požádá o podporu v Programu MaS02-25 si již nemůže zažádat v jednom kalendářním roce o podporu v Programu MaS03-25 činnost a rozvoj mládežnického sportu.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308633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</p:spPr>
        <p:txBody>
          <a:bodyPr>
            <a:normAutofit/>
          </a:bodyPr>
          <a:lstStyle/>
          <a:p>
            <a:pPr marL="4572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cs-CZ" altLang="cs-CZ" sz="2000" kern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</a:rPr>
              <a:t>Podpora trenérů dětí a mládeže a materiálně technické základny pro jejich činnost:</a:t>
            </a:r>
          </a:p>
          <a:p>
            <a:pPr marL="4572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endParaRPr lang="cs-CZ" altLang="cs-CZ" sz="1400" kern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/>
            </a:endParaRPr>
          </a:p>
          <a:p>
            <a:pPr marL="857250" lvl="1" indent="-28575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cs-CZ" altLang="cs-CZ" sz="800" kern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Calibri" panose="020F0502020204030204" pitchFamily="34" charset="0"/>
            </a:endParaRPr>
          </a:p>
          <a:p>
            <a:pPr marL="857250" lvl="1" indent="-28575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altLang="cs-CZ" sz="1800" kern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Calibri" panose="020F0502020204030204" pitchFamily="34" charset="0"/>
              </a:rPr>
              <a:t>přímá a systematická práce s dětmi a mládeží,</a:t>
            </a:r>
          </a:p>
          <a:p>
            <a:pPr marL="857250" lvl="1" indent="-28575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cs-CZ" altLang="cs-CZ" sz="1800" kern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Calibri" panose="020F0502020204030204" pitchFamily="34" charset="0"/>
            </a:endParaRPr>
          </a:p>
          <a:p>
            <a:pPr marL="857250" lvl="1" indent="-28575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altLang="cs-CZ" sz="1800" kern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Calibri" panose="020F0502020204030204" pitchFamily="34" charset="0"/>
              </a:rPr>
              <a:t>soustavná příprava sportovců na sportovní akce regionálního, republikového či vrcholového charakteru,</a:t>
            </a:r>
          </a:p>
          <a:p>
            <a:pPr marL="857250" lvl="1" indent="-28575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cs-CZ" altLang="cs-CZ" sz="1800" kern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Calibri" panose="020F0502020204030204" pitchFamily="34" charset="0"/>
            </a:endParaRPr>
          </a:p>
          <a:p>
            <a:pPr marL="857250" lvl="1" indent="-28575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altLang="cs-CZ" sz="1800" kern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Calibri" panose="020F0502020204030204" pitchFamily="34" charset="0"/>
              </a:rPr>
              <a:t>vzdělávání trenérů,</a:t>
            </a:r>
          </a:p>
          <a:p>
            <a:pPr marL="857250" lvl="1" indent="-28575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cs-CZ" altLang="cs-CZ" sz="1800" kern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Calibri" panose="020F0502020204030204" pitchFamily="34" charset="0"/>
            </a:endParaRPr>
          </a:p>
          <a:p>
            <a:pPr marL="857250" lvl="1" indent="-28575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altLang="cs-CZ" sz="1800" kern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Calibri" panose="020F0502020204030204" pitchFamily="34" charset="0"/>
              </a:rPr>
              <a:t>pořízení sportovního vybavení,</a:t>
            </a:r>
          </a:p>
          <a:p>
            <a:pPr marL="857250" lvl="1" indent="-28575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cs-CZ" altLang="cs-CZ" sz="1800" kern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Calibri" panose="020F0502020204030204" pitchFamily="34" charset="0"/>
            </a:endParaRPr>
          </a:p>
          <a:p>
            <a:pPr marL="857250" lvl="1" indent="-28575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cs-CZ" altLang="cs-CZ" sz="1800" kern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Calibri" panose="020F0502020204030204" pitchFamily="34" charset="0"/>
              </a:rPr>
              <a:t>drobné opravy sportovišť a sportovního zařízení.</a:t>
            </a:r>
            <a:endParaRPr lang="cs-CZ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0" indent="0">
              <a:lnSpc>
                <a:spcPct val="120000"/>
              </a:lnSpc>
              <a:buNone/>
            </a:pP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r>
              <a:rPr lang="cs-CZ" sz="1000" dirty="0"/>
              <a:t>2</a:t>
            </a:r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/>
          </a:bodyPr>
          <a:lstStyle/>
          <a:p>
            <a:r>
              <a:rPr lang="cs-CZ" dirty="0"/>
              <a:t>Podporovaná aktivita programu</a:t>
            </a:r>
          </a:p>
        </p:txBody>
      </p:sp>
      <p:sp>
        <p:nvSpPr>
          <p:cNvPr id="5" name="Nadpis 1">
            <a:extLst>
              <a:ext uri="{FF2B5EF4-FFF2-40B4-BE49-F238E27FC236}">
                <a16:creationId xmlns:a16="http://schemas.microsoft.com/office/drawing/2014/main" id="{1B37A1BB-E573-BE45-B73F-5CCF5CD016E5}"/>
              </a:ext>
            </a:extLst>
          </p:cNvPr>
          <p:cNvSpPr txBox="1">
            <a:spLocks/>
          </p:cNvSpPr>
          <p:nvPr/>
        </p:nvSpPr>
        <p:spPr>
          <a:xfrm>
            <a:off x="3496436" y="450649"/>
            <a:ext cx="7599538" cy="67209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tx1"/>
                </a:solidFill>
                <a:highlight>
                  <a:srgbClr val="FEEF66"/>
                </a:highlight>
                <a:latin typeface="Degular Display" pitchFamily="82" charset="0"/>
                <a:ea typeface="+mj-ea"/>
                <a:cs typeface="+mj-cs"/>
              </a:defRPr>
            </a:lvl1pPr>
          </a:lstStyle>
          <a:p>
            <a:pPr algn="r">
              <a:lnSpc>
                <a:spcPct val="150000"/>
              </a:lnSpc>
            </a:pPr>
            <a:endParaRPr lang="cs-CZ" sz="4000" b="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525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A2D5CD1-C030-CB4F-BC30-A6C5FA53D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z="1000" smtClean="0"/>
              <a:pPr/>
              <a:t>4</a:t>
            </a:fld>
            <a:endParaRPr lang="cs-CZ" sz="100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0BB1690C-AAC7-F342-88F3-6582FEDBB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Alokace programu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25925" y="1711105"/>
            <a:ext cx="11459675" cy="4091179"/>
          </a:xfrm>
        </p:spPr>
        <p:txBody>
          <a:bodyPr/>
          <a:lstStyle/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r>
              <a:rPr lang="cs-CZ" altLang="cs-CZ" sz="2000" b="1" kern="0" dirty="0">
                <a:latin typeface="Arial"/>
              </a:rPr>
              <a:t>Celková částka vyčleněná na program: </a:t>
            </a:r>
            <a:endParaRPr lang="cs-CZ" altLang="cs-CZ" sz="2400" b="1" kern="0" dirty="0">
              <a:latin typeface="Arial"/>
            </a:endParaRPr>
          </a:p>
          <a:p>
            <a:pPr marL="742950" lvl="1" indent="-28575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q"/>
              <a:defRPr/>
            </a:pPr>
            <a:r>
              <a:rPr lang="cs-CZ" altLang="cs-CZ" kern="0" dirty="0">
                <a:latin typeface="Arial"/>
              </a:rPr>
              <a:t> 6 000 000 Kč</a:t>
            </a: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endParaRPr lang="cs-CZ" altLang="cs-CZ" sz="1400" kern="0" dirty="0">
              <a:latin typeface="Arial"/>
            </a:endParaRP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/>
            </a:pPr>
            <a:r>
              <a:rPr lang="cs-CZ" altLang="cs-CZ" sz="2000" kern="0" dirty="0">
                <a:latin typeface="Arial"/>
              </a:rPr>
              <a:t>Minimální výše na 1 projekt činí: 10 000 Kč.</a:t>
            </a: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endParaRPr lang="cs-CZ" altLang="cs-CZ" sz="2000" kern="0" dirty="0">
              <a:latin typeface="Arial"/>
            </a:endParaRP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/>
            </a:pPr>
            <a:r>
              <a:rPr lang="cs-CZ" altLang="cs-CZ" sz="2000" kern="0" dirty="0">
                <a:latin typeface="Arial"/>
              </a:rPr>
              <a:t>Maximální výše na 1 projekt činí: 50 000 Kč.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endParaRPr lang="cs-CZ" altLang="cs-CZ" sz="2000" kern="0" dirty="0">
              <a:latin typeface="Arial"/>
            </a:endParaRP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/>
            </a:pPr>
            <a:r>
              <a:rPr lang="cs-CZ" altLang="cs-CZ" sz="2000" kern="0" dirty="0">
                <a:latin typeface="Arial"/>
              </a:rPr>
              <a:t>Maximální míra dotace činí 70 % z celkových způsobilých výdajů projektu.</a:t>
            </a:r>
          </a:p>
          <a:p>
            <a:pPr marL="0" indent="0">
              <a:buNone/>
            </a:pPr>
            <a:endParaRPr lang="cs-CZ" sz="1000" dirty="0"/>
          </a:p>
        </p:txBody>
      </p:sp>
    </p:spTree>
    <p:extLst>
      <p:ext uri="{BB962C8B-B14F-4D97-AF65-F5344CB8AC3E}">
        <p14:creationId xmlns:p14="http://schemas.microsoft.com/office/powerpoint/2010/main" val="574807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22026" y="1679352"/>
            <a:ext cx="11363574" cy="4142025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/>
            </a:pPr>
            <a:r>
              <a:rPr lang="cs-CZ" sz="2000" b="1" kern="0" dirty="0">
                <a:latin typeface="Arial"/>
              </a:rPr>
              <a:t>Termín fyzické realizace projektu</a:t>
            </a:r>
          </a:p>
          <a:p>
            <a:pPr marL="0" lvl="0" indent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endParaRPr lang="cs-CZ" sz="2000" b="1" kern="0" dirty="0">
              <a:latin typeface="Arial"/>
            </a:endParaRPr>
          </a:p>
          <a:p>
            <a:pPr marL="0" lvl="0" indent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r>
              <a:rPr lang="cs-CZ" sz="2000" kern="0" dirty="0">
                <a:latin typeface="Arial"/>
              </a:rPr>
              <a:t>Od 1. 1. 2025 do 31. 12. 2025.</a:t>
            </a:r>
          </a:p>
          <a:p>
            <a:pPr marL="342900" lvl="0" indent="-3429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/>
            </a:pPr>
            <a:endParaRPr lang="cs-CZ" sz="2000" kern="0" dirty="0">
              <a:latin typeface="Arial"/>
            </a:endParaRPr>
          </a:p>
          <a:p>
            <a:pPr marL="342900" lvl="0" indent="-3429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/>
            </a:pPr>
            <a:r>
              <a:rPr lang="cs-CZ" sz="2000" b="1" kern="0" dirty="0">
                <a:latin typeface="Arial"/>
              </a:rPr>
              <a:t>Doba realizace projektu</a:t>
            </a:r>
          </a:p>
          <a:p>
            <a:pPr marL="342900" lvl="0" indent="-3429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/>
            </a:pPr>
            <a:endParaRPr lang="cs-CZ" sz="2000" b="1" kern="0" dirty="0">
              <a:latin typeface="Arial"/>
            </a:endParaRPr>
          </a:p>
          <a:p>
            <a:pPr marL="0" lvl="0" indent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r>
              <a:rPr lang="cs-CZ" sz="2000" kern="0" dirty="0">
                <a:latin typeface="Arial"/>
              </a:rPr>
              <a:t>Od 1. 1. 2025 do 31. 1. 2026.</a:t>
            </a:r>
          </a:p>
          <a:p>
            <a:pPr marL="0" lvl="0" indent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endParaRPr lang="cs-CZ" sz="2000" kern="0" dirty="0">
              <a:latin typeface="Arial"/>
            </a:endParaRPr>
          </a:p>
          <a:p>
            <a:pPr marL="457200" lvl="0" indent="-457200" algn="just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r>
              <a:rPr lang="cs-CZ" sz="2000" kern="0" dirty="0">
                <a:latin typeface="Arial"/>
              </a:rPr>
              <a:t> V době  realizace projektu musí žadateli způsobilé výdaje vzniknout a být jím i současně uhrazeny.</a:t>
            </a:r>
          </a:p>
          <a:p>
            <a:pPr marL="457200" lvl="0" indent="-457200" algn="just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endParaRPr lang="cs-CZ" sz="2000" kern="0" dirty="0">
              <a:latin typeface="Arial"/>
            </a:endParaRPr>
          </a:p>
          <a:p>
            <a:pPr marL="342900" lvl="0" indent="-3429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/>
            </a:pPr>
            <a:r>
              <a:rPr lang="cs-CZ" sz="2000" b="1" kern="0" dirty="0">
                <a:latin typeface="Arial"/>
              </a:rPr>
              <a:t>Územní vymezení projektu</a:t>
            </a:r>
          </a:p>
          <a:p>
            <a:pPr marL="0" lvl="0" indent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endParaRPr lang="cs-CZ" sz="2000" b="1" kern="0" dirty="0">
              <a:latin typeface="Arial"/>
            </a:endParaRPr>
          </a:p>
          <a:p>
            <a:pPr marL="0" lvl="0" indent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r>
              <a:rPr lang="cs-CZ" sz="2000" b="1" kern="0" dirty="0">
                <a:latin typeface="Arial"/>
              </a:rPr>
              <a:t> </a:t>
            </a:r>
            <a:r>
              <a:rPr lang="cs-CZ" sz="2000" kern="0" dirty="0">
                <a:latin typeface="Arial"/>
              </a:rPr>
              <a:t>Pouze pro spolky se sídlem ve Zlínském kraji.</a:t>
            </a:r>
          </a:p>
          <a:p>
            <a:pPr marL="457200" lvl="0" indent="-457200" algn="just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endParaRPr lang="cs-CZ" sz="2000" kern="0" dirty="0">
              <a:solidFill>
                <a:srgbClr val="000000"/>
              </a:solidFill>
              <a:latin typeface="Arial"/>
            </a:endParaRPr>
          </a:p>
          <a:p>
            <a:endParaRPr lang="cs-CZ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sz="1000" dirty="0"/>
              <a:t>5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Způsobilost projektu</a:t>
            </a:r>
          </a:p>
        </p:txBody>
      </p:sp>
    </p:spTree>
    <p:extLst>
      <p:ext uri="{BB962C8B-B14F-4D97-AF65-F5344CB8AC3E}">
        <p14:creationId xmlns:p14="http://schemas.microsoft.com/office/powerpoint/2010/main" val="827612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/>
            </a:pPr>
            <a:r>
              <a:rPr lang="cs-CZ" sz="2000" kern="0" dirty="0">
                <a:latin typeface="Arial"/>
              </a:rPr>
              <a:t>Výdaje na přímou a systematickou práci s dětmi,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endParaRPr lang="cs-CZ" sz="2000" kern="0" dirty="0">
              <a:latin typeface="Arial"/>
            </a:endParaRP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/>
            </a:pPr>
            <a:r>
              <a:rPr lang="cs-CZ" sz="2000" kern="0" dirty="0">
                <a:latin typeface="Arial"/>
              </a:rPr>
              <a:t>soustavná příprava sportovců na sportovní akce regionálního, republikového či vrcholového charakteru,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endParaRPr lang="cs-CZ" sz="2000" kern="0" dirty="0">
              <a:latin typeface="Arial"/>
            </a:endParaRP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/>
            </a:pPr>
            <a:r>
              <a:rPr lang="cs-CZ" sz="2000" kern="0" dirty="0">
                <a:latin typeface="Arial"/>
              </a:rPr>
              <a:t>vzdělávání trenérů, dohody pro trenéry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endParaRPr lang="cs-CZ" sz="2000" kern="0" dirty="0">
              <a:latin typeface="Arial"/>
            </a:endParaRP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/>
            </a:pPr>
            <a:r>
              <a:rPr lang="cs-CZ" sz="2000" kern="0" dirty="0">
                <a:latin typeface="Arial"/>
              </a:rPr>
              <a:t>pořizování sportovního vybavení,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endParaRPr lang="cs-CZ" sz="2000" kern="0" dirty="0">
              <a:latin typeface="Arial"/>
            </a:endParaRP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/>
            </a:pPr>
            <a:r>
              <a:rPr lang="cs-CZ" sz="2000" kern="0" dirty="0">
                <a:latin typeface="Arial"/>
              </a:rPr>
              <a:t>drobné opravy sportovišť  a sportovního zařízení.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z="1000" smtClean="0"/>
              <a:pPr/>
              <a:t>6</a:t>
            </a:fld>
            <a:endParaRPr lang="cs-CZ" sz="1000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Způsobilé výdaje projektu</a:t>
            </a:r>
          </a:p>
        </p:txBody>
      </p:sp>
    </p:spTree>
    <p:extLst>
      <p:ext uri="{BB962C8B-B14F-4D97-AF65-F5344CB8AC3E}">
        <p14:creationId xmlns:p14="http://schemas.microsoft.com/office/powerpoint/2010/main" val="2543331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02409" y="1679353"/>
            <a:ext cx="11184517" cy="4600272"/>
          </a:xfrm>
        </p:spPr>
        <p:txBody>
          <a:bodyPr/>
          <a:lstStyle/>
          <a:p>
            <a:pPr marL="342900" lvl="0" indent="-342900" algn="just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/>
            </a:pPr>
            <a:r>
              <a:rPr lang="cs-CZ" altLang="cs-CZ" sz="2000" kern="0" dirty="0">
                <a:latin typeface="Arial"/>
              </a:rPr>
              <a:t>Ostatní osobní výdaje, s výjimkou odměny z dohod o pracích konaných mimo pracovní poměr dle zákona č. 262/2006 Sb.,</a:t>
            </a:r>
          </a:p>
          <a:p>
            <a:pPr marL="0" lvl="0" indent="0" algn="just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endParaRPr lang="cs-CZ" altLang="cs-CZ" sz="2000" kern="0" dirty="0">
              <a:latin typeface="Arial"/>
            </a:endParaRPr>
          </a:p>
          <a:p>
            <a:pPr marL="0" lvl="0" indent="0" algn="just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endParaRPr lang="cs-CZ" altLang="cs-CZ" sz="2000" kern="0" dirty="0">
              <a:latin typeface="Arial"/>
            </a:endParaRPr>
          </a:p>
          <a:p>
            <a:pPr marL="342900" lvl="0" indent="-342900" algn="just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/>
            </a:pPr>
            <a:r>
              <a:rPr lang="cs-CZ" altLang="cs-CZ" sz="2000" kern="0" dirty="0">
                <a:latin typeface="Arial"/>
              </a:rPr>
              <a:t>výdaje na zaměstnance, ke kterým nejsou zaměstnavatelé povinni dle zvláštních právních předpisů (příspěvky na penzijní/životní pojištění, příspěvky na rekreaci, stravenky, apod.),</a:t>
            </a:r>
          </a:p>
          <a:p>
            <a:pPr marL="0" lvl="0" indent="0" algn="just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endParaRPr lang="cs-CZ" altLang="cs-CZ" sz="2000" kern="0" dirty="0">
              <a:latin typeface="Arial"/>
            </a:endParaRPr>
          </a:p>
          <a:p>
            <a:pPr marL="0" lvl="0" indent="0" algn="just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endParaRPr lang="cs-CZ" altLang="cs-CZ" sz="2000" kern="0" dirty="0">
              <a:latin typeface="Arial"/>
            </a:endParaRPr>
          </a:p>
          <a:p>
            <a:pPr marL="342900" lvl="0" indent="-342900" algn="just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/>
            </a:pPr>
            <a:r>
              <a:rPr lang="cs-CZ" altLang="cs-CZ" sz="2000" kern="0" dirty="0">
                <a:latin typeface="Arial"/>
              </a:rPr>
              <a:t>pořízení nebo technické zhodnocení dlouhodobého hmotného a nehmotného majetku (dlouhodobým hmotným majetkem se rozumí   majetek, jehož doba použitelnosti je delší než jeden rok a vstupní cena vyšší než 40 tis. Kč/kus; dlouhodobým nehmotným majetkem se rozumí majetek, jehož doba použitelnosti je delší než jeden rok a vstupní cena  vyšší než 60 tis. Kč/kus),</a:t>
            </a:r>
          </a:p>
          <a:p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z="1000" smtClean="0"/>
              <a:pPr/>
              <a:t>7</a:t>
            </a:fld>
            <a:endParaRPr lang="cs-CZ" sz="1000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Nezpůsobilé výdaje</a:t>
            </a:r>
          </a:p>
        </p:txBody>
      </p:sp>
    </p:spTree>
    <p:extLst>
      <p:ext uri="{BB962C8B-B14F-4D97-AF65-F5344CB8AC3E}">
        <p14:creationId xmlns:p14="http://schemas.microsoft.com/office/powerpoint/2010/main" val="21500333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 eaLnBrk="0" fontAlgn="base" hangingPunct="0">
              <a:lnSpc>
                <a:spcPct val="115000"/>
              </a:lnSpc>
              <a:spcBef>
                <a:spcPts val="725"/>
              </a:spcBef>
              <a:spcAft>
                <a:spcPts val="725"/>
              </a:spcAft>
              <a:buSzPct val="82000"/>
              <a:buFont typeface="Wingdings" panose="05000000000000000000" pitchFamily="2" charset="2"/>
              <a:buChar char="q"/>
              <a:tabLst>
                <a:tab pos="958850" algn="l"/>
              </a:tabLst>
            </a:pPr>
            <a:r>
              <a:rPr lang="cs-CZ" altLang="cs-CZ" sz="2000" kern="0" dirty="0">
                <a:latin typeface="Arial"/>
              </a:rPr>
              <a:t>výdaje na pohoštění a občerstvení, pokud se nejedná o stravování a pitný režim aktivních účastníků projektu,</a:t>
            </a:r>
          </a:p>
          <a:p>
            <a:pPr marL="0" lvl="0" indent="0" algn="just" eaLnBrk="0" fontAlgn="base" hangingPunct="0">
              <a:lnSpc>
                <a:spcPct val="115000"/>
              </a:lnSpc>
              <a:spcBef>
                <a:spcPts val="725"/>
              </a:spcBef>
              <a:spcAft>
                <a:spcPts val="725"/>
              </a:spcAft>
              <a:buSzPct val="82000"/>
              <a:buNone/>
              <a:tabLst>
                <a:tab pos="958850" algn="l"/>
              </a:tabLst>
            </a:pPr>
            <a:endParaRPr lang="cs-CZ" altLang="cs-CZ" sz="2000" kern="0" dirty="0">
              <a:latin typeface="Arial"/>
            </a:endParaRPr>
          </a:p>
          <a:p>
            <a:pPr marL="342900" lvl="0" indent="-342900" algn="just" eaLnBrk="0" fontAlgn="base" hangingPunct="0">
              <a:lnSpc>
                <a:spcPct val="115000"/>
              </a:lnSpc>
              <a:spcBef>
                <a:spcPts val="725"/>
              </a:spcBef>
              <a:spcAft>
                <a:spcPts val="725"/>
              </a:spcAft>
              <a:buFont typeface="Wingdings" panose="05000000000000000000" pitchFamily="2" charset="2"/>
              <a:buChar char="q"/>
              <a:tabLst>
                <a:tab pos="958850" algn="l"/>
              </a:tabLst>
            </a:pPr>
            <a:r>
              <a:rPr lang="cs-CZ" altLang="cs-CZ" sz="2000" kern="0" dirty="0">
                <a:latin typeface="Arial"/>
              </a:rPr>
              <a:t>dotace jiným fyzickým nebo právnickým osobám,</a:t>
            </a:r>
          </a:p>
          <a:p>
            <a:pPr marL="0" lvl="0" indent="0" algn="just" eaLnBrk="0" fontAlgn="base" hangingPunct="0">
              <a:lnSpc>
                <a:spcPct val="115000"/>
              </a:lnSpc>
              <a:spcBef>
                <a:spcPts val="725"/>
              </a:spcBef>
              <a:spcAft>
                <a:spcPts val="725"/>
              </a:spcAft>
              <a:buNone/>
              <a:tabLst>
                <a:tab pos="958850" algn="l"/>
              </a:tabLst>
            </a:pPr>
            <a:endParaRPr lang="cs-CZ" altLang="cs-CZ" sz="2000" kern="0" dirty="0">
              <a:latin typeface="Arial"/>
            </a:endParaRPr>
          </a:p>
          <a:p>
            <a:pPr marL="342900" lvl="0" indent="-342900" algn="just" eaLnBrk="0" fontAlgn="base" hangingPunct="0">
              <a:lnSpc>
                <a:spcPct val="115000"/>
              </a:lnSpc>
              <a:spcBef>
                <a:spcPts val="725"/>
              </a:spcBef>
              <a:spcAft>
                <a:spcPts val="725"/>
              </a:spcAft>
              <a:buSzPct val="82000"/>
              <a:buFont typeface="Wingdings" panose="05000000000000000000" pitchFamily="2" charset="2"/>
              <a:buChar char="q"/>
              <a:tabLst>
                <a:tab pos="958850" algn="l"/>
              </a:tabLst>
            </a:pPr>
            <a:r>
              <a:rPr lang="cs-CZ" altLang="cs-CZ" sz="2000" kern="0" dirty="0">
                <a:latin typeface="Arial"/>
              </a:rPr>
              <a:t>výdaje na publicitu Zlínského kraje,</a:t>
            </a:r>
          </a:p>
          <a:p>
            <a:pPr marL="0" lvl="0" indent="0" algn="just" eaLnBrk="0" fontAlgn="base" hangingPunct="0">
              <a:lnSpc>
                <a:spcPct val="115000"/>
              </a:lnSpc>
              <a:spcBef>
                <a:spcPts val="725"/>
              </a:spcBef>
              <a:spcAft>
                <a:spcPts val="725"/>
              </a:spcAft>
              <a:buSzPct val="82000"/>
              <a:buNone/>
              <a:tabLst>
                <a:tab pos="958850" algn="l"/>
              </a:tabLst>
            </a:pPr>
            <a:endParaRPr lang="cs-CZ" altLang="cs-CZ" sz="2000" kern="0" dirty="0">
              <a:latin typeface="Arial"/>
            </a:endParaRPr>
          </a:p>
          <a:p>
            <a:pPr marL="342900" lvl="0" indent="-342900" algn="just" eaLnBrk="0" fontAlgn="base" hangingPunct="0">
              <a:lnSpc>
                <a:spcPct val="115000"/>
              </a:lnSpc>
              <a:spcBef>
                <a:spcPts val="725"/>
              </a:spcBef>
              <a:spcAft>
                <a:spcPts val="725"/>
              </a:spcAft>
              <a:buSzPct val="82000"/>
              <a:buFont typeface="Wingdings" panose="05000000000000000000" pitchFamily="2" charset="2"/>
              <a:buChar char="q"/>
              <a:tabLst>
                <a:tab pos="958850" algn="l"/>
              </a:tabLst>
            </a:pPr>
            <a:r>
              <a:rPr lang="cs-CZ" altLang="cs-CZ" sz="2000" kern="0" dirty="0">
                <a:latin typeface="Arial"/>
              </a:rPr>
              <a:t>a další viz Program MaS02 – 25 Podpora sportu v obcích do 3 000 obyvatel.</a:t>
            </a:r>
          </a:p>
          <a:p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z="1000" smtClean="0"/>
              <a:pPr/>
              <a:t>8</a:t>
            </a:fld>
            <a:endParaRPr lang="cs-CZ" sz="1000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Nezpůsobilé výdaje</a:t>
            </a:r>
          </a:p>
        </p:txBody>
      </p:sp>
    </p:spTree>
    <p:extLst>
      <p:ext uri="{BB962C8B-B14F-4D97-AF65-F5344CB8AC3E}">
        <p14:creationId xmlns:p14="http://schemas.microsoft.com/office/powerpoint/2010/main" val="12139589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/>
            </a:pPr>
            <a:r>
              <a:rPr lang="cs-CZ" altLang="cs-CZ" sz="2000" b="1" kern="0" dirty="0">
                <a:latin typeface="Arial"/>
              </a:rPr>
              <a:t>Program, žádost, návod ke stažení programu</a:t>
            </a: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/>
            </a:pPr>
            <a:endParaRPr lang="cs-CZ" altLang="cs-CZ" sz="2000" b="1" kern="0" dirty="0">
              <a:latin typeface="Arial"/>
              <a:hlinkClick r:id="rId2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r>
              <a:rPr lang="cs-CZ" altLang="cs-CZ" sz="2000" u="sng" kern="0" dirty="0">
                <a:latin typeface="Arial"/>
              </a:rPr>
              <a:t>www.zlinskykraj.cz</a:t>
            </a:r>
            <a:r>
              <a:rPr lang="cs-CZ" altLang="cs-CZ" sz="2000" kern="0" dirty="0">
                <a:latin typeface="Arial"/>
              </a:rPr>
              <a:t> – dotace – aktuálně vyhlášené – MaS02-25 Podpora sportu do 3 000 obyvatel</a:t>
            </a: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endParaRPr lang="cs-CZ" altLang="cs-CZ" sz="2000" i="1" kern="0" dirty="0">
              <a:latin typeface="Arial"/>
            </a:endParaRP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/>
            </a:pPr>
            <a:r>
              <a:rPr lang="cs-CZ" altLang="cs-CZ" sz="2000" b="1" kern="0" dirty="0">
                <a:latin typeface="Arial"/>
              </a:rPr>
              <a:t>Počet žádostí na jednoho žadatele</a:t>
            </a: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endParaRPr lang="cs-CZ" altLang="cs-CZ" sz="1000" i="1" kern="0" dirty="0">
              <a:latin typeface="Arial"/>
            </a:endParaRP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r>
              <a:rPr lang="cs-CZ" altLang="cs-CZ" sz="2000" kern="0" dirty="0">
                <a:latin typeface="Arial"/>
              </a:rPr>
              <a:t>1 žadatel může předložit maximálně 1 žádost.</a:t>
            </a: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endParaRPr lang="cs-CZ" altLang="cs-CZ" sz="2000" i="1" kern="0" dirty="0">
              <a:latin typeface="Arial"/>
            </a:endParaRP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/>
            </a:pPr>
            <a:r>
              <a:rPr lang="cs-CZ" altLang="cs-CZ" sz="2000" b="1" kern="0" dirty="0">
                <a:latin typeface="Arial"/>
              </a:rPr>
              <a:t>Příjem žádostí:</a:t>
            </a: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endParaRPr lang="cs-CZ" altLang="cs-CZ" sz="1000" i="1" kern="0" dirty="0">
              <a:latin typeface="Arial"/>
            </a:endParaRP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r>
              <a:rPr lang="cs-CZ" altLang="cs-CZ" sz="2000" i="1" kern="0" dirty="0">
                <a:latin typeface="Arial"/>
              </a:rPr>
              <a:t> </a:t>
            </a:r>
            <a:r>
              <a:rPr lang="cs-CZ" altLang="cs-CZ" sz="2000" b="1" i="1" kern="0" dirty="0">
                <a:solidFill>
                  <a:srgbClr val="FF0000"/>
                </a:solidFill>
                <a:latin typeface="Arial"/>
              </a:rPr>
              <a:t>od 13. 1. 2025 do 7. 2. 2025 do 12:00 hodin.</a:t>
            </a:r>
          </a:p>
          <a:p>
            <a:pPr marL="742950" lvl="1" indent="-28575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cs-CZ" altLang="cs-CZ" sz="2000" kern="0" dirty="0">
                <a:latin typeface="Arial"/>
              </a:rPr>
              <a:t>Elektronicky</a:t>
            </a:r>
          </a:p>
          <a:p>
            <a:pPr marL="742950" lvl="1" indent="-28575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cs-CZ" altLang="cs-CZ" sz="2000" kern="0" dirty="0">
                <a:latin typeface="Arial"/>
              </a:rPr>
              <a:t>Písemně 	(poštou nebo datovou schránkou)</a:t>
            </a:r>
          </a:p>
          <a:p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z="1000" smtClean="0"/>
              <a:pPr/>
              <a:t>9</a:t>
            </a:fld>
            <a:endParaRPr lang="cs-CZ" sz="1000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Předkládání žádostí</a:t>
            </a:r>
          </a:p>
        </p:txBody>
      </p:sp>
    </p:spTree>
    <p:extLst>
      <p:ext uri="{BB962C8B-B14F-4D97-AF65-F5344CB8AC3E}">
        <p14:creationId xmlns:p14="http://schemas.microsoft.com/office/powerpoint/2010/main" val="34010599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2980</TotalTime>
  <Words>934</Words>
  <Application>Microsoft Office PowerPoint</Application>
  <PresentationFormat>Širokoúhlá obrazovka</PresentationFormat>
  <Paragraphs>138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2" baseType="lpstr">
      <vt:lpstr>Arial</vt:lpstr>
      <vt:lpstr>Arial Black</vt:lpstr>
      <vt:lpstr>Calibri</vt:lpstr>
      <vt:lpstr>Degular</vt:lpstr>
      <vt:lpstr>Wingdings</vt:lpstr>
      <vt:lpstr>Motiv Office</vt:lpstr>
      <vt:lpstr>  MaS02-25 Podpora sportu v obcích do 3 000 obyvatel        Ing. Anna Fenyková Odbor školství mládeže a sportu   </vt:lpstr>
      <vt:lpstr>Způsobilí žadatelé</vt:lpstr>
      <vt:lpstr>Podporovaná aktivita programu</vt:lpstr>
      <vt:lpstr>Alokace programu</vt:lpstr>
      <vt:lpstr>Způsobilost projektu</vt:lpstr>
      <vt:lpstr>Způsobilé výdaje projektu</vt:lpstr>
      <vt:lpstr>Nezpůsobilé výdaje</vt:lpstr>
      <vt:lpstr>Nezpůsobilé výdaje</vt:lpstr>
      <vt:lpstr>Předkládání žádostí</vt:lpstr>
      <vt:lpstr>Povinné přílohy</vt:lpstr>
      <vt:lpstr>Povinné přílohy</vt:lpstr>
      <vt:lpstr>Kritéria hodnocení žádosti</vt:lpstr>
      <vt:lpstr>Rozhodnutí o poskytnutí dotace</vt:lpstr>
      <vt:lpstr>Provedení platby a vyúčtování</vt:lpstr>
      <vt:lpstr>Kontakt</vt:lpstr>
      <vt:lpstr>Děkuji 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Zajištění veřejné dopravy ZK od 15.12.2019</dc:title>
  <dc:creator>Quang Milan Nguyen</dc:creator>
  <cp:lastModifiedBy>Marek Tomáš</cp:lastModifiedBy>
  <cp:revision>45</cp:revision>
  <dcterms:created xsi:type="dcterms:W3CDTF">2021-08-21T22:30:26Z</dcterms:created>
  <dcterms:modified xsi:type="dcterms:W3CDTF">2025-01-13T14:31:23Z</dcterms:modified>
</cp:coreProperties>
</file>