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61" r:id="rId3"/>
    <p:sldId id="259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64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5DA152-F5A5-4958-90F2-FA82DC26E72C}" v="1" dt="2025-01-13T14:25:35.7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73"/>
    <p:restoredTop sz="96327"/>
  </p:normalViewPr>
  <p:slideViewPr>
    <p:cSldViewPr snapToGrid="0" snapToObjects="1">
      <p:cViewPr>
        <p:scale>
          <a:sx n="160" d="100"/>
          <a:sy n="160" d="100"/>
        </p:scale>
        <p:origin x="114" y="-2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13.01.2025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13.01.2025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13.01.2025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13.01.2025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13.01.2025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13.01.2025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tomas.duda@zlinskykraj.cz" TargetMode="External"/><Relationship Id="rId2" Type="http://schemas.openxmlformats.org/officeDocument/2006/relationships/hyperlink" Target="mailto:anna.fenykova@zlinskykraj.cz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r-zlinsky.cz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0681878" cy="5927270"/>
          </a:xfrm>
        </p:spPr>
        <p:txBody>
          <a:bodyPr anchor="t">
            <a:normAutofit fontScale="90000"/>
          </a:bodyPr>
          <a:lstStyle/>
          <a:p>
            <a:pPr algn="l">
              <a:lnSpc>
                <a:spcPct val="70000"/>
              </a:lnSpc>
            </a:pP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r>
              <a:rPr lang="cs-CZ" sz="4800" dirty="0">
                <a:latin typeface="+mj-lt"/>
              </a:rPr>
              <a:t>MaS02-25 Podpora sportu v obcích do 3 000 obyvatel</a:t>
            </a: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br>
              <a:rPr lang="cs-CZ" sz="4800" dirty="0">
                <a:latin typeface="+mj-lt"/>
              </a:rPr>
            </a:br>
            <a:r>
              <a:rPr lang="cs-CZ" sz="1200" dirty="0">
                <a:latin typeface="+mj-lt"/>
              </a:rPr>
              <a:t>Ing. Anna Fenyková</a:t>
            </a:r>
            <a:br>
              <a:rPr lang="cs-CZ" sz="1200" dirty="0">
                <a:latin typeface="+mj-lt"/>
              </a:rPr>
            </a:br>
            <a:r>
              <a:rPr lang="cs-CZ" sz="1200" dirty="0">
                <a:latin typeface="+mj-lt"/>
              </a:rPr>
              <a:t>Odbor školství mládeže a sportu</a:t>
            </a:r>
            <a:r>
              <a:rPr lang="cs-CZ" sz="4800" dirty="0">
                <a:latin typeface="+mj-lt"/>
              </a:rPr>
              <a:t> </a:t>
            </a:r>
            <a:br>
              <a:rPr lang="cs-CZ" sz="4800" dirty="0">
                <a:latin typeface="+mj-lt"/>
              </a:rPr>
            </a:br>
            <a:br>
              <a:rPr lang="cs-CZ" sz="1600" dirty="0">
                <a:latin typeface="+mj-lt"/>
              </a:rPr>
            </a:br>
            <a:endParaRPr lang="cs-CZ" sz="1600" b="1" spc="50" dirty="0"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481" y="2956080"/>
            <a:ext cx="3584603" cy="2385390"/>
          </a:xfrm>
          <a:prstGeom prst="rect">
            <a:avLst/>
          </a:prstGeom>
        </p:spPr>
      </p:pic>
      <p:pic>
        <p:nvPicPr>
          <p:cNvPr id="5" name="Obrázek 4" descr="Obsah obrázku míč, fotbal, koule, černobílá&#10;&#10;Popis byl vytvořen automaticky">
            <a:extLst>
              <a:ext uri="{FF2B5EF4-FFF2-40B4-BE49-F238E27FC236}">
                <a16:creationId xmlns:a16="http://schemas.microsoft.com/office/drawing/2014/main" id="{573708F3-C599-59BA-5D2E-3AB352F9299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rcRect b="20118"/>
          <a:stretch/>
        </p:blipFill>
        <p:spPr>
          <a:xfrm>
            <a:off x="3222000" y="4809600"/>
            <a:ext cx="633984" cy="3046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cs-CZ" b="1" dirty="0"/>
          </a:p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cs-CZ" sz="2000" dirty="0"/>
              <a:t> Smlouvy o zřízení běžného účtu u peněžního ústavu nebo písemné potvrzení peněžního ústavu o vedení běžného účtu žadatele, </a:t>
            </a:r>
          </a:p>
          <a:p>
            <a:pPr marL="0" indent="0" algn="just">
              <a:defRPr/>
            </a:pPr>
            <a:endParaRPr lang="cs-CZ" sz="2000" dirty="0"/>
          </a:p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cs-CZ" sz="2000" dirty="0"/>
              <a:t> doklad prokazující formální ustavení subjektu žadatele – tj. u spolků stanovy nebo prohlášení,  že stanovy v aktuálním znění jsou zveřejněny ve veřejném rejstříku, a doklad o zvolení či jmenování statutárního zástupce,</a:t>
            </a:r>
          </a:p>
          <a:p>
            <a:pPr marL="0" indent="0" algn="just">
              <a:defRPr/>
            </a:pPr>
            <a:endParaRPr lang="cs-CZ" sz="2000" dirty="0"/>
          </a:p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cs-CZ" sz="2000" dirty="0"/>
              <a:t> plná moc (v případě zastoupení na základě plné moci),</a:t>
            </a:r>
          </a:p>
          <a:p>
            <a:pPr marL="0" indent="0" algn="just">
              <a:defRPr/>
            </a:pPr>
            <a:endParaRPr lang="cs-CZ" dirty="0"/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1000" smtClean="0"/>
              <a:pPr/>
              <a:t>10</a:t>
            </a:fld>
            <a:endParaRPr lang="cs-CZ" sz="1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Povinné přílohy</a:t>
            </a:r>
          </a:p>
        </p:txBody>
      </p:sp>
    </p:spTree>
    <p:extLst>
      <p:ext uri="{BB962C8B-B14F-4D97-AF65-F5344CB8AC3E}">
        <p14:creationId xmlns:p14="http://schemas.microsoft.com/office/powerpoint/2010/main" val="3829471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cs-CZ" altLang="cs-CZ" sz="2000" kern="0" dirty="0">
                <a:latin typeface="Arial"/>
              </a:rPr>
              <a:t>čestné prohlášení o nezměněné identifikaci žadatele, které nahrazuje povinnosti žadatele dle bodu a) – c) (lze uplatnit pouze v případech, kdy žadatel zaslal poskytovateli podklady uvedené pod odrážkami a) – c) v roce 2024 nebo 2023 a zároveň u něj neproběhla v těchto podkladech žádná změna). Čestné prohlášení je zveřejněno společně s Programem na úřední desce způsobem umožňujícím dálkový přístup a na webových stránkách Zlínského kraje,</a:t>
            </a:r>
          </a:p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endParaRPr lang="cs-CZ" altLang="cs-CZ" sz="2000" kern="0" dirty="0">
              <a:latin typeface="Arial"/>
            </a:endParaRPr>
          </a:p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cs-CZ" altLang="cs-CZ" sz="2000" kern="0" dirty="0">
                <a:latin typeface="Arial"/>
              </a:rPr>
              <a:t>úplný výpis z evidence majitelů,</a:t>
            </a:r>
          </a:p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endParaRPr lang="cs-CZ" altLang="cs-CZ" sz="2000" kern="0" dirty="0">
              <a:latin typeface="Arial"/>
            </a:endParaRPr>
          </a:p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cs-CZ" altLang="cs-CZ" sz="2000" kern="0" dirty="0">
                <a:latin typeface="Arial"/>
              </a:rPr>
              <a:t>čestné prohlášení podepsané statutárním zástupcem, které bude obsahovat seznam osob od 5 do 18 let ve tvaru jméno, příjmení, rok narození (ročníky 2007 – 2020).</a:t>
            </a:r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1000" smtClean="0"/>
              <a:pPr/>
              <a:t>11</a:t>
            </a:fld>
            <a:endParaRPr lang="cs-CZ" sz="1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Povinné přílohy</a:t>
            </a:r>
          </a:p>
        </p:txBody>
      </p:sp>
    </p:spTree>
    <p:extLst>
      <p:ext uri="{BB962C8B-B14F-4D97-AF65-F5344CB8AC3E}">
        <p14:creationId xmlns:p14="http://schemas.microsoft.com/office/powerpoint/2010/main" val="1954148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6329" y="3026753"/>
            <a:ext cx="5619610" cy="2385590"/>
          </a:xfrm>
          <a:prstGeom prst="rect">
            <a:avLst/>
          </a:prstGeom>
        </p:spPr>
      </p:pic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1000" smtClean="0"/>
              <a:pPr/>
              <a:t>12</a:t>
            </a:fld>
            <a:endParaRPr lang="cs-CZ" sz="1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Kritéria hodnocení žádosti</a:t>
            </a:r>
          </a:p>
        </p:txBody>
      </p:sp>
      <p:sp>
        <p:nvSpPr>
          <p:cNvPr id="6" name="Obdélník 5"/>
          <p:cNvSpPr/>
          <p:nvPr/>
        </p:nvSpPr>
        <p:spPr>
          <a:xfrm>
            <a:off x="561316" y="1709379"/>
            <a:ext cx="107011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kritéria hodnocení jsou nastavena jako finanční limit na jednotku monitorovacího indikátoru. </a:t>
            </a:r>
          </a:p>
        </p:txBody>
      </p:sp>
    </p:spTree>
    <p:extLst>
      <p:ext uri="{BB962C8B-B14F-4D97-AF65-F5344CB8AC3E}">
        <p14:creationId xmlns:p14="http://schemas.microsoft.com/office/powerpoint/2010/main" val="2134641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cs-CZ" sz="2000" kern="0" dirty="0">
                <a:latin typeface="Arial"/>
              </a:rPr>
              <a:t>Rozhodnutí o poskytnutí nebo neposkytnutí dotace v orgánech Zlínského kraje, předpokládané datum 3. 3. 2025 (RZK).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sz="2000" kern="0" dirty="0">
              <a:latin typeface="Arial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sz="2000" kern="0" dirty="0">
              <a:latin typeface="Arial"/>
            </a:endParaRPr>
          </a:p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cs-CZ" sz="2000" kern="0" dirty="0">
                <a:latin typeface="Arial"/>
              </a:rPr>
              <a:t>Zveřejnění seznamu podpořených žadatelů na webových stránkách Zlínského kraje: nejpozději do 10 pracovních dnů od rozhodnutí.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1000" smtClean="0"/>
              <a:pPr/>
              <a:t>13</a:t>
            </a:fld>
            <a:endParaRPr lang="cs-CZ" sz="1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 o poskytnutí dotace</a:t>
            </a:r>
          </a:p>
        </p:txBody>
      </p:sp>
    </p:spTree>
    <p:extLst>
      <p:ext uri="{BB962C8B-B14F-4D97-AF65-F5344CB8AC3E}">
        <p14:creationId xmlns:p14="http://schemas.microsoft.com/office/powerpoint/2010/main" val="313457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5" y="2668385"/>
            <a:ext cx="11498425" cy="361124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  Dotace bude vyplacena jednorázově  do 30 pracovních dnů od  nabytí účinnosti smlouvy.</a:t>
            </a:r>
          </a:p>
          <a:p>
            <a:pPr>
              <a:buFont typeface="Wingdings" panose="05000000000000000000" pitchFamily="2" charset="2"/>
              <a:buChar char="q"/>
            </a:pPr>
            <a:endParaRPr lang="cs-CZ" dirty="0"/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 Závěrečná zpráva do </a:t>
            </a:r>
            <a:r>
              <a:rPr lang="cs-CZ" b="1" dirty="0"/>
              <a:t>28. 2. 2026</a:t>
            </a:r>
            <a:r>
              <a:rPr lang="cs-CZ" dirty="0"/>
              <a:t>.</a:t>
            </a:r>
            <a:endParaRPr lang="cs-CZ" b="1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1000" smtClean="0"/>
              <a:pPr/>
              <a:t>14</a:t>
            </a:fld>
            <a:endParaRPr lang="cs-CZ" sz="1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Provedení platby a vyúčtování</a:t>
            </a:r>
          </a:p>
        </p:txBody>
      </p:sp>
    </p:spTree>
    <p:extLst>
      <p:ext uri="{BB962C8B-B14F-4D97-AF65-F5344CB8AC3E}">
        <p14:creationId xmlns:p14="http://schemas.microsoft.com/office/powerpoint/2010/main" val="1352948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ctr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cs-CZ" altLang="cs-CZ" sz="1400" b="1" u="sng" kern="0" dirty="0">
                <a:latin typeface="Arial"/>
              </a:rPr>
              <a:t>Dotazy k odborným záležitostem</a:t>
            </a:r>
          </a:p>
          <a:p>
            <a:pPr marL="342900" lvl="0" indent="-342900" algn="ct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cs-CZ" altLang="cs-CZ" sz="1400" b="1" kern="0" dirty="0">
                <a:latin typeface="Arial"/>
              </a:rPr>
              <a:t>Ing. Anna Fenyková</a:t>
            </a:r>
          </a:p>
          <a:p>
            <a:pPr marL="342900" lvl="0" indent="-342900" algn="ct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cs-CZ" altLang="cs-CZ" sz="1400" kern="0" dirty="0">
                <a:latin typeface="Arial"/>
              </a:rPr>
              <a:t>Odbor školství, mládeže a sportu</a:t>
            </a:r>
          </a:p>
          <a:p>
            <a:pPr marL="342900" lvl="0" indent="-342900" algn="ct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cs-CZ" altLang="cs-CZ" sz="1400" kern="0" dirty="0">
                <a:latin typeface="Arial"/>
              </a:rPr>
              <a:t>Tel.: +420 577 043 757</a:t>
            </a:r>
          </a:p>
          <a:p>
            <a:pPr marL="342900" lvl="0" indent="-342900" algn="ct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cs-CZ" altLang="cs-CZ" sz="1400" kern="0" dirty="0">
                <a:latin typeface="Arial"/>
              </a:rPr>
              <a:t>e-mail: </a:t>
            </a:r>
            <a:r>
              <a:rPr lang="cs-CZ" altLang="cs-CZ" sz="1400" kern="0" dirty="0">
                <a:latin typeface="Arial"/>
                <a:hlinkClick r:id="rId2"/>
              </a:rPr>
              <a:t>anna.fenykova@zlinskykraj.cz</a:t>
            </a:r>
            <a:endParaRPr lang="cs-CZ" altLang="cs-CZ" sz="1400" kern="0" dirty="0">
              <a:latin typeface="Arial"/>
            </a:endParaRPr>
          </a:p>
          <a:p>
            <a:pPr marL="342900" lvl="0" indent="-342900" algn="ctr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cs-CZ" altLang="cs-CZ" sz="1400" b="1" kern="0" dirty="0">
                <a:latin typeface="Arial"/>
              </a:rPr>
              <a:t>Ing. Tomáš Duda</a:t>
            </a:r>
          </a:p>
          <a:p>
            <a:pPr marL="342900" lvl="0" indent="-342900" algn="ct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cs-CZ" altLang="cs-CZ" sz="1400" kern="0" dirty="0">
                <a:latin typeface="Arial"/>
              </a:rPr>
              <a:t>Odbor školství, mládeže a sportu</a:t>
            </a:r>
          </a:p>
          <a:p>
            <a:pPr marL="342900" lvl="0" indent="-342900" algn="ct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cs-CZ" altLang="cs-CZ" sz="1400" kern="0" dirty="0">
                <a:latin typeface="Arial"/>
              </a:rPr>
              <a:t>Tel.: +420 577 043 748</a:t>
            </a:r>
          </a:p>
          <a:p>
            <a:pPr marL="342900" lvl="0" indent="-342900" algn="ct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cs-CZ" altLang="cs-CZ" sz="1400" kern="0" dirty="0">
                <a:latin typeface="Arial"/>
              </a:rPr>
              <a:t>e-mail: </a:t>
            </a:r>
            <a:r>
              <a:rPr lang="cs-CZ" altLang="cs-CZ" sz="1400" kern="0" dirty="0">
                <a:latin typeface="Arial"/>
                <a:hlinkClick r:id="rId3"/>
              </a:rPr>
              <a:t>tomas.duda@zlinskykraj.cz</a:t>
            </a:r>
            <a:endParaRPr lang="cs-CZ" altLang="cs-CZ" sz="1400" b="1" u="sng" kern="0" dirty="0">
              <a:latin typeface="Arial"/>
            </a:endParaRPr>
          </a:p>
          <a:p>
            <a:pPr marL="342900" lvl="0" indent="-342900" algn="ctr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cs-CZ" altLang="cs-CZ" sz="1400" b="1" u="sng" kern="0" dirty="0">
              <a:latin typeface="Arial"/>
            </a:endParaRPr>
          </a:p>
          <a:p>
            <a:pPr marL="342900" lvl="0" indent="-342900" algn="ctr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cs-CZ" altLang="cs-CZ" sz="1400" b="1" u="sng" kern="0" dirty="0">
                <a:latin typeface="Arial"/>
              </a:rPr>
              <a:t>Administrativní dotazy</a:t>
            </a:r>
            <a:endParaRPr lang="cs-CZ" altLang="cs-CZ" sz="1400" kern="0" dirty="0">
              <a:latin typeface="Arial"/>
            </a:endParaRPr>
          </a:p>
          <a:p>
            <a:pPr marL="342900" lvl="0" indent="-342900" algn="ct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cs-CZ" altLang="cs-CZ" sz="1400" b="1" kern="0" dirty="0">
                <a:latin typeface="Arial"/>
              </a:rPr>
              <a:t>Ing. Anna Fenyková</a:t>
            </a:r>
          </a:p>
          <a:p>
            <a:pPr marL="342900" lvl="0" indent="-342900" algn="ct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cs-CZ" altLang="cs-CZ" sz="1400" kern="0" dirty="0">
                <a:latin typeface="Arial"/>
              </a:rPr>
              <a:t>Odbor školství, mládeže a sportu</a:t>
            </a:r>
          </a:p>
          <a:p>
            <a:pPr marL="342900" lvl="0" indent="-342900" algn="ct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cs-CZ" altLang="cs-CZ" sz="1400" kern="0" dirty="0">
                <a:latin typeface="Arial"/>
              </a:rPr>
              <a:t>Tel.: +420 577 043 757</a:t>
            </a:r>
          </a:p>
          <a:p>
            <a:pPr marL="342900" lvl="0" indent="-342900" algn="ct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cs-CZ" altLang="cs-CZ" sz="1400" kern="0" dirty="0">
                <a:latin typeface="Arial"/>
              </a:rPr>
              <a:t>e-mail</a:t>
            </a:r>
            <a:r>
              <a:rPr lang="cs-CZ" altLang="cs-CZ" sz="1400" kern="0">
                <a:latin typeface="Arial"/>
              </a:rPr>
              <a:t>: </a:t>
            </a:r>
            <a:r>
              <a:rPr lang="cs-CZ" altLang="cs-CZ" sz="1400" kern="0">
                <a:latin typeface="Arial"/>
                <a:hlinkClick r:id="rId2"/>
              </a:rPr>
              <a:t>anna.fenykova@zlinskykraj.cz</a:t>
            </a:r>
            <a:endParaRPr lang="cs-CZ" altLang="cs-CZ" sz="1400" kern="0" dirty="0">
              <a:latin typeface="Arial"/>
            </a:endParaRPr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1000" smtClean="0"/>
              <a:pPr/>
              <a:t>15</a:t>
            </a:fld>
            <a:endParaRPr lang="cs-CZ" sz="1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Kontakt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8943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r>
              <a:rPr lang="cs-CZ" sz="1000" dirty="0"/>
              <a:t>3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Způsobilí žadatelé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0867645" cy="4600272"/>
          </a:xfrm>
        </p:spPr>
        <p:txBody>
          <a:bodyPr>
            <a:normAutofit/>
          </a:bodyPr>
          <a:lstStyle/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cs-CZ" altLang="cs-CZ" sz="1800" kern="0" dirty="0">
                <a:latin typeface="Arial"/>
              </a:rPr>
              <a:t>Spolek a pobočný spolek ve smyslu zákona č. 89/2012 Sb., občanský zákoník, ve znění pozdějších předpisů, se sídlem a působící v obci nebo v místní části obce do 3 000 obyvatel.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endParaRPr lang="cs-CZ" altLang="cs-CZ" sz="1800" kern="0" dirty="0"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cs-CZ" altLang="cs-CZ" sz="1800" kern="0" dirty="0">
                <a:latin typeface="Arial"/>
              </a:rPr>
              <a:t>Členská základna spolku dětí a mládeže od  5 do 18 let musí činit nejméně 10 osob </a:t>
            </a:r>
            <a:r>
              <a:rPr lang="cs-CZ" altLang="cs-CZ" sz="1800" kern="0">
                <a:latin typeface="Arial"/>
              </a:rPr>
              <a:t>(2007-2020).</a:t>
            </a:r>
            <a:endParaRPr lang="cs-CZ" altLang="cs-CZ" sz="1800" kern="0" dirty="0"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endParaRPr lang="cs-CZ" altLang="cs-CZ" sz="1800" kern="0" dirty="0">
              <a:latin typeface="Arial"/>
            </a:endParaRPr>
          </a:p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cs-CZ" altLang="cs-CZ" sz="1800" kern="0" dirty="0">
                <a:latin typeface="Arial"/>
              </a:rPr>
              <a:t>Spolek nebo pobočný spolek, který si požádá o podporu v Programu MaS02-25 si již nemůže zažádat v jednom kalendářním roce o podporu v Programu MaS03-25 činnost a rozvoj mládežnického sportu.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308633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 marL="4572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cs-CZ" altLang="cs-CZ" sz="20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</a:rPr>
              <a:t>Podpora trenérů dětí a mládeže a materiálně technické základny pro jejich činnost:</a:t>
            </a:r>
          </a:p>
          <a:p>
            <a:pPr marL="4572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endParaRPr lang="cs-CZ" altLang="cs-CZ" sz="1400" kern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/>
            </a:endParaRPr>
          </a:p>
          <a:p>
            <a:pPr marL="857250" lvl="1" indent="-28575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cs-CZ" altLang="cs-CZ" sz="800" kern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cs typeface="Calibri" panose="020F0502020204030204" pitchFamily="34" charset="0"/>
            </a:endParaRPr>
          </a:p>
          <a:p>
            <a:pPr marL="857250" lvl="1" indent="-28575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altLang="cs-CZ" sz="18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Calibri" panose="020F0502020204030204" pitchFamily="34" charset="0"/>
              </a:rPr>
              <a:t>přímá a systematická práce s dětmi a mládeží,</a:t>
            </a:r>
          </a:p>
          <a:p>
            <a:pPr marL="857250" lvl="1" indent="-28575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cs-CZ" altLang="cs-CZ" sz="1800" kern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cs typeface="Calibri" panose="020F0502020204030204" pitchFamily="34" charset="0"/>
            </a:endParaRPr>
          </a:p>
          <a:p>
            <a:pPr marL="857250" lvl="1" indent="-28575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altLang="cs-CZ" sz="18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Calibri" panose="020F0502020204030204" pitchFamily="34" charset="0"/>
              </a:rPr>
              <a:t>soustavná příprava sportovců na sportovní akce regionálního, republikového či vrcholového charakteru,</a:t>
            </a:r>
          </a:p>
          <a:p>
            <a:pPr marL="857250" lvl="1" indent="-28575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cs-CZ" altLang="cs-CZ" sz="1800" kern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cs typeface="Calibri" panose="020F0502020204030204" pitchFamily="34" charset="0"/>
            </a:endParaRPr>
          </a:p>
          <a:p>
            <a:pPr marL="857250" lvl="1" indent="-28575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altLang="cs-CZ" sz="18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Calibri" panose="020F0502020204030204" pitchFamily="34" charset="0"/>
              </a:rPr>
              <a:t>vzdělávání trenérů,</a:t>
            </a:r>
          </a:p>
          <a:p>
            <a:pPr marL="857250" lvl="1" indent="-28575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cs-CZ" altLang="cs-CZ" sz="1800" kern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cs typeface="Calibri" panose="020F0502020204030204" pitchFamily="34" charset="0"/>
            </a:endParaRPr>
          </a:p>
          <a:p>
            <a:pPr marL="857250" lvl="1" indent="-28575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altLang="cs-CZ" sz="18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Calibri" panose="020F0502020204030204" pitchFamily="34" charset="0"/>
              </a:rPr>
              <a:t>pořízení sportovního vybavení,</a:t>
            </a:r>
          </a:p>
          <a:p>
            <a:pPr marL="857250" lvl="1" indent="-28575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cs-CZ" altLang="cs-CZ" sz="1800" kern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cs typeface="Calibri" panose="020F0502020204030204" pitchFamily="34" charset="0"/>
            </a:endParaRPr>
          </a:p>
          <a:p>
            <a:pPr marL="857250" lvl="1" indent="-28575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altLang="cs-CZ" sz="18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Calibri" panose="020F0502020204030204" pitchFamily="34" charset="0"/>
              </a:rPr>
              <a:t>drobné opravy sportovišť a sportovního zařízení.</a:t>
            </a:r>
            <a:endParaRPr lang="cs-CZ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0" indent="0">
              <a:lnSpc>
                <a:spcPct val="120000"/>
              </a:lnSpc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r>
              <a:rPr lang="cs-CZ" sz="1000" dirty="0"/>
              <a:t>2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Podporovaná aktivita programu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1B37A1BB-E573-BE45-B73F-5CCF5CD016E5}"/>
              </a:ext>
            </a:extLst>
          </p:cNvPr>
          <p:cNvSpPr txBox="1">
            <a:spLocks/>
          </p:cNvSpPr>
          <p:nvPr/>
        </p:nvSpPr>
        <p:spPr>
          <a:xfrm>
            <a:off x="3496436" y="450649"/>
            <a:ext cx="7599538" cy="67209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highlight>
                  <a:srgbClr val="FEEF66"/>
                </a:highlight>
                <a:latin typeface="Degular Display" pitchFamily="82" charset="0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endParaRPr lang="cs-CZ" sz="4000" b="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525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A2D5CD1-C030-CB4F-BC30-A6C5FA53D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1000" smtClean="0"/>
              <a:pPr/>
              <a:t>4</a:t>
            </a:fld>
            <a:endParaRPr lang="cs-CZ" sz="1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BB1690C-AAC7-F342-88F3-6582FEDBB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Alokace programu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25925" y="1711105"/>
            <a:ext cx="11459675" cy="4091179"/>
          </a:xfrm>
        </p:spPr>
        <p:txBody>
          <a:bodyPr/>
          <a:lstStyle/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cs-CZ" altLang="cs-CZ" sz="2000" b="1" kern="0" dirty="0">
                <a:latin typeface="Arial"/>
              </a:rPr>
              <a:t>Celková částka vyčleněná na program: </a:t>
            </a:r>
            <a:endParaRPr lang="cs-CZ" altLang="cs-CZ" sz="2400" b="1" kern="0" dirty="0">
              <a:latin typeface="Arial"/>
            </a:endParaRPr>
          </a:p>
          <a:p>
            <a:pPr marL="742950" lvl="1" indent="-28575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/>
            </a:pPr>
            <a:r>
              <a:rPr lang="cs-CZ" altLang="cs-CZ" kern="0" dirty="0">
                <a:latin typeface="Arial"/>
              </a:rPr>
              <a:t> 6 000 000 Kč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1400" kern="0" dirty="0"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cs-CZ" altLang="cs-CZ" sz="2000" kern="0" dirty="0">
                <a:latin typeface="Arial"/>
              </a:rPr>
              <a:t>Minimální výše na 1 projekt činí: 10 000 Kč.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2000" kern="0" dirty="0"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cs-CZ" altLang="cs-CZ" sz="2000" kern="0" dirty="0">
                <a:latin typeface="Arial"/>
              </a:rPr>
              <a:t>Maximální výše na 1 projekt činí: 50 000 Kč.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2000" kern="0" dirty="0"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cs-CZ" altLang="cs-CZ" sz="2000" kern="0" dirty="0">
                <a:latin typeface="Arial"/>
              </a:rPr>
              <a:t>Maximální míra dotace činí 70 % z celkových způsobilých výdajů projektu.</a:t>
            </a:r>
          </a:p>
          <a:p>
            <a:pPr marL="0" indent="0">
              <a:buNone/>
            </a:pP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574807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22026" y="1679352"/>
            <a:ext cx="11363574" cy="4142025"/>
          </a:xfrm>
        </p:spPr>
        <p:txBody>
          <a:bodyPr>
            <a:normAutofit/>
          </a:bodyPr>
          <a:lstStyle/>
          <a:p>
            <a:pPr marL="342900" lvl="0" indent="-3429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cs-CZ" sz="2000" b="1" kern="0" dirty="0">
                <a:latin typeface="Arial"/>
              </a:rPr>
              <a:t>Termín fyzické realizace projektu</a:t>
            </a:r>
          </a:p>
          <a:p>
            <a:pPr marL="0" lvl="0" indent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sz="2000" b="1" kern="0" dirty="0">
              <a:latin typeface="Arial"/>
            </a:endParaRPr>
          </a:p>
          <a:p>
            <a:pPr marL="0" lvl="0" indent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cs-CZ" sz="2000" kern="0" dirty="0">
                <a:latin typeface="Arial"/>
              </a:rPr>
              <a:t>Od 1. 1. 2025 do 31. 12. 2025.</a:t>
            </a:r>
          </a:p>
          <a:p>
            <a:pPr marL="342900" lvl="0" indent="-3429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endParaRPr lang="cs-CZ" sz="2000" kern="0" dirty="0">
              <a:latin typeface="Arial"/>
            </a:endParaRPr>
          </a:p>
          <a:p>
            <a:pPr marL="342900" lvl="0" indent="-3429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cs-CZ" sz="2000" b="1" kern="0" dirty="0">
                <a:latin typeface="Arial"/>
              </a:rPr>
              <a:t>Doba realizace projektu</a:t>
            </a:r>
          </a:p>
          <a:p>
            <a:pPr marL="342900" lvl="0" indent="-3429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endParaRPr lang="cs-CZ" sz="2000" b="1" kern="0" dirty="0">
              <a:latin typeface="Arial"/>
            </a:endParaRPr>
          </a:p>
          <a:p>
            <a:pPr marL="0" lvl="0" indent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cs-CZ" sz="2000" kern="0" dirty="0">
                <a:latin typeface="Arial"/>
              </a:rPr>
              <a:t>Od 1. 1. 2025 do 31. 1. 2026.</a:t>
            </a:r>
          </a:p>
          <a:p>
            <a:pPr marL="0" lvl="0" indent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sz="2000" kern="0" dirty="0">
              <a:latin typeface="Arial"/>
            </a:endParaRPr>
          </a:p>
          <a:p>
            <a:pPr marL="457200" lvl="0" indent="-457200"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cs-CZ" sz="2000" kern="0" dirty="0">
                <a:latin typeface="Arial"/>
              </a:rPr>
              <a:t> V době  realizace projektu musí žadateli způsobilé výdaje vzniknout a být jím i současně uhrazeny.</a:t>
            </a:r>
          </a:p>
          <a:p>
            <a:pPr marL="457200" lvl="0" indent="-457200"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sz="2000" kern="0" dirty="0">
              <a:latin typeface="Arial"/>
            </a:endParaRPr>
          </a:p>
          <a:p>
            <a:pPr marL="342900" lvl="0" indent="-3429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cs-CZ" sz="2000" b="1" kern="0" dirty="0">
                <a:latin typeface="Arial"/>
              </a:rPr>
              <a:t>Územní vymezení projektu</a:t>
            </a:r>
          </a:p>
          <a:p>
            <a:pPr marL="0" lvl="0" indent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sz="2000" b="1" kern="0" dirty="0">
              <a:latin typeface="Arial"/>
            </a:endParaRPr>
          </a:p>
          <a:p>
            <a:pPr marL="0" lvl="0" indent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cs-CZ" sz="2000" b="1" kern="0" dirty="0">
                <a:latin typeface="Arial"/>
              </a:rPr>
              <a:t> </a:t>
            </a:r>
            <a:r>
              <a:rPr lang="cs-CZ" sz="2000" kern="0" dirty="0">
                <a:latin typeface="Arial"/>
              </a:rPr>
              <a:t>Pouze pro spolky se sídlem ve Zlínském kraji.</a:t>
            </a:r>
          </a:p>
          <a:p>
            <a:pPr marL="457200" lvl="0" indent="-457200"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sz="2000" kern="0" dirty="0">
              <a:solidFill>
                <a:srgbClr val="000000"/>
              </a:solidFill>
              <a:latin typeface="Arial"/>
            </a:endParaRPr>
          </a:p>
          <a:p>
            <a:endParaRPr lang="cs-CZ" dirty="0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sz="1000" dirty="0"/>
              <a:t>5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Způsobilost projektu</a:t>
            </a:r>
          </a:p>
        </p:txBody>
      </p:sp>
    </p:spTree>
    <p:extLst>
      <p:ext uri="{BB962C8B-B14F-4D97-AF65-F5344CB8AC3E}">
        <p14:creationId xmlns:p14="http://schemas.microsoft.com/office/powerpoint/2010/main" val="827612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cs-CZ" sz="2000" kern="0" dirty="0">
                <a:latin typeface="Arial"/>
              </a:rPr>
              <a:t>Výdaje na přímou a systematickou práci s dětmi,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sz="2000" kern="0" dirty="0"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cs-CZ" sz="2000" kern="0" dirty="0">
                <a:latin typeface="Arial"/>
              </a:rPr>
              <a:t>soustavná příprava sportovců na sportovní akce regionálního, republikového či vrcholového charakteru,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sz="2000" kern="0" dirty="0"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cs-CZ" sz="2000" kern="0" dirty="0">
                <a:latin typeface="Arial"/>
              </a:rPr>
              <a:t>vzdělávání trenérů, dohody pro trenéry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sz="2000" kern="0" dirty="0"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cs-CZ" sz="2000" kern="0" dirty="0">
                <a:latin typeface="Arial"/>
              </a:rPr>
              <a:t>pořizování sportovního vybavení,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sz="2000" kern="0" dirty="0"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cs-CZ" sz="2000" kern="0" dirty="0">
                <a:latin typeface="Arial"/>
              </a:rPr>
              <a:t>drobné opravy sportovišť  a sportovního zařízení.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1000" smtClean="0"/>
              <a:pPr/>
              <a:t>6</a:t>
            </a:fld>
            <a:endParaRPr lang="cs-CZ" sz="1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projektu</a:t>
            </a:r>
          </a:p>
        </p:txBody>
      </p:sp>
    </p:spTree>
    <p:extLst>
      <p:ext uri="{BB962C8B-B14F-4D97-AF65-F5344CB8AC3E}">
        <p14:creationId xmlns:p14="http://schemas.microsoft.com/office/powerpoint/2010/main" val="2543331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02409" y="1679353"/>
            <a:ext cx="11184517" cy="4600272"/>
          </a:xfrm>
        </p:spPr>
        <p:txBody>
          <a:bodyPr/>
          <a:lstStyle/>
          <a:p>
            <a:pPr marL="342900" lvl="0" indent="-342900"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cs-CZ" altLang="cs-CZ" sz="2000" kern="0" dirty="0">
                <a:latin typeface="Arial"/>
              </a:rPr>
              <a:t>Ostatní osobní výdaje, s výjimkou odměny z dohod o pracích konaných mimo pracovní poměr dle zákona č. 262/2006 Sb.,</a:t>
            </a:r>
          </a:p>
          <a:p>
            <a:pPr marL="0" lvl="0" indent="0"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2000" kern="0" dirty="0">
              <a:latin typeface="Arial"/>
            </a:endParaRPr>
          </a:p>
          <a:p>
            <a:pPr marL="0" lvl="0" indent="0"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2000" kern="0" dirty="0">
              <a:latin typeface="Arial"/>
            </a:endParaRPr>
          </a:p>
          <a:p>
            <a:pPr marL="342900" lvl="0" indent="-342900"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cs-CZ" altLang="cs-CZ" sz="2000" kern="0" dirty="0">
                <a:latin typeface="Arial"/>
              </a:rPr>
              <a:t>výdaje na zaměstnance, ke kterým nejsou zaměstnavatelé povinni dle zvláštních právních předpisů (příspěvky na penzijní/životní pojištění, příspěvky na rekreaci, stravenky, apod.),</a:t>
            </a:r>
          </a:p>
          <a:p>
            <a:pPr marL="0" lvl="0" indent="0"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2000" kern="0" dirty="0">
              <a:latin typeface="Arial"/>
            </a:endParaRPr>
          </a:p>
          <a:p>
            <a:pPr marL="0" lvl="0" indent="0"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2000" kern="0" dirty="0">
              <a:latin typeface="Arial"/>
            </a:endParaRPr>
          </a:p>
          <a:p>
            <a:pPr marL="342900" lvl="0" indent="-342900"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cs-CZ" altLang="cs-CZ" sz="2000" kern="0" dirty="0">
                <a:latin typeface="Arial"/>
              </a:rPr>
              <a:t>pořízení nebo technické zhodnocení dlouhodobého hmotného a nehmotného majetku (dlouhodobým hmotným majetkem se rozumí   majetek, jehož doba použitelnosti je delší než jeden rok a vstupní cena vyšší než 40 tis. Kč/kus; dlouhodobým nehmotným majetkem se rozumí majetek, jehož doba použitelnosti je delší než jeden rok a vstupní cena  vyšší než 60 tis. Kč/kus),</a:t>
            </a:r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1000" smtClean="0"/>
              <a:pPr/>
              <a:t>7</a:t>
            </a:fld>
            <a:endParaRPr lang="cs-CZ" sz="1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Nezpůsobilé výdaje</a:t>
            </a:r>
          </a:p>
        </p:txBody>
      </p:sp>
    </p:spTree>
    <p:extLst>
      <p:ext uri="{BB962C8B-B14F-4D97-AF65-F5344CB8AC3E}">
        <p14:creationId xmlns:p14="http://schemas.microsoft.com/office/powerpoint/2010/main" val="2150033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 eaLnBrk="0" fontAlgn="base" hangingPunct="0">
              <a:lnSpc>
                <a:spcPct val="115000"/>
              </a:lnSpc>
              <a:spcBef>
                <a:spcPts val="725"/>
              </a:spcBef>
              <a:spcAft>
                <a:spcPts val="725"/>
              </a:spcAft>
              <a:buSzPct val="82000"/>
              <a:buFont typeface="Wingdings" panose="05000000000000000000" pitchFamily="2" charset="2"/>
              <a:buChar char="q"/>
              <a:tabLst>
                <a:tab pos="958850" algn="l"/>
              </a:tabLst>
            </a:pPr>
            <a:r>
              <a:rPr lang="cs-CZ" altLang="cs-CZ" sz="2000" kern="0" dirty="0">
                <a:latin typeface="Arial"/>
              </a:rPr>
              <a:t>výdaje na pohoštění a občerstvení, pokud se nejedná o stravování a pitný režim aktivních účastníků projektu,</a:t>
            </a:r>
          </a:p>
          <a:p>
            <a:pPr marL="0" lvl="0" indent="0" algn="just" eaLnBrk="0" fontAlgn="base" hangingPunct="0">
              <a:lnSpc>
                <a:spcPct val="115000"/>
              </a:lnSpc>
              <a:spcBef>
                <a:spcPts val="725"/>
              </a:spcBef>
              <a:spcAft>
                <a:spcPts val="725"/>
              </a:spcAft>
              <a:buSzPct val="82000"/>
              <a:buNone/>
              <a:tabLst>
                <a:tab pos="958850" algn="l"/>
              </a:tabLst>
            </a:pPr>
            <a:endParaRPr lang="cs-CZ" altLang="cs-CZ" sz="2000" kern="0" dirty="0">
              <a:latin typeface="Arial"/>
            </a:endParaRPr>
          </a:p>
          <a:p>
            <a:pPr marL="342900" lvl="0" indent="-342900" algn="just" eaLnBrk="0" fontAlgn="base" hangingPunct="0">
              <a:lnSpc>
                <a:spcPct val="115000"/>
              </a:lnSpc>
              <a:spcBef>
                <a:spcPts val="725"/>
              </a:spcBef>
              <a:spcAft>
                <a:spcPts val="725"/>
              </a:spcAft>
              <a:buFont typeface="Wingdings" panose="05000000000000000000" pitchFamily="2" charset="2"/>
              <a:buChar char="q"/>
              <a:tabLst>
                <a:tab pos="958850" algn="l"/>
              </a:tabLst>
            </a:pPr>
            <a:r>
              <a:rPr lang="cs-CZ" altLang="cs-CZ" sz="2000" kern="0" dirty="0">
                <a:latin typeface="Arial"/>
              </a:rPr>
              <a:t>dotace jiným fyzickým nebo právnickým osobám,</a:t>
            </a:r>
          </a:p>
          <a:p>
            <a:pPr marL="0" lvl="0" indent="0" algn="just" eaLnBrk="0" fontAlgn="base" hangingPunct="0">
              <a:lnSpc>
                <a:spcPct val="115000"/>
              </a:lnSpc>
              <a:spcBef>
                <a:spcPts val="725"/>
              </a:spcBef>
              <a:spcAft>
                <a:spcPts val="725"/>
              </a:spcAft>
              <a:buNone/>
              <a:tabLst>
                <a:tab pos="958850" algn="l"/>
              </a:tabLst>
            </a:pPr>
            <a:endParaRPr lang="cs-CZ" altLang="cs-CZ" sz="2000" kern="0" dirty="0">
              <a:latin typeface="Arial"/>
            </a:endParaRPr>
          </a:p>
          <a:p>
            <a:pPr marL="342900" lvl="0" indent="-342900" algn="just" eaLnBrk="0" fontAlgn="base" hangingPunct="0">
              <a:lnSpc>
                <a:spcPct val="115000"/>
              </a:lnSpc>
              <a:spcBef>
                <a:spcPts val="725"/>
              </a:spcBef>
              <a:spcAft>
                <a:spcPts val="725"/>
              </a:spcAft>
              <a:buSzPct val="82000"/>
              <a:buFont typeface="Wingdings" panose="05000000000000000000" pitchFamily="2" charset="2"/>
              <a:buChar char="q"/>
              <a:tabLst>
                <a:tab pos="958850" algn="l"/>
              </a:tabLst>
            </a:pPr>
            <a:r>
              <a:rPr lang="cs-CZ" altLang="cs-CZ" sz="2000" kern="0" dirty="0">
                <a:latin typeface="Arial"/>
              </a:rPr>
              <a:t>výdaje na publicitu Zlínského kraje,</a:t>
            </a:r>
          </a:p>
          <a:p>
            <a:pPr marL="0" lvl="0" indent="0" algn="just" eaLnBrk="0" fontAlgn="base" hangingPunct="0">
              <a:lnSpc>
                <a:spcPct val="115000"/>
              </a:lnSpc>
              <a:spcBef>
                <a:spcPts val="725"/>
              </a:spcBef>
              <a:spcAft>
                <a:spcPts val="725"/>
              </a:spcAft>
              <a:buSzPct val="82000"/>
              <a:buNone/>
              <a:tabLst>
                <a:tab pos="958850" algn="l"/>
              </a:tabLst>
            </a:pPr>
            <a:endParaRPr lang="cs-CZ" altLang="cs-CZ" sz="2000" kern="0" dirty="0">
              <a:latin typeface="Arial"/>
            </a:endParaRPr>
          </a:p>
          <a:p>
            <a:pPr marL="342900" lvl="0" indent="-342900" algn="just" eaLnBrk="0" fontAlgn="base" hangingPunct="0">
              <a:lnSpc>
                <a:spcPct val="115000"/>
              </a:lnSpc>
              <a:spcBef>
                <a:spcPts val="725"/>
              </a:spcBef>
              <a:spcAft>
                <a:spcPts val="725"/>
              </a:spcAft>
              <a:buSzPct val="82000"/>
              <a:buFont typeface="Wingdings" panose="05000000000000000000" pitchFamily="2" charset="2"/>
              <a:buChar char="q"/>
              <a:tabLst>
                <a:tab pos="958850" algn="l"/>
              </a:tabLst>
            </a:pPr>
            <a:r>
              <a:rPr lang="cs-CZ" altLang="cs-CZ" sz="2000" kern="0" dirty="0">
                <a:latin typeface="Arial"/>
              </a:rPr>
              <a:t>a další viz Program MaS02 – 25 Podpora sportu v obcích do 3 000 obyvatel.</a:t>
            </a:r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1000" smtClean="0"/>
              <a:pPr/>
              <a:t>8</a:t>
            </a:fld>
            <a:endParaRPr lang="cs-CZ" sz="1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Nezpůsobilé výdaje</a:t>
            </a:r>
          </a:p>
        </p:txBody>
      </p:sp>
    </p:spTree>
    <p:extLst>
      <p:ext uri="{BB962C8B-B14F-4D97-AF65-F5344CB8AC3E}">
        <p14:creationId xmlns:p14="http://schemas.microsoft.com/office/powerpoint/2010/main" val="1213958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cs-CZ" altLang="cs-CZ" sz="2000" b="1" kern="0" dirty="0">
                <a:latin typeface="Arial"/>
              </a:rPr>
              <a:t>Program, žádost, návod ke stažení programu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endParaRPr lang="cs-CZ" altLang="cs-CZ" sz="2000" b="1" kern="0" dirty="0">
              <a:latin typeface="Arial"/>
              <a:hlinkClick r:id="rId2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cs-CZ" altLang="cs-CZ" sz="2000" u="sng" kern="0" dirty="0">
                <a:latin typeface="Arial"/>
              </a:rPr>
              <a:t>www.zlinskykraj.cz</a:t>
            </a:r>
            <a:r>
              <a:rPr lang="cs-CZ" altLang="cs-CZ" sz="2000" kern="0" dirty="0">
                <a:latin typeface="Arial"/>
              </a:rPr>
              <a:t> – dotace – aktuálně vyhlášené – MaS02-25 Podpora sportu do 3 000 obyvatel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2000" i="1" kern="0" dirty="0"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cs-CZ" altLang="cs-CZ" sz="2000" b="1" kern="0" dirty="0">
                <a:latin typeface="Arial"/>
              </a:rPr>
              <a:t>Počet žádostí na jednoho žadatele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1000" i="1" kern="0" dirty="0"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cs-CZ" altLang="cs-CZ" sz="2000" kern="0" dirty="0">
                <a:latin typeface="Arial"/>
              </a:rPr>
              <a:t>1 žadatel může předložit maximálně 1 žádost.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2000" i="1" kern="0" dirty="0"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cs-CZ" altLang="cs-CZ" sz="2000" b="1" kern="0" dirty="0">
                <a:latin typeface="Arial"/>
              </a:rPr>
              <a:t>Příjem žádostí: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cs-CZ" altLang="cs-CZ" sz="1000" i="1" kern="0" dirty="0">
              <a:latin typeface="Arial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cs-CZ" altLang="cs-CZ" sz="2000" i="1" kern="0" dirty="0">
                <a:latin typeface="Arial"/>
              </a:rPr>
              <a:t> </a:t>
            </a:r>
            <a:r>
              <a:rPr lang="cs-CZ" altLang="cs-CZ" sz="2000" b="1" i="1" kern="0" dirty="0">
                <a:solidFill>
                  <a:srgbClr val="FF0000"/>
                </a:solidFill>
                <a:latin typeface="Arial"/>
              </a:rPr>
              <a:t>od 13. 1. 2025 do 7. 2. 2025 do 12:00 hodin.</a:t>
            </a:r>
          </a:p>
          <a:p>
            <a:pPr marL="742950" lvl="1" indent="-28575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cs-CZ" altLang="cs-CZ" sz="2000" kern="0" dirty="0">
                <a:latin typeface="Arial"/>
              </a:rPr>
              <a:t>Elektronicky</a:t>
            </a:r>
          </a:p>
          <a:p>
            <a:pPr marL="742950" lvl="1" indent="-28575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cs-CZ" altLang="cs-CZ" sz="2000" kern="0" dirty="0">
                <a:latin typeface="Arial"/>
              </a:rPr>
              <a:t>Písemně 	(poštou nebo datovou schránkou)</a:t>
            </a:r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1000" smtClean="0"/>
              <a:pPr/>
              <a:t>9</a:t>
            </a:fld>
            <a:endParaRPr lang="cs-CZ" sz="1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Předkládání žádostí</a:t>
            </a:r>
          </a:p>
        </p:txBody>
      </p:sp>
    </p:spTree>
    <p:extLst>
      <p:ext uri="{BB962C8B-B14F-4D97-AF65-F5344CB8AC3E}">
        <p14:creationId xmlns:p14="http://schemas.microsoft.com/office/powerpoint/2010/main" val="34010599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2980</TotalTime>
  <Words>934</Words>
  <Application>Microsoft Office PowerPoint</Application>
  <PresentationFormat>Širokoúhlá obrazovka</PresentationFormat>
  <Paragraphs>138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Calibri</vt:lpstr>
      <vt:lpstr>Degular</vt:lpstr>
      <vt:lpstr>Wingdings</vt:lpstr>
      <vt:lpstr>Motiv Office</vt:lpstr>
      <vt:lpstr>  MaS02-25 Podpora sportu v obcích do 3 000 obyvatel        Ing. Anna Fenyková Odbor školství mládeže a sportu   </vt:lpstr>
      <vt:lpstr>Způsobilí žadatelé</vt:lpstr>
      <vt:lpstr>Podporovaná aktivita programu</vt:lpstr>
      <vt:lpstr>Alokace programu</vt:lpstr>
      <vt:lpstr>Způsobilost projektu</vt:lpstr>
      <vt:lpstr>Způsobilé výdaje projektu</vt:lpstr>
      <vt:lpstr>Nezpůsobilé výdaje</vt:lpstr>
      <vt:lpstr>Nezpůsobilé výdaje</vt:lpstr>
      <vt:lpstr>Předkládání žádostí</vt:lpstr>
      <vt:lpstr>Povinné přílohy</vt:lpstr>
      <vt:lpstr>Povinné přílohy</vt:lpstr>
      <vt:lpstr>Kritéria hodnocení žádosti</vt:lpstr>
      <vt:lpstr>Rozhodnutí o poskytnutí dotace</vt:lpstr>
      <vt:lpstr>Provedení platby a vyúčtování</vt:lpstr>
      <vt:lpstr>Kontakt</vt:lpstr>
      <vt:lpstr>Děkuji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Marek Tomáš</cp:lastModifiedBy>
  <cp:revision>45</cp:revision>
  <dcterms:created xsi:type="dcterms:W3CDTF">2021-08-21T22:30:26Z</dcterms:created>
  <dcterms:modified xsi:type="dcterms:W3CDTF">2025-01-13T14:31:23Z</dcterms:modified>
</cp:coreProperties>
</file>