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70" r:id="rId4"/>
    <p:sldId id="258" r:id="rId5"/>
    <p:sldId id="266" r:id="rId6"/>
    <p:sldId id="267" r:id="rId7"/>
    <p:sldId id="273" r:id="rId8"/>
    <p:sldId id="269" r:id="rId9"/>
    <p:sldId id="272" r:id="rId10"/>
    <p:sldId id="274" r:id="rId11"/>
    <p:sldId id="275" r:id="rId12"/>
    <p:sldId id="285" r:id="rId13"/>
    <p:sldId id="263" r:id="rId14"/>
    <p:sldId id="264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86DCE5-97EF-4CA4-BF06-970359E59850}" v="1" dt="2025-01-13T06:31:24.1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6327"/>
  </p:normalViewPr>
  <p:slideViewPr>
    <p:cSldViewPr snapToGrid="0" snapToObjects="1">
      <p:cViewPr varScale="1">
        <p:scale>
          <a:sx n="107" d="100"/>
          <a:sy n="107" d="100"/>
        </p:scale>
        <p:origin x="4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14.01.2025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14.01.2025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14.01.2025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14.01.2025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14.01.2025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14.01.2025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14.01.2025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14.01.2025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14.01.2025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14.01.2025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14.01.2025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dana.zapecova@zlinskykraj.cz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lenka.byckova@zlinskykraj.cz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027135"/>
          </a:xfrm>
        </p:spPr>
        <p:txBody>
          <a:bodyPr anchor="t">
            <a:normAutofit/>
          </a:bodyPr>
          <a:lstStyle/>
          <a:p>
            <a:pPr algn="ctr">
              <a:lnSpc>
                <a:spcPct val="70000"/>
              </a:lnSpc>
            </a:pPr>
            <a:r>
              <a:rPr lang="cs-CZ" sz="60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vodohospodářské infrastruktury</a:t>
            </a:r>
            <a:endParaRPr lang="cs-CZ" sz="6000" b="1" spc="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3885" y="5658526"/>
            <a:ext cx="2515575" cy="584978"/>
          </a:xfrm>
        </p:spPr>
        <p:txBody>
          <a:bodyPr anchor="t"/>
          <a:lstStyle/>
          <a:p>
            <a:r>
              <a:rPr lang="cs-CZ" altLang="cs-CZ" dirty="0">
                <a:latin typeface="+mj-lt"/>
              </a:rPr>
              <a:t>Zlín, 14. 1. 2025</a:t>
            </a:r>
            <a:endParaRPr lang="cs-CZ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029" y="2146041"/>
            <a:ext cx="4805265" cy="394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cs-CZ" sz="2400" dirty="0"/>
              <a:t>Výpis usnesení zastupitelstva obce o volbě starosty/Stanovy a doklad o zvolení či jmenování statutárního zástupce</a:t>
            </a:r>
          </a:p>
          <a:p>
            <a:pPr>
              <a:defRPr/>
            </a:pPr>
            <a:r>
              <a:rPr lang="cs-CZ" sz="2400" dirty="0"/>
              <a:t>Smlouva o zřízení běžného účtu u peněžního ústavu</a:t>
            </a:r>
          </a:p>
          <a:p>
            <a:pPr>
              <a:defRPr/>
            </a:pPr>
            <a:r>
              <a:rPr lang="cs-CZ" sz="2400" dirty="0"/>
              <a:t>Plná moc (v případě zastoupení žadatele na základě plné moci)</a:t>
            </a:r>
          </a:p>
          <a:p>
            <a:pPr>
              <a:defRPr/>
            </a:pPr>
            <a:r>
              <a:rPr lang="cs-CZ" sz="2400" dirty="0"/>
              <a:t>Podrobný položkový rozpočet</a:t>
            </a:r>
          </a:p>
          <a:p>
            <a:pPr>
              <a:defRPr/>
            </a:pPr>
            <a:r>
              <a:rPr lang="cs-CZ" sz="2400" dirty="0"/>
              <a:t>Souhrnná technická zpráva a podrobný situační nákres ze schválené projektové dokumentace</a:t>
            </a:r>
          </a:p>
          <a:p>
            <a:pPr>
              <a:defRPr/>
            </a:pPr>
            <a:r>
              <a:rPr lang="cs-CZ" sz="2400" dirty="0"/>
              <a:t>Stavební nebo společné povolení (vodoprávní rozhodnutí) – NUTNÉ NABYTÍ PRÁVNÍ MOCI</a:t>
            </a:r>
          </a:p>
          <a:p>
            <a:pPr>
              <a:defRPr/>
            </a:pPr>
            <a:r>
              <a:rPr lang="cs-CZ" sz="2400" dirty="0"/>
              <a:t>Povolení k nakládání s vodami (je-li nutné)</a:t>
            </a:r>
          </a:p>
          <a:p>
            <a:pPr>
              <a:defRPr/>
            </a:pPr>
            <a:r>
              <a:rPr lang="cs-CZ" sz="2400" dirty="0"/>
              <a:t>Čestné prohlášení o počtu obyvatel v místní (městské) části obce k 1. 1. 2025 (je-li relevantní)</a:t>
            </a:r>
          </a:p>
          <a:p>
            <a:pPr>
              <a:defRPr/>
            </a:pPr>
            <a:r>
              <a:rPr lang="cs-CZ" sz="2400" dirty="0"/>
              <a:t>Popis stávajícího stavu vodohospodářské infrastruktury</a:t>
            </a:r>
          </a:p>
          <a:p>
            <a:pPr>
              <a:defRPr/>
            </a:pPr>
            <a:r>
              <a:rPr lang="cs-CZ" sz="2400" dirty="0"/>
              <a:t>Rozbory vody prokazující nevyhovující stav a doklad o provedeném náhradním zásobování pitnou vodou u aktivity b) a c)</a:t>
            </a:r>
          </a:p>
          <a:p>
            <a:pPr>
              <a:defRPr/>
            </a:pPr>
            <a:r>
              <a:rPr lang="cs-CZ" sz="2400" dirty="0"/>
              <a:t>Doklad o provedeném náhradním zásobování pitnou vodou (nedostatek vody, či špatné tlakové poměry v síti, např. dovoz vody cisternou) u aktivity b) a aktivity c) </a:t>
            </a:r>
          </a:p>
          <a:p>
            <a:pPr>
              <a:defRPr/>
            </a:pPr>
            <a:r>
              <a:rPr lang="cs-CZ" sz="2400" dirty="0">
                <a:solidFill>
                  <a:srgbClr val="FF0000"/>
                </a:solidFill>
              </a:rPr>
              <a:t>Doklad prokazující nutnost obnovy vodohospodářského majetku (např. kamerové zkoušky, doklad o častých haváriích, doklad o špatných tlakových poměrech, poruchovost, apod.) u aktivity i)</a:t>
            </a: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/>
              <a:t>Povinné přílohy</a:t>
            </a:r>
            <a:br>
              <a:rPr lang="cs-CZ" sz="3600" dirty="0"/>
            </a:b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01023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D21DD6-1D19-C646-8A9D-40DF9E8A5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298" y="406400"/>
            <a:ext cx="5524128" cy="5751804"/>
          </a:xfrm>
        </p:spPr>
        <p:txBody>
          <a:bodyPr>
            <a:normAutofit fontScale="90000"/>
          </a:bodyPr>
          <a:lstStyle/>
          <a:p>
            <a:r>
              <a:rPr lang="cs-CZ" altLang="cs-CZ" sz="4900" dirty="0">
                <a:latin typeface="+mj-lt"/>
              </a:rPr>
              <a:t>Dotační titul 2</a:t>
            </a:r>
            <a:br>
              <a:rPr lang="cs-CZ" altLang="cs-CZ" sz="4900" dirty="0">
                <a:latin typeface="+mj-lt"/>
              </a:rPr>
            </a:br>
            <a:br>
              <a:rPr lang="cs-CZ" altLang="cs-CZ" sz="4900" dirty="0">
                <a:latin typeface="+mj-lt"/>
              </a:rPr>
            </a:br>
            <a:r>
              <a:rPr lang="cs-CZ" altLang="cs-CZ" sz="49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Spolufinancování</a:t>
            </a:r>
            <a:r>
              <a:rPr lang="cs-CZ" altLang="cs-CZ" sz="53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projektů vodohospodářské infrastruktury podpořených z jiných dotačních zdrojů</a:t>
            </a:r>
            <a:endParaRPr lang="cs-CZ" sz="5300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502" y="875003"/>
            <a:ext cx="5038531" cy="492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31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Vyhlášení programu			1. polovina roku 2025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cs-CZ" sz="16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Rozhodnutí Zastupitelstva Zlínského kraje o poskytnutí či neposkytnutí dotace</a:t>
            </a:r>
          </a:p>
          <a:p>
            <a:pPr marL="0" indent="0" algn="ctr">
              <a:defRPr/>
            </a:pPr>
            <a:r>
              <a:rPr lang="cs-CZ" sz="1600" b="1" dirty="0"/>
              <a:t>DT 1 a DT 2  RZK 1. 9. 2025 (projekty do 1 mil. Kč)</a:t>
            </a:r>
          </a:p>
          <a:p>
            <a:pPr marL="0" indent="0" algn="ctr">
              <a:buNone/>
              <a:defRPr/>
            </a:pPr>
            <a:r>
              <a:rPr lang="cs-CZ" sz="1600" b="1" dirty="0"/>
              <a:t>	           ZZK 22. 9. 2025 (projekty nad 1 mil. Kč)</a:t>
            </a:r>
          </a:p>
          <a:p>
            <a:pPr marL="0" indent="0" algn="ctr">
              <a:defRPr/>
            </a:pPr>
            <a:endParaRPr lang="cs-CZ" sz="1600" b="1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Rozeslání dopisů a smluv</a:t>
            </a:r>
          </a:p>
          <a:p>
            <a:pPr marL="0" indent="0" algn="ctr">
              <a:defRPr/>
            </a:pPr>
            <a:r>
              <a:rPr lang="cs-CZ" sz="1600" b="1" dirty="0"/>
              <a:t>do 14 dnů od rozhodnutí orgánů kraje</a:t>
            </a:r>
          </a:p>
          <a:p>
            <a:pPr>
              <a:defRPr/>
            </a:pPr>
            <a:endParaRPr lang="cs-CZ" sz="2400" dirty="0"/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200" dirty="0"/>
              <a:t>Harmonogram</a:t>
            </a:r>
            <a:br>
              <a:rPr lang="cs-CZ" sz="3600" dirty="0"/>
            </a:b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282804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>
            <a:extLst>
              <a:ext uri="{FF2B5EF4-FFF2-40B4-BE49-F238E27FC236}">
                <a16:creationId xmlns:a16="http://schemas.microsoft.com/office/drawing/2014/main" id="{3E1BE012-C798-A640-87BC-090931B89969}"/>
              </a:ext>
            </a:extLst>
          </p:cNvPr>
          <p:cNvSpPr/>
          <p:nvPr/>
        </p:nvSpPr>
        <p:spPr>
          <a:xfrm>
            <a:off x="7842713" y="2496521"/>
            <a:ext cx="3844213" cy="3844213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BD21DD6-1D19-C646-8A9D-40DF9E8A5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4259" y="2772094"/>
            <a:ext cx="3419790" cy="1248759"/>
          </a:xfrm>
        </p:spPr>
        <p:txBody>
          <a:bodyPr>
            <a:normAutofit/>
          </a:bodyPr>
          <a:lstStyle/>
          <a:p>
            <a:r>
              <a:rPr lang="cs-CZ" sz="4000" dirty="0"/>
              <a:t>Ukázka</a:t>
            </a:r>
            <a:br>
              <a:rPr lang="cs-CZ" sz="4000" dirty="0"/>
            </a:br>
            <a:r>
              <a:rPr lang="cs-CZ" sz="4000" dirty="0"/>
              <a:t>fotografie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01E5190C-9786-1149-B28B-C49E2AE42B3C}"/>
              </a:ext>
            </a:extLst>
          </p:cNvPr>
          <p:cNvSpPr/>
          <p:nvPr/>
        </p:nvSpPr>
        <p:spPr>
          <a:xfrm>
            <a:off x="8154259" y="4697258"/>
            <a:ext cx="34197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latin typeface="Arial" panose="020B0604020202020204" pitchFamily="34" charset="0"/>
              </a:rPr>
              <a:t>Středně dlouhý text doplňující fotografii </a:t>
            </a:r>
            <a:br>
              <a:rPr lang="cs-CZ" sz="2800" dirty="0">
                <a:latin typeface="Arial" panose="020B0604020202020204" pitchFamily="34" charset="0"/>
              </a:rPr>
            </a:br>
            <a:r>
              <a:rPr lang="cs-CZ" sz="2800" dirty="0">
                <a:latin typeface="Arial" panose="020B0604020202020204" pitchFamily="34" charset="0"/>
              </a:rPr>
              <a:t>a menší rámeček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5712430" y="725361"/>
            <a:ext cx="1954381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Kdo Vám poradí</a:t>
            </a:r>
          </a:p>
        </p:txBody>
      </p:sp>
      <p:sp>
        <p:nvSpPr>
          <p:cNvPr id="6" name="Obdélník 5"/>
          <p:cNvSpPr/>
          <p:nvPr/>
        </p:nvSpPr>
        <p:spPr>
          <a:xfrm>
            <a:off x="5712430" y="159981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altLang="cs-CZ" b="1" dirty="0"/>
              <a:t>Ing. Dana </a:t>
            </a:r>
            <a:r>
              <a:rPr lang="cs-CZ" altLang="cs-CZ" b="1" dirty="0" err="1"/>
              <a:t>Zápecová</a:t>
            </a:r>
            <a:r>
              <a:rPr lang="cs-CZ" altLang="cs-CZ" b="1" dirty="0"/>
              <a:t>, </a:t>
            </a:r>
            <a:r>
              <a:rPr lang="cs-CZ" altLang="cs-CZ" dirty="0"/>
              <a:t>577 043 357 nebo 731 555 247, </a:t>
            </a:r>
            <a:r>
              <a:rPr lang="cs-CZ" altLang="cs-CZ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dana.zapecova@zlinskykraj.cz</a:t>
            </a:r>
            <a:r>
              <a:rPr lang="cs-CZ" altLang="cs-CZ" dirty="0"/>
              <a:t> – odborné dotazy, konzultace projektových záměrů</a:t>
            </a:r>
          </a:p>
        </p:txBody>
      </p:sp>
      <p:sp>
        <p:nvSpPr>
          <p:cNvPr id="7" name="Obdélník 6"/>
          <p:cNvSpPr/>
          <p:nvPr/>
        </p:nvSpPr>
        <p:spPr>
          <a:xfrm>
            <a:off x="5712430" y="295818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altLang="cs-CZ" b="1" dirty="0"/>
              <a:t>Ing. Ladislav Botek,</a:t>
            </a:r>
            <a:r>
              <a:rPr lang="cs-CZ" altLang="cs-CZ" dirty="0"/>
              <a:t> 577 043 842, </a:t>
            </a:r>
            <a:r>
              <a:rPr lang="cs-CZ" altLang="cs-CZ" u="sng" dirty="0"/>
              <a:t>ladislav.botek</a:t>
            </a:r>
            <a:r>
              <a:rPr lang="cs-CZ" altLang="cs-CZ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@zlinskykraj.cz</a:t>
            </a:r>
            <a:r>
              <a:rPr lang="cs-CZ" altLang="cs-CZ" dirty="0"/>
              <a:t> – dotazy k náležitostem a vyplňování žádosti, finanční části žádosti a přílohám </a:t>
            </a:r>
          </a:p>
        </p:txBody>
      </p:sp>
    </p:spTree>
    <p:extLst>
      <p:ext uri="{BB962C8B-B14F-4D97-AF65-F5344CB8AC3E}">
        <p14:creationId xmlns:p14="http://schemas.microsoft.com/office/powerpoint/2010/main" val="3911368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Krajský úřad ZK</a:t>
            </a:r>
          </a:p>
          <a:p>
            <a:r>
              <a:rPr lang="cs-CZ" dirty="0"/>
              <a:t>Třída Tomáš Bati 21</a:t>
            </a:r>
          </a:p>
          <a:p>
            <a:r>
              <a:rPr lang="cs-CZ" dirty="0"/>
              <a:t>Zlín 761 90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Dotační titul 1</a:t>
            </a:r>
          </a:p>
          <a:p>
            <a:r>
              <a:rPr lang="cs-CZ" altLang="cs-CZ" sz="2400" dirty="0"/>
              <a:t>Zásobování pitnou vodou, odvedení a čištění odpadních vod</a:t>
            </a:r>
          </a:p>
          <a:p>
            <a:endParaRPr lang="cs-CZ" altLang="cs-CZ" sz="2400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Dotační titul 2</a:t>
            </a:r>
          </a:p>
          <a:p>
            <a:r>
              <a:rPr lang="cs-CZ" altLang="cs-CZ" sz="2400" dirty="0"/>
              <a:t>Spolufinancování projektů vodohospodářské infrastruktury podpořených z jiných dotačních zdrojů</a:t>
            </a:r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Na co lze žádat</a:t>
            </a:r>
          </a:p>
        </p:txBody>
      </p:sp>
    </p:spTree>
    <p:extLst>
      <p:ext uri="{BB962C8B-B14F-4D97-AF65-F5344CB8AC3E}">
        <p14:creationId xmlns:p14="http://schemas.microsoft.com/office/powerpoint/2010/main" val="419352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>
              <a:buFontTx/>
              <a:buChar char="•"/>
              <a:defRPr/>
            </a:pPr>
            <a:r>
              <a:rPr lang="cs-CZ" altLang="cs-CZ" sz="2400" i="1" dirty="0"/>
              <a:t>Projekt nesmí být fyzicky dokončen nebo plně proveden před předložením žádosti o dotaci??</a:t>
            </a:r>
          </a:p>
          <a:p>
            <a:pPr>
              <a:buFontTx/>
              <a:buChar char="•"/>
              <a:defRPr/>
            </a:pPr>
            <a:endParaRPr lang="cs-CZ" altLang="cs-CZ" sz="2400" dirty="0"/>
          </a:p>
          <a:p>
            <a:pPr>
              <a:buFontTx/>
              <a:buChar char="•"/>
              <a:defRPr/>
            </a:pPr>
            <a:r>
              <a:rPr lang="cs-CZ" altLang="cs-CZ" sz="2400" dirty="0"/>
              <a:t>Koncepce řešení projektu </a:t>
            </a:r>
            <a:r>
              <a:rPr lang="cs-CZ" altLang="cs-CZ" sz="2400" dirty="0">
                <a:solidFill>
                  <a:srgbClr val="FF0000"/>
                </a:solidFill>
              </a:rPr>
              <a:t>je v souladu </a:t>
            </a:r>
            <a:r>
              <a:rPr lang="cs-CZ" altLang="cs-CZ" sz="2400" dirty="0"/>
              <a:t>s PRVKZK</a:t>
            </a:r>
          </a:p>
          <a:p>
            <a:pPr marL="0" indent="0">
              <a:buNone/>
              <a:defRPr/>
            </a:pPr>
            <a:endParaRPr lang="cs-CZ" altLang="cs-CZ" sz="2400" dirty="0"/>
          </a:p>
          <a:p>
            <a:pPr>
              <a:buFontTx/>
              <a:buChar char="•"/>
              <a:defRPr/>
            </a:pPr>
            <a:r>
              <a:rPr lang="cs-CZ" altLang="cs-CZ" sz="2400" dirty="0"/>
              <a:t>Údaje v žádosti musí být v souladu s relevantními doklady příloh</a:t>
            </a: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Podmínky přijatelnosti DT1 a DT2</a:t>
            </a:r>
          </a:p>
        </p:txBody>
      </p:sp>
    </p:spTree>
    <p:extLst>
      <p:ext uri="{BB962C8B-B14F-4D97-AF65-F5344CB8AC3E}">
        <p14:creationId xmlns:p14="http://schemas.microsoft.com/office/powerpoint/2010/main" val="205277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D21DD6-1D19-C646-8A9D-40DF9E8A5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671078"/>
          </a:xfrm>
        </p:spPr>
        <p:txBody>
          <a:bodyPr>
            <a:normAutofit fontScale="90000"/>
          </a:bodyPr>
          <a:lstStyle/>
          <a:p>
            <a:r>
              <a:rPr lang="cs-CZ" altLang="cs-CZ" sz="4900" dirty="0">
                <a:latin typeface="+mj-lt"/>
              </a:rPr>
              <a:t>Dotační titul 1</a:t>
            </a:r>
            <a:br>
              <a:rPr lang="cs-CZ" altLang="cs-CZ" sz="4900" dirty="0">
                <a:latin typeface="+mj-lt"/>
              </a:rPr>
            </a:br>
            <a:br>
              <a:rPr lang="cs-CZ" altLang="cs-CZ" sz="4900" dirty="0">
                <a:latin typeface="+mj-lt"/>
              </a:rPr>
            </a:br>
            <a:r>
              <a:rPr lang="cs-CZ" altLang="cs-CZ" sz="49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Zásobování pitnou vodou, odvedení a čištění odpadních vod</a:t>
            </a:r>
            <a:r>
              <a:rPr lang="cs-CZ" altLang="cs-CZ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uton Normal CE" panose="02000506080000020004" pitchFamily="2" charset="0"/>
              </a:rPr>
              <a:t> </a:t>
            </a:r>
            <a:endParaRPr lang="cs-CZ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377" y="382555"/>
            <a:ext cx="5747252" cy="609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767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Kdo může žádat</a:t>
            </a:r>
          </a:p>
          <a:p>
            <a:pPr>
              <a:buFontTx/>
              <a:buChar char="•"/>
            </a:pPr>
            <a:r>
              <a:rPr lang="cs-CZ" altLang="cs-CZ" sz="2400" dirty="0"/>
              <a:t>Obce do 2 000 obyvatel</a:t>
            </a:r>
          </a:p>
          <a:p>
            <a:pPr>
              <a:buFontTx/>
              <a:buChar char="•"/>
            </a:pPr>
            <a:r>
              <a:rPr lang="cs-CZ" altLang="cs-CZ" sz="2400" dirty="0"/>
              <a:t>Svazky obcí za předpokladu, že každá obec ve svazku dotčená realizací projektu má do 2 000 obyvatel 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  <a:highlight>
                <a:srgbClr val="000000"/>
              </a:highlight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Jak žádat</a:t>
            </a:r>
          </a:p>
          <a:p>
            <a:pPr>
              <a:buFontTx/>
              <a:buChar char="•"/>
            </a:pPr>
            <a:r>
              <a:rPr lang="cs-CZ" altLang="cs-CZ" sz="2400" dirty="0"/>
              <a:t>Elektronický formulář + tištěná verze/datová zpráva – rozhoduje datum doručení tištěné verze/doručení do datové schránky</a:t>
            </a:r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Žadatelé a žádost</a:t>
            </a:r>
          </a:p>
        </p:txBody>
      </p:sp>
    </p:spTree>
    <p:extLst>
      <p:ext uri="{BB962C8B-B14F-4D97-AF65-F5344CB8AC3E}">
        <p14:creationId xmlns:p14="http://schemas.microsoft.com/office/powerpoint/2010/main" val="2028693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A) Výstavba a rozšíření veřejných vodovodů</a:t>
            </a:r>
            <a:r>
              <a:rPr lang="cs-CZ" sz="2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400" dirty="0"/>
              <a:t>a souvisejících </a:t>
            </a:r>
            <a:r>
              <a:rPr lang="cs-CZ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vodárenských objektů </a:t>
            </a:r>
            <a:r>
              <a:rPr lang="cs-CZ" sz="2400" dirty="0"/>
              <a:t>pro stávající zástavbu.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B) Vybudování zdroje pitné vody</a:t>
            </a:r>
            <a:r>
              <a:rPr lang="cs-CZ" sz="2400" dirty="0"/>
              <a:t>, výstavba </a:t>
            </a:r>
            <a:r>
              <a:rPr lang="cs-CZ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zařízení ke zkvalitnění technologie úpravy vody</a:t>
            </a:r>
            <a:r>
              <a:rPr lang="cs-CZ" sz="2400" dirty="0"/>
              <a:t>, včetně její akumulace.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C) Vybudování </a:t>
            </a:r>
            <a:r>
              <a:rPr lang="cs-CZ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zařízení pro zajištění dostatečných tlakových poměrů</a:t>
            </a:r>
            <a:r>
              <a:rPr lang="cs-CZ" sz="2400" dirty="0"/>
              <a:t> ve vodovodní síti.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24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7030A0"/>
                </a:solidFill>
              </a:rPr>
              <a:t>D) Výstavba kanalizace </a:t>
            </a:r>
            <a:r>
              <a:rPr lang="cs-CZ" sz="2400" dirty="0"/>
              <a:t>pro stávající zástavbu, za předpokladu jejího zaústění do kanalizace ukončené stávající kapacitně vyhovující ČOV.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7030A0"/>
                </a:solidFill>
              </a:rPr>
              <a:t>E) Výstavba kanalizace propojující stávající volné výustě</a:t>
            </a:r>
            <a:r>
              <a:rPr lang="cs-CZ" sz="2400" b="1" dirty="0"/>
              <a:t> </a:t>
            </a:r>
            <a:r>
              <a:rPr lang="cs-CZ" sz="2400" dirty="0"/>
              <a:t>za předpokladu, že odpadní vody budou odváděny a čištěny na stávající kapacitně vyhovující ČOV.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7030A0"/>
                </a:solidFill>
              </a:rPr>
              <a:t>F) Výstavba kanalizace současně s ČOV </a:t>
            </a:r>
            <a:r>
              <a:rPr lang="cs-CZ" sz="2400" dirty="0"/>
              <a:t>v obcích, kde tato infrastruktura doposud není.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2400" b="1" dirty="0">
              <a:solidFill>
                <a:srgbClr val="7030A0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chemeClr val="accent5">
                    <a:lumMod val="75000"/>
                  </a:schemeClr>
                </a:solidFill>
              </a:rPr>
              <a:t>G) Výstavba ČOV</a:t>
            </a:r>
            <a:r>
              <a:rPr lang="cs-CZ" sz="24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chemeClr val="accent5">
                    <a:lumMod val="75000"/>
                  </a:schemeClr>
                </a:solidFill>
              </a:rPr>
              <a:t>H) Intenzifikace stávající ČOV </a:t>
            </a:r>
            <a:r>
              <a:rPr lang="cs-CZ" sz="2400" dirty="0"/>
              <a:t>v případě, že současně dojde k připojení obyvatel </a:t>
            </a:r>
            <a:r>
              <a:rPr lang="cs-CZ" sz="2400" dirty="0" err="1"/>
              <a:t>podchycením</a:t>
            </a:r>
            <a:r>
              <a:rPr lang="cs-CZ" sz="2400" dirty="0"/>
              <a:t> stávajících volných výustí či výstavbou nových kanalizací.)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sz="24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solidFill>
                  <a:srgbClr val="FF0000"/>
                </a:solidFill>
              </a:rPr>
              <a:t>I)</a:t>
            </a:r>
            <a:r>
              <a:rPr lang="cs-CZ" sz="2400" dirty="0">
                <a:solidFill>
                  <a:srgbClr val="FF0000"/>
                </a:solidFill>
              </a:rPr>
              <a:t> Obnova vodohospodářské infrastruktury.</a:t>
            </a:r>
          </a:p>
          <a:p>
            <a:pPr marL="0" indent="0">
              <a:defRPr/>
            </a:pPr>
            <a:endParaRPr lang="cs-CZ" sz="2400" dirty="0"/>
          </a:p>
          <a:p>
            <a:pPr marL="0" indent="0" algn="ctr">
              <a:buNone/>
              <a:defRPr/>
            </a:pPr>
            <a:r>
              <a:rPr lang="cs-CZ" sz="2400" b="1" dirty="0">
                <a:solidFill>
                  <a:srgbClr val="FF6600"/>
                </a:solidFill>
              </a:rPr>
              <a:t>AKTIVITY</a:t>
            </a:r>
            <a:r>
              <a:rPr lang="cs-CZ" sz="2400" b="1" u="sng" dirty="0">
                <a:solidFill>
                  <a:srgbClr val="FF6600"/>
                </a:solidFill>
              </a:rPr>
              <a:t> LZE </a:t>
            </a:r>
            <a:r>
              <a:rPr lang="cs-CZ" sz="2400" b="1" dirty="0">
                <a:solidFill>
                  <a:srgbClr val="FF6600"/>
                </a:solidFill>
              </a:rPr>
              <a:t>V RÁMCI ŽÁDOSTI KOMBINOVAT </a:t>
            </a: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pPr algn="ctr"/>
            <a:r>
              <a:rPr lang="cs-CZ" sz="3600" dirty="0"/>
              <a:t>Aktivity</a:t>
            </a:r>
          </a:p>
        </p:txBody>
      </p:sp>
    </p:spTree>
    <p:extLst>
      <p:ext uri="{BB962C8B-B14F-4D97-AF65-F5344CB8AC3E}">
        <p14:creationId xmlns:p14="http://schemas.microsoft.com/office/powerpoint/2010/main" val="3234629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502229"/>
            <a:ext cx="11264900" cy="477739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Kolik lze žádat</a:t>
            </a:r>
          </a:p>
          <a:p>
            <a:r>
              <a:rPr lang="cs-CZ" altLang="cs-CZ" sz="2400" dirty="0"/>
              <a:t>Minimum		     100 000 Kč</a:t>
            </a:r>
          </a:p>
          <a:p>
            <a:r>
              <a:rPr lang="cs-CZ" altLang="cs-CZ" sz="2400" dirty="0"/>
              <a:t>Maximum		10 000 000 Kč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Míra podpory</a:t>
            </a:r>
          </a:p>
          <a:p>
            <a:r>
              <a:rPr lang="cs-CZ" altLang="cs-CZ" sz="2400" dirty="0"/>
              <a:t>50 % celkových způsobilých výdajů projektu</a:t>
            </a:r>
          </a:p>
          <a:p>
            <a:r>
              <a:rPr lang="cs-CZ" altLang="cs-CZ" sz="2400" dirty="0"/>
              <a:t>60 % celkových způsobilých výdajů projektu u obcí do 500 obyvatel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Doba realizace projektu</a:t>
            </a:r>
          </a:p>
          <a:p>
            <a:r>
              <a:rPr lang="cs-CZ" altLang="cs-CZ" sz="2400" dirty="0"/>
              <a:t>1. 1. 2025 u přímých realizačních výdajů – 31. 10. 2027</a:t>
            </a:r>
          </a:p>
          <a:p>
            <a:r>
              <a:rPr lang="cs-CZ" altLang="cs-CZ" sz="2400" dirty="0"/>
              <a:t>od 1. 1. 2022 u výdajů na projektovou dokumentaci stavby</a:t>
            </a:r>
          </a:p>
          <a:p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Parametry dotace</a:t>
            </a:r>
          </a:p>
        </p:txBody>
      </p:sp>
    </p:spTree>
    <p:extLst>
      <p:ext uri="{BB962C8B-B14F-4D97-AF65-F5344CB8AC3E}">
        <p14:creationId xmlns:p14="http://schemas.microsoft.com/office/powerpoint/2010/main" val="1769687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highlight>
                  <a:srgbClr val="000000"/>
                </a:highlight>
              </a:rPr>
              <a:t>Pouze investiční projekty</a:t>
            </a:r>
          </a:p>
          <a:p>
            <a:pPr marL="0" indent="0">
              <a:buNone/>
              <a:defRPr/>
            </a:pPr>
            <a:endParaRPr lang="cs-CZ" altLang="cs-CZ" sz="2400" b="1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cs-CZ" altLang="cs-CZ" sz="2400" dirty="0">
                <a:solidFill>
                  <a:srgbClr val="FF0000"/>
                </a:solidFill>
              </a:rPr>
              <a:t>výdaje na projektovou dokumentaci stavby (od 1.1.2022 – pro stavební povolení, společné územní a stavební řízení), </a:t>
            </a:r>
          </a:p>
          <a:p>
            <a:pPr>
              <a:defRPr/>
            </a:pPr>
            <a:r>
              <a:rPr lang="cs-CZ" altLang="cs-CZ" sz="2400" dirty="0"/>
              <a:t>výdaje na průzkumné hydrogeologické vrty</a:t>
            </a:r>
          </a:p>
          <a:p>
            <a:pPr>
              <a:defRPr/>
            </a:pPr>
            <a:r>
              <a:rPr lang="cs-CZ" altLang="cs-CZ" sz="2400" dirty="0"/>
              <a:t>výdaje na stavební práce a dodávky technologií v přímé vazbě na daný projekt,</a:t>
            </a:r>
          </a:p>
          <a:p>
            <a:pPr>
              <a:defRPr/>
            </a:pPr>
            <a:r>
              <a:rPr lang="cs-CZ" altLang="cs-CZ" sz="2400" dirty="0"/>
              <a:t>výdaje na zařízení staveniště, související vedlejší rozpočtové náklady (např. vytyčení stávajících sítí), geodetické zaměření stavby, dokumentace skutečného provedení stavby</a:t>
            </a:r>
          </a:p>
          <a:p>
            <a:pPr>
              <a:defRPr/>
            </a:pPr>
            <a:r>
              <a:rPr lang="cs-CZ" altLang="cs-CZ" sz="2400" dirty="0"/>
              <a:t>výdaje na realizaci připojení jednotlivých nemovitostí na veřejný vodovod nebo veřejnou kanalizaci,</a:t>
            </a:r>
          </a:p>
          <a:p>
            <a:pPr>
              <a:defRPr/>
            </a:pPr>
            <a:r>
              <a:rPr lang="cs-CZ" altLang="cs-CZ" sz="2400" dirty="0"/>
              <a:t>výdaje na demolici a následnou úpravu veřejné komunikace provedenou v nezbytném rozsahu v přímé vazbě na daný projekt v šířce, která je bezprostředně nutná jako přímý důsledek výkopových prací v komunikaci,</a:t>
            </a:r>
          </a:p>
          <a:p>
            <a:pPr>
              <a:defRPr/>
            </a:pPr>
            <a:r>
              <a:rPr lang="cs-CZ" altLang="cs-CZ" sz="2400" dirty="0">
                <a:solidFill>
                  <a:srgbClr val="FF0000"/>
                </a:solidFill>
              </a:rPr>
              <a:t>výdaje na rekonstrukci stavebních objektů na vodovodu v případě, že mají přímý vliv na cíle projektu,</a:t>
            </a:r>
          </a:p>
          <a:p>
            <a:pPr>
              <a:defRPr/>
            </a:pPr>
            <a:r>
              <a:rPr lang="cs-CZ" altLang="cs-CZ" sz="2400" dirty="0">
                <a:solidFill>
                  <a:srgbClr val="FF0000"/>
                </a:solidFill>
              </a:rPr>
              <a:t>výdaje na rekonstrukci stavebních objektů na kanalizaci v případě, že mají přímý vliv na cíle projektu,</a:t>
            </a:r>
          </a:p>
          <a:p>
            <a:pPr>
              <a:defRPr/>
            </a:pPr>
            <a:r>
              <a:rPr lang="cs-CZ" altLang="cs-CZ" sz="2400" dirty="0"/>
              <a:t>vynucené přeložky inženýrských sítí v nezbytném rozsahu, pokud tyto sítě prokazatelně znemožňují realizaci projektu.</a:t>
            </a: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/>
              <a:t>Způsobilé výdaje – na co lze žádat</a:t>
            </a:r>
            <a:br>
              <a:rPr lang="cs-CZ" sz="3600" dirty="0"/>
            </a:b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50796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 fontScale="62500" lnSpcReduction="20000"/>
          </a:bodyPr>
          <a:lstStyle/>
          <a:p>
            <a:pPr>
              <a:buFontTx/>
              <a:buChar char="•"/>
            </a:pPr>
            <a:r>
              <a:rPr lang="cs-CZ" altLang="cs-CZ" sz="2400" dirty="0"/>
              <a:t>odborný technický dozor a autorský dozor, plán bezpečnosti a ochrany zdraví při práci</a:t>
            </a:r>
          </a:p>
          <a:p>
            <a:pPr>
              <a:buFontTx/>
              <a:buChar char="•"/>
            </a:pPr>
            <a:r>
              <a:rPr lang="cs-CZ" altLang="cs-CZ" sz="2400" dirty="0"/>
              <a:t>výdaje na zpracování zadávací dokumentace,</a:t>
            </a:r>
          </a:p>
          <a:p>
            <a:pPr>
              <a:buFontTx/>
              <a:buChar char="•"/>
            </a:pPr>
            <a:r>
              <a:rPr lang="cs-CZ" altLang="cs-CZ" sz="2400" dirty="0"/>
              <a:t>přípravné studie nebo jiné přípravné činnosti včetně zpracování Žádosti o poskytnutí dotace,</a:t>
            </a:r>
          </a:p>
          <a:p>
            <a:pPr>
              <a:buFontTx/>
              <a:buChar char="•"/>
            </a:pPr>
            <a:r>
              <a:rPr lang="cs-CZ" altLang="cs-CZ" sz="2400" dirty="0"/>
              <a:t>nákup pozemků a budov,</a:t>
            </a:r>
          </a:p>
          <a:p>
            <a:pPr>
              <a:buFontTx/>
              <a:buChar char="•"/>
            </a:pPr>
            <a:r>
              <a:rPr lang="cs-CZ" altLang="cs-CZ" sz="2400" dirty="0"/>
              <a:t>pronájem pozemku/stavby, zřízení věcného břemene,</a:t>
            </a:r>
          </a:p>
          <a:p>
            <a:pPr>
              <a:buFontTx/>
              <a:buChar char="•"/>
            </a:pPr>
            <a:r>
              <a:rPr lang="cs-CZ" altLang="cs-CZ" sz="2400" dirty="0"/>
              <a:t>vyvolané investice, které nejsou spojeny výhradně a přímo s účelem projektu,</a:t>
            </a:r>
          </a:p>
          <a:p>
            <a:pPr>
              <a:buFontTx/>
              <a:buChar char="•"/>
            </a:pPr>
            <a:r>
              <a:rPr lang="cs-CZ" altLang="cs-CZ" sz="2700" dirty="0">
                <a:solidFill>
                  <a:srgbClr val="FF0000"/>
                </a:solidFill>
              </a:rPr>
              <a:t>řady vedoucí k rekreační zástavbě a objektům nesloužícím k trvalému bydlení,</a:t>
            </a:r>
          </a:p>
          <a:p>
            <a:pPr>
              <a:buFontTx/>
              <a:buChar char="•"/>
            </a:pPr>
            <a:r>
              <a:rPr lang="cs-CZ" altLang="cs-CZ" sz="2700" dirty="0">
                <a:solidFill>
                  <a:srgbClr val="FF0000"/>
                </a:solidFill>
              </a:rPr>
              <a:t>zasíťování dosud nezastavěných nových lokalit,</a:t>
            </a:r>
          </a:p>
          <a:p>
            <a:pPr>
              <a:buFontTx/>
              <a:buChar char="•"/>
            </a:pPr>
            <a:r>
              <a:rPr lang="cs-CZ" altLang="cs-CZ" sz="2400" dirty="0"/>
              <a:t>průzkumné hydrogeologické vrty,</a:t>
            </a:r>
          </a:p>
          <a:p>
            <a:pPr>
              <a:buFontTx/>
              <a:buChar char="•"/>
            </a:pPr>
            <a:r>
              <a:rPr lang="cs-CZ" altLang="cs-CZ" sz="2400" dirty="0"/>
              <a:t>domovní studny,</a:t>
            </a:r>
          </a:p>
          <a:p>
            <a:pPr>
              <a:buFontTx/>
              <a:buChar char="•"/>
            </a:pPr>
            <a:r>
              <a:rPr lang="cs-CZ" altLang="cs-CZ" sz="2400" dirty="0"/>
              <a:t>domovní ČOV a bezodtoké jímky, včetně výdajů na svoz odpadních vod,</a:t>
            </a:r>
          </a:p>
          <a:p>
            <a:pPr>
              <a:buFontTx/>
              <a:buChar char="•"/>
            </a:pPr>
            <a:r>
              <a:rPr lang="cs-CZ" altLang="cs-CZ" sz="2700" dirty="0">
                <a:solidFill>
                  <a:srgbClr val="FF0000"/>
                </a:solidFill>
              </a:rPr>
              <a:t>dešťovou kanalizaci, </a:t>
            </a:r>
          </a:p>
          <a:p>
            <a:pPr>
              <a:buFontTx/>
              <a:buChar char="•"/>
            </a:pPr>
            <a:r>
              <a:rPr lang="cs-CZ" altLang="cs-CZ" sz="2400" dirty="0"/>
              <a:t>v případě výstavby tlakové a podtlakové kanalizace rovněž výdaje na domovní čerpací stanice nebo šachty, včetně technologického vybavení, </a:t>
            </a:r>
          </a:p>
          <a:p>
            <a:pPr>
              <a:buFontTx/>
              <a:buChar char="•"/>
            </a:pPr>
            <a:r>
              <a:rPr lang="cs-CZ" altLang="cs-CZ" sz="2400" dirty="0"/>
              <a:t>výdaje na provozování vodovodů nebo kanalizací, včetně zkušebního provozu úpravny vody nebo ČOV, </a:t>
            </a:r>
          </a:p>
          <a:p>
            <a:pPr>
              <a:buFontTx/>
              <a:buChar char="•"/>
            </a:pPr>
            <a:r>
              <a:rPr lang="cs-CZ" altLang="cs-CZ" sz="2400" dirty="0">
                <a:solidFill>
                  <a:srgbClr val="FF6600"/>
                </a:solidFill>
              </a:rPr>
              <a:t>Celý výčet nezpůsobilých výdajů naleznete ve Výzvě</a:t>
            </a:r>
          </a:p>
          <a:p>
            <a:pPr>
              <a:buFontTx/>
              <a:buChar char="•"/>
            </a:pPr>
            <a:endParaRPr lang="cs-CZ" altLang="cs-CZ" sz="2400" dirty="0"/>
          </a:p>
          <a:p>
            <a:endParaRPr lang="cs-CZ" dirty="0">
              <a:solidFill>
                <a:schemeClr val="bg1"/>
              </a:solidFill>
              <a:highlight>
                <a:srgbClr val="FFD900"/>
              </a:highlight>
            </a:endParaRP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/>
              <a:t>Nezpůsobilé výdaje – na co nelze žádat</a:t>
            </a:r>
            <a:br>
              <a:rPr lang="cs-CZ" sz="3600" dirty="0"/>
            </a:b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41404768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2721</TotalTime>
  <Words>1039</Words>
  <Application>Microsoft Office PowerPoint</Application>
  <PresentationFormat>Širokoúhlá obrazovka</PresentationFormat>
  <Paragraphs>117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Degular</vt:lpstr>
      <vt:lpstr>Teuton Normal CE</vt:lpstr>
      <vt:lpstr>Wingdings</vt:lpstr>
      <vt:lpstr>Motiv Office</vt:lpstr>
      <vt:lpstr>Podpora vodohospodářské infrastruktury</vt:lpstr>
      <vt:lpstr>Na co lze žádat</vt:lpstr>
      <vt:lpstr>Podmínky přijatelnosti DT1 a DT2</vt:lpstr>
      <vt:lpstr>Dotační titul 1  Zásobování pitnou vodou, odvedení a čištění odpadních vod </vt:lpstr>
      <vt:lpstr>Žadatelé a žádost</vt:lpstr>
      <vt:lpstr>Aktivity</vt:lpstr>
      <vt:lpstr>Parametry dotace</vt:lpstr>
      <vt:lpstr>Způsobilé výdaje – na co lze žádat </vt:lpstr>
      <vt:lpstr>Nezpůsobilé výdaje – na co nelze žádat </vt:lpstr>
      <vt:lpstr>Povinné přílohy </vt:lpstr>
      <vt:lpstr>Dotační titul 2  Spolufinancování projektů vodohospodářské infrastruktury podpořených z jiných dotačních zdrojů</vt:lpstr>
      <vt:lpstr>Harmonogram </vt:lpstr>
      <vt:lpstr>Ukázka fotografie</vt:lpstr>
      <vt:lpstr>Děkujeme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Marek Tomáš</cp:lastModifiedBy>
  <cp:revision>22</cp:revision>
  <dcterms:created xsi:type="dcterms:W3CDTF">2021-08-21T22:30:26Z</dcterms:created>
  <dcterms:modified xsi:type="dcterms:W3CDTF">2025-01-14T07:03:00Z</dcterms:modified>
</cp:coreProperties>
</file>