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56" r:id="rId5"/>
    <p:sldId id="259" r:id="rId6"/>
    <p:sldId id="261" r:id="rId7"/>
    <p:sldId id="265" r:id="rId8"/>
    <p:sldId id="266" r:id="rId9"/>
    <p:sldId id="267" r:id="rId10"/>
    <p:sldId id="268" r:id="rId11"/>
    <p:sldId id="270" r:id="rId12"/>
    <p:sldId id="271" r:id="rId13"/>
    <p:sldId id="269" r:id="rId14"/>
    <p:sldId id="272" r:id="rId15"/>
    <p:sldId id="273" r:id="rId16"/>
    <p:sldId id="264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CFEAD4-8F31-467A-ADCF-3295CFF76339}" v="2" dt="2025-01-07T11:20:18.0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kar Mária" userId="bb9f0156-0fa3-4623-9c4a-85af4d04b537" providerId="ADAL" clId="{99CFEAD4-8F31-467A-ADCF-3295CFF76339}"/>
    <pc:docChg chg="undo custSel modSld">
      <pc:chgData name="Fekar Mária" userId="bb9f0156-0fa3-4623-9c4a-85af4d04b537" providerId="ADAL" clId="{99CFEAD4-8F31-467A-ADCF-3295CFF76339}" dt="2025-01-13T14:23:53.497" v="271" actId="20577"/>
      <pc:docMkLst>
        <pc:docMk/>
      </pc:docMkLst>
      <pc:sldChg chg="modSp mod">
        <pc:chgData name="Fekar Mária" userId="bb9f0156-0fa3-4623-9c4a-85af4d04b537" providerId="ADAL" clId="{99CFEAD4-8F31-467A-ADCF-3295CFF76339}" dt="2025-01-13T14:13:45.440" v="199" actId="20577"/>
        <pc:sldMkLst>
          <pc:docMk/>
          <pc:sldMk cId="4193525154" sldId="259"/>
        </pc:sldMkLst>
        <pc:spChg chg="mod">
          <ac:chgData name="Fekar Mária" userId="bb9f0156-0fa3-4623-9c4a-85af4d04b537" providerId="ADAL" clId="{99CFEAD4-8F31-467A-ADCF-3295CFF76339}" dt="2025-01-13T14:13:45.440" v="199" actId="20577"/>
          <ac:spMkLst>
            <pc:docMk/>
            <pc:sldMk cId="4193525154" sldId="259"/>
            <ac:spMk id="2" creationId="{AE9F03A2-F4C6-C54A-A5C4-2CF1BB5DB16E}"/>
          </ac:spMkLst>
        </pc:spChg>
      </pc:sldChg>
      <pc:sldChg chg="modSp mod">
        <pc:chgData name="Fekar Mária" userId="bb9f0156-0fa3-4623-9c4a-85af4d04b537" providerId="ADAL" clId="{99CFEAD4-8F31-467A-ADCF-3295CFF76339}" dt="2025-01-13T14:17:41.973" v="222" actId="113"/>
        <pc:sldMkLst>
          <pc:docMk/>
          <pc:sldMk cId="1308633698" sldId="261"/>
        </pc:sldMkLst>
        <pc:spChg chg="mod">
          <ac:chgData name="Fekar Mária" userId="bb9f0156-0fa3-4623-9c4a-85af4d04b537" providerId="ADAL" clId="{99CFEAD4-8F31-467A-ADCF-3295CFF76339}" dt="2025-01-13T14:17:41.973" v="222" actId="113"/>
          <ac:spMkLst>
            <pc:docMk/>
            <pc:sldMk cId="1308633698" sldId="261"/>
            <ac:spMk id="2" creationId="{AE9F03A2-F4C6-C54A-A5C4-2CF1BB5DB16E}"/>
          </ac:spMkLst>
        </pc:spChg>
      </pc:sldChg>
      <pc:sldChg chg="modSp mod">
        <pc:chgData name="Fekar Mária" userId="bb9f0156-0fa3-4623-9c4a-85af4d04b537" providerId="ADAL" clId="{99CFEAD4-8F31-467A-ADCF-3295CFF76339}" dt="2025-01-13T14:17:16.327" v="220" actId="27636"/>
        <pc:sldMkLst>
          <pc:docMk/>
          <pc:sldMk cId="574807206" sldId="265"/>
        </pc:sldMkLst>
        <pc:spChg chg="mod">
          <ac:chgData name="Fekar Mária" userId="bb9f0156-0fa3-4623-9c4a-85af4d04b537" providerId="ADAL" clId="{99CFEAD4-8F31-467A-ADCF-3295CFF76339}" dt="2025-01-13T14:17:16.327" v="220" actId="27636"/>
          <ac:spMkLst>
            <pc:docMk/>
            <pc:sldMk cId="574807206" sldId="265"/>
            <ac:spMk id="2" creationId="{519D5C61-0409-8840-84F5-9858E55C04A9}"/>
          </ac:spMkLst>
        </pc:spChg>
      </pc:sldChg>
      <pc:sldChg chg="addSp delSp modSp mod">
        <pc:chgData name="Fekar Mária" userId="bb9f0156-0fa3-4623-9c4a-85af4d04b537" providerId="ADAL" clId="{99CFEAD4-8F31-467A-ADCF-3295CFF76339}" dt="2025-01-13T14:18:35.058" v="223" actId="6549"/>
        <pc:sldMkLst>
          <pc:docMk/>
          <pc:sldMk cId="1058881179" sldId="266"/>
        </pc:sldMkLst>
        <pc:spChg chg="mod">
          <ac:chgData name="Fekar Mária" userId="bb9f0156-0fa3-4623-9c4a-85af4d04b537" providerId="ADAL" clId="{99CFEAD4-8F31-467A-ADCF-3295CFF76339}" dt="2025-01-13T14:18:35.058" v="223" actId="6549"/>
          <ac:spMkLst>
            <pc:docMk/>
            <pc:sldMk cId="1058881179" sldId="266"/>
            <ac:spMk id="2" creationId="{00000000-0000-0000-0000-000000000000}"/>
          </ac:spMkLst>
        </pc:spChg>
        <pc:spChg chg="mod">
          <ac:chgData name="Fekar Mária" userId="bb9f0156-0fa3-4623-9c4a-85af4d04b537" providerId="ADAL" clId="{99CFEAD4-8F31-467A-ADCF-3295CFF76339}" dt="2025-01-07T09:47:32.263" v="40"/>
          <ac:spMkLst>
            <pc:docMk/>
            <pc:sldMk cId="1058881179" sldId="266"/>
            <ac:spMk id="4" creationId="{00000000-0000-0000-0000-000000000000}"/>
          </ac:spMkLst>
        </pc:spChg>
        <pc:spChg chg="add del">
          <ac:chgData name="Fekar Mária" userId="bb9f0156-0fa3-4623-9c4a-85af4d04b537" providerId="ADAL" clId="{99CFEAD4-8F31-467A-ADCF-3295CFF76339}" dt="2025-01-07T09:47:50.487" v="42" actId="22"/>
          <ac:spMkLst>
            <pc:docMk/>
            <pc:sldMk cId="1058881179" sldId="266"/>
            <ac:spMk id="6" creationId="{B234C7C0-05B0-F48C-1473-62F111E3F32A}"/>
          </ac:spMkLst>
        </pc:spChg>
      </pc:sldChg>
      <pc:sldChg chg="modSp mod">
        <pc:chgData name="Fekar Mária" userId="bb9f0156-0fa3-4623-9c4a-85af4d04b537" providerId="ADAL" clId="{99CFEAD4-8F31-467A-ADCF-3295CFF76339}" dt="2025-01-07T09:48:24.439" v="43" actId="313"/>
        <pc:sldMkLst>
          <pc:docMk/>
          <pc:sldMk cId="170280593" sldId="267"/>
        </pc:sldMkLst>
        <pc:spChg chg="mod">
          <ac:chgData name="Fekar Mária" userId="bb9f0156-0fa3-4623-9c4a-85af4d04b537" providerId="ADAL" clId="{99CFEAD4-8F31-467A-ADCF-3295CFF76339}" dt="2025-01-07T09:48:24.439" v="43" actId="313"/>
          <ac:spMkLst>
            <pc:docMk/>
            <pc:sldMk cId="170280593" sldId="267"/>
            <ac:spMk id="2" creationId="{00000000-0000-0000-0000-000000000000}"/>
          </ac:spMkLst>
        </pc:spChg>
      </pc:sldChg>
      <pc:sldChg chg="modSp mod">
        <pc:chgData name="Fekar Mária" userId="bb9f0156-0fa3-4623-9c4a-85af4d04b537" providerId="ADAL" clId="{99CFEAD4-8F31-467A-ADCF-3295CFF76339}" dt="2025-01-13T14:19:43.695" v="225" actId="113"/>
        <pc:sldMkLst>
          <pc:docMk/>
          <pc:sldMk cId="1317779457" sldId="268"/>
        </pc:sldMkLst>
        <pc:spChg chg="mod">
          <ac:chgData name="Fekar Mária" userId="bb9f0156-0fa3-4623-9c4a-85af4d04b537" providerId="ADAL" clId="{99CFEAD4-8F31-467A-ADCF-3295CFF76339}" dt="2025-01-13T14:19:43.695" v="225" actId="113"/>
          <ac:spMkLst>
            <pc:docMk/>
            <pc:sldMk cId="1317779457" sldId="268"/>
            <ac:spMk id="2" creationId="{00000000-0000-0000-0000-000000000000}"/>
          </ac:spMkLst>
        </pc:spChg>
      </pc:sldChg>
      <pc:sldChg chg="modSp mod">
        <pc:chgData name="Fekar Mária" userId="bb9f0156-0fa3-4623-9c4a-85af4d04b537" providerId="ADAL" clId="{99CFEAD4-8F31-467A-ADCF-3295CFF76339}" dt="2025-01-13T14:23:44.603" v="269" actId="20577"/>
        <pc:sldMkLst>
          <pc:docMk/>
          <pc:sldMk cId="3930567848" sldId="269"/>
        </pc:sldMkLst>
        <pc:spChg chg="mod">
          <ac:chgData name="Fekar Mária" userId="bb9f0156-0fa3-4623-9c4a-85af4d04b537" providerId="ADAL" clId="{99CFEAD4-8F31-467A-ADCF-3295CFF76339}" dt="2025-01-13T14:23:44.603" v="269" actId="20577"/>
          <ac:spMkLst>
            <pc:docMk/>
            <pc:sldMk cId="3930567848" sldId="269"/>
            <ac:spMk id="2" creationId="{00000000-0000-0000-0000-000000000000}"/>
          </ac:spMkLst>
        </pc:spChg>
      </pc:sldChg>
      <pc:sldChg chg="modSp mod">
        <pc:chgData name="Fekar Mária" userId="bb9f0156-0fa3-4623-9c4a-85af4d04b537" providerId="ADAL" clId="{99CFEAD4-8F31-467A-ADCF-3295CFF76339}" dt="2025-01-07T09:51:10.850" v="56" actId="5793"/>
        <pc:sldMkLst>
          <pc:docMk/>
          <pc:sldMk cId="1854487249" sldId="271"/>
        </pc:sldMkLst>
        <pc:spChg chg="mod">
          <ac:chgData name="Fekar Mária" userId="bb9f0156-0fa3-4623-9c4a-85af4d04b537" providerId="ADAL" clId="{99CFEAD4-8F31-467A-ADCF-3295CFF76339}" dt="2025-01-07T09:51:10.850" v="56" actId="5793"/>
          <ac:spMkLst>
            <pc:docMk/>
            <pc:sldMk cId="1854487249" sldId="271"/>
            <ac:spMk id="2" creationId="{00000000-0000-0000-0000-000000000000}"/>
          </ac:spMkLst>
        </pc:spChg>
      </pc:sldChg>
      <pc:sldChg chg="modSp mod">
        <pc:chgData name="Fekar Mária" userId="bb9f0156-0fa3-4623-9c4a-85af4d04b537" providerId="ADAL" clId="{99CFEAD4-8F31-467A-ADCF-3295CFF76339}" dt="2025-01-13T14:23:53.497" v="271" actId="20577"/>
        <pc:sldMkLst>
          <pc:docMk/>
          <pc:sldMk cId="643391829" sldId="272"/>
        </pc:sldMkLst>
        <pc:spChg chg="mod">
          <ac:chgData name="Fekar Mária" userId="bb9f0156-0fa3-4623-9c4a-85af4d04b537" providerId="ADAL" clId="{99CFEAD4-8F31-467A-ADCF-3295CFF76339}" dt="2025-01-13T14:23:53.497" v="271" actId="20577"/>
          <ac:spMkLst>
            <pc:docMk/>
            <pc:sldMk cId="643391829" sldId="272"/>
            <ac:spMk id="2" creationId="{00000000-0000-0000-0000-000000000000}"/>
          </ac:spMkLst>
        </pc:spChg>
      </pc:sldChg>
      <pc:sldChg chg="modSp mod">
        <pc:chgData name="Fekar Mária" userId="bb9f0156-0fa3-4623-9c4a-85af4d04b537" providerId="ADAL" clId="{99CFEAD4-8F31-467A-ADCF-3295CFF76339}" dt="2025-01-07T11:20:17.303" v="177" actId="20577"/>
        <pc:sldMkLst>
          <pc:docMk/>
          <pc:sldMk cId="1818088641" sldId="273"/>
        </pc:sldMkLst>
        <pc:spChg chg="mod">
          <ac:chgData name="Fekar Mária" userId="bb9f0156-0fa3-4623-9c4a-85af4d04b537" providerId="ADAL" clId="{99CFEAD4-8F31-467A-ADCF-3295CFF76339}" dt="2025-01-07T11:20:17.303" v="177" actId="20577"/>
          <ac:spMkLst>
            <pc:docMk/>
            <pc:sldMk cId="1818088641" sldId="273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linskykraj.cz/dotace/kul01-25-program-na-podporu-klubove-sceny-kulturnich-aktivit-a-akci-regionalniho-vyznamu" TargetMode="External"/><Relationship Id="rId2" Type="http://schemas.openxmlformats.org/officeDocument/2006/relationships/hyperlink" Target="mailto:michaela.gajduskova@zlinskykraj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1237232" cy="3252620"/>
          </a:xfrm>
        </p:spPr>
        <p:txBody>
          <a:bodyPr anchor="t"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altLang="cs-CZ" sz="5000" dirty="0">
                <a:latin typeface="+mj-lt"/>
              </a:rPr>
              <a:t>KUL01-25   </a:t>
            </a:r>
            <a:br>
              <a:rPr lang="cs-CZ" altLang="cs-CZ" sz="5000" dirty="0">
                <a:latin typeface="+mj-lt"/>
              </a:rPr>
            </a:br>
            <a:r>
              <a:rPr lang="cs-CZ" altLang="cs-CZ" sz="5000" dirty="0">
                <a:latin typeface="+mj-lt"/>
              </a:rPr>
              <a:t>PROGRAM NA PODPORU KLUBOVÉ SCÉNY, KULTURNÍCH AKTIVIT A AKCÍ</a:t>
            </a:r>
            <a:br>
              <a:rPr lang="cs-CZ" altLang="cs-CZ" sz="5000" dirty="0">
                <a:latin typeface="+mj-lt"/>
              </a:rPr>
            </a:br>
            <a:r>
              <a:rPr lang="cs-CZ" altLang="cs-CZ" sz="5000" dirty="0">
                <a:latin typeface="+mj-lt"/>
              </a:rPr>
              <a:t>REGIONÁLNÍHO VÝZNAMU </a:t>
            </a:r>
            <a:endParaRPr lang="cs-CZ" sz="50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4114800"/>
            <a:ext cx="9144000" cy="621698"/>
          </a:xfrm>
        </p:spPr>
        <p:txBody>
          <a:bodyPr anchor="t"/>
          <a:lstStyle/>
          <a:p>
            <a:pPr algn="l"/>
            <a:r>
              <a:rPr lang="cs-CZ" altLang="cs-CZ" dirty="0">
                <a:latin typeface="+mj-lt"/>
              </a:rPr>
              <a:t>Zlín, 14. ledna 2025</a:t>
            </a:r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cs-CZ" altLang="cs-CZ" dirty="0"/>
              <a:t>Příjem žádostí                          17. 1. 2025</a:t>
            </a:r>
          </a:p>
          <a:p>
            <a:pPr marL="0" indent="0">
              <a:buNone/>
              <a:defRPr/>
            </a:pPr>
            <a:r>
              <a:rPr lang="cs-CZ" altLang="cs-CZ" dirty="0"/>
              <a:t>Ukončení příjmu žádostí          30. 1. 2025</a:t>
            </a:r>
          </a:p>
          <a:p>
            <a:pPr marL="0" indent="0">
              <a:buNone/>
              <a:defRPr/>
            </a:pPr>
            <a:r>
              <a:rPr lang="cs-CZ" altLang="cs-CZ" dirty="0"/>
              <a:t>Vyhodnocení žádostí                 únor 2025</a:t>
            </a:r>
          </a:p>
          <a:p>
            <a:pPr marL="0" indent="0">
              <a:buNone/>
              <a:defRPr/>
            </a:pPr>
            <a:r>
              <a:rPr lang="cs-CZ" altLang="cs-CZ" dirty="0"/>
              <a:t>Rozhodnutí o poskytnutí/neposkytnutí dotace v orgánech kraje Zlínského kraje </a:t>
            </a:r>
          </a:p>
          <a:p>
            <a:pPr marL="0" indent="0">
              <a:buNone/>
              <a:defRPr/>
            </a:pPr>
            <a:r>
              <a:rPr lang="cs-CZ" altLang="cs-CZ" dirty="0"/>
              <a:t>a schválení smlouvy – březen/duben 2025</a:t>
            </a:r>
          </a:p>
          <a:p>
            <a:pPr marL="0" indent="0">
              <a:defRPr/>
            </a:pPr>
            <a:endParaRPr lang="cs-CZ" altLang="cs-CZ" b="1" dirty="0"/>
          </a:p>
          <a:p>
            <a:pPr marL="0" indent="0">
              <a:buNone/>
              <a:defRPr/>
            </a:pPr>
            <a:r>
              <a:rPr lang="cs-CZ" altLang="cs-CZ" b="1" dirty="0"/>
              <a:t>Termín fyzické realizace projektu:</a:t>
            </a:r>
          </a:p>
          <a:p>
            <a:pPr marL="0" indent="0">
              <a:buNone/>
              <a:defRPr/>
            </a:pPr>
            <a:r>
              <a:rPr lang="cs-CZ" altLang="cs-CZ" dirty="0"/>
              <a:t>1. 1. 2025 – 31. 8. 2025</a:t>
            </a:r>
          </a:p>
          <a:p>
            <a:pPr marL="0" indent="0">
              <a:buNone/>
              <a:defRPr/>
            </a:pPr>
            <a:r>
              <a:rPr lang="cs-CZ" altLang="cs-CZ" b="1" dirty="0"/>
              <a:t>Doba realizace projektu </a:t>
            </a:r>
            <a:r>
              <a:rPr lang="cs-CZ" altLang="cs-CZ" b="1" i="1" dirty="0"/>
              <a:t>(úhrada všech způsobilých výdajů)</a:t>
            </a:r>
            <a:r>
              <a:rPr lang="cs-CZ" altLang="cs-CZ" b="1" dirty="0"/>
              <a:t>:</a:t>
            </a:r>
          </a:p>
          <a:p>
            <a:pPr marL="0" indent="0">
              <a:buNone/>
              <a:defRPr/>
            </a:pPr>
            <a:r>
              <a:rPr lang="cs-CZ" altLang="cs-CZ" dirty="0"/>
              <a:t>1. 1. 2025 – 30. 9. 2025</a:t>
            </a:r>
          </a:p>
          <a:p>
            <a:pPr marL="457200" indent="-457200">
              <a:buFontTx/>
              <a:buAutoNum type="arabicPeriod"/>
              <a:defRPr/>
            </a:pPr>
            <a:endParaRPr lang="cs-CZ" altLang="cs-CZ" dirty="0"/>
          </a:p>
          <a:p>
            <a:pPr marL="0" indent="0">
              <a:buNone/>
              <a:defRPr/>
            </a:pPr>
            <a:r>
              <a:rPr lang="cs-CZ" altLang="cs-CZ" b="1" dirty="0"/>
              <a:t>Předložení Závěrečné zprávy s vyúčtováním dotace: </a:t>
            </a:r>
            <a:r>
              <a:rPr lang="cs-CZ" altLang="cs-CZ" dirty="0"/>
              <a:t>3. 10. 2025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98408"/>
            <a:ext cx="11264900" cy="1100305"/>
          </a:xfrm>
        </p:spPr>
        <p:txBody>
          <a:bodyPr>
            <a:normAutofit fontScale="90000"/>
          </a:bodyPr>
          <a:lstStyle/>
          <a:p>
            <a:r>
              <a:rPr lang="cs-CZ" dirty="0"/>
              <a:t>Předpokládaný časový harmonogram – 1. kolo</a:t>
            </a:r>
          </a:p>
        </p:txBody>
      </p:sp>
    </p:spTree>
    <p:extLst>
      <p:ext uri="{BB962C8B-B14F-4D97-AF65-F5344CB8AC3E}">
        <p14:creationId xmlns:p14="http://schemas.microsoft.com/office/powerpoint/2010/main" val="3930567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Příjem žádostí                           9. 4. 2025</a:t>
            </a:r>
          </a:p>
          <a:p>
            <a:pPr marL="0" indent="0">
              <a:buNone/>
            </a:pPr>
            <a:r>
              <a:rPr lang="cs-CZ" dirty="0"/>
              <a:t>Ukončení příjmu žádostí          22. 4. 2025</a:t>
            </a:r>
          </a:p>
          <a:p>
            <a:pPr marL="0" indent="0">
              <a:buNone/>
            </a:pPr>
            <a:r>
              <a:rPr lang="cs-CZ" dirty="0"/>
              <a:t>Vyhodnocení žádostí              květen 2025</a:t>
            </a:r>
          </a:p>
          <a:p>
            <a:pPr marL="0" indent="0">
              <a:buNone/>
            </a:pPr>
            <a:r>
              <a:rPr lang="cs-CZ" dirty="0"/>
              <a:t>Rozhodnutí o poskytnutí/neposkytnutí dotace v orgánech kraje Zlínského kraje a schválení smlouvy – červen 2025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Termín fyzické realizace projektu:</a:t>
            </a:r>
          </a:p>
          <a:p>
            <a:pPr marL="0" indent="0">
              <a:buNone/>
            </a:pPr>
            <a:r>
              <a:rPr lang="cs-CZ" dirty="0"/>
              <a:t>1. 7. 2024 – 31. 12. 2025</a:t>
            </a:r>
          </a:p>
          <a:p>
            <a:pPr marL="0" indent="0">
              <a:buNone/>
            </a:pPr>
            <a:r>
              <a:rPr lang="cs-CZ" b="1" dirty="0"/>
              <a:t>Doba realizace projektu - úhrada všech způsobilých výdajů:</a:t>
            </a:r>
          </a:p>
          <a:p>
            <a:pPr marL="0" indent="0">
              <a:buNone/>
            </a:pPr>
            <a:r>
              <a:rPr lang="cs-CZ" dirty="0"/>
              <a:t>1. 5. 2024 – 31. 1. 2026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altLang="cs-CZ" b="1"/>
              <a:t>Předložení Závěrečné zprávy s vyúčtováním dotace</a:t>
            </a:r>
            <a:r>
              <a:rPr lang="cs-CZ" b="1"/>
              <a:t>: </a:t>
            </a:r>
            <a:r>
              <a:rPr lang="cs-CZ" dirty="0"/>
              <a:t>3. 2. 2026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63902"/>
            <a:ext cx="11264900" cy="1134811"/>
          </a:xfrm>
        </p:spPr>
        <p:txBody>
          <a:bodyPr>
            <a:normAutofit fontScale="90000"/>
          </a:bodyPr>
          <a:lstStyle/>
          <a:p>
            <a:r>
              <a:rPr lang="cs-CZ" dirty="0"/>
              <a:t>Předpokládaný časový harmonogram – 2. kolo</a:t>
            </a:r>
          </a:p>
        </p:txBody>
      </p:sp>
    </p:spTree>
    <p:extLst>
      <p:ext uri="{BB962C8B-B14F-4D97-AF65-F5344CB8AC3E}">
        <p14:creationId xmlns:p14="http://schemas.microsoft.com/office/powerpoint/2010/main" val="643391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Kontaktní osoba: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Ing. Michaela Gajdůšková</a:t>
            </a:r>
            <a:endParaRPr lang="fr-FR" b="1" dirty="0"/>
          </a:p>
          <a:p>
            <a:pPr marL="0" indent="0">
              <a:buNone/>
            </a:pPr>
            <a:r>
              <a:rPr lang="fr-FR" dirty="0"/>
              <a:t>Tel. č. 577 043 60</a:t>
            </a:r>
            <a:r>
              <a:rPr lang="cs-CZ" dirty="0"/>
              <a:t>5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e-mail: </a:t>
            </a:r>
            <a:r>
              <a:rPr lang="cs-CZ" dirty="0" err="1">
                <a:hlinkClick r:id="rId2"/>
              </a:rPr>
              <a:t>michaela.gajduskova</a:t>
            </a:r>
            <a:r>
              <a:rPr lang="fr-FR" dirty="0">
                <a:hlinkClick r:id="rId2"/>
              </a:rPr>
              <a:t>@zlinsky</a:t>
            </a:r>
            <a:r>
              <a:rPr lang="cs-CZ" dirty="0">
                <a:hlinkClick r:id="rId2"/>
              </a:rPr>
              <a:t>kraj</a:t>
            </a:r>
            <a:r>
              <a:rPr lang="fr-FR" dirty="0">
                <a:hlinkClick r:id="rId2"/>
              </a:rPr>
              <a:t>.cz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altLang="cs-CZ" u="sng" dirty="0"/>
              <a:t>Odkazy na webové stránky: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KUL01-25 Program na podporu klubové scény, kulturních aktivit a akcí regionálního významu - Zlínský kraj</a:t>
            </a:r>
            <a:endParaRPr lang="cs-CZ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8088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Mária Fekar</a:t>
            </a:r>
          </a:p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cs-CZ" sz="2200" b="1" dirty="0"/>
              <a:t>Rada Zlínského kraje dne 9. prosince 2024 usnesením č. 1205/R33/24 schválila KUL01-25 Program na podporu klubové scény, kulturních aktivit a akcí regionálního významu</a:t>
            </a:r>
          </a:p>
          <a:p>
            <a:pPr>
              <a:lnSpc>
                <a:spcPct val="110000"/>
              </a:lnSpc>
            </a:pPr>
            <a:endParaRPr lang="cs-CZ" sz="2200" b="1" dirty="0"/>
          </a:p>
          <a:p>
            <a:pPr marL="0" indent="0">
              <a:lnSpc>
                <a:spcPct val="110000"/>
              </a:lnSpc>
              <a:buNone/>
            </a:pPr>
            <a:r>
              <a:rPr lang="cs-CZ" sz="2200" b="1" dirty="0"/>
              <a:t>Alokace KUL01-25:  8 mil. Kč 	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200" b="1" dirty="0"/>
              <a:t>1. kolo – 4,5 mil. Kč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200" b="1" dirty="0"/>
              <a:t>2. kolo – 3,5 mil. Kč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dirty="0"/>
              <a:t>Program KUL01-25</a:t>
            </a: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cs-CZ" dirty="0"/>
              <a:t>Vyhlášení programu – 1. kolo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0671543" cy="4600272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00000"/>
              </a:lnSpc>
            </a:pPr>
            <a:r>
              <a:rPr lang="cs-CZ" b="1" dirty="0"/>
              <a:t>PRO AKCE KONAJÍCÍ SE OD 1. 1. 2025 DO 31. 8. 2025</a:t>
            </a:r>
          </a:p>
          <a:p>
            <a:pPr lvl="1">
              <a:lnSpc>
                <a:spcPct val="100000"/>
              </a:lnSpc>
            </a:pPr>
            <a:endParaRPr lang="cs-CZ" b="1" dirty="0"/>
          </a:p>
          <a:p>
            <a:pPr lvl="1">
              <a:lnSpc>
                <a:spcPct val="100000"/>
              </a:lnSpc>
            </a:pPr>
            <a:r>
              <a:rPr lang="cs-CZ" b="1" dirty="0"/>
              <a:t>Příjem žádostí: 17. 1. 2025 0:00 h.</a:t>
            </a:r>
          </a:p>
          <a:p>
            <a:pPr lvl="1">
              <a:lnSpc>
                <a:spcPct val="100000"/>
              </a:lnSpc>
            </a:pPr>
            <a:endParaRPr lang="cs-CZ" b="1" dirty="0"/>
          </a:p>
          <a:p>
            <a:pPr lvl="1">
              <a:lnSpc>
                <a:spcPct val="100000"/>
              </a:lnSpc>
            </a:pPr>
            <a:r>
              <a:rPr lang="cs-CZ" b="1" dirty="0"/>
              <a:t>Ukončení příjmu žádostí: 30. 1. 2025 do 11:00 h.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b="1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cs-CZ" dirty="0"/>
              <a:t>V této lhůtě je nutné Žádost doručit prostřednictvím datové schránky (ID datové schránky Zlínského kraje: </a:t>
            </a:r>
            <a:r>
              <a:rPr lang="cs-CZ" dirty="0" err="1"/>
              <a:t>scsbwku</a:t>
            </a:r>
            <a:r>
              <a:rPr lang="cs-CZ" dirty="0"/>
              <a:t>)., popř. doručit v listinné podobě na adresu: Zlínský kraj, Krajský úřad Zlínského kraje, Odbor kultury a památkové péče, třída T. Bati 21, 761 90 Zlín a zároveň v elektronické podobě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dirty="0"/>
          </a:p>
          <a:p>
            <a:pPr lvl="1">
              <a:lnSpc>
                <a:spcPct val="100000"/>
              </a:lnSpc>
            </a:pPr>
            <a:r>
              <a:rPr lang="cs-CZ" b="1" dirty="0"/>
              <a:t>Žádosti doručené po tomto termínu budou vyřazeny z dalšího hodnocení</a:t>
            </a:r>
          </a:p>
        </p:txBody>
      </p:sp>
    </p:spTree>
    <p:extLst>
      <p:ext uri="{BB962C8B-B14F-4D97-AF65-F5344CB8AC3E}">
        <p14:creationId xmlns:p14="http://schemas.microsoft.com/office/powerpoint/2010/main" val="1308633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19D5C61-0409-8840-84F5-9858E55C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026" y="1679353"/>
            <a:ext cx="9437299" cy="4600272"/>
          </a:xfrm>
        </p:spPr>
        <p:txBody>
          <a:bodyPr>
            <a:normAutofit fontScale="92500"/>
          </a:bodyPr>
          <a:lstStyle/>
          <a:p>
            <a:r>
              <a:rPr lang="cs-CZ" sz="2200" b="1" dirty="0"/>
              <a:t>PRO AKCE KONAJÍCÍ SE OD 1. 7. 2025 DO 31. 12. 2025</a:t>
            </a:r>
          </a:p>
          <a:p>
            <a:endParaRPr lang="cs-CZ" sz="2200" b="1" dirty="0"/>
          </a:p>
          <a:p>
            <a:r>
              <a:rPr lang="cs-CZ" sz="2200" b="1" dirty="0"/>
              <a:t>Příjem žádostí: 9. 4. 2025 0:00 h.</a:t>
            </a:r>
          </a:p>
          <a:p>
            <a:endParaRPr lang="cs-CZ" sz="2200" b="1" dirty="0"/>
          </a:p>
          <a:p>
            <a:r>
              <a:rPr lang="cs-CZ" sz="2200" b="1" dirty="0"/>
              <a:t>Ukončení příjmu žádostí: 22. 4. 2025 do 11:00 h.</a:t>
            </a:r>
          </a:p>
          <a:p>
            <a:endParaRPr lang="cs-CZ" sz="2200" b="1" dirty="0"/>
          </a:p>
          <a:p>
            <a:pPr marL="0" indent="0">
              <a:buNone/>
            </a:pPr>
            <a:r>
              <a:rPr lang="cs-CZ" sz="2200" dirty="0"/>
              <a:t>V této lhůtě je nutné Žádost doručit prostřednictvím datové schránky (ID datové schránky Zlínského kraje: </a:t>
            </a:r>
            <a:r>
              <a:rPr lang="cs-CZ" sz="2200" dirty="0" err="1"/>
              <a:t>scsbwku</a:t>
            </a:r>
            <a:r>
              <a:rPr lang="cs-CZ" sz="2200" dirty="0"/>
              <a:t>)., popř. doručit v listinné podobě na adresu: Zlínský kraj, Krajský úřad Zlínského kraje, Odbor kultury a památkové péče, třída T. Bati 21, 761 90 Zlín a zároveň v elektronické podobě</a:t>
            </a:r>
          </a:p>
          <a:p>
            <a:pPr marL="0" indent="0">
              <a:buNone/>
            </a:pPr>
            <a:endParaRPr lang="cs-CZ" sz="2200" b="1" dirty="0"/>
          </a:p>
          <a:p>
            <a:r>
              <a:rPr lang="cs-CZ" sz="2200" b="1" dirty="0"/>
              <a:t>Žádosti doručené po tomto termínu budou vyřazeny z dalšího hodnocení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A2D5CD1-C030-CB4F-BC30-A6C5FA53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BB1690C-AAC7-F342-88F3-6582FEDB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Vyhlášení programu - 2. kolo</a:t>
            </a:r>
          </a:p>
        </p:txBody>
      </p:sp>
    </p:spTree>
    <p:extLst>
      <p:ext uri="{BB962C8B-B14F-4D97-AF65-F5344CB8AC3E}">
        <p14:creationId xmlns:p14="http://schemas.microsoft.com/office/powerpoint/2010/main" val="57480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3"/>
            <a:ext cx="11430668" cy="46002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3400" b="1" dirty="0"/>
              <a:t>PODPOROVANÉ AKTIVITY</a:t>
            </a:r>
            <a:r>
              <a:rPr lang="cs-CZ" b="1" dirty="0"/>
              <a:t>: 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sz="2900" dirty="0"/>
              <a:t>rozvoj neprofesionální kultury, zájmové umělecké činnosti,</a:t>
            </a:r>
          </a:p>
          <a:p>
            <a:r>
              <a:rPr lang="cs-CZ" sz="2900" dirty="0"/>
              <a:t>podpora profesionálních kulturních aktivit,</a:t>
            </a:r>
          </a:p>
          <a:p>
            <a:r>
              <a:rPr lang="cs-CZ" sz="2900" dirty="0"/>
              <a:t>podpora řemesel s podmínkou účasti min. 5 osob, které jsou držiteli některého z ocenění</a:t>
            </a:r>
          </a:p>
          <a:p>
            <a:pPr marL="0" indent="0">
              <a:buNone/>
            </a:pPr>
            <a:r>
              <a:rPr lang="cs-CZ" sz="2900" dirty="0"/>
              <a:t>   (Mistr tradiční rukodělné výroby Zlínského kraje, Nositel tradice lidového řemesla, Cena</a:t>
            </a:r>
          </a:p>
          <a:p>
            <a:pPr marL="0" indent="0">
              <a:buNone/>
            </a:pPr>
            <a:r>
              <a:rPr lang="cs-CZ" sz="2900" dirty="0"/>
              <a:t>   Vladimíra Boučka) či jiných registrovaných ochranných známek,</a:t>
            </a:r>
          </a:p>
          <a:p>
            <a:r>
              <a:rPr lang="cs-CZ" sz="2900" dirty="0"/>
              <a:t>podpora výstav umění,</a:t>
            </a:r>
          </a:p>
          <a:p>
            <a:r>
              <a:rPr lang="cs-CZ" sz="2900" dirty="0"/>
              <a:t>podpora klubové scény pro konání kulturních aktivit a akcí regionálního</a:t>
            </a:r>
          </a:p>
          <a:p>
            <a:pPr marL="0" indent="0">
              <a:buNone/>
            </a:pPr>
            <a:r>
              <a:rPr lang="cs-CZ" sz="2900" dirty="0"/>
              <a:t>   významu,</a:t>
            </a:r>
          </a:p>
          <a:p>
            <a:r>
              <a:rPr lang="cs-CZ" sz="2900" dirty="0"/>
              <a:t>podpora nekomerčních festivalů a přehlídek – folklorní, divadelní, výtvarné, hudební </a:t>
            </a:r>
          </a:p>
          <a:p>
            <a:pPr marL="0" indent="0">
              <a:buNone/>
            </a:pPr>
            <a:r>
              <a:rPr lang="cs-CZ" sz="2900" dirty="0"/>
              <a:t>   a filmové v návaznosti na regionální, krajská a celorepubliková kola soutěží a přehlídek.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72528"/>
            <a:ext cx="11264900" cy="1126185"/>
          </a:xfrm>
        </p:spPr>
        <p:txBody>
          <a:bodyPr>
            <a:normAutofit fontScale="90000"/>
          </a:bodyPr>
          <a:lstStyle/>
          <a:p>
            <a:r>
              <a:rPr lang="cs-CZ" dirty="0"/>
              <a:t>Účel, na který mohou být finanční prostředky poskytnuty</a:t>
            </a:r>
          </a:p>
        </p:txBody>
      </p:sp>
    </p:spTree>
    <p:extLst>
      <p:ext uri="{BB962C8B-B14F-4D97-AF65-F5344CB8AC3E}">
        <p14:creationId xmlns:p14="http://schemas.microsoft.com/office/powerpoint/2010/main" val="1058881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b="1" dirty="0"/>
              <a:t>NEPODPOROVANÉ AKTIVITY</a:t>
            </a:r>
            <a:r>
              <a:rPr lang="cs-CZ" b="1" dirty="0"/>
              <a:t>: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sz="2200" dirty="0"/>
              <a:t>akce společenského a gastronomického charakteru (plesy, košty, degustace, módní</a:t>
            </a:r>
          </a:p>
          <a:p>
            <a:pPr marL="0" indent="0">
              <a:buNone/>
            </a:pPr>
            <a:r>
              <a:rPr lang="cs-CZ" sz="2200" dirty="0"/>
              <a:t>   přehlídky, diskotéky a zábavy, taneční kurzy aj. výukové programy a workshopy),</a:t>
            </a:r>
          </a:p>
          <a:p>
            <a:r>
              <a:rPr lang="cs-CZ" sz="2200" dirty="0"/>
              <a:t>akce komerčního charakteru,</a:t>
            </a:r>
          </a:p>
          <a:p>
            <a:r>
              <a:rPr lang="cs-CZ" sz="2200" dirty="0"/>
              <a:t>cirkusová vystoupení, vystoupení kouzelníků, žonglérů, malování na obličej apod.,</a:t>
            </a:r>
          </a:p>
          <a:p>
            <a:r>
              <a:rPr lang="cs-CZ" sz="2200" dirty="0"/>
              <a:t>akce místního významu (poutě, stavění a kácení máje, sousedské setkání, výročí měst,</a:t>
            </a:r>
          </a:p>
          <a:p>
            <a:pPr marL="0" indent="0">
              <a:buNone/>
            </a:pPr>
            <a:r>
              <a:rPr lang="cs-CZ" sz="2200" dirty="0"/>
              <a:t>   obcí a spolků, hody, sraz rodáků z obce…),</a:t>
            </a:r>
          </a:p>
          <a:p>
            <a:r>
              <a:rPr lang="cs-CZ" sz="2200" dirty="0"/>
              <a:t>vydání CD, DVD aj. audiovizuálního díla či podpora vydavatelské činnosti.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8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</p:spPr>
        <p:txBody>
          <a:bodyPr>
            <a:noAutofit/>
          </a:bodyPr>
          <a:lstStyle/>
          <a:p>
            <a:r>
              <a:rPr lang="cs-CZ" sz="2000" dirty="0"/>
              <a:t>Žadatel - fyzická, právnická osoba </a:t>
            </a:r>
          </a:p>
          <a:p>
            <a:r>
              <a:rPr lang="cs-CZ" sz="2000" dirty="0"/>
              <a:t>Žadatel může podat maximálně 1 žádost (v jednotlivém kole)</a:t>
            </a:r>
          </a:p>
          <a:p>
            <a:r>
              <a:rPr lang="cs-CZ" sz="2000" dirty="0"/>
              <a:t>Žádost o poskytnutí podpory vztahující se k jedné akci je možné předložit pouze do jednoho programu vyhlášeného Zlínským krajem</a:t>
            </a:r>
          </a:p>
          <a:p>
            <a:endParaRPr lang="cs-CZ" sz="2000" dirty="0"/>
          </a:p>
          <a:p>
            <a:r>
              <a:rPr lang="cs-CZ" sz="2000" dirty="0"/>
              <a:t>Minimální výše dotace na 1 projekt 20.000 Kč</a:t>
            </a:r>
          </a:p>
          <a:p>
            <a:r>
              <a:rPr lang="cs-CZ" sz="2000" dirty="0"/>
              <a:t>Maximální výše dotace na 1 projekt 80.000 Kč</a:t>
            </a:r>
          </a:p>
          <a:p>
            <a:r>
              <a:rPr lang="cs-CZ" sz="2000" dirty="0"/>
              <a:t>Maximální míra dotace 50 % celkových způsobilých výdajů projektu, </a:t>
            </a:r>
          </a:p>
          <a:p>
            <a:pPr marL="0" indent="0">
              <a:buNone/>
            </a:pPr>
            <a:r>
              <a:rPr lang="cs-CZ" sz="2000" dirty="0"/>
              <a:t>   u obcí nad 5000 obyvatel 30 % celkových způsobilých výdajů projektu</a:t>
            </a:r>
          </a:p>
          <a:p>
            <a:endParaRPr lang="cs-CZ" sz="2000" dirty="0"/>
          </a:p>
          <a:p>
            <a:r>
              <a:rPr lang="cs-CZ" sz="2000" dirty="0"/>
              <a:t>Projekt se musí konat na území Zlínského kraje</a:t>
            </a:r>
          </a:p>
          <a:p>
            <a:r>
              <a:rPr lang="cs-CZ" sz="2000" dirty="0"/>
              <a:t>Forma podpory: neinvestiční dotace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46650"/>
            <a:ext cx="11264900" cy="1152064"/>
          </a:xfrm>
        </p:spPr>
        <p:txBody>
          <a:bodyPr>
            <a:normAutofit fontScale="90000"/>
          </a:bodyPr>
          <a:lstStyle/>
          <a:p>
            <a:r>
              <a:rPr lang="cs-CZ" dirty="0"/>
              <a:t>Kritéria přijatelnosti žádosti </a:t>
            </a:r>
            <a:br>
              <a:rPr lang="cs-CZ" dirty="0"/>
            </a:br>
            <a:r>
              <a:rPr lang="cs-CZ" dirty="0"/>
              <a:t>o poskytnutí dotace</a:t>
            </a:r>
          </a:p>
        </p:txBody>
      </p:sp>
    </p:spTree>
    <p:extLst>
      <p:ext uri="{BB962C8B-B14F-4D97-AF65-F5344CB8AC3E}">
        <p14:creationId xmlns:p14="http://schemas.microsoft.com/office/powerpoint/2010/main" val="131777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94573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4400" b="1" dirty="0"/>
              <a:t>ZPŮSOBILÉ</a:t>
            </a:r>
            <a:r>
              <a:rPr lang="cs-CZ" sz="5100" b="1" dirty="0"/>
              <a:t>:</a:t>
            </a:r>
          </a:p>
          <a:p>
            <a:r>
              <a:rPr lang="cs-CZ" dirty="0"/>
              <a:t>Způsobilými výdaji se rozumí takové výdaje, které mají přímou vazbu na realizaci projektu a přímo souvisí s účelem projektu:</a:t>
            </a:r>
          </a:p>
          <a:p>
            <a:pPr marL="0" indent="0">
              <a:buNone/>
            </a:pPr>
            <a:r>
              <a:rPr lang="cs-CZ" b="1" dirty="0"/>
              <a:t>A) OSOBNÍ VÝDAJE</a:t>
            </a:r>
          </a:p>
          <a:p>
            <a:r>
              <a:rPr lang="cs-CZ" dirty="0"/>
              <a:t>odměny z dohod konaných mimo pracovní poměr dle zákona č. 262/2006 Sb., zákoník práce, ve znění pozdějších předpisů, autorské honoráře přímo související s akcí,</a:t>
            </a:r>
          </a:p>
          <a:p>
            <a:r>
              <a:rPr lang="cs-CZ" dirty="0"/>
              <a:t>honoráře umělců,</a:t>
            </a:r>
          </a:p>
          <a:p>
            <a:pPr marL="0" indent="0">
              <a:buNone/>
            </a:pPr>
            <a:r>
              <a:rPr lang="cs-CZ" b="1" dirty="0"/>
              <a:t>B) NÁKUP SLUŽEB</a:t>
            </a:r>
          </a:p>
          <a:p>
            <a:r>
              <a:rPr lang="cs-CZ" dirty="0"/>
              <a:t>pronájem prostor, ve kterých daný projekt/akce probíhá,</a:t>
            </a:r>
          </a:p>
          <a:p>
            <a:r>
              <a:rPr lang="cs-CZ" dirty="0"/>
              <a:t>výdaje na propagaci a marketing projektu/akce (účetně doložitelné výdaje),</a:t>
            </a:r>
          </a:p>
          <a:p>
            <a:r>
              <a:rPr lang="cs-CZ" dirty="0"/>
              <a:t>úhrada cestovních výdajů,</a:t>
            </a:r>
          </a:p>
          <a:p>
            <a:r>
              <a:rPr lang="cs-CZ" dirty="0"/>
              <a:t>doprava pro účinkující,</a:t>
            </a:r>
          </a:p>
          <a:p>
            <a:r>
              <a:rPr lang="cs-CZ" dirty="0"/>
              <a:t>zajištění bezpečnostní ostrahy kulturní akce/projektu,</a:t>
            </a:r>
          </a:p>
          <a:p>
            <a:r>
              <a:rPr lang="cs-CZ" dirty="0"/>
              <a:t>doprava a pojištění výstavních exponátů,</a:t>
            </a:r>
          </a:p>
          <a:p>
            <a:r>
              <a:rPr lang="cs-CZ" dirty="0"/>
              <a:t>zajištění technického zabezpečení, které souvisí s realizací projektu/akce,</a:t>
            </a:r>
          </a:p>
          <a:p>
            <a:r>
              <a:rPr lang="cs-CZ" dirty="0"/>
              <a:t>ubytování pro účastníky projektu,</a:t>
            </a:r>
          </a:p>
          <a:p>
            <a:r>
              <a:rPr lang="cs-CZ" dirty="0"/>
              <a:t>úhrada kulturních vystoupení souvisejících s realizací projektu/akce.</a:t>
            </a:r>
          </a:p>
          <a:p>
            <a:pPr marL="0" indent="0">
              <a:buNone/>
            </a:pPr>
            <a:r>
              <a:rPr lang="cs-CZ" b="1" dirty="0"/>
              <a:t>C) POPLATKY OSA, DILIA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Výdaje projektu</a:t>
            </a:r>
          </a:p>
        </p:txBody>
      </p:sp>
    </p:spTree>
    <p:extLst>
      <p:ext uri="{BB962C8B-B14F-4D97-AF65-F5344CB8AC3E}">
        <p14:creationId xmlns:p14="http://schemas.microsoft.com/office/powerpoint/2010/main" val="166164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500996"/>
            <a:ext cx="11456548" cy="52707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NEZPŮSOBILÉ</a:t>
            </a:r>
          </a:p>
          <a:p>
            <a:r>
              <a:rPr lang="cs-CZ" sz="1300" dirty="0"/>
              <a:t>dlužný úrok, pokuty a finanční sankce, účetně nedoložitelné výdaje, výdaje na publicitu Zlínského kraje,</a:t>
            </a:r>
          </a:p>
          <a:p>
            <a:r>
              <a:rPr lang="cs-CZ" sz="1300" dirty="0"/>
              <a:t>mzdy a platy, výdaje na zaměstnance (příspěvky na penzijní/životní pojištění, příspěvky na rekreaci, stravenky apod.), provozní výdaje,</a:t>
            </a:r>
          </a:p>
          <a:p>
            <a:r>
              <a:rPr lang="cs-CZ" sz="1300" dirty="0"/>
              <a:t>ostatní osobní výdaje, odměny za využití vynálezů, průmyslových vzorů, aj.; odměny z veřejných soutěží a příslibů; odstupné; odchodné; odměny členům orgánů společnosti,</a:t>
            </a:r>
          </a:p>
          <a:p>
            <a:r>
              <a:rPr lang="cs-CZ" sz="1300" dirty="0"/>
              <a:t>výdaje na pořádání workshopů, </a:t>
            </a:r>
            <a:r>
              <a:rPr lang="cs-CZ" sz="1300" dirty="0" err="1"/>
              <a:t>teambuildingů</a:t>
            </a:r>
            <a:r>
              <a:rPr lang="cs-CZ" sz="1300" dirty="0"/>
              <a:t>, výjezdních zasedání apod., výdaje na školení a kurzy,</a:t>
            </a:r>
          </a:p>
          <a:p>
            <a:r>
              <a:rPr lang="cs-CZ" sz="1300" dirty="0"/>
              <a:t>výdaje na přípravné studie nebo jiné přípravné činnosti včetně zpracování a vyúčtování Žádosti o poskytnutí dotace aj. administrativní práce,</a:t>
            </a:r>
          </a:p>
          <a:p>
            <a:r>
              <a:rPr lang="cs-CZ" sz="1300" dirty="0"/>
              <a:t>pořízení nebo technické zhodnocení hmotného a nehmotného majetku (dlouhodobým hmotný majetek - doba použitelnosti je delší než rok a jehož ocenění převyšuje částku 40.000 Kč, dlouhodobý nehmotný majetek - doba použitelnosti je delší než rok a jehož ocenění převyšuje částku 60.000 Kč),</a:t>
            </a:r>
          </a:p>
          <a:p>
            <a:r>
              <a:rPr lang="cs-CZ" sz="1300" dirty="0"/>
              <a:t>pořízení a oprava věcí a majetku, jejichž doba použitelnosti je delší než 1 rok (drobný dlouhodobý hmotný a nehmotný majetek),</a:t>
            </a:r>
          </a:p>
          <a:p>
            <a:r>
              <a:rPr lang="cs-CZ" sz="1300" dirty="0"/>
              <a:t>pronájem dětských aj. zábavných atrakcí (např. skákací hrady atd.),</a:t>
            </a:r>
          </a:p>
          <a:p>
            <a:r>
              <a:rPr lang="cs-CZ" sz="1300" dirty="0"/>
              <a:t>výdaje na pohoštění, občerstvení a stravování, pitný režim,</a:t>
            </a:r>
          </a:p>
          <a:p>
            <a:r>
              <a:rPr lang="cs-CZ" sz="1300" dirty="0"/>
              <a:t>pořízení upomínkových a dárkových předmětů, nákup květin, květinové výzdoby aj. dekorací,</a:t>
            </a:r>
          </a:p>
          <a:p>
            <a:r>
              <a:rPr lang="cs-CZ" sz="1300" dirty="0"/>
              <a:t>nákup pyrotechniky a pyrotechnických služeb,</a:t>
            </a:r>
          </a:p>
          <a:p>
            <a:r>
              <a:rPr lang="cs-CZ" sz="1300" dirty="0"/>
              <a:t>pořízení CD, DVD záznamu a fotodokumentace z projektu/akce,</a:t>
            </a:r>
          </a:p>
          <a:p>
            <a:r>
              <a:rPr lang="cs-CZ" sz="1300" dirty="0"/>
              <a:t>výdaje na </a:t>
            </a:r>
            <a:r>
              <a:rPr lang="cs-CZ" sz="1300" dirty="0" err="1"/>
              <a:t>streamování</a:t>
            </a:r>
            <a:r>
              <a:rPr lang="cs-CZ" sz="1300" dirty="0"/>
              <a:t>, videopřenosy aj. zprostředkované způsoby přenosů </a:t>
            </a:r>
            <a:r>
              <a:rPr lang="cs-CZ" sz="1300" dirty="0" err="1"/>
              <a:t>projetku</a:t>
            </a:r>
            <a:r>
              <a:rPr lang="cs-CZ" sz="1300" dirty="0"/>
              <a:t>/akce,</a:t>
            </a:r>
          </a:p>
          <a:p>
            <a:r>
              <a:rPr lang="cs-CZ" sz="1300" dirty="0"/>
              <a:t>nákup a opravy hudebních nástrojů, krojů či krojových doplňků, triček aj. oděvů…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4872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7E78C02A1B5D741AE59968C5147867D" ma:contentTypeVersion="11" ma:contentTypeDescription="Vytvoří nový dokument" ma:contentTypeScope="" ma:versionID="3a540e56b191f987c8042ef52597bf0d">
  <xsd:schema xmlns:xsd="http://www.w3.org/2001/XMLSchema" xmlns:xs="http://www.w3.org/2001/XMLSchema" xmlns:p="http://schemas.microsoft.com/office/2006/metadata/properties" xmlns:ns3="618576ef-d3da-4af7-b167-76a1f936bc1c" targetNamespace="http://schemas.microsoft.com/office/2006/metadata/properties" ma:root="true" ma:fieldsID="87ab7fe2a9b78784c30a73895b57205d" ns3:_="">
    <xsd:import namespace="618576ef-d3da-4af7-b167-76a1f936bc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8576ef-d3da-4af7-b167-76a1f936bc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5425A2-5C46-40A5-BE81-B244E22DC2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8576ef-d3da-4af7-b167-76a1f936b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9EF19A-F0DC-4CFE-BED2-6221201D79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FB7034-7D46-4956-A021-D51B2EAD7BA1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618576ef-d3da-4af7-b167-76a1f936bc1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11821</TotalTime>
  <Words>1266</Words>
  <Application>Microsoft Office PowerPoint</Application>
  <PresentationFormat>Širokoúhlá obrazovka</PresentationFormat>
  <Paragraphs>143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Degular</vt:lpstr>
      <vt:lpstr>Wingdings</vt:lpstr>
      <vt:lpstr>Motiv Office</vt:lpstr>
      <vt:lpstr>KUL01-25    PROGRAM NA PODPORU KLUBOVÉ SCÉNY, KULTURNÍCH AKTIVIT A AKCÍ REGIONÁLNÍHO VÝZNAMU </vt:lpstr>
      <vt:lpstr>Program KUL01-25</vt:lpstr>
      <vt:lpstr>Vyhlášení programu – 1. kolo</vt:lpstr>
      <vt:lpstr>Vyhlášení programu - 2. kolo</vt:lpstr>
      <vt:lpstr>Účel, na který mohou být finanční prostředky poskytnuty</vt:lpstr>
      <vt:lpstr>Prezentace aplikace PowerPoint</vt:lpstr>
      <vt:lpstr>Kritéria přijatelnosti žádosti  o poskytnutí dotace</vt:lpstr>
      <vt:lpstr>Výdaje projektu</vt:lpstr>
      <vt:lpstr>Prezentace aplikace PowerPoint</vt:lpstr>
      <vt:lpstr>Předpokládaný časový harmonogram – 1. kolo</vt:lpstr>
      <vt:lpstr>Předpokládaný časový harmonogram – 2. kolo</vt:lpstr>
      <vt:lpstr>Prezentace aplikace PowerPoint</vt:lpstr>
      <vt:lpstr>Děkuji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Fekar Mária</cp:lastModifiedBy>
  <cp:revision>27</cp:revision>
  <dcterms:created xsi:type="dcterms:W3CDTF">2021-08-21T22:30:26Z</dcterms:created>
  <dcterms:modified xsi:type="dcterms:W3CDTF">2025-01-13T14:23:53Z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0x01010057E78C02A1B5D741AE59968C5147867D</vt:lpwstr>
  </property>
</Properties>
</file>