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425" r:id="rId5"/>
    <p:sldId id="424" r:id="rId6"/>
    <p:sldId id="266" r:id="rId7"/>
    <p:sldId id="273" r:id="rId8"/>
    <p:sldId id="274" r:id="rId9"/>
    <p:sldId id="426" r:id="rId10"/>
    <p:sldId id="275" r:id="rId11"/>
    <p:sldId id="268" r:id="rId12"/>
    <p:sldId id="429" r:id="rId13"/>
    <p:sldId id="363" r:id="rId1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9E03E0-DB61-450A-A023-C3EB7F7E39E3}" v="264" dt="2025-11-20T09:02:26.5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65"/>
    <p:restoredTop sz="96327"/>
  </p:normalViewPr>
  <p:slideViewPr>
    <p:cSldViewPr snapToGrid="0" snapToObjects="1">
      <p:cViewPr varScale="1">
        <p:scale>
          <a:sx n="127" d="100"/>
          <a:sy n="127" d="100"/>
        </p:scale>
        <p:origin x="7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158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20.11.2025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20.11.2025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20.11.2025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20.11.2025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20.11.2025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7F0DB35D-3659-A352-2415-D68446560F18}"/>
              </a:ext>
            </a:extLst>
          </p:cNvPr>
          <p:cNvSpPr txBox="1">
            <a:spLocks/>
          </p:cNvSpPr>
          <p:nvPr/>
        </p:nvSpPr>
        <p:spPr>
          <a:xfrm>
            <a:off x="432000" y="4932000"/>
            <a:ext cx="10901024" cy="9091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cs-CZ" altLang="cs-CZ" sz="2800" b="1" dirty="0">
                <a:cs typeface="Arial" panose="020B0604020202020204" pitchFamily="34" charset="0"/>
              </a:rPr>
              <a:t>Ing. Miroslav Zemánek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it-IT" i="1" dirty="0">
                <a:solidFill>
                  <a:srgbClr val="000000"/>
                </a:solidFill>
                <a:cs typeface="Arial" panose="020B0604020202020204" pitchFamily="34" charset="0"/>
              </a:rPr>
              <a:t>člen Rady Z</a:t>
            </a:r>
            <a:r>
              <a:rPr lang="cs-CZ" i="1" dirty="0">
                <a:solidFill>
                  <a:srgbClr val="000000"/>
                </a:solidFill>
                <a:cs typeface="Arial" panose="020B0604020202020204" pitchFamily="34" charset="0"/>
              </a:rPr>
              <a:t>línského kraje</a:t>
            </a:r>
            <a:r>
              <a:rPr lang="it-IT" i="1" dirty="0">
                <a:solidFill>
                  <a:srgbClr val="000000"/>
                </a:solidFill>
                <a:cs typeface="Arial" panose="020B0604020202020204" pitchFamily="34" charset="0"/>
              </a:rPr>
              <a:t> pro investice, energetiku a sport</a:t>
            </a:r>
            <a:endParaRPr lang="cs-CZ" altLang="cs-CZ" i="1" dirty="0"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4F089A-7AA2-8F40-57D1-11C93AA36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376" y="6093296"/>
            <a:ext cx="8136904" cy="386784"/>
          </a:xfrm>
        </p:spPr>
        <p:txBody>
          <a:bodyPr anchor="t">
            <a:normAutofit lnSpcReduction="10000"/>
          </a:bodyPr>
          <a:lstStyle/>
          <a:p>
            <a:r>
              <a:rPr lang="cs-CZ" altLang="cs-CZ" sz="2200" dirty="0"/>
              <a:t>20. listopadu 2025, Luhačovice</a:t>
            </a:r>
            <a:endParaRPr lang="cs-CZ" sz="2200" dirty="0">
              <a:latin typeface="+mj-lt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06873CB-5C21-C919-0AF6-D1156D8A9B55}"/>
              </a:ext>
            </a:extLst>
          </p:cNvPr>
          <p:cNvSpPr/>
          <p:nvPr/>
        </p:nvSpPr>
        <p:spPr>
          <a:xfrm>
            <a:off x="432000" y="1440000"/>
            <a:ext cx="8712968" cy="10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Podpora sportu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35A7030E-620F-3CB4-8A34-0A6CAA2E8A27}"/>
              </a:ext>
            </a:extLst>
          </p:cNvPr>
          <p:cNvSpPr/>
          <p:nvPr/>
        </p:nvSpPr>
        <p:spPr>
          <a:xfrm>
            <a:off x="432000" y="2484000"/>
            <a:ext cx="6739765" cy="10801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pl-PL" sz="8000" spc="-50" dirty="0">
                <a:latin typeface="Arial Black" panose="020B0A04020102020204" pitchFamily="34" charset="0"/>
              </a:rPr>
              <a:t>v roce 2026</a:t>
            </a:r>
          </a:p>
        </p:txBody>
      </p:sp>
    </p:spTree>
    <p:extLst>
      <p:ext uri="{BB962C8B-B14F-4D97-AF65-F5344CB8AC3E}">
        <p14:creationId xmlns:p14="http://schemas.microsoft.com/office/powerpoint/2010/main" val="250366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cs-CZ" altLang="cs-CZ" b="1" dirty="0">
                <a:cs typeface="Arial" panose="020B0604020202020204" pitchFamily="34" charset="0"/>
              </a:rPr>
              <a:t>Ing. Miroslav Zemánek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it-IT" i="1" dirty="0">
                <a:solidFill>
                  <a:srgbClr val="000000"/>
                </a:solidFill>
                <a:cs typeface="Arial" panose="020B0604020202020204" pitchFamily="34" charset="0"/>
              </a:rPr>
              <a:t>člen Rady Z</a:t>
            </a:r>
            <a:r>
              <a:rPr lang="cs-CZ" i="1" dirty="0">
                <a:solidFill>
                  <a:srgbClr val="000000"/>
                </a:solidFill>
                <a:cs typeface="Arial" panose="020B0604020202020204" pitchFamily="34" charset="0"/>
              </a:rPr>
              <a:t>línského kraje</a:t>
            </a:r>
            <a:r>
              <a:rPr lang="it-IT" i="1" dirty="0">
                <a:solidFill>
                  <a:srgbClr val="000000"/>
                </a:solidFill>
                <a:cs typeface="Arial" panose="020B0604020202020204" pitchFamily="34" charset="0"/>
              </a:rPr>
              <a:t> pro investice, energetiku a sport</a:t>
            </a:r>
            <a:endParaRPr lang="cs-CZ" altLang="cs-CZ" i="1" dirty="0">
              <a:cs typeface="Arial" panose="020B0604020202020204" pitchFamily="34" charset="0"/>
            </a:endParaRPr>
          </a:p>
          <a:p>
            <a:r>
              <a:rPr lang="cs-CZ" dirty="0"/>
              <a:t>Telefon:  577 043 105  </a:t>
            </a:r>
          </a:p>
          <a:p>
            <a:r>
              <a:rPr lang="cs-CZ" dirty="0"/>
              <a:t>Email: miroslav.zemanek@zlinskykraj.cz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1">
            <a:extLst>
              <a:ext uri="{FF2B5EF4-FFF2-40B4-BE49-F238E27FC236}">
                <a16:creationId xmlns:a16="http://schemas.microsoft.com/office/drawing/2014/main" id="{36989AF4-07F5-39C5-D446-46B1708C9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351114"/>
            <a:ext cx="11189646" cy="5678286"/>
          </a:xfrm>
        </p:spPr>
        <p:txBody>
          <a:bodyPr>
            <a:norm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Program MaS01-26 </a:t>
            </a:r>
            <a:r>
              <a:rPr lang="cs-CZ" dirty="0"/>
              <a:t>Jednorázové projekty v oblasti mládeže a sportu</a:t>
            </a:r>
          </a:p>
          <a:p>
            <a:pPr marL="0" lvl="1" indent="0">
              <a:buNone/>
              <a:tabLst>
                <a:tab pos="1431925" algn="l"/>
              </a:tabLst>
            </a:pPr>
            <a:r>
              <a:rPr lang="cs-CZ" dirty="0">
                <a:cs typeface="Arial" panose="020B0604020202020204" pitchFamily="34" charset="0"/>
              </a:rPr>
              <a:t>    </a:t>
            </a: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VYHLÁŠEN – probíhá příjem žádosti</a:t>
            </a: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Program MaS02-26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/>
              <a:t>Podpora sportu v obcích do 3 000 obyvatel</a:t>
            </a:r>
          </a:p>
          <a:p>
            <a:pPr marL="0" lvl="1" indent="0">
              <a:buNone/>
              <a:tabLst>
                <a:tab pos="1431925" algn="l"/>
              </a:tabLst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    VYHLÁŠEN – probíhá příjem žádosti</a:t>
            </a:r>
            <a:endParaRPr lang="cs-CZ" dirty="0"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Program MaS03-26 </a:t>
            </a:r>
            <a:r>
              <a:rPr lang="cs-CZ" dirty="0"/>
              <a:t>Činnost a rozvoj mládežnického sportu</a:t>
            </a:r>
          </a:p>
          <a:p>
            <a:pPr marL="0" lvl="1" indent="0">
              <a:buNone/>
              <a:tabLst>
                <a:tab pos="1431925" algn="l"/>
              </a:tabLst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    VYHLÁŠEN – probíhá příjem žádosti</a:t>
            </a:r>
            <a:endParaRPr lang="cs-CZ" dirty="0"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Program MaS07-26</a:t>
            </a:r>
            <a:r>
              <a:rPr lang="cs-CZ" dirty="0">
                <a:cs typeface="Arial" panose="020B0604020202020204" pitchFamily="34" charset="0"/>
              </a:rPr>
              <a:t> Podpora sportovní infrastruktury na území Zlínského kraje</a:t>
            </a:r>
          </a:p>
          <a:p>
            <a:pPr marL="0" lvl="1" indent="0">
              <a:buNone/>
              <a:tabLst>
                <a:tab pos="1431925" algn="l"/>
              </a:tabLst>
            </a:pP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    BUDE VYHLÁŠEN (schválení Radou Zlínského kraje dne 15. 12. 2025)</a:t>
            </a:r>
            <a:endParaRPr lang="cs-CZ" dirty="0"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Individuální podpora</a:t>
            </a:r>
          </a:p>
          <a:p>
            <a:pPr marL="0" lvl="1" indent="0">
              <a:buNone/>
              <a:tabLst>
                <a:tab pos="1431925" algn="l"/>
              </a:tabLst>
            </a:pPr>
            <a:r>
              <a:rPr lang="cs-CZ" b="1" dirty="0">
                <a:cs typeface="Arial" panose="020B0604020202020204" pitchFamily="34" charset="0"/>
              </a:rPr>
              <a:t>    </a:t>
            </a:r>
            <a:r>
              <a:rPr lang="cs-CZ" dirty="0">
                <a:solidFill>
                  <a:srgbClr val="FF0000"/>
                </a:solidFill>
                <a:cs typeface="Arial" panose="020B0604020202020204" pitchFamily="34" charset="0"/>
              </a:rPr>
              <a:t>KONTINUÁLNÍ PŘÍJEM V PRŮBĚHU CELÉHO ROKU</a:t>
            </a:r>
          </a:p>
        </p:txBody>
      </p:sp>
      <p:sp>
        <p:nvSpPr>
          <p:cNvPr id="6" name="Nadpis 3">
            <a:extLst>
              <a:ext uri="{FF2B5EF4-FFF2-40B4-BE49-F238E27FC236}">
                <a16:creationId xmlns:a16="http://schemas.microsoft.com/office/drawing/2014/main" id="{24A27113-F336-1253-92C2-9EBFC21F8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sz="4000" spc="-100" dirty="0"/>
              <a:t>FOND ZK - SEKCE MLÁDEŽ A SPORT</a:t>
            </a:r>
            <a:endParaRPr lang="cs-CZ" spc="-100" dirty="0"/>
          </a:p>
        </p:txBody>
      </p:sp>
      <p:sp>
        <p:nvSpPr>
          <p:cNvPr id="2" name="Zástupný symbol pro číslo snímku 2">
            <a:extLst>
              <a:ext uri="{FF2B5EF4-FFF2-40B4-BE49-F238E27FC236}">
                <a16:creationId xmlns:a16="http://schemas.microsoft.com/office/drawing/2014/main" id="{FE3E39E1-E73F-2059-6FBF-92CFCF41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000" y="6329655"/>
            <a:ext cx="540000" cy="540000"/>
          </a:xfrm>
          <a:solidFill>
            <a:schemeClr val="tx1"/>
          </a:solidFill>
        </p:spPr>
        <p:txBody>
          <a:bodyPr anchor="ctr" anchorCtr="0"/>
          <a:lstStyle/>
          <a:p>
            <a:pPr algn="ctr"/>
            <a:fld id="{157D43A2-98E4-B24E-9228-7624BE346F8E}" type="slidenum">
              <a:rPr lang="cs-CZ" sz="2500" b="1" smtClean="0">
                <a:solidFill>
                  <a:schemeClr val="bg1"/>
                </a:solidFill>
              </a:rPr>
              <a:pPr algn="ctr"/>
              <a:t>2</a:t>
            </a:fld>
            <a:endParaRPr lang="cs-CZ" sz="2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08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92079"/>
            <a:ext cx="11264900" cy="571949"/>
          </a:xfrm>
        </p:spPr>
        <p:txBody>
          <a:bodyPr>
            <a:noAutofit/>
          </a:bodyPr>
          <a:lstStyle/>
          <a:p>
            <a:r>
              <a:rPr lang="cs-CZ" sz="4000" dirty="0">
                <a:cs typeface="Arial" panose="020B0604020202020204" pitchFamily="34" charset="0"/>
              </a:rPr>
              <a:t>Program MaS01-26</a:t>
            </a:r>
            <a:endParaRPr lang="cs-CZ" sz="4000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7"/>
            <a:ext cx="11264900" cy="5037512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b="1" dirty="0"/>
              <a:t>Program MaS01-26 </a:t>
            </a:r>
            <a:r>
              <a:rPr lang="pl-PL" sz="2400" b="1" dirty="0"/>
              <a:t>JEDNORÁZOVÉ PROJEKTY V OBLASTI MLÁDEŽE A SPORTU</a:t>
            </a:r>
            <a:r>
              <a:rPr lang="pl-PL" sz="2200" b="1" dirty="0"/>
              <a:t> </a:t>
            </a:r>
          </a:p>
          <a:p>
            <a:pPr marL="447675" lvl="1" indent="-179388" algn="just"/>
            <a:r>
              <a:rPr lang="cs-CZ" sz="2200" dirty="0"/>
              <a:t>celková předpokládaná finanční alokace </a:t>
            </a:r>
            <a:r>
              <a:rPr lang="cs-CZ" sz="2200" b="1" dirty="0"/>
              <a:t>8.000.000 Kč</a:t>
            </a:r>
            <a:r>
              <a:rPr lang="cs-CZ" sz="2200" dirty="0"/>
              <a:t> (2 kola příjmu žádostí dle pololetí a </a:t>
            </a:r>
            <a:br>
              <a:rPr lang="cs-CZ" sz="2200" dirty="0"/>
            </a:br>
            <a:r>
              <a:rPr lang="cs-CZ" sz="2200" dirty="0"/>
              <a:t>1 kontinuální výzva)</a:t>
            </a:r>
            <a:r>
              <a:rPr lang="cs-CZ" sz="2200" b="1" dirty="0"/>
              <a:t>;</a:t>
            </a:r>
          </a:p>
          <a:p>
            <a:pPr marL="447675" lvl="1" indent="-179388" algn="just"/>
            <a:r>
              <a:rPr lang="pl-PL" sz="2200" dirty="0"/>
              <a:t>způsobilí žadatelé: </a:t>
            </a:r>
            <a:r>
              <a:rPr lang="pl-PL" sz="2200" b="1" dirty="0"/>
              <a:t>právnické osoby</a:t>
            </a:r>
            <a:r>
              <a:rPr lang="pl-PL" sz="2200" dirty="0"/>
              <a:t> vyjma obcí a svazku obcí a jejich zřízených či zakládaných organizací a organizací zřizovaných či zakládaných Zlínským krajem;</a:t>
            </a:r>
          </a:p>
          <a:p>
            <a:pPr marL="447675" lvl="1" indent="-179388" algn="just"/>
            <a:r>
              <a:rPr lang="cs-CZ" sz="2200" dirty="0"/>
              <a:t>maximální míra dotace </a:t>
            </a:r>
            <a:r>
              <a:rPr lang="cs-CZ" sz="2200" b="1" dirty="0"/>
              <a:t>50</a:t>
            </a:r>
            <a:r>
              <a:rPr lang="cs-CZ" sz="2200" dirty="0"/>
              <a:t> % z celkových způsobilých výdajů</a:t>
            </a:r>
            <a:r>
              <a:rPr lang="pl-PL" sz="2200" dirty="0"/>
              <a:t> projektu;</a:t>
            </a:r>
          </a:p>
          <a:p>
            <a:pPr marL="447675" lvl="1" indent="-179388" algn="just"/>
            <a:r>
              <a:rPr lang="cs-CZ" sz="2200" dirty="0"/>
              <a:t>podporovaná opatření, minimální a maximální výše dotace na 1 projekt: </a:t>
            </a:r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realizace sportovních republikových a mezinárodních projektů:</a:t>
            </a:r>
            <a:r>
              <a:rPr lang="cs-CZ" sz="2200" b="1" dirty="0"/>
              <a:t> 50.000 – 200.000 Kč</a:t>
            </a:r>
            <a:endParaRPr lang="cs-CZ" sz="2200" dirty="0"/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realizace sportovních a mládežnických nadregionálních projektů:</a:t>
            </a:r>
            <a:r>
              <a:rPr lang="cs-CZ" sz="2200" dirty="0"/>
              <a:t> </a:t>
            </a:r>
            <a:r>
              <a:rPr lang="cs-CZ" sz="2200" b="1" dirty="0"/>
              <a:t>40.000 – 100.000 Kč</a:t>
            </a:r>
            <a:endParaRPr lang="cs-CZ" sz="2200" dirty="0"/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realizace sportovních a mládežnických regionálních projektů:</a:t>
            </a:r>
            <a:r>
              <a:rPr lang="cs-CZ" sz="2200" dirty="0"/>
              <a:t> </a:t>
            </a:r>
            <a:r>
              <a:rPr lang="cs-CZ" sz="2200" b="1" dirty="0"/>
              <a:t>30.000 – 70.000 Kč</a:t>
            </a:r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účast na sportovních republikových a mezinárodních projektech:</a:t>
            </a:r>
            <a:r>
              <a:rPr lang="cs-CZ" sz="2200" b="1" dirty="0"/>
              <a:t> 30.000 – 200.000 Kč</a:t>
            </a:r>
          </a:p>
          <a:p>
            <a:pPr marL="447675" lvl="1" indent="-179388" algn="just"/>
            <a:r>
              <a:rPr lang="cs-CZ" sz="2200" dirty="0"/>
              <a:t>příjem žádostí: </a:t>
            </a:r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1. kolo (projekty v 1. pololetí 2026):</a:t>
            </a:r>
            <a:r>
              <a:rPr lang="cs-CZ" sz="2200" b="1" dirty="0"/>
              <a:t> </a:t>
            </a:r>
            <a:r>
              <a:rPr lang="pl-PL" sz="2200" b="1" dirty="0"/>
              <a:t>od 10. 11. 2025 do 10. 12. 2025 do 16:00:00 hodin </a:t>
            </a:r>
            <a:endParaRPr lang="cs-CZ" sz="2200" dirty="0"/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2. kolo (projekty ve 2. pololetí 2026): </a:t>
            </a:r>
            <a:r>
              <a:rPr lang="cs-CZ" sz="2200" dirty="0"/>
              <a:t> </a:t>
            </a:r>
            <a:r>
              <a:rPr lang="pl-PL" sz="2200" b="1" dirty="0"/>
              <a:t>od 13. 4. 2026 do 13. 5. 2026 do 16:00:00 hodin </a:t>
            </a:r>
            <a:endParaRPr lang="cs-CZ" sz="2200" dirty="0"/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r>
              <a:rPr lang="cs-CZ" sz="2200" i="1" dirty="0"/>
              <a:t>kontinuální výzva:</a:t>
            </a:r>
            <a:r>
              <a:rPr lang="cs-CZ" sz="2200" dirty="0"/>
              <a:t> </a:t>
            </a:r>
            <a:r>
              <a:rPr lang="pl-PL" sz="2200" b="1" dirty="0"/>
              <a:t>od 10. 11. 2025 do 30. 10. 2026 do 12:00:00 hodin </a:t>
            </a:r>
            <a:endParaRPr lang="cs-CZ" sz="2200" b="1" dirty="0"/>
          </a:p>
          <a:p>
            <a:pPr marL="627063" lvl="2" indent="-179388" algn="just">
              <a:buFont typeface="Wingdings" panose="05000000000000000000" pitchFamily="2" charset="2"/>
              <a:buChar char="ü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80668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92079"/>
            <a:ext cx="11264900" cy="571949"/>
          </a:xfrm>
        </p:spPr>
        <p:txBody>
          <a:bodyPr>
            <a:noAutofit/>
          </a:bodyPr>
          <a:lstStyle/>
          <a:p>
            <a:r>
              <a:rPr lang="cs-CZ" sz="4000" dirty="0">
                <a:cs typeface="Arial" panose="020B0604020202020204" pitchFamily="34" charset="0"/>
              </a:rPr>
              <a:t>Program MaS02-26</a:t>
            </a:r>
            <a:endParaRPr lang="cs-CZ" sz="4000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7"/>
            <a:ext cx="11264900" cy="50375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400" b="1" dirty="0"/>
              <a:t>Program MaS02-26 PODPORA SPORTU V OBCÍCH DO 3 000 OBYVATEL</a:t>
            </a:r>
            <a:r>
              <a:rPr lang="pl-PL" sz="2200" b="1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b="1" dirty="0"/>
              <a:t> </a:t>
            </a:r>
          </a:p>
          <a:p>
            <a:pPr marL="447675" lvl="1" indent="-179388" algn="just"/>
            <a:r>
              <a:rPr lang="cs-CZ" sz="2200" dirty="0"/>
              <a:t>celková předpokládaná finanční alokace </a:t>
            </a:r>
            <a:r>
              <a:rPr lang="cs-CZ" sz="2200" b="1" dirty="0"/>
              <a:t>7.000.000 Kč</a:t>
            </a:r>
            <a:r>
              <a:rPr lang="cs-CZ" sz="2200" dirty="0"/>
              <a:t>;</a:t>
            </a:r>
          </a:p>
          <a:p>
            <a:pPr marL="447675" lvl="1" indent="-179388" algn="just"/>
            <a:r>
              <a:rPr lang="cs-CZ" sz="2200" dirty="0"/>
              <a:t>oprávnění žadatelé: spolky a pobočné spolky se sídlem ve Zlínském kraji;</a:t>
            </a:r>
          </a:p>
          <a:p>
            <a:pPr marL="447675" lvl="1" indent="-179388"/>
            <a:r>
              <a:rPr lang="cs-CZ" sz="2200" dirty="0"/>
              <a:t>maximální míra dotace </a:t>
            </a:r>
            <a:r>
              <a:rPr lang="cs-CZ" sz="2200" b="1" dirty="0"/>
              <a:t>70</a:t>
            </a:r>
            <a:r>
              <a:rPr lang="cs-CZ" sz="2200" dirty="0"/>
              <a:t> % z celkových způsobilých výdajů</a:t>
            </a:r>
          </a:p>
          <a:p>
            <a:pPr marL="447675" lvl="1" indent="-179388" algn="just"/>
            <a:r>
              <a:rPr lang="cs-CZ" sz="2200" dirty="0"/>
              <a:t>podporovaná aktivita, minimální a maximální výše dotace na 1 projekt:</a:t>
            </a:r>
          </a:p>
          <a:p>
            <a:pPr marL="609600" lvl="2" indent="-161925" algn="just">
              <a:buFont typeface="Wingdings" panose="05000000000000000000" pitchFamily="2" charset="2"/>
              <a:buChar char="ü"/>
            </a:pPr>
            <a:r>
              <a:rPr lang="cs-CZ" sz="2200" i="1" dirty="0"/>
              <a:t>podpora spolkové sportovní činnosti na malých obcích:</a:t>
            </a:r>
            <a:r>
              <a:rPr lang="cs-CZ" sz="2200" b="1" dirty="0"/>
              <a:t> 10.000 – 70.000 Kč;</a:t>
            </a:r>
            <a:endParaRPr lang="cs-CZ" sz="2200" dirty="0"/>
          </a:p>
          <a:p>
            <a:pPr marL="447675" lvl="1" indent="-179388" algn="just"/>
            <a:r>
              <a:rPr lang="cs-CZ" sz="2200" dirty="0"/>
              <a:t>příjem žádostí: </a:t>
            </a:r>
            <a:r>
              <a:rPr lang="pl-PL" sz="2200" b="1" dirty="0"/>
              <a:t>od 10. 11. 2025 do 10. 12. 2025 do 16:00:00 hodin. </a:t>
            </a:r>
            <a:endParaRPr lang="cs-CZ" sz="2200" dirty="0"/>
          </a:p>
          <a:p>
            <a:pPr marL="914400" lvl="2" indent="0" algn="just">
              <a:buNone/>
            </a:pPr>
            <a:endParaRPr lang="cs-CZ" sz="2200" dirty="0"/>
          </a:p>
          <a:p>
            <a:pPr lvl="1"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4506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92079"/>
            <a:ext cx="11264900" cy="571949"/>
          </a:xfrm>
        </p:spPr>
        <p:txBody>
          <a:bodyPr>
            <a:noAutofit/>
          </a:bodyPr>
          <a:lstStyle/>
          <a:p>
            <a:r>
              <a:rPr lang="cs-CZ" sz="4000" dirty="0">
                <a:cs typeface="Arial" panose="020B0604020202020204" pitchFamily="34" charset="0"/>
              </a:rPr>
              <a:t>Program MaS03-26</a:t>
            </a:r>
            <a:endParaRPr lang="cs-CZ" sz="4000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7"/>
            <a:ext cx="11264900" cy="503751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b="1" dirty="0"/>
              <a:t>Program MaS03-26 </a:t>
            </a:r>
            <a:r>
              <a:rPr lang="pl-PL" sz="2400" b="1" dirty="0"/>
              <a:t>ČINNOST A ROZVOJ MLÁDEŽNICKÉHO SPORTU</a:t>
            </a:r>
            <a:endParaRPr lang="pl-PL" sz="22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b="1" dirty="0"/>
              <a:t> </a:t>
            </a:r>
          </a:p>
          <a:p>
            <a:pPr lvl="1" algn="just"/>
            <a:r>
              <a:rPr lang="cs-CZ" sz="2200" dirty="0"/>
              <a:t>celková předpokládaná finanční alokace </a:t>
            </a:r>
            <a:r>
              <a:rPr lang="cs-CZ" sz="2200" b="1" dirty="0"/>
              <a:t>55.000.000 Kč;</a:t>
            </a:r>
          </a:p>
          <a:p>
            <a:pPr lvl="1" algn="just"/>
            <a:r>
              <a:rPr lang="pl-PL" sz="2200" dirty="0"/>
              <a:t>oprávnění žadatelé: spolky a pobočné spolky se sídlem ve Zlínském kraji;</a:t>
            </a:r>
            <a:endParaRPr lang="pl-PL" sz="2200" b="1" dirty="0"/>
          </a:p>
          <a:p>
            <a:pPr lvl="1" algn="just"/>
            <a:r>
              <a:rPr lang="cs-CZ" sz="2200" dirty="0"/>
              <a:t>podporovaná opatření, minimální a maximální výše dotace na 1 projekt: </a:t>
            </a:r>
          </a:p>
          <a:p>
            <a:pPr marL="1060450" lvl="2" indent="-342900" algn="just">
              <a:buFont typeface="Wingdings" panose="05000000000000000000" pitchFamily="2" charset="2"/>
              <a:buChar char="ü"/>
            </a:pPr>
            <a:r>
              <a:rPr lang="cs-CZ" sz="2200" b="1" dirty="0"/>
              <a:t>sportovní činnost v organizacích s členskou základnou dětí a mládeže do 150 osob: 40.000 – 250.000 Kč</a:t>
            </a:r>
            <a:r>
              <a:rPr lang="cs-CZ" sz="2200" dirty="0"/>
              <a:t>;</a:t>
            </a:r>
          </a:p>
          <a:p>
            <a:pPr marL="1060450" lvl="2" indent="-342900" algn="just">
              <a:buFont typeface="Wingdings" panose="05000000000000000000" pitchFamily="2" charset="2"/>
              <a:buChar char="ü"/>
            </a:pPr>
            <a:r>
              <a:rPr lang="cs-CZ" sz="2200" b="1" dirty="0"/>
              <a:t>sportovní činnost v organizacích s členskou základnou dětí a mládeže od 151 osob</a:t>
            </a:r>
            <a:r>
              <a:rPr lang="cs-CZ" sz="2200" dirty="0"/>
              <a:t>: </a:t>
            </a:r>
            <a:r>
              <a:rPr lang="cs-CZ" sz="2200" b="1" dirty="0"/>
              <a:t>50.000 – 600.000 Kč</a:t>
            </a:r>
            <a:r>
              <a:rPr lang="cs-CZ" sz="2200" dirty="0"/>
              <a:t>;  </a:t>
            </a:r>
          </a:p>
          <a:p>
            <a:pPr marL="1060450" lvl="2" indent="-342900" algn="just">
              <a:buFont typeface="Wingdings" panose="05000000000000000000" pitchFamily="2" charset="2"/>
              <a:buChar char="ü"/>
            </a:pPr>
            <a:r>
              <a:rPr lang="cs-CZ" sz="2200" b="1" dirty="0"/>
              <a:t>vrcholové sportovní odvětví</a:t>
            </a:r>
            <a:r>
              <a:rPr lang="cs-CZ" sz="2200" dirty="0"/>
              <a:t>: </a:t>
            </a:r>
            <a:r>
              <a:rPr lang="cs-CZ" sz="2200" b="1" dirty="0"/>
              <a:t>1.000.000 – 3.000.000 Kč; </a:t>
            </a:r>
          </a:p>
          <a:p>
            <a:pPr marL="717550" lvl="2" indent="0" algn="just">
              <a:buNone/>
            </a:pPr>
            <a:r>
              <a:rPr lang="cs-CZ" sz="2200" dirty="0"/>
              <a:t>    maximální míra dotace </a:t>
            </a:r>
            <a:r>
              <a:rPr lang="cs-CZ" sz="2200" b="1" dirty="0"/>
              <a:t>60</a:t>
            </a:r>
            <a:r>
              <a:rPr lang="cs-CZ" sz="2200" dirty="0"/>
              <a:t> % z celkových způsobilých výdajů;</a:t>
            </a:r>
          </a:p>
          <a:p>
            <a:pPr marL="1060450" lvl="2" indent="-342900" algn="just">
              <a:buFont typeface="Wingdings" panose="05000000000000000000" pitchFamily="2" charset="2"/>
              <a:buChar char="ü"/>
            </a:pPr>
            <a:r>
              <a:rPr lang="cs-CZ" b="1" dirty="0"/>
              <a:t>krajské sportovní mládežnické akademie</a:t>
            </a:r>
            <a:r>
              <a:rPr lang="cs-CZ" sz="2200" dirty="0"/>
              <a:t>: </a:t>
            </a:r>
            <a:r>
              <a:rPr lang="cs-CZ" sz="2200" b="1" dirty="0"/>
              <a:t>300.000 – 2.000.000 Kč</a:t>
            </a:r>
          </a:p>
          <a:p>
            <a:pPr marL="717550" lvl="2" indent="0" algn="just">
              <a:buNone/>
            </a:pPr>
            <a:r>
              <a:rPr lang="cs-CZ" sz="2200" dirty="0"/>
              <a:t>    maximální míra dotace </a:t>
            </a:r>
            <a:r>
              <a:rPr lang="cs-CZ" sz="2200" b="1" dirty="0"/>
              <a:t>70</a:t>
            </a:r>
            <a:r>
              <a:rPr lang="cs-CZ" sz="2200" dirty="0"/>
              <a:t> % z celkových způsobilých výdajů;</a:t>
            </a:r>
          </a:p>
          <a:p>
            <a:pPr marL="717550" lvl="2" indent="0" algn="just">
              <a:buNone/>
            </a:pPr>
            <a:r>
              <a:rPr lang="cs-CZ" sz="2200" dirty="0"/>
              <a:t>příjem žádostí: </a:t>
            </a:r>
            <a:r>
              <a:rPr lang="pl-PL" sz="2200" b="1" dirty="0"/>
              <a:t>od 10. 11. 2025 do 10. 12. 2025 do 16:00:00 hodin.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96312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12131-BF0C-BFCC-0F6F-4EB6C24DB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040B10C-B632-EB8A-24B2-0DB9E52C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79DE77A-A14E-7EF8-4B19-62F73952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92079"/>
            <a:ext cx="11264900" cy="571949"/>
          </a:xfrm>
        </p:spPr>
        <p:txBody>
          <a:bodyPr>
            <a:noAutofit/>
          </a:bodyPr>
          <a:lstStyle/>
          <a:p>
            <a:r>
              <a:rPr lang="cs-CZ" sz="3600" dirty="0">
                <a:cs typeface="Arial" panose="020B0604020202020204" pitchFamily="34" charset="0"/>
              </a:rPr>
              <a:t>Program MaS01-26 + MaS02-26 + MaS03-26</a:t>
            </a:r>
            <a:endParaRPr lang="cs-CZ" sz="3600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6A1E739-93CE-44EB-AC13-A80462FC2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7"/>
            <a:ext cx="11178303" cy="50375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b="1" dirty="0"/>
              <a:t>Změna v dokládání vyúčtování dotace oproti předešlých letem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b="1" dirty="0"/>
              <a:t> </a:t>
            </a:r>
          </a:p>
          <a:p>
            <a:pPr marL="447675" lvl="1" indent="-179388" algn="just"/>
            <a:r>
              <a:rPr lang="cs-CZ" dirty="0"/>
              <a:t>současně s formulářem Závěrečné zprávy s vyúčtováním dotace bude předložen i výstup z oddělené účetní evidence a přehled obsahující data úhrad jednotlivých účetních dokladů projektu;</a:t>
            </a:r>
          </a:p>
          <a:p>
            <a:pPr marL="447675" lvl="1" indent="-179388" algn="just"/>
            <a:r>
              <a:rPr lang="cs-CZ" dirty="0"/>
              <a:t>předložený výstup z oddělené účetní evidence bude obsahovat přehled všech jednotlivých účetních dokladů projektu;</a:t>
            </a:r>
          </a:p>
          <a:p>
            <a:pPr marL="447675" lvl="1" indent="-179388" algn="just"/>
            <a:r>
              <a:rPr lang="cs-CZ" b="1" dirty="0"/>
              <a:t>žadatel již nebude předkládat kopie dokladů do výše poskytnuté dotace včetně dokladů prokazující jejich úhradu;</a:t>
            </a:r>
          </a:p>
          <a:p>
            <a:pPr marL="447675" lvl="1" indent="-179388" algn="just"/>
            <a:r>
              <a:rPr lang="cs-CZ" dirty="0"/>
              <a:t>na vyžádání poskytovatele předloží příjemce kopie účetních dokladů i způsob jejich úhrady k vyúčtovávané dotaci.</a:t>
            </a:r>
          </a:p>
        </p:txBody>
      </p:sp>
    </p:spTree>
    <p:extLst>
      <p:ext uri="{BB962C8B-B14F-4D97-AF65-F5344CB8AC3E}">
        <p14:creationId xmlns:p14="http://schemas.microsoft.com/office/powerpoint/2010/main" val="262594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492079"/>
            <a:ext cx="11264900" cy="571949"/>
          </a:xfrm>
        </p:spPr>
        <p:txBody>
          <a:bodyPr>
            <a:noAutofit/>
          </a:bodyPr>
          <a:lstStyle/>
          <a:p>
            <a:r>
              <a:rPr lang="cs-CZ" sz="4000" dirty="0">
                <a:cs typeface="Arial" panose="020B0604020202020204" pitchFamily="34" charset="0"/>
              </a:rPr>
              <a:t>Program MaS07-26</a:t>
            </a:r>
            <a:endParaRPr lang="cs-CZ" sz="4000" dirty="0"/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7"/>
            <a:ext cx="11264900" cy="503751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400" b="1" dirty="0"/>
              <a:t>Program MaS07-26 </a:t>
            </a:r>
            <a:r>
              <a:rPr lang="pl-PL" sz="2400" b="1" dirty="0"/>
              <a:t>PODPORA SPORTOVNÍ INFRASTRUKTURY NA ÚZEMÍ ZLÍNSKÉHO KRAJE</a:t>
            </a:r>
            <a:endParaRPr lang="pl-PL" sz="22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200" b="1" dirty="0"/>
              <a:t> </a:t>
            </a:r>
          </a:p>
          <a:p>
            <a:pPr marL="358775" lvl="1" indent="-179388" algn="just"/>
            <a:r>
              <a:rPr lang="cs-CZ" sz="2200" dirty="0"/>
              <a:t>celková předpokládaná finanční alokace </a:t>
            </a:r>
            <a:r>
              <a:rPr lang="cs-CZ" sz="2200" b="1" dirty="0"/>
              <a:t>25.000.000 Kč;</a:t>
            </a:r>
          </a:p>
          <a:p>
            <a:pPr marL="358775" lvl="1" indent="-179388" algn="just"/>
            <a:r>
              <a:rPr lang="cs-CZ" sz="2000" b="1" dirty="0"/>
              <a:t>podpora projektů nepodpořených z Národní sportovní agentury;</a:t>
            </a:r>
            <a:endParaRPr lang="cs-CZ" sz="2200" b="1" dirty="0"/>
          </a:p>
          <a:p>
            <a:pPr marL="358775" lvl="1" indent="-179388" algn="just"/>
            <a:r>
              <a:rPr lang="pl-PL" sz="2200" dirty="0"/>
              <a:t>oprávnění žadatelé: obec a její zřízené či zakládané organizace, spolky a pobočné spolky, obchodní společnosti;</a:t>
            </a:r>
          </a:p>
          <a:p>
            <a:pPr marL="358775" lvl="1" indent="-179388" algn="just"/>
            <a:r>
              <a:rPr lang="cs-CZ" sz="2200" dirty="0"/>
              <a:t>maximální míra dotace </a:t>
            </a:r>
            <a:r>
              <a:rPr lang="cs-CZ" sz="2200" b="1" dirty="0"/>
              <a:t>50</a:t>
            </a:r>
            <a:r>
              <a:rPr lang="cs-CZ" sz="2200" dirty="0"/>
              <a:t> % z celkových způsobilých výdajů</a:t>
            </a:r>
            <a:r>
              <a:rPr lang="pl-PL" sz="2200" dirty="0"/>
              <a:t> projektu</a:t>
            </a:r>
          </a:p>
          <a:p>
            <a:pPr marL="358775" lvl="1" indent="-179388" algn="just"/>
            <a:r>
              <a:rPr lang="cs-CZ" sz="2200" dirty="0"/>
              <a:t>minimální a maximální výše dotace na 1 projekt: </a:t>
            </a:r>
            <a:r>
              <a:rPr lang="cs-CZ" sz="2200" b="1" dirty="0"/>
              <a:t>100.000 – 1.000.000 Kč</a:t>
            </a:r>
            <a:r>
              <a:rPr lang="cs-CZ" sz="2200" dirty="0"/>
              <a:t>;</a:t>
            </a:r>
          </a:p>
          <a:p>
            <a:pPr marL="358775" lvl="1" indent="-179388" algn="just"/>
            <a:r>
              <a:rPr lang="cs-CZ" sz="2200" dirty="0"/>
              <a:t>podporovaná opatření: </a:t>
            </a:r>
          </a:p>
          <a:p>
            <a:pPr marL="358775" lvl="2" indent="0" algn="just">
              <a:buFont typeface="Wingdings" panose="05000000000000000000" pitchFamily="2" charset="2"/>
              <a:buChar char="ü"/>
            </a:pPr>
            <a:r>
              <a:rPr lang="cs-CZ" sz="2200" i="1" dirty="0"/>
              <a:t>technické zhodnocení (modernizace, rekonstrukce) stávajících sportovních zařízení včetně jejich zázemí; </a:t>
            </a:r>
          </a:p>
          <a:p>
            <a:pPr marL="358775" lvl="2" indent="88900">
              <a:buFont typeface="Wingdings" panose="05000000000000000000" pitchFamily="2" charset="2"/>
              <a:buChar char="ü"/>
            </a:pPr>
            <a:r>
              <a:rPr lang="cs-CZ" sz="2200" i="1" dirty="0"/>
              <a:t>výstavba nových sportovních zařízení včetně jejich zázemí;</a:t>
            </a:r>
            <a:r>
              <a:rPr lang="cs-CZ" sz="2200" dirty="0"/>
              <a:t> </a:t>
            </a:r>
          </a:p>
          <a:p>
            <a:pPr marL="358775" lvl="2" indent="-179388"/>
            <a:r>
              <a:rPr lang="cs-CZ" sz="2200" dirty="0"/>
              <a:t>příjem žádostí: </a:t>
            </a:r>
            <a:r>
              <a:rPr lang="pl-PL" sz="2200" b="1" dirty="0"/>
              <a:t>od 19. 1. 2026 do 13. 2. 2026 do 12:00:00 hodin.</a:t>
            </a:r>
            <a:br>
              <a:rPr lang="cs-CZ" sz="2200" dirty="0"/>
            </a:b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8650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8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sz="4800" dirty="0"/>
              <a:t>Individuální podpora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12916"/>
            <a:ext cx="11264900" cy="484632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l-PL" sz="3000" b="1" dirty="0"/>
              <a:t>Podpora sportovní infrastruktury na území Zlínského kraje</a:t>
            </a:r>
          </a:p>
          <a:p>
            <a:pPr marL="0" lvl="0" indent="0">
              <a:buNone/>
            </a:pPr>
            <a:endParaRPr lang="cs-CZ" sz="1100" b="1" dirty="0"/>
          </a:p>
          <a:p>
            <a:pPr lvl="0" algn="just"/>
            <a:r>
              <a:rPr lang="cs-CZ" sz="2600" dirty="0"/>
              <a:t>předpokládána finanční alokace </a:t>
            </a:r>
            <a:r>
              <a:rPr lang="cs-CZ" sz="2600" b="1" dirty="0"/>
              <a:t>není pevně stanovena </a:t>
            </a:r>
            <a:r>
              <a:rPr lang="cs-CZ" sz="2600" dirty="0"/>
              <a:t>(upravena v průběhu roku dle aktuální potřeby);</a:t>
            </a:r>
          </a:p>
          <a:p>
            <a:r>
              <a:rPr lang="cs-CZ" sz="2600" b="1" dirty="0"/>
              <a:t>podpora projektů podpořených z Národní sportovní agentury;</a:t>
            </a:r>
          </a:p>
          <a:p>
            <a:r>
              <a:rPr lang="cs-CZ" sz="2600" dirty="0"/>
              <a:t>podmínkou poskytnutí dotace je doložení Rozhodnutí o poskytnutí dotace z Národní sportovní agentury ze strany žadatele;</a:t>
            </a:r>
          </a:p>
          <a:p>
            <a:r>
              <a:rPr lang="cs-CZ" sz="2600" dirty="0"/>
              <a:t>minimální a maximální výše dotace na 1 projekt: </a:t>
            </a:r>
            <a:r>
              <a:rPr lang="cs-CZ" sz="2600" b="1" dirty="0"/>
              <a:t>100 000 Kč - 10 000 000 Kč;</a:t>
            </a:r>
            <a:endParaRPr lang="cs-CZ" sz="2600" dirty="0"/>
          </a:p>
          <a:p>
            <a:r>
              <a:rPr lang="cs-CZ" sz="2600" dirty="0"/>
              <a:t>maximální míra dotace činí: </a:t>
            </a:r>
          </a:p>
          <a:p>
            <a:pPr lvl="0" indent="39688">
              <a:buFont typeface="Wingdings" panose="05000000000000000000" pitchFamily="2" charset="2"/>
              <a:buChar char="ü"/>
            </a:pPr>
            <a:r>
              <a:rPr lang="cs-CZ" sz="2600" b="1" dirty="0"/>
              <a:t>10 %</a:t>
            </a:r>
            <a:r>
              <a:rPr lang="cs-CZ" sz="2600" dirty="0"/>
              <a:t> z celkových způsobilých výdajů projektu;</a:t>
            </a:r>
          </a:p>
          <a:p>
            <a:pPr lvl="0" indent="39688">
              <a:buFont typeface="Wingdings" panose="05000000000000000000" pitchFamily="2" charset="2"/>
              <a:buChar char="ü"/>
            </a:pPr>
            <a:r>
              <a:rPr lang="cs-CZ" sz="2600" dirty="0"/>
              <a:t>ve specifických případech </a:t>
            </a:r>
            <a:r>
              <a:rPr lang="cs-CZ" sz="2600" b="1" dirty="0"/>
              <a:t>20 %</a:t>
            </a:r>
            <a:r>
              <a:rPr lang="cs-CZ" sz="2600" dirty="0"/>
              <a:t> z celkových způsobilých výdajů projektu; </a:t>
            </a:r>
          </a:p>
          <a:p>
            <a:r>
              <a:rPr lang="cs-CZ" sz="2600" dirty="0"/>
              <a:t>příjem žádostí: </a:t>
            </a:r>
            <a:r>
              <a:rPr lang="cs-CZ" sz="2600" b="1" dirty="0"/>
              <a:t>průběžně</a:t>
            </a:r>
            <a:r>
              <a:rPr lang="cs-CZ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809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560F8-DE62-6862-4E17-F74192F87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BC87104-D8C9-1770-A664-E67B80C3A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z="2000" smtClean="0"/>
              <a:pPr/>
              <a:t>9</a:t>
            </a:fld>
            <a:endParaRPr lang="cs-CZ" sz="20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8478839-61A1-83EF-F355-E7E97BA9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sz="4800" dirty="0"/>
              <a:t>Schválené dotace v roce 2025</a:t>
            </a:r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C37678C0-121E-8788-A163-EE379A3020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915598"/>
              </p:ext>
            </p:extLst>
          </p:nvPr>
        </p:nvGraphicFramePr>
        <p:xfrm>
          <a:off x="537464" y="1515321"/>
          <a:ext cx="11011408" cy="46201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97976">
                  <a:extLst>
                    <a:ext uri="{9D8B030D-6E8A-4147-A177-3AD203B41FA5}">
                      <a16:colId xmlns:a16="http://schemas.microsoft.com/office/drawing/2014/main" val="1550046060"/>
                    </a:ext>
                  </a:extLst>
                </a:gridCol>
                <a:gridCol w="2313432">
                  <a:extLst>
                    <a:ext uri="{9D8B030D-6E8A-4147-A177-3AD203B41FA5}">
                      <a16:colId xmlns:a16="http://schemas.microsoft.com/office/drawing/2014/main" val="1504824094"/>
                    </a:ext>
                  </a:extLst>
                </a:gridCol>
              </a:tblGrid>
              <a:tr h="524708">
                <a:tc>
                  <a:txBody>
                    <a:bodyPr/>
                    <a:lstStyle/>
                    <a:p>
                      <a:r>
                        <a:rPr lang="cs-CZ" sz="2000" b="1" dirty="0"/>
                        <a:t>Název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/>
                        <a:t>Částka v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4511773"/>
                  </a:ext>
                </a:extLst>
              </a:tr>
              <a:tr h="687424">
                <a:tc>
                  <a:txBody>
                    <a:bodyPr/>
                    <a:lstStyle/>
                    <a:p>
                      <a:r>
                        <a:rPr lang="pl-PL" sz="2000" dirty="0"/>
                        <a:t>Program MaS01-25 JEDNORÁZOVÉ PROJEKTY V OBLASTI MLÁDEŽE A SPORTU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6 808 000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5520109"/>
                  </a:ext>
                </a:extLst>
              </a:tr>
              <a:tr h="534194">
                <a:tc>
                  <a:txBody>
                    <a:bodyPr/>
                    <a:lstStyle/>
                    <a:p>
                      <a:r>
                        <a:rPr lang="pl-PL" sz="2000" dirty="0"/>
                        <a:t>Program MaS02-25 PODPORA SPORTU V OBCÍCH DO 3 000 OBYVATEL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6 014 000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2446790"/>
                  </a:ext>
                </a:extLst>
              </a:tr>
              <a:tr h="552100">
                <a:tc>
                  <a:txBody>
                    <a:bodyPr/>
                    <a:lstStyle/>
                    <a:p>
                      <a:r>
                        <a:rPr lang="cs-CZ" sz="2000" dirty="0"/>
                        <a:t>Program MaS03-25 ČINNOST A ROZVOJ MLÁDEŽNICKÉHO SPORTU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52 946 000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3773365"/>
                  </a:ext>
                </a:extLst>
              </a:tr>
              <a:tr h="687424">
                <a:tc>
                  <a:txBody>
                    <a:bodyPr/>
                    <a:lstStyle/>
                    <a:p>
                      <a:r>
                        <a:rPr lang="pl-PL" sz="2000" dirty="0"/>
                        <a:t>Program MaS07-25 PODPORA SPORTOVNÍ INFRASTRUKTURY NA ÚZEMÍ ZLÍNSKÉHO KRAJE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38 547 000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6250325"/>
                  </a:ext>
                </a:extLst>
              </a:tr>
              <a:tr h="518279">
                <a:tc>
                  <a:txBody>
                    <a:bodyPr/>
                    <a:lstStyle/>
                    <a:p>
                      <a:r>
                        <a:rPr lang="cs-CZ" sz="2000" dirty="0"/>
                        <a:t>Individuální podpora projektů podpořených NSA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10 224 913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23528"/>
                  </a:ext>
                </a:extLst>
              </a:tr>
              <a:tr h="530952">
                <a:tc>
                  <a:txBody>
                    <a:bodyPr/>
                    <a:lstStyle/>
                    <a:p>
                      <a:r>
                        <a:rPr lang="cs-CZ" sz="2000" dirty="0"/>
                        <a:t>Individuální podpora ostatních projektů (např. Barum </a:t>
                      </a:r>
                      <a:r>
                        <a:rPr lang="cs-CZ" sz="2000" dirty="0" err="1"/>
                        <a:t>rally</a:t>
                      </a:r>
                      <a:r>
                        <a:rPr lang="cs-CZ" sz="2000" dirty="0"/>
                        <a:t>, vrcholový sport)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23 730 000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286760"/>
                  </a:ext>
                </a:extLst>
              </a:tr>
              <a:tr h="557790">
                <a:tc>
                  <a:txBody>
                    <a:bodyPr/>
                    <a:lstStyle/>
                    <a:p>
                      <a:r>
                        <a:rPr lang="cs-CZ" sz="2800" b="1" dirty="0"/>
                        <a:t>Celkem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/>
                        <a:t>138 269 913</a:t>
                      </a:r>
                      <a:endParaRPr lang="cs-CZ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835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3532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A07AB44CAD5F4089B21B5445D7776D" ma:contentTypeVersion="13" ma:contentTypeDescription="Vytvoří nový dokument" ma:contentTypeScope="" ma:versionID="25abcb072b532c40d30f03ba6dc90548">
  <xsd:schema xmlns:xsd="http://www.w3.org/2001/XMLSchema" xmlns:xs="http://www.w3.org/2001/XMLSchema" xmlns:p="http://schemas.microsoft.com/office/2006/metadata/properties" xmlns:ns3="3a757582-7f21-4c92-9bfd-5570672dcb09" targetNamespace="http://schemas.microsoft.com/office/2006/metadata/properties" ma:root="true" ma:fieldsID="ae3856b324604edc8ac17be19971aa2e" ns3:_="">
    <xsd:import namespace="3a757582-7f21-4c92-9bfd-5570672dcb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LengthInSecond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57582-7f21-4c92-9bfd-5570672dcb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DC97C-2EB4-4D23-BC92-FB4585594BC8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3a757582-7f21-4c92-9bfd-5570672dcb09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E144A8A-1AD5-4945-878B-4A87EF999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757582-7f21-4c92-9bfd-5570672dcb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8EF399-9E29-43D3-A4B0-94B4927ED4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2970</TotalTime>
  <Words>951</Words>
  <Application>Microsoft Macintosh PowerPoint</Application>
  <PresentationFormat>Širokoúhlá obrazovka</PresentationFormat>
  <Paragraphs>108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Degular</vt:lpstr>
      <vt:lpstr>Wingdings</vt:lpstr>
      <vt:lpstr>Motiv Office</vt:lpstr>
      <vt:lpstr>Prezentace aplikace PowerPoint</vt:lpstr>
      <vt:lpstr>FOND ZK - SEKCE MLÁDEŽ A SPORT</vt:lpstr>
      <vt:lpstr>Program MaS01-26</vt:lpstr>
      <vt:lpstr>Program MaS02-26</vt:lpstr>
      <vt:lpstr>Program MaS03-26</vt:lpstr>
      <vt:lpstr>Program MaS01-26 + MaS02-26 + MaS03-26</vt:lpstr>
      <vt:lpstr>Program MaS07-26</vt:lpstr>
      <vt:lpstr>Individuální podpora</vt:lpstr>
      <vt:lpstr>Schválené dotace v roce 2025</vt:lpstr>
      <vt:lpstr> 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Zemánek Miroslav</cp:lastModifiedBy>
  <cp:revision>58</cp:revision>
  <cp:lastPrinted>2022-08-15T11:59:24Z</cp:lastPrinted>
  <dcterms:created xsi:type="dcterms:W3CDTF">2021-08-21T22:30:26Z</dcterms:created>
  <dcterms:modified xsi:type="dcterms:W3CDTF">2025-11-20T09:40:04Z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0x01010057A07AB44CAD5F4089B21B5445D7776D</vt:lpwstr>
  </property>
</Properties>
</file>