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1" r:id="rId4"/>
    <p:sldId id="261" r:id="rId5"/>
    <p:sldId id="260" r:id="rId6"/>
    <p:sldId id="272" r:id="rId7"/>
    <p:sldId id="264" r:id="rId8"/>
    <p:sldId id="268" r:id="rId9"/>
    <p:sldId id="274" r:id="rId10"/>
    <p:sldId id="267" r:id="rId11"/>
    <p:sldId id="265" r:id="rId12"/>
    <p:sldId id="275" r:id="rId13"/>
    <p:sldId id="262" r:id="rId14"/>
    <p:sldId id="263" r:id="rId15"/>
    <p:sldId id="258" r:id="rId16"/>
    <p:sldId id="273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4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1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080" y="78"/>
      </p:cViewPr>
      <p:guideLst>
        <p:guide orient="horz" pos="3974"/>
        <p:guide pos="4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B59CA7-EB84-028B-67F2-715B21E73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25F6DB-161F-3F9A-F29B-9F1F6721E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77A56D-BFC0-4515-32CE-C8F64CFD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647A-773C-4C1C-8CD7-C434814CC04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24A5BE-BABA-C205-E1B3-3F753193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03C6B3-5D2E-E12F-F344-25FC5CC5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3E59-8856-46FB-9AFD-3832DF387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088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23911-C607-B976-8AE0-F62FF3CBC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97A53BC-8DFA-71AC-2BDC-9E46805F0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B9B446-37B6-9202-AEC5-13E0212A1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647A-773C-4C1C-8CD7-C434814CC04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7640BF-2F14-A772-099B-89682351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A94877-FB51-92EB-6A30-AC9FF1E7B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3E59-8856-46FB-9AFD-3832DF387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05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2C22C2F-45D0-084E-7C0E-62EFC5F803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2C2F757-A94B-2C05-3EEB-A20DF14FA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3D8F2F-AFF5-EF1D-EB25-02AEECE0E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647A-773C-4C1C-8CD7-C434814CC04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2BDE16-BE65-280D-E3E4-FC06B98E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3D57DF-D925-4E75-F4F0-6A2DC3793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3E59-8856-46FB-9AFD-3832DF387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449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D7F8F-B885-B1C7-86CE-A78C88A95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2E7440-A7A8-B101-70C1-E7530D397E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A685DD-35E6-5F00-A852-24ECC348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647A-773C-4C1C-8CD7-C434814CC04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29A40F-8014-C122-3B62-7E165FD92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8CDBB2-2691-A8B4-615F-C5533C1FB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3E59-8856-46FB-9AFD-3832DF387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792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5F39CE-6F1D-66B6-068D-523C2731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5973017-FFA0-B9AE-5996-2FF5D57A8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41E7A0-210E-20B5-D569-F056B46E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647A-773C-4C1C-8CD7-C434814CC04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542F4A-0F30-F07D-E771-8D04DD387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97FC8F-7615-F7FE-F85D-1924308CD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3E59-8856-46FB-9AFD-3832DF387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026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D68845-E58F-E780-921A-429614BA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F4F093-DA54-D969-AD15-5DC8817F9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30BDA54-8E21-1B9B-FBA6-0C1826291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9E6211-6921-49CA-0B21-AC14C9143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647A-773C-4C1C-8CD7-C434814CC04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BF5A9D-CD7A-F68B-0D7D-4935CDBA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811111-71AB-3D0E-B394-E9CBCC4A5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3E59-8856-46FB-9AFD-3832DF387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348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04E86A-FD64-DBA5-0584-5C1BD037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86423B-ABA7-F754-8E01-64C0D1150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25C868D-4932-4CC1-9EAC-7320DB7C2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2773C5B-938C-8054-FBDB-E8E001D71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3E08059-2BFA-4EE9-E025-1DC9DE314D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FE0E358-9A81-8DBE-1D6F-3D74BD1CF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647A-773C-4C1C-8CD7-C434814CC04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B6B5AF7-1342-59EB-A40E-116644E43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045B327-8AC3-AF97-F30D-2F3904D6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3E59-8856-46FB-9AFD-3832DF387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00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CCE984-91D9-A55F-18E2-D0876FD62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7BA32D9-9E90-AE66-5103-9F8168C8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647A-773C-4C1C-8CD7-C434814CC04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B4A15A2-30E7-7072-F1AC-6178A83D8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436C42-6697-E377-1712-6A71794E8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3E59-8856-46FB-9AFD-3832DF387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047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8D0624F-CF87-C084-4A55-0FA7A34DB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647A-773C-4C1C-8CD7-C434814CC04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E5AEBC7-1183-4D82-D02A-93E8EA21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5DB5529-90D9-9D7B-2FF5-539E3A58D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3E59-8856-46FB-9AFD-3832DF387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36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3BDA09-DC94-BE37-B0F4-458B186FB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01FE90-0AB3-6223-E3BE-4A111C4A7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BADA3F-4A09-1421-CB9C-578F94CDD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DD18D5E-0325-3EE8-272C-157860DB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647A-773C-4C1C-8CD7-C434814CC04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EFF8E3-716E-5B8B-5D2C-3FE62594F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973581-B828-3E7F-B310-49F6166CD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3E59-8856-46FB-9AFD-3832DF387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4F0CB-7092-5197-AA41-E745B5FBA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FB654BF-6539-E766-EDBD-694F2DC0A5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4D7302A-866A-D3FA-658D-AE7358F13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FBB8B5-86EC-963F-C369-B5524B82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647A-773C-4C1C-8CD7-C434814CC04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0656BE-F1DC-2F33-B465-C731BF751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5462C5-1CC7-BD01-99CE-886735FC7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D3E59-8856-46FB-9AFD-3832DF387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419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BB6F67B-5F2B-8685-5F83-5B2713F27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09E6B5-96F4-53DB-D67B-3FA545A2F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B4024F-515F-BB3C-EC0E-963F7EC74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9D647A-773C-4C1C-8CD7-C434814CC04F}" type="datetimeFigureOut">
              <a:rPr lang="cs-CZ" smtClean="0"/>
              <a:t>19.11.2025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78E0C2-809D-8807-722A-FC1F9E035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F6D21A-38A9-2439-A0A9-26719B9B2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9D3E59-8856-46FB-9AFD-3832DF3877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576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53" descr="Obsah obrázku kresba, skica, dům, obraz&#10;&#10;Obsah generovaný pomocí AI může být nesprávný.">
            <a:extLst>
              <a:ext uri="{FF2B5EF4-FFF2-40B4-BE49-F238E27FC236}">
                <a16:creationId xmlns:a16="http://schemas.microsoft.com/office/drawing/2014/main" id="{723F85C3-437A-92B6-D129-BC2B99E9A1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saturation sat="3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5" y="2545215"/>
            <a:ext cx="12192000" cy="548329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321BD29A-767A-CCA6-B31A-32B51158F4BC}"/>
              </a:ext>
            </a:extLst>
          </p:cNvPr>
          <p:cNvSpPr txBox="1"/>
          <p:nvPr/>
        </p:nvSpPr>
        <p:spPr>
          <a:xfrm>
            <a:off x="636103" y="1671543"/>
            <a:ext cx="9472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b="1" dirty="0">
                <a:latin typeface="Arial" panose="020B0604020202020204" pitchFamily="34" charset="0"/>
                <a:cs typeface="Arial" panose="020B0604020202020204" pitchFamily="34" charset="0"/>
              </a:rPr>
              <a:t>Kulturní a kreativní centrum</a:t>
            </a:r>
          </a:p>
          <a:p>
            <a:r>
              <a:rPr lang="cs-CZ" sz="5000" b="1" dirty="0">
                <a:latin typeface="Arial" panose="020B0604020202020204" pitchFamily="34" charset="0"/>
                <a:cs typeface="Arial" panose="020B0604020202020204" pitchFamily="34" charset="0"/>
              </a:rPr>
              <a:t>Čiperova vila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4A433422-6781-DED1-B883-ECAE5343967F}"/>
              </a:ext>
            </a:extLst>
          </p:cNvPr>
          <p:cNvSpPr txBox="1"/>
          <p:nvPr/>
        </p:nvSpPr>
        <p:spPr>
          <a:xfrm>
            <a:off x="2288980" y="4063253"/>
            <a:ext cx="92500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cs-CZ" sz="2800" b="1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Setkání se starosty</a:t>
            </a:r>
          </a:p>
          <a:p>
            <a:pPr lvl="0" algn="r"/>
            <a:r>
              <a:rPr lang="cs-CZ" sz="2800" b="1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Zlínského </a:t>
            </a:r>
            <a:r>
              <a:rPr lang="cs-CZ" sz="2800" b="1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kraje</a:t>
            </a:r>
          </a:p>
          <a:p>
            <a:pPr lvl="0" algn="r"/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Elektra Luhačovice</a:t>
            </a:r>
          </a:p>
          <a:p>
            <a:pPr lvl="0" algn="r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20.11.2025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A679AC81-999C-04B6-A31F-A593EA287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5AB8E342-C3F8-F1F8-4943-17AB0C458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3C546822-A1F8-7856-CBBA-2E54AE64E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  <p:pic>
        <p:nvPicPr>
          <p:cNvPr id="1026" name="Obrázek 1">
            <a:extLst>
              <a:ext uri="{FF2B5EF4-FFF2-40B4-BE49-F238E27FC236}">
                <a16:creationId xmlns:a16="http://schemas.microsoft.com/office/drawing/2014/main" id="{E19B0F51-4EE4-DCD2-E6E7-01EC6504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76" y="535000"/>
            <a:ext cx="45148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784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9827B7-9CEE-289E-449F-B441C206D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53" descr="Obsah obrázku kresba, skica, dům, obraz&#10;&#10;Obsah generovaný pomocí AI může být nesprávný.">
            <a:extLst>
              <a:ext uri="{FF2B5EF4-FFF2-40B4-BE49-F238E27FC236}">
                <a16:creationId xmlns:a16="http://schemas.microsoft.com/office/drawing/2014/main" id="{AE131576-14F3-A2F5-E596-ADB320B335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saturation sat="3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5" y="2545215"/>
            <a:ext cx="12192000" cy="548329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5D794861-5FCE-1B63-ADD8-A72B8552F8B0}"/>
              </a:ext>
            </a:extLst>
          </p:cNvPr>
          <p:cNvSpPr txBox="1"/>
          <p:nvPr/>
        </p:nvSpPr>
        <p:spPr>
          <a:xfrm>
            <a:off x="636103" y="1671543"/>
            <a:ext cx="947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Workshopy pro žáky 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2C0A5365-4EF7-2A7C-C929-59BA112D4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08E1367D-DA13-46F0-CDDE-402002FA1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835C10A1-2E36-E358-F3EF-357539609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EA94F40-28A8-8282-79CF-8917375F7877}"/>
              </a:ext>
            </a:extLst>
          </p:cNvPr>
          <p:cNvSpPr txBox="1"/>
          <p:nvPr/>
        </p:nvSpPr>
        <p:spPr>
          <a:xfrm>
            <a:off x="649355" y="2628292"/>
            <a:ext cx="9250018" cy="259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cena 35 korun/ žáka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délka 90 minut nebo dle dohody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maximální velikost skupiny 12 dětí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maximální kapacita 36 dětí</a:t>
            </a:r>
          </a:p>
        </p:txBody>
      </p:sp>
    </p:spTree>
    <p:extLst>
      <p:ext uri="{BB962C8B-B14F-4D97-AF65-F5344CB8AC3E}">
        <p14:creationId xmlns:p14="http://schemas.microsoft.com/office/powerpoint/2010/main" val="695163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894EE-45EF-5DB8-187F-861577A81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53" descr="Obsah obrázku kresba, skica, dům, obraz&#10;&#10;Obsah generovaný pomocí AI může být nesprávný.">
            <a:extLst>
              <a:ext uri="{FF2B5EF4-FFF2-40B4-BE49-F238E27FC236}">
                <a16:creationId xmlns:a16="http://schemas.microsoft.com/office/drawing/2014/main" id="{F4E325E2-87CD-CFA7-E5AA-ED47A2BBFA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saturation sat="3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5" y="2494966"/>
            <a:ext cx="12192000" cy="548329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CDF95984-9334-3227-90DC-9247FE0EFCF3}"/>
              </a:ext>
            </a:extLst>
          </p:cNvPr>
          <p:cNvSpPr txBox="1"/>
          <p:nvPr/>
        </p:nvSpPr>
        <p:spPr>
          <a:xfrm>
            <a:off x="649355" y="1604880"/>
            <a:ext cx="10544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Brown LL" panose="020B0504010101010104" pitchFamily="34" charset="-18"/>
                <a:cs typeface="Brown LL" panose="020B0504010101010104" pitchFamily="34" charset="-18"/>
              </a:rPr>
              <a:t>Spolupracující subjekty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F4420D9A-604C-5C49-7C78-7860358E7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92975A94-2152-7C5E-4A1A-E72D5B5DB9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57F8FC77-4C3B-D33C-580E-C7D7C0DE9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43AA859-DF94-3BA0-6D6B-74191CA32564}"/>
              </a:ext>
            </a:extLst>
          </p:cNvPr>
          <p:cNvSpPr txBox="1"/>
          <p:nvPr/>
        </p:nvSpPr>
        <p:spPr>
          <a:xfrm>
            <a:off x="649355" y="2631170"/>
            <a:ext cx="112171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Střední uměleckoprůmyslová škola Uherské Hradiště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Střední odborná škola Luhačovice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Střední uměleckoprůmyslová škola sklářská Valašské Meziříčí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Střední průmyslová škola polytechnická – COP Zlín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Střední škola filmová, multimediální a počítačových technologií Zlín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Střední průmyslová škola a Obchodní akademie Uherský Brod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Střední škola oděvní a služeb Vizovice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Střední škola nábytkářská a obchodní Bystřice pod Hostýnem</a:t>
            </a:r>
          </a:p>
          <a:p>
            <a:pPr lvl="0"/>
            <a:endParaRPr lang="cs-CZ" sz="2800" b="1" dirty="0">
              <a:latin typeface="Brown LL" panose="020B0504010101010104" pitchFamily="34" charset="-18"/>
              <a:cs typeface="Brown LL" panose="020B05040101010101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753519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8E08D-EB83-7062-FB0B-0CD5E6F0C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53" descr="Obsah obrázku kresba, skica, dům, obraz&#10;&#10;Obsah generovaný pomocí AI může být nesprávný.">
            <a:extLst>
              <a:ext uri="{FF2B5EF4-FFF2-40B4-BE49-F238E27FC236}">
                <a16:creationId xmlns:a16="http://schemas.microsoft.com/office/drawing/2014/main" id="{E8202B7D-70E0-3845-1FB2-C420BBFD70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saturation sat="3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5" y="2494966"/>
            <a:ext cx="12192000" cy="548329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37BEEDA8-8F5E-06E2-7DDC-C62106A1C36B}"/>
              </a:ext>
            </a:extLst>
          </p:cNvPr>
          <p:cNvSpPr txBox="1"/>
          <p:nvPr/>
        </p:nvSpPr>
        <p:spPr>
          <a:xfrm>
            <a:off x="649355" y="1604880"/>
            <a:ext cx="10544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Brown LL" panose="020B0504010101010104" pitchFamily="34" charset="-18"/>
                <a:cs typeface="Brown LL" panose="020B0504010101010104" pitchFamily="34" charset="-18"/>
              </a:rPr>
              <a:t>Spolupracující subjekty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299BA17B-19B0-DBE5-921A-38470EA8B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AC6299E4-5CA2-2E5E-51E0-47212A055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119A3150-EBFE-E2A1-A080-4EC1466EA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3842A79-E479-192A-C62E-636A8E6256E7}"/>
              </a:ext>
            </a:extLst>
          </p:cNvPr>
          <p:cNvSpPr txBox="1"/>
          <p:nvPr/>
        </p:nvSpPr>
        <p:spPr>
          <a:xfrm>
            <a:off x="649355" y="2648649"/>
            <a:ext cx="112171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UTB Zlín – fakulta multimediálních komunikací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Regionální filmová kancelář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Statutární město Zlín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Kancelář architekta města Zlína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Zlínský kraj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Krajská galerie výtvarného umění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Nadační fond Řemeslo pomáhá</a:t>
            </a:r>
          </a:p>
          <a:p>
            <a:pPr lvl="0"/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cs-CZ" sz="2800" b="1" dirty="0">
              <a:latin typeface="Brown LL" panose="020B0504010101010104" pitchFamily="34" charset="-18"/>
              <a:cs typeface="Brown LL" panose="020B05040101010101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01082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13177-9291-2C87-2467-B3F304B2C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53" descr="Obsah obrázku kresba, skica, dům, obraz&#10;&#10;Obsah generovaný pomocí AI může být nesprávný.">
            <a:extLst>
              <a:ext uri="{FF2B5EF4-FFF2-40B4-BE49-F238E27FC236}">
                <a16:creationId xmlns:a16="http://schemas.microsoft.com/office/drawing/2014/main" id="{7366E297-8682-D07A-97C7-420649CD10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saturation sat="3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5" y="2545215"/>
            <a:ext cx="12192000" cy="548329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5445A6F5-9DE8-B581-91DF-75EEFDD27341}"/>
              </a:ext>
            </a:extLst>
          </p:cNvPr>
          <p:cNvSpPr txBox="1"/>
          <p:nvPr/>
        </p:nvSpPr>
        <p:spPr>
          <a:xfrm>
            <a:off x="636103" y="1671543"/>
            <a:ext cx="947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Reprezentativní prostory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B251D84F-0C7E-06CE-8E05-90475BDFE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4EA9FE7F-830D-6716-E099-1A328499E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DF05FDEB-B9AE-7C5B-AA84-6AD103C10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FE48061-137B-76BD-F8FC-84E054C0DB86}"/>
              </a:ext>
            </a:extLst>
          </p:cNvPr>
          <p:cNvSpPr txBox="1"/>
          <p:nvPr/>
        </p:nvSpPr>
        <p:spPr>
          <a:xfrm>
            <a:off x="622851" y="2528904"/>
            <a:ext cx="9250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Sál Dominika Čipery – kapacita 48 osob</a:t>
            </a:r>
          </a:p>
          <a:p>
            <a:pPr lvl="0"/>
            <a:r>
              <a:rPr lang="cs-CZ" sz="2800" b="1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přilehlá velká terasa, 50 m2</a:t>
            </a:r>
          </a:p>
          <a:p>
            <a:pPr lvl="0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	možné propojení s jídelnou 102 m2 (dva sály)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E3A0A5E-5F4D-CCD3-0900-8EF4B66D721F}"/>
              </a:ext>
            </a:extLst>
          </p:cNvPr>
          <p:cNvSpPr txBox="1"/>
          <p:nvPr/>
        </p:nvSpPr>
        <p:spPr>
          <a:xfrm>
            <a:off x="649355" y="4275072"/>
            <a:ext cx="9250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Sál Vladimíra </a:t>
            </a:r>
            <a:r>
              <a:rPr lang="cs-CZ" sz="2800" b="1" dirty="0" err="1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Karfíka</a:t>
            </a:r>
            <a:r>
              <a:rPr lang="cs-CZ" sz="2800" b="1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kapacita 42 osob</a:t>
            </a:r>
          </a:p>
          <a:p>
            <a:pPr lvl="0"/>
            <a:r>
              <a:rPr lang="cs-CZ" sz="2800" b="1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	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boční vstup do zahrady, 78 m2</a:t>
            </a:r>
          </a:p>
          <a:p>
            <a:pPr lvl="0"/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	k dispozici projektor, plátno, ozvučení</a:t>
            </a:r>
          </a:p>
        </p:txBody>
      </p:sp>
    </p:spTree>
    <p:extLst>
      <p:ext uri="{BB962C8B-B14F-4D97-AF65-F5344CB8AC3E}">
        <p14:creationId xmlns:p14="http://schemas.microsoft.com/office/powerpoint/2010/main" val="4191157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B848B7-A64C-6DA6-23FE-E427E6727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BB52E406-EDB1-BAEC-B568-EC4A54693E2E}"/>
              </a:ext>
            </a:extLst>
          </p:cNvPr>
          <p:cNvSpPr txBox="1"/>
          <p:nvPr/>
        </p:nvSpPr>
        <p:spPr>
          <a:xfrm>
            <a:off x="636103" y="1671543"/>
            <a:ext cx="947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Domek zahradníka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4C7D4B5F-8179-5228-029D-BCEFD2647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1D372187-4629-D274-22D0-069FFB795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CB2E094C-A4B6-DBFB-57E2-16E4C7193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D6E5A8E-E450-08C0-583C-F18987B199AC}"/>
              </a:ext>
            </a:extLst>
          </p:cNvPr>
          <p:cNvSpPr txBox="1"/>
          <p:nvPr/>
        </p:nvSpPr>
        <p:spPr>
          <a:xfrm>
            <a:off x="649355" y="2628292"/>
            <a:ext cx="54466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vhodný pro krátkodobé pobyty hostů kraje</a:t>
            </a:r>
          </a:p>
          <a:p>
            <a:pPr lvl="0"/>
            <a:endParaRPr lang="cs-CZ" sz="2800" b="1" dirty="0">
              <a:solidFill>
                <a:srgbClr val="E971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ubytování v historicky stylovém prostředí architektury Baťovy doby</a:t>
            </a:r>
          </a:p>
          <a:p>
            <a:pPr lvl="0"/>
            <a:endParaRPr lang="cs-CZ" sz="2800" b="1" dirty="0">
              <a:latin typeface="Brown LL" panose="020B0504010101010104" pitchFamily="34" charset="-18"/>
              <a:cs typeface="Brown LL" panose="020B0504010101010104" pitchFamily="34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2CB4C7-32EA-C640-9699-1622937513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71543"/>
            <a:ext cx="5650453" cy="376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63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A46E4E-344D-2A82-1FF5-0ECC3F223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18BA4A85-7E5E-A8D3-F53E-AA5E7408933B}"/>
              </a:ext>
            </a:extLst>
          </p:cNvPr>
          <p:cNvSpPr txBox="1"/>
          <p:nvPr/>
        </p:nvSpPr>
        <p:spPr>
          <a:xfrm>
            <a:off x="636103" y="1509191"/>
            <a:ext cx="10834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Srdečně Vás zveme do nově zrekonstruované Čiperovy vily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0E4D844C-CFDE-08F7-9ADD-A5444A812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BA439C16-8D4E-1EE1-A4F1-D451D5D89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35F0287A-29D8-CE85-5889-107DA488D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  <p:pic>
        <p:nvPicPr>
          <p:cNvPr id="3" name="Obrázek 2" descr="Obsah obrázku nábytek, zeď, podlaha, interiérový design&#10;&#10;Obsah generovaný pomocí AI může být nesprávný.">
            <a:extLst>
              <a:ext uri="{FF2B5EF4-FFF2-40B4-BE49-F238E27FC236}">
                <a16:creationId xmlns:a16="http://schemas.microsoft.com/office/drawing/2014/main" id="{001584F0-44F9-9770-4733-8B7067FD2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" y="3086970"/>
            <a:ext cx="3343548" cy="2628029"/>
          </a:xfrm>
          <a:prstGeom prst="rect">
            <a:avLst/>
          </a:prstGeom>
        </p:spPr>
      </p:pic>
      <p:pic>
        <p:nvPicPr>
          <p:cNvPr id="5" name="Obrázek 4" descr="Obsah obrázku zeď, interiér, interiérový design, podlaha&#10;&#10;Obsah generovaný pomocí AI může být nesprávný.">
            <a:extLst>
              <a:ext uri="{FF2B5EF4-FFF2-40B4-BE49-F238E27FC236}">
                <a16:creationId xmlns:a16="http://schemas.microsoft.com/office/drawing/2014/main" id="{FDA71C07-73F2-8F19-49CB-56B1788B25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706" y="3086970"/>
            <a:ext cx="3297585" cy="259190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4FD331F-A63C-CE8A-34FE-9E59D71411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74" y="3772930"/>
            <a:ext cx="3343548" cy="262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7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A4996-BC26-4909-C104-D4982509C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53" descr="Obsah obrázku kresba, skica, dům, obraz&#10;&#10;Obsah generovaný pomocí AI může být nesprávný.">
            <a:extLst>
              <a:ext uri="{FF2B5EF4-FFF2-40B4-BE49-F238E27FC236}">
                <a16:creationId xmlns:a16="http://schemas.microsoft.com/office/drawing/2014/main" id="{71DCEB55-42E2-AC90-EEAB-95B88BB7BB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saturation sat="3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2533317"/>
            <a:ext cx="12192000" cy="548329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4AACE24E-2EC5-21B4-412F-CDDF9ECD3DF0}"/>
              </a:ext>
            </a:extLst>
          </p:cNvPr>
          <p:cNvSpPr txBox="1"/>
          <p:nvPr/>
        </p:nvSpPr>
        <p:spPr>
          <a:xfrm>
            <a:off x="636103" y="1671543"/>
            <a:ext cx="947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26141C10-D3BF-ED86-7256-9FCD68028281}"/>
              </a:ext>
            </a:extLst>
          </p:cNvPr>
          <p:cNvSpPr txBox="1"/>
          <p:nvPr/>
        </p:nvSpPr>
        <p:spPr>
          <a:xfrm>
            <a:off x="2424459" y="4151962"/>
            <a:ext cx="92500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cs-CZ" sz="2000" b="1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Štěpánka Pokorníková</a:t>
            </a:r>
          </a:p>
          <a:p>
            <a:pPr lvl="0" algn="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vedoucí Kulturního a kreativního centra </a:t>
            </a:r>
          </a:p>
          <a:p>
            <a:pPr lvl="0" algn="r"/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Tel. +420 736 505 428</a:t>
            </a:r>
          </a:p>
          <a:p>
            <a:pPr lvl="0" algn="r"/>
            <a:r>
              <a:rPr lang="cs-CZ" sz="2000" b="1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stepanka.pokornikova@ciperovavilazlin.cz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81F51E03-5E77-105C-4CB3-F4CE61428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FF9E6EF8-10C0-110B-0618-636CC807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BD763B8C-4CB2-1E9E-173E-E905CF62D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31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3D8B92-D31C-0D2C-5996-F179224EB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ázek 49">
            <a:extLst>
              <a:ext uri="{FF2B5EF4-FFF2-40B4-BE49-F238E27FC236}">
                <a16:creationId xmlns:a16="http://schemas.microsoft.com/office/drawing/2014/main" id="{E66E12FA-B12B-4D6C-B163-B7DD58C39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BD3857EF-22FB-7D6C-8147-CD507AF5A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5931FEC1-2A9C-27D3-FA81-F725ECAAA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  <p:pic>
        <p:nvPicPr>
          <p:cNvPr id="5" name="Obrázek 4" descr="Obsah obrázku venku, budova, dům, rostlina&#10;&#10;Obsah generovaný pomocí AI může být nesprávný.">
            <a:extLst>
              <a:ext uri="{FF2B5EF4-FFF2-40B4-BE49-F238E27FC236}">
                <a16:creationId xmlns:a16="http://schemas.microsoft.com/office/drawing/2014/main" id="{BA12A66C-FC3F-3428-9050-5A206C7FE6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01" y="1422680"/>
            <a:ext cx="7076494" cy="47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88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C8E09-2F1A-9500-569E-385B14106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ázek 49">
            <a:extLst>
              <a:ext uri="{FF2B5EF4-FFF2-40B4-BE49-F238E27FC236}">
                <a16:creationId xmlns:a16="http://schemas.microsoft.com/office/drawing/2014/main" id="{1AD28640-A378-7C5F-588E-FEA1E9DA4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9F105B66-4E8F-ACB4-D394-23B95E64E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B8721D38-069B-E1FB-5526-4C9586FF4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788F343-4569-104E-9F04-5B177E3087BD}"/>
              </a:ext>
            </a:extLst>
          </p:cNvPr>
          <p:cNvSpPr txBox="1"/>
          <p:nvPr/>
        </p:nvSpPr>
        <p:spPr>
          <a:xfrm>
            <a:off x="622851" y="1709804"/>
            <a:ext cx="947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Adresa: Burešov 3675/4, Zlín</a:t>
            </a:r>
            <a:endParaRPr 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mapa, text, atlas&#10;&#10;Obsah generovaný pomocí AI může být nesprávný.">
            <a:extLst>
              <a:ext uri="{FF2B5EF4-FFF2-40B4-BE49-F238E27FC236}">
                <a16:creationId xmlns:a16="http://schemas.microsoft.com/office/drawing/2014/main" id="{98571CB7-DF74-76CA-E614-3B0F790F45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94" y="2704814"/>
            <a:ext cx="6112812" cy="354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47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032A71-91D2-DFC7-56D7-AEEB43F5B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53" descr="Obsah obrázku kresba, skica, dům, obraz&#10;&#10;Obsah generovaný pomocí AI může být nesprávný.">
            <a:extLst>
              <a:ext uri="{FF2B5EF4-FFF2-40B4-BE49-F238E27FC236}">
                <a16:creationId xmlns:a16="http://schemas.microsoft.com/office/drawing/2014/main" id="{2037E8EB-A1D8-1A24-27DF-E65E28F746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saturation sat="3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5" y="2545215"/>
            <a:ext cx="12192000" cy="548329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9E219B65-0D9E-C4C5-7BFC-0F08AD123250}"/>
              </a:ext>
            </a:extLst>
          </p:cNvPr>
          <p:cNvSpPr txBox="1"/>
          <p:nvPr/>
        </p:nvSpPr>
        <p:spPr>
          <a:xfrm>
            <a:off x="636103" y="1671543"/>
            <a:ext cx="947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Vila nabízí…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C216E07-30EC-EEDC-5B0D-BB9C21F6DCE6}"/>
              </a:ext>
            </a:extLst>
          </p:cNvPr>
          <p:cNvSpPr txBox="1"/>
          <p:nvPr/>
        </p:nvSpPr>
        <p:spPr>
          <a:xfrm>
            <a:off x="636103" y="2720801"/>
            <a:ext cx="9250018" cy="3240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expozici Dominika Čipery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edukační ateliéry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reprezentativní prostory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zahradu a ovocný sad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domek zahradníka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D76E0583-9632-9ED3-5337-DF2085691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21E2DA6E-9C7A-19B3-4529-73AD84462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465D6AE5-39BB-31B4-4D52-4C507997BD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18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1D38C8-5AEE-0620-F3C2-661C88070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véPole 20">
            <a:extLst>
              <a:ext uri="{FF2B5EF4-FFF2-40B4-BE49-F238E27FC236}">
                <a16:creationId xmlns:a16="http://schemas.microsoft.com/office/drawing/2014/main" id="{7688B924-8FCB-EC26-EC73-86B2ED85A0FB}"/>
              </a:ext>
            </a:extLst>
          </p:cNvPr>
          <p:cNvSpPr txBox="1"/>
          <p:nvPr/>
        </p:nvSpPr>
        <p:spPr>
          <a:xfrm>
            <a:off x="636103" y="1671543"/>
            <a:ext cx="947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Výstavní expozice v Čiperově vile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BAB16C14-F129-684C-AC1A-3D7A00547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3EE7B608-249D-4728-E252-B7CDB20E6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491E23CE-17D9-7DDB-B9A5-A8E8677BC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FF31D88-BE94-4C3F-7052-A19C024766BC}"/>
              </a:ext>
            </a:extLst>
          </p:cNvPr>
          <p:cNvSpPr txBox="1"/>
          <p:nvPr/>
        </p:nvSpPr>
        <p:spPr>
          <a:xfrm>
            <a:off x="721804" y="2443630"/>
            <a:ext cx="591603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Expozice v přízemí připomíná především období let </a:t>
            </a:r>
            <a:r>
              <a:rPr lang="cs-CZ" sz="2400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1942–1945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kdy stavebník </a:t>
            </a:r>
            <a:r>
              <a:rPr lang="cs-CZ" sz="2400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Dominik Čipera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(1893–1963) s rodinou v této výjimečné stavbě pobýval. V autenticky dochovaných prostorách pracovny a obývacího pokoje přibližují reprodukce archivních materiálů život tohoto výrazného představitele vedení firmy Baťa a jeho rodiny v této rezidenci.</a:t>
            </a:r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i="1" dirty="0">
                <a:latin typeface="Brown LL" panose="020B0504010101010104" pitchFamily="34" charset="-18"/>
                <a:cs typeface="Brown LL" panose="020B0504010101010104" pitchFamily="34" charset="-18"/>
              </a:rPr>
              <a:t> </a:t>
            </a:r>
            <a:endParaRPr lang="cs-CZ" sz="2400" dirty="0">
              <a:latin typeface="Brown LL" panose="020B0504010101010104" pitchFamily="34" charset="-18"/>
              <a:cs typeface="Brown LL" panose="020B0504010101010104" pitchFamily="34" charset="-18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endParaRPr lang="cs-CZ" sz="2800" b="1" dirty="0">
              <a:latin typeface="Brown LL" panose="020B0504010101010104" pitchFamily="34" charset="-18"/>
              <a:cs typeface="Brown LL" panose="020B0504010101010104" pitchFamily="34" charset="-18"/>
            </a:endParaRPr>
          </a:p>
        </p:txBody>
      </p:sp>
      <p:pic>
        <p:nvPicPr>
          <p:cNvPr id="5" name="Obrázek 4" descr="Obsah obrázku interiér, zeď, interiérový design, pohovka&#10;&#10;Obsah generovaný pomocí AI může být nesprávný.">
            <a:extLst>
              <a:ext uri="{FF2B5EF4-FFF2-40B4-BE49-F238E27FC236}">
                <a16:creationId xmlns:a16="http://schemas.microsoft.com/office/drawing/2014/main" id="{F05CD721-FC83-0546-48C6-0C9066949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36" y="2515170"/>
            <a:ext cx="5112625" cy="336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0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50686C-83EF-A4A3-5E56-0D6BC5D68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53" descr="Obsah obrázku kresba, skica, dům, obraz&#10;&#10;Obsah generovaný pomocí AI může být nesprávný.">
            <a:extLst>
              <a:ext uri="{FF2B5EF4-FFF2-40B4-BE49-F238E27FC236}">
                <a16:creationId xmlns:a16="http://schemas.microsoft.com/office/drawing/2014/main" id="{2DF6312D-A2E5-C8FC-9DC8-95777003F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saturation sat="3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5" y="2545215"/>
            <a:ext cx="12192000" cy="548329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E9DD3C60-AF97-46CD-F500-C4710F369E95}"/>
              </a:ext>
            </a:extLst>
          </p:cNvPr>
          <p:cNvSpPr txBox="1"/>
          <p:nvPr/>
        </p:nvSpPr>
        <p:spPr>
          <a:xfrm>
            <a:off x="636103" y="1671543"/>
            <a:ext cx="947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Výstavní expozice v Čiperově vile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A3F82381-6EE6-6239-0D69-3E34D370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F14551AA-FB68-938F-7160-7D232687A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8AA62000-717B-9FCA-CD81-1F495D4F28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4961E0D-C326-18B6-DDBD-9F87DCFEE3AF}"/>
              </a:ext>
            </a:extLst>
          </p:cNvPr>
          <p:cNvSpPr txBox="1"/>
          <p:nvPr/>
        </p:nvSpPr>
        <p:spPr>
          <a:xfrm>
            <a:off x="721804" y="2545215"/>
            <a:ext cx="1063504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druhém podlaží má expozice dvě další části. 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První představuje životní příběh i veřejné působení a nadregionální význam osobnosti Dominika Čipery a jeho odkaz. 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Druhá část seznamuje s pojetím bydlení v kontextu firmy Baťa, vilovou architekturou ve Zlíně do roku 1945 a historií výstavby Čiperovy vily i její  současnou adaptaci. Součástí je i dobová plánová dokumentace a architektonický model vily. </a:t>
            </a:r>
          </a:p>
          <a:p>
            <a:r>
              <a:rPr 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endParaRPr lang="cs-CZ" sz="2800" b="1" dirty="0">
              <a:latin typeface="Brown LL" panose="020B0504010101010104" pitchFamily="34" charset="-18"/>
              <a:cs typeface="Brown LL" panose="020B05040101010101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67473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1D00F9-9489-794F-4CB8-5D9FEAFAA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53" descr="Obsah obrázku kresba, skica, dům, obraz&#10;&#10;Obsah generovaný pomocí AI může být nesprávný.">
            <a:extLst>
              <a:ext uri="{FF2B5EF4-FFF2-40B4-BE49-F238E27FC236}">
                <a16:creationId xmlns:a16="http://schemas.microsoft.com/office/drawing/2014/main" id="{30003591-6D35-A6A6-7F14-3D6CE711E4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saturation sat="3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5" y="2581791"/>
            <a:ext cx="12192000" cy="548329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D2F9A0BF-2EAC-7522-B4FC-A20D7287ACA5}"/>
              </a:ext>
            </a:extLst>
          </p:cNvPr>
          <p:cNvSpPr txBox="1"/>
          <p:nvPr/>
        </p:nvSpPr>
        <p:spPr>
          <a:xfrm>
            <a:off x="636103" y="1671543"/>
            <a:ext cx="9472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Edukační ateliéry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BCB375AD-DD69-CB69-8C7C-E3932521B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84BA13DA-9F13-FDB3-230E-494BAA725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945C3B0A-F9A8-E2AE-9015-32184192B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5F8735B-9F95-A041-8022-3D8E7D4729F2}"/>
              </a:ext>
            </a:extLst>
          </p:cNvPr>
          <p:cNvSpPr txBox="1"/>
          <p:nvPr/>
        </p:nvSpPr>
        <p:spPr>
          <a:xfrm>
            <a:off x="649354" y="2723001"/>
            <a:ext cx="101862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solidFill>
                  <a:srgbClr val="E971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ateliéry pro kreativní tvorbu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ateliér pro PC a 3D tisk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ateliér s modulárními sedačkami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edukace v expozici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možnost využít i ovocný sad (včelařství, moštování)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endParaRPr lang="cs-CZ" sz="2800" b="1" dirty="0">
              <a:latin typeface="Brown LL" panose="020B0504010101010104" pitchFamily="34" charset="-18"/>
              <a:cs typeface="Brown LL" panose="020B05040101010101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09339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3ECC90-214F-F9EA-CB33-21ED65597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53" descr="Obsah obrázku kresba, skica, dům, obraz&#10;&#10;Obsah generovaný pomocí AI může být nesprávný.">
            <a:extLst>
              <a:ext uri="{FF2B5EF4-FFF2-40B4-BE49-F238E27FC236}">
                <a16:creationId xmlns:a16="http://schemas.microsoft.com/office/drawing/2014/main" id="{64033AC4-49AD-3521-56DC-5BED4EA6A0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saturation sat="3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5" y="2545215"/>
            <a:ext cx="12192000" cy="5483291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1E74C5F8-4D3E-F325-0A90-5960EE27C2F6}"/>
              </a:ext>
            </a:extLst>
          </p:cNvPr>
          <p:cNvSpPr txBox="1"/>
          <p:nvPr/>
        </p:nvSpPr>
        <p:spPr>
          <a:xfrm>
            <a:off x="636102" y="1595343"/>
            <a:ext cx="10195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Nabídka edukačních programů pro školy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5B893DE8-1375-E9C0-F696-6B6246B43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7752F285-73BF-06E9-C6D4-4F96AFFFD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ACC73ACB-E465-1215-FCD6-2C504C495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9B82696-FBB3-F2F6-3DD3-A8F15D9A7F03}"/>
              </a:ext>
            </a:extLst>
          </p:cNvPr>
          <p:cNvSpPr txBox="1"/>
          <p:nvPr/>
        </p:nvSpPr>
        <p:spPr>
          <a:xfrm>
            <a:off x="622851" y="2631168"/>
            <a:ext cx="108896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Tvoř ve 3D – od nápadu k modelu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tvorba 3D grafiky včetně tisku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Vdechni obrázkům život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malá škola animace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Vektorová magie v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Illustratoru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tvorba vektorové grafiky (logo, plakát)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Zachyť v pohybu objektivem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základy filmové tvorby a scénografie 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Zastav čas, zachyť světlo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základy fotografické tvorby v ateliéru i exteriéru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Fotky jako z dávných časů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focení na kinofilm, vyvolání negativu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 kůži řemeslníka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tvoření designových výrobků z kůže</a:t>
            </a:r>
          </a:p>
          <a:p>
            <a:pPr lvl="0"/>
            <a:endParaRPr lang="cs-CZ" sz="2800" b="1" dirty="0">
              <a:latin typeface="Brown LL" panose="020B0504010101010104" pitchFamily="34" charset="-18"/>
              <a:cs typeface="Brown LL" panose="020B05040101010101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876875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BEEDCC-7FA0-C206-B969-9518D1DC6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53" descr="Obsah obrázku kresba, skica, dům, obraz&#10;&#10;Obsah generovaný pomocí AI může být nesprávný.">
            <a:extLst>
              <a:ext uri="{FF2B5EF4-FFF2-40B4-BE49-F238E27FC236}">
                <a16:creationId xmlns:a16="http://schemas.microsoft.com/office/drawing/2014/main" id="{BAA2483E-C9B6-1B16-3B95-EF81BE478D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0"/>
                    </a14:imgEffect>
                    <a14:imgEffect>
                      <a14:saturation sat="3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5" y="2545215"/>
            <a:ext cx="12192000" cy="5483291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C75ADB2D-03F6-0BE6-C084-13CEC7BEE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1" y="457041"/>
            <a:ext cx="3858301" cy="965639"/>
          </a:xfrm>
          <a:prstGeom prst="rect">
            <a:avLst/>
          </a:prstGeom>
        </p:spPr>
      </p:pic>
      <p:pic>
        <p:nvPicPr>
          <p:cNvPr id="59" name="Obrázek 58" descr="Obsah obrázku černá, tma&#10;&#10;Obsah generovaný pomocí AI může být nesprávný.">
            <a:extLst>
              <a:ext uri="{FF2B5EF4-FFF2-40B4-BE49-F238E27FC236}">
                <a16:creationId xmlns:a16="http://schemas.microsoft.com/office/drawing/2014/main" id="{2B812B93-6DD5-EF9D-907E-B395538BB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348" y="6308724"/>
            <a:ext cx="494650" cy="146399"/>
          </a:xfrm>
          <a:prstGeom prst="rect">
            <a:avLst/>
          </a:prstGeom>
        </p:spPr>
      </p:pic>
      <p:pic>
        <p:nvPicPr>
          <p:cNvPr id="61" name="Obrázek 60" descr="Obsah obrázku snímek obrazovky, černá, tma, černobílá&#10;&#10;Obsah generovaný pomocí AI může být nesprávný.">
            <a:extLst>
              <a:ext uri="{FF2B5EF4-FFF2-40B4-BE49-F238E27FC236}">
                <a16:creationId xmlns:a16="http://schemas.microsoft.com/office/drawing/2014/main" id="{F7675A18-60A2-610D-80FF-81D033D850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01" y="4967570"/>
            <a:ext cx="2036695" cy="287734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7E5D9CB-AD7D-F7BB-B23F-3F950270B0C0}"/>
              </a:ext>
            </a:extLst>
          </p:cNvPr>
          <p:cNvSpPr txBox="1"/>
          <p:nvPr/>
        </p:nvSpPr>
        <p:spPr>
          <a:xfrm>
            <a:off x="721804" y="1467037"/>
            <a:ext cx="1088964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Kreativní šatník snů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základy textilní tvorby a práce s šicím strojem, návrhy modelů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Ke kořenům kovářství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jeden den kovářem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Sítotisková magie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vlastní potisk na tričko nebo tašku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Poznej tajemství světa elektroniky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sestavení a výroba elektronických obvodů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Robotí mise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tvoříme robotické stavebnice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Umění obalového designu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 nápadu k vizuálu, produktový obal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Vdechni dřevu duši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řezbářská dílna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Mladí digitální architekti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 pracuje návrhář interiérů</a:t>
            </a:r>
          </a:p>
          <a:p>
            <a:pPr lvl="0"/>
            <a:endParaRPr lang="cs-CZ" sz="2000" dirty="0">
              <a:latin typeface="Brown LL" panose="020B0504010101010104" pitchFamily="34" charset="-18"/>
              <a:cs typeface="Brown LL" panose="020B0504010101010104" pitchFamily="34" charset="-18"/>
            </a:endParaRPr>
          </a:p>
          <a:p>
            <a:pPr lvl="0"/>
            <a:endParaRPr lang="cs-CZ" sz="2800" b="1" dirty="0">
              <a:latin typeface="Brown LL" panose="020B0504010101010104" pitchFamily="34" charset="-18"/>
              <a:cs typeface="Brown LL" panose="020B0504010101010104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5547347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557</Words>
  <Application>Microsoft Office PowerPoint</Application>
  <PresentationFormat>Širokoúhlá obrazovka</PresentationFormat>
  <Paragraphs>84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Brown LL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14 15 Batuv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Švrčinová Kamila</dc:creator>
  <cp:lastModifiedBy>Berková Hana</cp:lastModifiedBy>
  <cp:revision>12</cp:revision>
  <dcterms:created xsi:type="dcterms:W3CDTF">2025-11-11T11:45:16Z</dcterms:created>
  <dcterms:modified xsi:type="dcterms:W3CDTF">2025-11-19T14:06:53Z</dcterms:modified>
</cp:coreProperties>
</file>