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6"/>
  </p:notesMasterIdLst>
  <p:handoutMasterIdLst>
    <p:handoutMasterId r:id="rId27"/>
  </p:handoutMasterIdLst>
  <p:sldIdLst>
    <p:sldId id="323" r:id="rId2"/>
    <p:sldId id="324" r:id="rId3"/>
    <p:sldId id="332" r:id="rId4"/>
    <p:sldId id="256" r:id="rId5"/>
    <p:sldId id="327" r:id="rId6"/>
    <p:sldId id="328" r:id="rId7"/>
    <p:sldId id="329" r:id="rId8"/>
    <p:sldId id="262" r:id="rId9"/>
    <p:sldId id="264" r:id="rId10"/>
    <p:sldId id="265" r:id="rId11"/>
    <p:sldId id="278" r:id="rId12"/>
    <p:sldId id="277" r:id="rId13"/>
    <p:sldId id="331" r:id="rId14"/>
    <p:sldId id="321" r:id="rId15"/>
    <p:sldId id="333" r:id="rId16"/>
    <p:sldId id="334" r:id="rId17"/>
    <p:sldId id="269" r:id="rId18"/>
    <p:sldId id="303" r:id="rId19"/>
    <p:sldId id="270" r:id="rId20"/>
    <p:sldId id="273" r:id="rId21"/>
    <p:sldId id="288" r:id="rId22"/>
    <p:sldId id="289" r:id="rId23"/>
    <p:sldId id="330" r:id="rId24"/>
    <p:sldId id="335" r:id="rId2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72093" autoAdjust="0"/>
  </p:normalViewPr>
  <p:slideViewPr>
    <p:cSldViewPr>
      <p:cViewPr varScale="1">
        <p:scale>
          <a:sx n="59" d="100"/>
          <a:sy n="59" d="100"/>
        </p:scale>
        <p:origin x="648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09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120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SLP\4502_vvz%20-%20aktualni\mobilita%20od%20r.%202016\8_souhrnn&#233;%20informace,%20statistiky\souhrnn&#233;%20od%202005\po&#269;et%20doporu&#269;en&#253;ch%20z&#225;m&#283;r&#367;%20dle%20kraj&#367;%202005-dosu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s\slp\4502_vvz%20-%20aktualni\mobilita%20od%20r.%202016\8_souhrnn&#233;%20informace,%20statistiky\souhrnn&#233;%20od%202005\celkov&#233;%20v&#253;daje%20resort&#367;%20na%20NRP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17199690956952"/>
          <c:y val="1.7386095968773135E-2"/>
          <c:w val="0.8731218270041019"/>
          <c:h val="0.73407003611728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počet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List1!$A$2:$A$15</c:f>
              <c:strCache>
                <c:ptCount val="14"/>
                <c:pt idx="0">
                  <c:v>Středočeský kraj</c:v>
                </c:pt>
                <c:pt idx="1">
                  <c:v>Jihočeský kraj</c:v>
                </c:pt>
                <c:pt idx="2">
                  <c:v>Plzeňský kraj</c:v>
                </c:pt>
                <c:pt idx="3">
                  <c:v>Karlovarský kraj</c:v>
                </c:pt>
                <c:pt idx="4">
                  <c:v>Ústecký kraj</c:v>
                </c:pt>
                <c:pt idx="5">
                  <c:v>Liberecký</c:v>
                </c:pt>
                <c:pt idx="6">
                  <c:v>Královéhradecký kraj</c:v>
                </c:pt>
                <c:pt idx="7">
                  <c:v>Pardubický kraj</c:v>
                </c:pt>
                <c:pt idx="8">
                  <c:v>Kraj Vysočina</c:v>
                </c:pt>
                <c:pt idx="9">
                  <c:v>Jihomoravský kraj</c:v>
                </c:pt>
                <c:pt idx="10">
                  <c:v>Olomoucký kraj</c:v>
                </c:pt>
                <c:pt idx="11">
                  <c:v>Moravskoslezský kraj</c:v>
                </c:pt>
                <c:pt idx="12">
                  <c:v>Zlínský kraj</c:v>
                </c:pt>
                <c:pt idx="13">
                  <c:v>Praha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27</c:v>
                </c:pt>
                <c:pt idx="1">
                  <c:v>25</c:v>
                </c:pt>
                <c:pt idx="2">
                  <c:v>61</c:v>
                </c:pt>
                <c:pt idx="3">
                  <c:v>10</c:v>
                </c:pt>
                <c:pt idx="4">
                  <c:v>25</c:v>
                </c:pt>
                <c:pt idx="5">
                  <c:v>18</c:v>
                </c:pt>
                <c:pt idx="6">
                  <c:v>6</c:v>
                </c:pt>
                <c:pt idx="7">
                  <c:v>19</c:v>
                </c:pt>
                <c:pt idx="8">
                  <c:v>17</c:v>
                </c:pt>
                <c:pt idx="9">
                  <c:v>51</c:v>
                </c:pt>
                <c:pt idx="10">
                  <c:v>15</c:v>
                </c:pt>
                <c:pt idx="11">
                  <c:v>28</c:v>
                </c:pt>
                <c:pt idx="12">
                  <c:v>29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32-4973-8959-F09D57A0133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09798528"/>
        <c:axId val="109801472"/>
      </c:barChart>
      <c:catAx>
        <c:axId val="109798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801472"/>
        <c:crosses val="autoZero"/>
        <c:auto val="1"/>
        <c:lblAlgn val="ctr"/>
        <c:lblOffset val="100"/>
        <c:noMultiLvlLbl val="0"/>
      </c:catAx>
      <c:valAx>
        <c:axId val="10980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79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List1!$A$2:$A$21</c:f>
              <c:numCache>
                <c:formatCode>General</c:formatCode>
                <c:ptCount val="2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</c:numCache>
            </c:numRef>
          </c:cat>
          <c:val>
            <c:numRef>
              <c:f>List1!$B$2:$B$21</c:f>
              <c:numCache>
                <c:formatCode>General</c:formatCode>
                <c:ptCount val="20"/>
                <c:pt idx="0">
                  <c:v>28500000</c:v>
                </c:pt>
                <c:pt idx="1">
                  <c:v>49500000</c:v>
                </c:pt>
                <c:pt idx="2">
                  <c:v>90500000</c:v>
                </c:pt>
                <c:pt idx="3">
                  <c:v>91000000</c:v>
                </c:pt>
                <c:pt idx="4">
                  <c:v>51000000</c:v>
                </c:pt>
                <c:pt idx="5">
                  <c:v>90000000</c:v>
                </c:pt>
                <c:pt idx="6">
                  <c:v>38500000</c:v>
                </c:pt>
                <c:pt idx="7">
                  <c:v>46000000</c:v>
                </c:pt>
                <c:pt idx="8">
                  <c:v>55164216</c:v>
                </c:pt>
                <c:pt idx="9">
                  <c:v>31693201</c:v>
                </c:pt>
                <c:pt idx="10">
                  <c:v>61739124</c:v>
                </c:pt>
                <c:pt idx="11">
                  <c:v>33832254</c:v>
                </c:pt>
                <c:pt idx="12">
                  <c:v>44672616</c:v>
                </c:pt>
                <c:pt idx="13">
                  <c:v>63470265</c:v>
                </c:pt>
                <c:pt idx="14">
                  <c:v>75704150</c:v>
                </c:pt>
                <c:pt idx="15">
                  <c:v>41873033</c:v>
                </c:pt>
                <c:pt idx="16">
                  <c:v>44873032</c:v>
                </c:pt>
                <c:pt idx="17">
                  <c:v>41705777</c:v>
                </c:pt>
                <c:pt idx="18">
                  <c:v>85933314</c:v>
                </c:pt>
                <c:pt idx="19">
                  <c:v>70225877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97-4D9C-A678-360EA0B47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8864640"/>
        <c:axId val="49860608"/>
      </c:barChart>
      <c:catAx>
        <c:axId val="4886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9860608"/>
        <c:crosses val="autoZero"/>
        <c:auto val="1"/>
        <c:lblAlgn val="ctr"/>
        <c:lblOffset val="100"/>
        <c:noMultiLvlLbl val="0"/>
      </c:catAx>
      <c:valAx>
        <c:axId val="49860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864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ED5B0-17D1-4B16-8813-B197CB4E7E5E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E7591-4DD0-4CEE-AEFA-69219198207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2908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8E181-A895-4AD9-BEC3-D88CEDFA8606}" type="datetimeFigureOut">
              <a:rPr lang="cs-CZ" smtClean="0"/>
              <a:t>18.11.2025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A93B39-6AEE-4356-B2AC-4E3E830271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650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08291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0486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570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9560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7699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BA937-6EC1-20E7-2EBA-64F229189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DF687CE-D78F-ACE0-ED1B-1F5A91E05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2762266-7C18-F213-ED21-8699C794F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8F45B2-A6E7-39AC-03DD-FDF730358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175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8826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68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9769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85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899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5273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3557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230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0805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5709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003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1541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8892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2813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A4BD1-B868-66BA-3250-FC81244F4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AF6796D-CC45-4C9D-D5AD-F85975AF8F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05B78F2-94F0-7059-89AB-310728A85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F2E9AB-D733-DFEB-9E1A-4C5A595CED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562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371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9224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93B39-6AEE-4356-B2AC-4E3E8302710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493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824036" y="3923015"/>
            <a:ext cx="3344981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3808271" y="2587843"/>
            <a:ext cx="7697445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4453079" y="3015792"/>
            <a:ext cx="6462717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4267332" y="4766917"/>
            <a:ext cx="6448608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1284390" y="5061540"/>
            <a:ext cx="2624713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863457" y="4135346"/>
            <a:ext cx="2781175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2641919" y="5509809"/>
            <a:ext cx="98424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12192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50279"/>
            <a:ext cx="2617760" cy="546952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40" y="838199"/>
            <a:ext cx="7877120" cy="5181602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41" y="1497994"/>
            <a:ext cx="1072191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3754403"/>
            <a:ext cx="99568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21664" y="2039112"/>
            <a:ext cx="4876800" cy="395020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039112"/>
            <a:ext cx="4876800" cy="395020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664" y="2038389"/>
            <a:ext cx="402336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54788" y="2038387"/>
            <a:ext cx="4019611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5244850" y="4281003"/>
            <a:ext cx="1717993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5234482" y="3316841"/>
            <a:ext cx="1717993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121664" y="2743199"/>
            <a:ext cx="4023360" cy="324612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7059168" y="2743200"/>
            <a:ext cx="4023360" cy="324612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41" y="1487082"/>
            <a:ext cx="4011084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1133" y="835428"/>
            <a:ext cx="6265827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5041" y="3408421"/>
            <a:ext cx="4011084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00" y="191206"/>
            <a:ext cx="37084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40" y="4669655"/>
            <a:ext cx="1072192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840736" y="594360"/>
            <a:ext cx="6498336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25600" y="5416153"/>
            <a:ext cx="89408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40" y="436563"/>
            <a:ext cx="1072192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2038388"/>
            <a:ext cx="99568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40" y="6148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747B2FC-0128-4CC7-AAAD-919AA63A8C49}" type="datetimeFigureOut">
              <a:rPr lang="cs-CZ" smtClean="0"/>
              <a:t>18.11.2025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48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2160" y="614887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0766AA8D-7B7D-41DE-8005-91F15BF136B2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blanka.espinozoza@vlada.gov.cz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55440" y="2420888"/>
            <a:ext cx="10297144" cy="3600400"/>
          </a:xfrm>
        </p:spPr>
        <p:txBody>
          <a:bodyPr anchor="ctr">
            <a:normAutofit fontScale="90000"/>
          </a:bodyPr>
          <a:lstStyle/>
          <a:p>
            <a:pPr marL="468000" algn="l">
              <a:spcBef>
                <a:spcPts val="0"/>
              </a:spcBef>
              <a:spcAft>
                <a:spcPts val="2400"/>
              </a:spcAft>
            </a:pPr>
            <a:b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cs-CZ" sz="6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program </a:t>
            </a:r>
            <a:br>
              <a:rPr lang="cs-CZ" sz="6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6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přístupnosti pro všechny</a:t>
            </a:r>
            <a:br>
              <a:rPr lang="cs-CZ" sz="6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6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br>
              <a:rPr lang="cs-CZ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</a:t>
            </a:r>
            <a:b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20. listopadu 2025                                         Blanka Espinoza</a:t>
            </a:r>
            <a:br>
              <a:rPr lang="cs-CZ" sz="3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</a:br>
            <a:r>
              <a:rPr lang="cs-CZ" sz="3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                                                   </a:t>
            </a:r>
            <a:r>
              <a:rPr lang="cs-CZ" sz="27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tajemnice Řídicího výboru NPP</a:t>
            </a:r>
            <a:b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919536" y="3645024"/>
            <a:ext cx="83529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r"/>
            <a:endParaRPr lang="cs-CZ" dirty="0"/>
          </a:p>
        </p:txBody>
      </p:sp>
      <p:pic>
        <p:nvPicPr>
          <p:cNvPr id="3" name="Obrázek 2" descr="Obsah obrázku text, Písmo, bílé, symbol&#10;&#10;Popis byl vytvořen automaticky">
            <a:extLst>
              <a:ext uri="{FF2B5EF4-FFF2-40B4-BE49-F238E27FC236}">
                <a16:creationId xmlns:a16="http://schemas.microsoft.com/office/drawing/2014/main" id="{A90E1F9F-B6CF-1ABF-6133-84D6125744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499899"/>
            <a:ext cx="4387226" cy="994406"/>
          </a:xfrm>
          <a:prstGeom prst="rect">
            <a:avLst/>
          </a:prstGeom>
        </p:spPr>
      </p:pic>
      <p:pic>
        <p:nvPicPr>
          <p:cNvPr id="4" name="Obrázek 3" descr="Obsah obrázku text, Písmo, logo, symbol">
            <a:extLst>
              <a:ext uri="{FF2B5EF4-FFF2-40B4-BE49-F238E27FC236}">
                <a16:creationId xmlns:a16="http://schemas.microsoft.com/office/drawing/2014/main" id="{F95F9B2F-3439-817F-293B-4E017FFD93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467931"/>
            <a:ext cx="3142240" cy="92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01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063552" y="404664"/>
            <a:ext cx="8041440" cy="1442674"/>
          </a:xfrm>
        </p:spPr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zařízení poskytujících zdravotní a sociální služby </a:t>
            </a:r>
            <a:b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domy zvláštního určení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487488" y="1484784"/>
            <a:ext cx="9649072" cy="4989168"/>
          </a:xfrm>
        </p:spPr>
        <p:txBody>
          <a:bodyPr>
            <a:norm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Zařízení zdravotních služeb – nemocnice, zdravotní střediska apod.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Zařízení sociálních služeb – domovy pro seniory, domovy pro osoby se zdravotním postižením apod.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Domy zvláštního určení – zejména DPS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2567609" y="5010663"/>
            <a:ext cx="3528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Poliklinika Milevsko – bezbariérový přístup</a:t>
            </a:r>
          </a:p>
          <a:p>
            <a:pPr algn="ctr"/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840" y="4221088"/>
            <a:ext cx="3342072" cy="199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936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75280" y="332657"/>
            <a:ext cx="8041440" cy="1296144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Pošty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9536" y="1340769"/>
            <a:ext cx="7910264" cy="4648957"/>
          </a:xfrm>
        </p:spPr>
        <p:txBody>
          <a:bodyPr/>
          <a:lstStyle/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Odstraňování bariér v budovách pošt je plně financováno z rozpočtu České pošty s. p.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7" y="2636912"/>
            <a:ext cx="420826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007768" y="6021289"/>
            <a:ext cx="4536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    Bezbariérový vstup – pošta, Kravaře u Hlučína</a:t>
            </a:r>
          </a:p>
        </p:txBody>
      </p:sp>
    </p:spTree>
    <p:extLst>
      <p:ext uri="{BB962C8B-B14F-4D97-AF65-F5344CB8AC3E}">
        <p14:creationId xmlns:p14="http://schemas.microsoft.com/office/powerpoint/2010/main" val="3767265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Zpřístupňování komunikací pro chodce      a dopravní infrastruktury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7600" y="2204864"/>
            <a:ext cx="9956800" cy="37848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Zpřístupňování pěších tras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Zajišťování přístupnosti dopravní infrastruktury (zejména zastávek a nástupišť)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Financování je podílové a příslušnými zdroji je rozpočet vlastníka komunikace či infrastruktury a SFDI</a:t>
            </a:r>
          </a:p>
        </p:txBody>
      </p:sp>
    </p:spTree>
    <p:extLst>
      <p:ext uri="{BB962C8B-B14F-4D97-AF65-F5344CB8AC3E}">
        <p14:creationId xmlns:p14="http://schemas.microsoft.com/office/powerpoint/2010/main" val="196275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CC93E5-4DF7-51A1-F1C6-C28417B6C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Nové Město nad Metují 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7C7AA0D-2A4B-8785-83EA-7F526D9BC7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2001836"/>
            <a:ext cx="7174522" cy="4091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923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5C444-940A-23B1-E0A7-716468E21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583FF0-6EE0-AD38-2DC7-D654A120B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Hrádek nad Nisou</a:t>
            </a:r>
          </a:p>
        </p:txBody>
      </p:sp>
      <p:pic>
        <p:nvPicPr>
          <p:cNvPr id="1026" name="Picture 2" descr="6-fotodokumentace-page-0019">
            <a:extLst>
              <a:ext uri="{FF2B5EF4-FFF2-40B4-BE49-F238E27FC236}">
                <a16:creationId xmlns:a16="http://schemas.microsoft.com/office/drawing/2014/main" id="{D13FADEE-09CF-9F90-5248-2DE9946C2B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858954"/>
            <a:ext cx="2963466" cy="395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6-fotodokumentace-page-0015">
            <a:extLst>
              <a:ext uri="{FF2B5EF4-FFF2-40B4-BE49-F238E27FC236}">
                <a16:creationId xmlns:a16="http://schemas.microsoft.com/office/drawing/2014/main" id="{B203FD9C-9EE6-000F-F4F3-0B71C69F5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847" y="1858954"/>
            <a:ext cx="7112113" cy="400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710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498178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Podmínky pro účast v NPP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589584" y="1628800"/>
            <a:ext cx="8898904" cy="48245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cs-CZ" sz="4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města, obce, kraje nebo jejich příspěvkové organizace, příp. městské části</a:t>
            </a:r>
          </a:p>
          <a:p>
            <a:pPr marL="0" indent="0" algn="ctr">
              <a:buNone/>
            </a:pPr>
            <a:r>
              <a:rPr lang="cs-CZ" sz="4900" dirty="0">
                <a:latin typeface="Arial" panose="020B0604020202020204" pitchFamily="34" charset="0"/>
                <a:cs typeface="Arial" panose="020B0604020202020204" pitchFamily="34" charset="0"/>
              </a:rPr>
              <a:t>(dle podmínek dotačních programů)</a:t>
            </a:r>
          </a:p>
          <a:p>
            <a:pPr marL="0" indent="0">
              <a:buNone/>
            </a:pPr>
            <a:endParaRPr lang="cs-CZ" sz="4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1200"/>
              </a:spcBef>
              <a:buNone/>
            </a:pPr>
            <a:r>
              <a:rPr lang="cs-CZ" sz="4900" dirty="0">
                <a:latin typeface="Arial" panose="020B0604020202020204" pitchFamily="34" charset="0"/>
                <a:cs typeface="Arial" panose="020B0604020202020204" pitchFamily="34" charset="0"/>
              </a:rPr>
              <a:t>předkládají na ÚV ČR </a:t>
            </a:r>
            <a:r>
              <a:rPr lang="cs-CZ" sz="4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záměr k řešení přístupnosti </a:t>
            </a:r>
            <a:r>
              <a:rPr lang="cs-CZ" sz="4900" dirty="0">
                <a:latin typeface="Arial" panose="020B0604020202020204" pitchFamily="34" charset="0"/>
                <a:cs typeface="Arial" panose="020B0604020202020204" pitchFamily="34" charset="0"/>
              </a:rPr>
              <a:t>(formulář, projektové dokumentace a další povinné přílohy)</a:t>
            </a:r>
          </a:p>
          <a:p>
            <a:pPr marL="0" indent="0">
              <a:buNone/>
            </a:pPr>
            <a:endParaRPr lang="cs-CZ" sz="4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1800"/>
              </a:spcBef>
              <a:buNone/>
            </a:pPr>
            <a:r>
              <a:rPr lang="cs-CZ" sz="4900" dirty="0">
                <a:latin typeface="Arial" panose="020B0604020202020204" pitchFamily="34" charset="0"/>
                <a:cs typeface="Arial" panose="020B0604020202020204" pitchFamily="34" charset="0"/>
              </a:rPr>
              <a:t>záměr se musí skládat alespoň z jedné </a:t>
            </a:r>
            <a:r>
              <a:rPr lang="cs-CZ" sz="4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</a:t>
            </a:r>
            <a:r>
              <a:rPr lang="cs-CZ" sz="4900" dirty="0">
                <a:latin typeface="Arial" panose="020B0604020202020204" pitchFamily="34" charset="0"/>
                <a:cs typeface="Arial" panose="020B0604020202020204" pitchFamily="34" charset="0"/>
              </a:rPr>
              <a:t> veřejné instituce (úřady; školy; zdravotnická, sociální a kulturní zařízení, …) a jedné ucelené </a:t>
            </a:r>
            <a:r>
              <a:rPr lang="cs-CZ" sz="4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trasy</a:t>
            </a:r>
          </a:p>
          <a:p>
            <a:pPr marL="0" indent="0">
              <a:spcBef>
                <a:spcPts val="1200"/>
              </a:spcBef>
              <a:buNone/>
            </a:pPr>
            <a:endParaRPr lang="cs-CZ" sz="3300" b="1" dirty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Šipka dolů 3"/>
          <p:cNvSpPr/>
          <p:nvPr/>
        </p:nvSpPr>
        <p:spPr>
          <a:xfrm>
            <a:off x="5878522" y="2974970"/>
            <a:ext cx="203670" cy="30401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Šipka dolů 7"/>
          <p:cNvSpPr/>
          <p:nvPr/>
        </p:nvSpPr>
        <p:spPr>
          <a:xfrm>
            <a:off x="5882515" y="4581128"/>
            <a:ext cx="199677" cy="35603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0633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991544" y="692696"/>
            <a:ext cx="8041440" cy="720080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99456" y="1988840"/>
            <a:ext cx="9577064" cy="403244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Schválený záměr v NPP je </a:t>
            </a:r>
            <a:r>
              <a:rPr lang="cs-C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nutný pro získání příspěvku na jednotlivé projekty 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z programů příslušných rezortů/institucí.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2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příspěvek na akci lze požádat až po schválení záměru v NPP.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120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063552" y="260648"/>
            <a:ext cx="8041440" cy="864096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Zdroje financování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03512" y="1268760"/>
            <a:ext cx="9073008" cy="532859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Ministerstva 10 mil. Kč na rok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Ministerstvo pro místní rozvoj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Ministerstvo financí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Ministerstvo kultury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Ministerstvo spravedlnosti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Ministerstvo zdravotnictví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Ministerstvo školství, mládeže a tělovýchovy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Ministerstvo práce a sociálních věcí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Ministerstvo vnitra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Státní fond dopravní infrastruktury 100 mil. Kč na rok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cs-CZ" sz="30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Česká pošta, s. p. 10 mil. Kč na rok</a:t>
            </a:r>
          </a:p>
          <a:p>
            <a:pPr marL="0" indent="0">
              <a:lnSpc>
                <a:spcPct val="110000"/>
              </a:lnSpc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027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Postup při vytváření záměru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3432" y="2038388"/>
            <a:ext cx="10297144" cy="395133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spcBef>
                <a:spcPct val="400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provedení analýzy přístupnosti   	       koncepce odstraňování bariér (audit, generel) spolupráce města a projektanta s organizacemi osob      se zdravotním postižením při mapování bariér a navrhování trasy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ucelenost navržené trasy a její přímá návaznost na budovu veřejné správy nebo veřejných služeb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konzultace záměru na Úřadu vlády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(příp. jednotlivých projektů              s příslušnými rezorty a institucemi)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soulad projektové dokumentace s platnou legislativou</a:t>
            </a:r>
          </a:p>
          <a:p>
            <a:pPr algn="just">
              <a:lnSpc>
                <a:spcPct val="90000"/>
              </a:lnSpc>
              <a:spcBef>
                <a:spcPct val="400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Šipka doprava 3"/>
          <p:cNvSpPr/>
          <p:nvPr/>
        </p:nvSpPr>
        <p:spPr>
          <a:xfrm flipV="1">
            <a:off x="5843972" y="2029441"/>
            <a:ext cx="504056" cy="327802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7926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35040" y="436563"/>
            <a:ext cx="10721920" cy="1264245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záměru k řešení přístupnosti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71464" y="1879237"/>
            <a:ext cx="9577064" cy="464610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Formulář k předložení záměru k řešení přístupnosti </a:t>
            </a:r>
            <a:endParaRPr lang="cs-CZ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Identifikace předkladatele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Základní informace o záměru (název, …)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Přehled dílčích projektů záměru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Celková výše nákladů na realizaci projektů a výše požadované dotace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Harmonogram realizace – max. 3 roky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Popis dílčích projektů</a:t>
            </a:r>
          </a:p>
          <a:p>
            <a:pPr lvl="1" algn="just">
              <a:buFont typeface="Wingdings" panose="05000000000000000000" pitchFamily="2" charset="2"/>
              <a:buChar char="§"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Projektová dokumentace, příp. studie</a:t>
            </a:r>
          </a:p>
          <a:p>
            <a:pPr marL="45720" indent="0">
              <a:buNone/>
            </a:pPr>
            <a:r>
              <a:rPr lang="cs-CZ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Čestné prohlášení o vlastnictví nebo spoluvlastnictví pozemků a objektů, kterých     se záměr týká </a:t>
            </a:r>
          </a:p>
          <a:p>
            <a:pPr marL="45720" indent="0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89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 příspěvku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487488" y="1844824"/>
            <a:ext cx="9505056" cy="446449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Přístupnost prostředí a veřejného prostoru</a:t>
            </a:r>
          </a:p>
          <a:p>
            <a:pPr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Národní program přístupnosti pro všechny</a:t>
            </a:r>
          </a:p>
          <a:p>
            <a:pPr marL="937260" lvl="2" indent="-3429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Základní východiska a cíle</a:t>
            </a:r>
          </a:p>
          <a:p>
            <a:pPr marL="937260" lvl="2" indent="-3429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Podporovaná opatření </a:t>
            </a:r>
          </a:p>
          <a:p>
            <a:pPr marL="937260" lvl="2" indent="-3429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Podmínky účasti</a:t>
            </a:r>
          </a:p>
          <a:p>
            <a:pPr marL="937260" lvl="2" indent="-3429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Zdroje financování</a:t>
            </a:r>
          </a:p>
          <a:p>
            <a:pPr marL="937260" lvl="2" indent="-3429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Záměr k řešení přístupnosti</a:t>
            </a:r>
          </a:p>
          <a:p>
            <a:pPr marL="937260" lvl="2" indent="-3429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Statistika</a:t>
            </a:r>
          </a:p>
        </p:txBody>
      </p:sp>
    </p:spTree>
    <p:extLst>
      <p:ext uri="{BB962C8B-B14F-4D97-AF65-F5344CB8AC3E}">
        <p14:creationId xmlns:p14="http://schemas.microsoft.com/office/powerpoint/2010/main" val="1094352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127448" y="332657"/>
            <a:ext cx="9937104" cy="1546581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Předložení záměru a jeho hodnocení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55440" y="1844824"/>
            <a:ext cx="9937104" cy="4680520"/>
          </a:xfrm>
        </p:spPr>
        <p:txBody>
          <a:bodyPr>
            <a:normAutofit fontScale="92500" lnSpcReduction="10000"/>
          </a:bodyPr>
          <a:lstStyle/>
          <a:p>
            <a:pPr algn="just"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kontrola formálních náležitostí</a:t>
            </a:r>
          </a:p>
          <a:p>
            <a:pPr algn="just"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postoupení záměru k posouzení Hodnotitelské komisi</a:t>
            </a:r>
          </a:p>
          <a:p>
            <a:pPr algn="just"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vyrozumění Řídicího výboru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(doporučení k financování, nedoporučení        k financování)</a:t>
            </a:r>
          </a:p>
          <a:p>
            <a:pPr algn="just"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předložení žádosti o dotaci/příspěvek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na jednotlivé projekty u příslušného resortu ve vyhlášených termínech</a:t>
            </a:r>
          </a:p>
          <a:p>
            <a:pPr algn="just"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realizace záměru</a:t>
            </a:r>
          </a:p>
          <a:p>
            <a:pPr algn="just"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sledování realizace záměru (vyhodnocení) –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zpráva o realizaci záměru (průběžná, závěrečná)</a:t>
            </a:r>
          </a:p>
          <a:p>
            <a:pPr algn="just">
              <a:spcAft>
                <a:spcPts val="600"/>
              </a:spcAft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žádost o změnu harmonogramu </a:t>
            </a:r>
          </a:p>
          <a:p>
            <a:pPr algn="just">
              <a:buClr>
                <a:schemeClr val="tx2">
                  <a:lumMod val="75000"/>
                  <a:lumOff val="25000"/>
                </a:schemeClr>
              </a:buClr>
              <a:buFont typeface="Wingdings" panose="05000000000000000000" pitchFamily="2" charset="2"/>
              <a:buChar char="§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možnost rozšíření záměru</a:t>
            </a:r>
          </a:p>
        </p:txBody>
      </p:sp>
    </p:spTree>
    <p:extLst>
      <p:ext uri="{BB962C8B-B14F-4D97-AF65-F5344CB8AC3E}">
        <p14:creationId xmlns:p14="http://schemas.microsoft.com/office/powerpoint/2010/main" val="29513346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75280" y="188642"/>
            <a:ext cx="8041440" cy="969302"/>
          </a:xfrm>
        </p:spPr>
        <p:txBody>
          <a:bodyPr/>
          <a:lstStyle/>
          <a:p>
            <a:r>
              <a:rPr lang="cs-CZ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2005 - 2025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CB035CE4-ECB1-B813-6FD0-31F9174334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71664" y="1052736"/>
            <a:ext cx="5976664" cy="5445804"/>
          </a:xfrm>
        </p:spPr>
      </p:pic>
    </p:spTree>
    <p:extLst>
      <p:ext uri="{BB962C8B-B14F-4D97-AF65-F5344CB8AC3E}">
        <p14:creationId xmlns:p14="http://schemas.microsoft.com/office/powerpoint/2010/main" val="478210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záměrů doporučených </a:t>
            </a:r>
            <a:b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financování dle krajů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17600" y="2038350"/>
          <a:ext cx="9956800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56554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Finanční podpora ze státního rozpočtu NPP 2005-2024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00000000-0008-0000-0000-00000C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83432" y="2204864"/>
          <a:ext cx="9956800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5378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559496" y="2276872"/>
            <a:ext cx="8784976" cy="403244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4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Děkuji za pozornost!</a:t>
            </a:r>
          </a:p>
          <a:p>
            <a:pPr marL="0" indent="0">
              <a:spcBef>
                <a:spcPts val="1200"/>
              </a:spcBef>
              <a:buNone/>
            </a:pP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Blanka Espinoza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tajemnice Řídicího výboru NPP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Oddělení práv osob se zdravotním postižením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tel.: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224 002 718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email: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  <a:hlinkClick r:id="rId3"/>
              </a:rPr>
              <a:t>blanka.espinoza@vlada.gov.cz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435492"/>
            <a:ext cx="4858710" cy="109925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005064"/>
            <a:ext cx="27622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 descr="Obsah obrázku text, Písmo, logo, symbol">
            <a:extLst>
              <a:ext uri="{FF2B5EF4-FFF2-40B4-BE49-F238E27FC236}">
                <a16:creationId xmlns:a16="http://schemas.microsoft.com/office/drawing/2014/main" id="{9E590439-3BC4-9A08-A43B-325D471C3D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467931"/>
            <a:ext cx="3142240" cy="92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21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85A427-6B41-9AF5-3FB2-1B9D30C3A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40" y="436563"/>
            <a:ext cx="10721920" cy="1120229"/>
          </a:xfrm>
        </p:spPr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Přístupnost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11F089-2449-78AB-F0D8-A190CA6A4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556792"/>
            <a:ext cx="10451008" cy="47525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Roboto Slab" pitchFamily="2" charset="0"/>
                <a:cs typeface="Arial" panose="020B0604020202020204" pitchFamily="34" charset="0"/>
              </a:rPr>
              <a:t>= základní princip pro tvorbu přístupného/bezbariérového prostředí</a:t>
            </a:r>
          </a:p>
          <a:p>
            <a:endParaRPr lang="cs-CZ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Roboto Slab" pitchFamily="2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Úmluva o právech osob se zdravotním postižením </a:t>
            </a: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čl. 9 přístupnost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Stavební zákon č. 283/2021 Sb. 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Vyhláška č. 146/2024 Sb., o požadavcích na výstavbu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konkretizuje rozsah požadavků stavebního zákona pro jednotlivé typy staveb a jejich prostory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Norma ČSN 73 4001 Přístupnost a bezbariérové užívání  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stanoví konkrétní technické parametry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Národní program přístupnosti pro všechny</a:t>
            </a:r>
          </a:p>
          <a:p>
            <a:pPr lvl="2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 odstraňování bariér v budovách veřejných institucí a na pěších trasách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499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program přístupnosti </a:t>
            </a:r>
            <a:b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všechny</a:t>
            </a:r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>
          <a:xfrm>
            <a:off x="1199456" y="2205786"/>
            <a:ext cx="9937104" cy="3906308"/>
          </a:xfrm>
        </p:spPr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Národní program přístupnosti pro všechny na období 2026–2035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schválený usnesením vlády ze dne 20. listopadu 2024 č. 844</a:t>
            </a:r>
            <a:endParaRPr lang="cs-CZ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4800"/>
              </a:spcBef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Formulář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předložení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záměru k řešení přístupnosti</a:t>
            </a:r>
          </a:p>
          <a:p>
            <a:pPr marL="0" indent="0" algn="just">
              <a:buNone/>
            </a:pPr>
            <a:endParaRPr lang="cs-C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1EC16E0-6739-3A54-617C-78D430617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42094">
            <a:off x="7826152" y="3167291"/>
            <a:ext cx="1867230" cy="26532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0FB6A79-98C0-55DA-5A95-C3772875AE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9889">
            <a:off x="6787133" y="3372998"/>
            <a:ext cx="1918986" cy="269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60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75280" y="260650"/>
            <a:ext cx="8041440" cy="1224135"/>
          </a:xfrm>
        </p:spPr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Cílová skupina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25E5E795-9636-AA63-0A01-BFA5F34EBB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0077" y="1700808"/>
            <a:ext cx="8771845" cy="447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769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EA1A8-87E6-72C4-DB14-4876D7942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B26890AD-55DC-33DD-7422-CC1A3FBD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35" y="476671"/>
            <a:ext cx="10941799" cy="995991"/>
          </a:xfrm>
        </p:spPr>
        <p:txBody>
          <a:bodyPr/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 Programu přístupnosti </a:t>
            </a:r>
            <a:b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038A837D-FC7B-5B9E-F14E-0AECE609E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253" y="1628799"/>
            <a:ext cx="5040560" cy="4918141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Vytváření přístupného prostředí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všechny občany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i návštěvníky obce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Budování ucelených úseků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Propojení tras a objektů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veřejných institucí a služeb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trasa + 1 objekt)</a:t>
            </a:r>
          </a:p>
          <a:p>
            <a:pPr marL="0" indent="0" algn="ctr"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endParaRPr lang="cs-CZ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Šipka dolů 8">
            <a:extLst>
              <a:ext uri="{FF2B5EF4-FFF2-40B4-BE49-F238E27FC236}">
                <a16:creationId xmlns:a16="http://schemas.microsoft.com/office/drawing/2014/main" id="{03DBE0F7-A52E-D136-019D-25DCC18A7800}"/>
              </a:ext>
            </a:extLst>
          </p:cNvPr>
          <p:cNvSpPr/>
          <p:nvPr/>
        </p:nvSpPr>
        <p:spPr>
          <a:xfrm>
            <a:off x="2969118" y="3014478"/>
            <a:ext cx="198119" cy="403761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Šipka dolů 8">
            <a:extLst>
              <a:ext uri="{FF2B5EF4-FFF2-40B4-BE49-F238E27FC236}">
                <a16:creationId xmlns:a16="http://schemas.microsoft.com/office/drawing/2014/main" id="{9044AE5A-4D75-8A3A-889B-FA2F97711A33}"/>
              </a:ext>
            </a:extLst>
          </p:cNvPr>
          <p:cNvSpPr/>
          <p:nvPr/>
        </p:nvSpPr>
        <p:spPr>
          <a:xfrm>
            <a:off x="2969118" y="4221088"/>
            <a:ext cx="198119" cy="403761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C559C34-A494-382C-6C76-53EDD7814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976" y="1272823"/>
            <a:ext cx="4821637" cy="510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6618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360" y="332656"/>
            <a:ext cx="11121600" cy="1442674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opatření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911424" y="1775330"/>
            <a:ext cx="4608512" cy="4605998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0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bariér v budovách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4"/>
          </p:nvPr>
        </p:nvSpPr>
        <p:spPr>
          <a:xfrm>
            <a:off x="6344066" y="1628800"/>
            <a:ext cx="5112893" cy="4377846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Zpřístupňování komunikací </a:t>
            </a:r>
          </a:p>
          <a:p>
            <a:pPr marL="0" indent="0" algn="ctr">
              <a:buNone/>
            </a:pPr>
            <a:r>
              <a:rPr lang="cs-CZ" sz="20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chodce a dopravní infrastruktury</a:t>
            </a:r>
            <a:endParaRPr lang="cs-CZ" sz="2000" u="sng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F24D2D4-A7F9-C19F-6797-30D6B2C51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786" y="2420888"/>
            <a:ext cx="4181475" cy="348615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7D947881-5447-E8F8-E50F-6DB0FBB32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072" y="2564904"/>
            <a:ext cx="41243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239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veřejných institucí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1559496" y="1700809"/>
            <a:ext cx="8259688" cy="40953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Ústřední orgány státní správy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Pracoviště Úřadu práce ČR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Pracoviště České správy sociálního zabezpečení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Finanční a celní úřady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Soudy a státní zastupitelství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Služebny policie ČR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Radnice (obecní a městské úřady)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Krajské úřady</a:t>
            </a:r>
          </a:p>
        </p:txBody>
      </p:sp>
    </p:spTree>
    <p:extLst>
      <p:ext uri="{BB962C8B-B14F-4D97-AF65-F5344CB8AC3E}">
        <p14:creationId xmlns:p14="http://schemas.microsoft.com/office/powerpoint/2010/main" val="1063060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Budovy vzdělávacích a kulturních zařízení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207568" y="1844824"/>
            <a:ext cx="7622232" cy="4392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Školy, školská zařízení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Muzea, knihovny, divadla, kina apod.</a:t>
            </a:r>
          </a:p>
          <a:p>
            <a:pPr marL="4572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 algn="ctr">
              <a:buNone/>
            </a:pP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 indent="0">
              <a:buNone/>
            </a:pP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        Plzeň – Gymnázium Františka Křižíka                                                 Dobříš – vstup do knihovny</a:t>
            </a:r>
          </a:p>
        </p:txBody>
      </p:sp>
      <p:pic>
        <p:nvPicPr>
          <p:cNvPr id="1026" name="Picture 2" descr="http://www.regionplzen.cz/uws_images/firmy/049557/clanky/na-krizikove-gymnaziu-otevre-bezbarierove-upravy-jan-potmesil-a-vernisaz-vystavy-137650/bezbarirovv-pravy-gymnzia_31760_plzensko_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307" y="3140968"/>
            <a:ext cx="3810903" cy="253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110892"/>
            <a:ext cx="4104456" cy="256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0292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5576</TotalTime>
  <Words>848</Words>
  <Application>Microsoft Office PowerPoint</Application>
  <PresentationFormat>Širokoúhlá obrazovka</PresentationFormat>
  <Paragraphs>171</Paragraphs>
  <Slides>24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Calibri</vt:lpstr>
      <vt:lpstr>Cambria</vt:lpstr>
      <vt:lpstr>Rage Italic</vt:lpstr>
      <vt:lpstr>Tahoma</vt:lpstr>
      <vt:lpstr>Wingdings</vt:lpstr>
      <vt:lpstr>Sketchbook</vt:lpstr>
      <vt:lpstr>              Národní program    přístupnosti pro všechny                      20. listopadu 2025                                         Blanka Espinoza                                                        tajemnice Řídicího výboru NPP </vt:lpstr>
      <vt:lpstr>Obsah příspěvku</vt:lpstr>
      <vt:lpstr>Přístupnost</vt:lpstr>
      <vt:lpstr>Národní program přístupnosti  pro všechny</vt:lpstr>
      <vt:lpstr>Cílová skupina</vt:lpstr>
      <vt:lpstr>Cíl Programu přístupnosti  </vt:lpstr>
      <vt:lpstr>    Základní opatření </vt:lpstr>
      <vt:lpstr>Budovy veřejných institucí</vt:lpstr>
      <vt:lpstr>Budovy vzdělávacích a kulturních zařízení</vt:lpstr>
      <vt:lpstr>Budovy zařízení poskytujících zdravotní a sociální služby  a domy zvláštního určení</vt:lpstr>
      <vt:lpstr>Pošty</vt:lpstr>
      <vt:lpstr>Zpřístupňování komunikací pro chodce      a dopravní infrastruktury</vt:lpstr>
      <vt:lpstr>Nové Město nad Metují </vt:lpstr>
      <vt:lpstr>Hrádek nad Nisou</vt:lpstr>
      <vt:lpstr>Podmínky pro účast v NPP</vt:lpstr>
      <vt:lpstr>Financování</vt:lpstr>
      <vt:lpstr>Zdroje financování</vt:lpstr>
      <vt:lpstr>Postup při vytváření záměru</vt:lpstr>
      <vt:lpstr>Obsah záměru k řešení přístupnosti</vt:lpstr>
      <vt:lpstr>Předložení záměru a jeho hodnocení</vt:lpstr>
      <vt:lpstr>2005 - 2025</vt:lpstr>
      <vt:lpstr>Počet záměrů doporučených  k financování dle krajů</vt:lpstr>
      <vt:lpstr>Finanční podpora ze státního rozpočtu NPP 2005-2024</vt:lpstr>
      <vt:lpstr>Prezentace aplikace PowerPoint</vt:lpstr>
    </vt:vector>
  </TitlesOfParts>
  <Company>uv cr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dokumenty</dc:title>
  <dc:creator>Mičicová Barbora</dc:creator>
  <cp:lastModifiedBy>Berková Hana</cp:lastModifiedBy>
  <cp:revision>272</cp:revision>
  <cp:lastPrinted>2025-09-30T12:41:51Z</cp:lastPrinted>
  <dcterms:created xsi:type="dcterms:W3CDTF">2013-03-28T10:06:01Z</dcterms:created>
  <dcterms:modified xsi:type="dcterms:W3CDTF">2025-11-18T16:06:19Z</dcterms:modified>
</cp:coreProperties>
</file>