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13" r:id="rId4"/>
    <p:sldId id="334" r:id="rId5"/>
    <p:sldId id="335" r:id="rId6"/>
    <p:sldId id="1331" r:id="rId7"/>
    <p:sldId id="1333" r:id="rId8"/>
    <p:sldId id="1335" r:id="rId9"/>
    <p:sldId id="1340" r:id="rId10"/>
    <p:sldId id="1342" r:id="rId11"/>
    <p:sldId id="1345" r:id="rId12"/>
    <p:sldId id="1341" r:id="rId13"/>
    <p:sldId id="1337" r:id="rId14"/>
    <p:sldId id="1346" r:id="rId15"/>
    <p:sldId id="1344" r:id="rId16"/>
    <p:sldId id="1347" r:id="rId17"/>
    <p:sldId id="288" r:id="rId18"/>
    <p:sldId id="290" r:id="rId19"/>
    <p:sldId id="1348" r:id="rId20"/>
    <p:sldId id="333" r:id="rId21"/>
    <p:sldId id="264" r:id="rId2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00"/>
    <a:srgbClr val="FEE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69568159448819"/>
          <c:y val="0.10803524187775333"/>
          <c:w val="0.77304318405511807"/>
          <c:h val="0.721750386211221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8E5-4ABF-BAC4-83A987C4074E}"/>
              </c:ext>
            </c:extLst>
          </c:dPt>
          <c:dLbls>
            <c:dLbl>
              <c:idx val="0"/>
              <c:layout>
                <c:manualLayout>
                  <c:x val="2.734381151574803E-2"/>
                  <c:y val="-0.35864498979217369"/>
                </c:manualLayout>
              </c:layout>
              <c:numFmt formatCode="#,##0\ &quot;Kč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18749999999998"/>
                      <c:h val="8.4302727958129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8E5-4ABF-BAC4-83A987C4074E}"/>
                </c:ext>
              </c:extLst>
            </c:dLbl>
            <c:dLbl>
              <c:idx val="1"/>
              <c:layout>
                <c:manualLayout>
                  <c:x val="3.2812499999999883E-2"/>
                  <c:y val="-0.27656250648243169"/>
                </c:manualLayout>
              </c:layout>
              <c:numFmt formatCode="#,##0\ &quot;Kč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E5-4ABF-BAC4-83A987C4074E}"/>
                </c:ext>
              </c:extLst>
            </c:dLbl>
            <c:numFmt formatCode="#,##0\ &quot;Kč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Předpokládané hodnoty všech VZ</c:v>
                </c:pt>
                <c:pt idx="1">
                  <c:v>Ceny se smluv na VZ celkem</c:v>
                </c:pt>
              </c:strCache>
            </c:strRef>
          </c:cat>
          <c:val>
            <c:numRef>
              <c:f>List1!$B$2:$B$3</c:f>
              <c:numCache>
                <c:formatCode>#\ ##0\ "Kč";[Red]#\ ##0\ "Kč"</c:formatCode>
                <c:ptCount val="2"/>
                <c:pt idx="0">
                  <c:v>1075940697</c:v>
                </c:pt>
                <c:pt idx="1">
                  <c:v>732914280.26999998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E5-4ABF-BAC4-83A987C407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23568288"/>
        <c:axId val="859175872"/>
        <c:axId val="0"/>
      </c:bar3DChart>
      <c:catAx>
        <c:axId val="1023568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59175872"/>
        <c:crosses val="autoZero"/>
        <c:auto val="1"/>
        <c:lblAlgn val="ctr"/>
        <c:lblOffset val="100"/>
        <c:noMultiLvlLbl val="0"/>
      </c:catAx>
      <c:valAx>
        <c:axId val="85917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1" dirty="0"/>
                  <a:t>Cena v Kč</a:t>
                </a:r>
                <a:r>
                  <a:rPr lang="cs-CZ" sz="1600" b="1" baseline="0" dirty="0"/>
                  <a:t> bez DPH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\ &quot;Kč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2356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800369094488193"/>
          <c:y val="0.85178974829049281"/>
          <c:w val="0.57274261811023619"/>
          <c:h val="4.5085258053318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DCAC-CE6C-F34D-BB40-15ED19D929C0}" type="datetimeFigureOut">
              <a:rPr lang="cs-CZ" smtClean="0"/>
              <a:t>20.11.2025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DD35B-1E30-6B4F-BA7A-178A1A80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58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047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9C45-A46D-7027-42BD-10C474F8E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24EC8D9-A5D8-A86F-F6C4-A4374535E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6D436AD-E01B-E289-F3AA-31890C511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4E09D3-EDDF-5294-3C1F-BE2836A16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277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DD794-AAB5-7AB0-E182-9DE012C5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68A62E0-6696-586F-3E08-7F11F89D9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DCFDE13-E640-5124-6535-1DF6A2AAA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1B9560-ED7E-B1DE-8C25-8585C8AA7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57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14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54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485E1-7A19-C581-9CF1-0CBD7A82A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F596D0E-747B-00B9-08DD-FE290095A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FF59372-55AC-21A8-85AE-8DD93E689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229840-297C-E9BF-9D1C-A1639499F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135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75FAC-8A3F-549D-6332-A222C6081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9D50D9C-9F8D-1DA9-FF54-E41FBFF30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5E61DC1-5294-7CB9-349D-AE7DF245C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851DAA-A8A8-C4F7-F6A5-06C0C0F48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14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B2753-2111-106E-56A8-2EB235EEE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5F3D98A-0378-165E-7C6E-B7A4DAE14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FAA18C1-6149-5C8B-1814-1D185590E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A5290C-745D-C6E8-153B-4B25353BA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9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9E34D-9BAD-80C1-4D88-5C6F214D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540DB83-632C-402A-EEDE-E3B2F60A4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FBF45BC-A6C1-B63F-80EF-CDB7E9ABC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29FFAE-DF0E-F9C9-FB44-6D7B22767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52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572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18577-2A76-12CE-867D-D959B1B41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A35192C-60C2-FD76-9807-FE67B22BB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609186-D0D7-9AEE-DF80-FE5D42DB2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5C0C87-C3C2-8B01-7778-0FBD2BFFF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EB7-1609-4DB2-A9FA-C9A5A4BF954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2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88479-C83F-D340-AC78-BAEA2E3F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B8C09E-EFCA-AB4C-BA83-68F10355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9F0EB4-8389-0C47-86B2-1847372CE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A75BC3-4017-C342-A2A7-3958F6DBC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803EF-32E5-1145-A509-F7994F4E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CB8E4-C0AD-4E5B-9197-56D620985C32}" type="datetime1">
              <a:rPr lang="cs-CZ" smtClean="0"/>
              <a:t>20.11.2025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0D550-6A80-2244-AA4F-0A3275A4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F316BE-2998-1E4A-83A9-D9050107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62E07EA-F260-7549-976E-B5A77B1A6F8B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8936CAC-5922-E64E-B61E-0EBB8C2FF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017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ý slide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CC4AAD7-5472-9243-9B53-33AAA4C37C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sz="96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AF84FE4-A791-154D-8D89-7AE14B2F0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736873"/>
            <a:ext cx="9144000" cy="1655762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lnSpc>
                <a:spcPct val="6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Krajský úřad ZK</a:t>
            </a:r>
          </a:p>
          <a:p>
            <a:r>
              <a:rPr lang="cs-CZ" dirty="0"/>
              <a:t>Třída Tomáše Bati 21</a:t>
            </a:r>
          </a:p>
          <a:p>
            <a:r>
              <a:rPr lang="cs-CZ" dirty="0"/>
              <a:t>Zlín 761 90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4A837E-901A-C645-93E3-46FC598A6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0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A8EB467B-1B72-0844-8B4A-9B97214D320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D2B99-8320-C74A-A004-6A87A98F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6D43F-5937-FB4B-BEE5-733425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2026" y="611187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69D52B79-230B-466A-97AF-EDFE112872C6}" type="datetime1">
              <a:rPr lang="cs-CZ" smtClean="0"/>
              <a:t>20.11.2025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DB1C5-5CB2-4642-83AF-2F13EDC3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02600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7E0B1-A765-BD4B-88A5-DD684EA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  <a:prstGeom prst="rect">
            <a:avLst/>
          </a:prstGeom>
        </p:spPr>
        <p:txBody>
          <a:bodyPr anchor="b"/>
          <a:lstStyle>
            <a:lvl1pPr>
              <a:defRPr sz="4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0A28088-5B5E-0D49-8009-650A01CA5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14610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FF8C54-ADC3-FB41-8FA8-5442DAA0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A1B9A-0BDB-4126-9181-EB301533DE6A}" type="datetime1">
              <a:rPr lang="cs-CZ" smtClean="0"/>
              <a:t>20.11.2025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99A2F4-445F-3B40-9D23-8AB4D4FE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D341A6C-DE7B-3344-BDB9-8EFB14028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5150126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D7C209FA-AB6E-2841-B554-164C048ED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563562"/>
            <a:ext cx="5150126" cy="16557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9D1F263-5082-D040-8558-9E708E7123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580541"/>
            <a:ext cx="5499652" cy="563878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0" i="1"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b="0" i="1" dirty="0">
                <a:latin typeface="Degular" pitchFamily="82" charset="0"/>
              </a:rPr>
              <a:t>zde vložte fotku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40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301C3-EDD8-8443-9B23-624712369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BF2C62-EAA8-FD46-AB0C-AFB46182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FEBD6D-B94A-4C40-AA98-1C5062D6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DFA1F3-B8DF-448A-B8C0-E687E351881D}" type="datetime1">
              <a:rPr lang="cs-CZ" smtClean="0"/>
              <a:t>20.11.2025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001B55-F3D8-B245-916B-3D87F531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B028F9-C99B-2345-BCCE-D5C768B7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83C6B9-51BF-354A-813E-1E819CCC41A1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A18D240-3BE2-B74D-A516-B0F270362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59856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60D600-9E1D-644E-955C-AB90DED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E7F195-0ECA-5B4E-A9CE-6F805D88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9F282E-870E-E74D-944D-04EE93DED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5EF3A7-92DE-084B-987D-EA3639592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139B72-6DD2-A340-833A-5DC55CEC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E00CC3-EA27-4774-B418-1F687DBCB6BD}" type="datetime1">
              <a:rPr lang="cs-CZ" smtClean="0"/>
              <a:t>20.11.2025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01F343-B190-BE48-9F5D-5B2FD4CD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E1B4949-59AC-7B49-9256-34E0F63B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CF809C9-6CD1-224D-B38B-D9054EF10F1C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4AA426A-68B9-3C47-AFEB-D3AC3F0BF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7690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67392C5-49AE-E548-81A5-FC459F4C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568C82-A30D-429E-AF2E-58BE372D8EC2}" type="datetime1">
              <a:rPr lang="cs-CZ" smtClean="0"/>
              <a:t>20.11.2025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EE62BF-0652-CC49-B1C6-740D979D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BE27E5-F9AD-FA40-BB59-77DCC9C5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B4FD313-B4A8-0A46-A50D-B31C9DA87A8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1BCA978-992E-9541-9BE1-4AF26B9D8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66573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66500E-7FAE-3947-9DAD-FBA5BC7E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A1F3D3-F645-43EF-A2AD-F819FF1D0978}" type="datetime1">
              <a:rPr lang="cs-CZ" smtClean="0"/>
              <a:t>20.11.2025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8ACE9A-9F8E-CA4C-B782-EFD36998E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900C6D-9313-3E4C-B392-797DCC38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97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8F003-A3D3-034D-9720-A29A641D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C9885-78EF-7E49-B9B7-55A0262D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B5D9DD-0ECA-C54D-88FB-0C68D8DF3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0A157-10E2-3A41-9082-3C345EC0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C01879-D419-4A93-88F2-306D94A8453A}" type="datetime1">
              <a:rPr lang="cs-CZ" smtClean="0"/>
              <a:t>20.11.2025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4CFB0E-3ED7-644D-9D3C-61F36A5F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B83830-1354-2D43-AE7D-380C4FEA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8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E36E-C6D9-964D-B45E-DBD89DD4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845132-64BF-844A-8C4F-0A043DE08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262657-9F70-6F44-BA53-3669D8E3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32EC5D-74A5-B64D-AAF7-CD3ACB6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5A6917-4451-42DB-B526-20F238F593B1}" type="datetime1">
              <a:rPr lang="cs-CZ" smtClean="0"/>
              <a:t>20.11.2025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C7E311-A125-DB47-B7CE-65018DA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CC73E3-49F8-B845-AD36-F5386031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4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BBF5F4-3DF4-D44B-9838-6CB84E6A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5FD67A-23F8-3A4C-8A09-6F2FFDD2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E14E2A-7861-2E4E-AE70-2C50E156B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9AB4EAC-3A4A-4D5E-AFA0-0A9B4AEB90A0}" type="datetime1">
              <a:rPr lang="cs-CZ" smtClean="0"/>
              <a:t>20.11.2025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1FCBC8-96E6-C244-ACD4-C5CE32D24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2C4FB4-DF05-094A-A789-D60084923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15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64F62-C66D-7747-AE1D-B98617324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560" y="473530"/>
            <a:ext cx="10915876" cy="3347972"/>
          </a:xfrm>
        </p:spPr>
        <p:txBody>
          <a:bodyPr anchor="t">
            <a:normAutofit/>
          </a:bodyPr>
          <a:lstStyle/>
          <a:p>
            <a:pPr algn="ctr">
              <a:lnSpc>
                <a:spcPct val="7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altLang="cs-CZ" sz="6000" dirty="0">
                <a:latin typeface="+mj-lt"/>
              </a:rPr>
            </a:br>
            <a:br>
              <a:rPr lang="cs-CZ" altLang="cs-CZ" sz="6000" dirty="0">
                <a:latin typeface="+mj-lt"/>
              </a:rPr>
            </a:br>
            <a:r>
              <a:rPr lang="cs-CZ" altLang="cs-CZ" sz="6000" dirty="0">
                <a:latin typeface="+mj-lt"/>
              </a:rPr>
              <a:t>Setkání se starosty </a:t>
            </a:r>
            <a:br>
              <a:rPr lang="cs-CZ" altLang="cs-CZ" sz="7200" b="1" spc="50" dirty="0">
                <a:latin typeface="+mj-lt"/>
              </a:rPr>
            </a:br>
            <a:br>
              <a:rPr lang="cs-CZ" altLang="cs-CZ" sz="4800" dirty="0">
                <a:latin typeface="+mj-lt"/>
              </a:rPr>
            </a:br>
            <a:r>
              <a:rPr lang="cs-CZ" altLang="cs-CZ" sz="4000" dirty="0">
                <a:latin typeface="+mj-lt"/>
              </a:rPr>
              <a:t>Hejtman</a:t>
            </a:r>
            <a:r>
              <a:rPr lang="cs-CZ" altLang="cs-CZ" sz="7200" dirty="0">
                <a:latin typeface="+mj-lt"/>
              </a:rPr>
              <a:t> </a:t>
            </a:r>
            <a:endParaRPr lang="cs-CZ" sz="7200" b="1" spc="50" dirty="0">
              <a:latin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70C84C-FA25-4B48-8EA5-40D03BC15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24" y="5761626"/>
            <a:ext cx="2334772" cy="509777"/>
          </a:xfrm>
        </p:spPr>
        <p:txBody>
          <a:bodyPr anchor="t">
            <a:normAutofit/>
          </a:bodyPr>
          <a:lstStyle/>
          <a:p>
            <a:pPr algn="l"/>
            <a:r>
              <a:rPr lang="cs-CZ" sz="2800" dirty="0">
                <a:latin typeface="+mj-lt"/>
              </a:rPr>
              <a:t>20.11.2025</a:t>
            </a:r>
          </a:p>
        </p:txBody>
      </p:sp>
    </p:spTree>
    <p:extLst>
      <p:ext uri="{BB962C8B-B14F-4D97-AF65-F5344CB8AC3E}">
        <p14:creationId xmlns:p14="http://schemas.microsoft.com/office/powerpoint/2010/main" val="213465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E9F58-5066-2C90-6182-6CA17789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494168D-EC32-B13B-8342-92C5EEF4AEB1}"/>
              </a:ext>
            </a:extLst>
          </p:cNvPr>
          <p:cNvSpPr/>
          <p:nvPr/>
        </p:nvSpPr>
        <p:spPr>
          <a:xfrm>
            <a:off x="605610" y="57536"/>
            <a:ext cx="180774" cy="973296"/>
          </a:xfrm>
          <a:prstGeom prst="rect">
            <a:avLst/>
          </a:prstGeom>
          <a:solidFill>
            <a:srgbClr val="47A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326933-1C73-0B84-7591-90E54355C1CB}"/>
              </a:ext>
            </a:extLst>
          </p:cNvPr>
          <p:cNvSpPr txBox="1"/>
          <p:nvPr/>
        </p:nvSpPr>
        <p:spPr>
          <a:xfrm>
            <a:off x="868416" y="19040"/>
            <a:ext cx="10927344" cy="105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MODERNIZACE STÁVAJÍCÍCH BUDOV </a:t>
            </a:r>
          </a:p>
          <a:p>
            <a:pPr>
              <a:lnSpc>
                <a:spcPts val="4000"/>
              </a:lnSpc>
            </a:pPr>
            <a:r>
              <a:rPr lang="cs-CZ" sz="2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PŘÍSTAVBA CHIRURGIE – PROJEKTUJEME DOKUMENTACI PROVEDENÍ STAVBY </a:t>
            </a:r>
          </a:p>
        </p:txBody>
      </p:sp>
      <p:pic>
        <p:nvPicPr>
          <p:cNvPr id="4" name="Obrázek 3" descr="Obsah obrázku obloha, mrak, venku, budova&#10;&#10;Obsah generovaný pomocí AI může být nesprávný.">
            <a:extLst>
              <a:ext uri="{FF2B5EF4-FFF2-40B4-BE49-F238E27FC236}">
                <a16:creationId xmlns:a16="http://schemas.microsoft.com/office/drawing/2014/main" id="{633AA2EE-0442-1EB7-E7A3-98F28DE43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65" y="1069328"/>
            <a:ext cx="9233669" cy="573148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27FB542-D6DA-E63D-43CA-DC4E49D70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350" y="6007823"/>
            <a:ext cx="1670109" cy="6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A218E-5BF3-7597-29DC-48231B136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0CF3ECEB-B3BC-7780-5C0F-8E005DC7752A}"/>
              </a:ext>
            </a:extLst>
          </p:cNvPr>
          <p:cNvSpPr/>
          <p:nvPr/>
        </p:nvSpPr>
        <p:spPr>
          <a:xfrm>
            <a:off x="547078" y="131378"/>
            <a:ext cx="175298" cy="8836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433D9B9-5007-6C41-BC86-D30093E9D226}"/>
              </a:ext>
            </a:extLst>
          </p:cNvPr>
          <p:cNvSpPr txBox="1"/>
          <p:nvPr/>
        </p:nvSpPr>
        <p:spPr>
          <a:xfrm>
            <a:off x="794664" y="28199"/>
            <a:ext cx="10074441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NOVÁ VÝSTAVBA A ROZVOJ</a:t>
            </a:r>
          </a:p>
          <a:p>
            <a:pPr>
              <a:lnSpc>
                <a:spcPts val="4000"/>
              </a:lnSpc>
            </a:pPr>
            <a:r>
              <a:rPr lang="cs-CZ" sz="2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NÁSTAVBA HTO - PROJEKTUJEME  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A001CC18-DF9E-53CF-EB39-4A236AA548B2}"/>
              </a:ext>
            </a:extLst>
          </p:cNvPr>
          <p:cNvSpPr txBox="1">
            <a:spLocks/>
          </p:cNvSpPr>
          <p:nvPr/>
        </p:nvSpPr>
        <p:spPr>
          <a:xfrm>
            <a:off x="547078" y="1941923"/>
            <a:ext cx="2837468" cy="2507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cs-CZ" sz="1400" dirty="0">
              <a:latin typeface="Montserrat" panose="00000500000000000000" pitchFamily="50" charset="-18"/>
            </a:endParaRPr>
          </a:p>
        </p:txBody>
      </p:sp>
      <p:pic>
        <p:nvPicPr>
          <p:cNvPr id="3" name="Obrázek 2" descr="Obsah obrázku venku, obloha, mrak, tráva&#10;&#10;Obsah generovaný pomocí AI může být nesprávný.">
            <a:extLst>
              <a:ext uri="{FF2B5EF4-FFF2-40B4-BE49-F238E27FC236}">
                <a16:creationId xmlns:a16="http://schemas.microsoft.com/office/drawing/2014/main" id="{1F36EAAA-93CE-3F13-F665-A07EE5235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43" y="1107348"/>
            <a:ext cx="8090913" cy="572245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594EA94-9B45-C923-0CD1-9B6CFD24B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456" y="6017983"/>
            <a:ext cx="1670109" cy="6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BE67-AF9E-F2A1-E163-7ED11664D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91DF49C9-6719-2D1A-3C49-4F452947FAC9}"/>
              </a:ext>
            </a:extLst>
          </p:cNvPr>
          <p:cNvSpPr/>
          <p:nvPr/>
        </p:nvSpPr>
        <p:spPr>
          <a:xfrm>
            <a:off x="565931" y="155448"/>
            <a:ext cx="156445" cy="877824"/>
          </a:xfrm>
          <a:prstGeom prst="rect">
            <a:avLst/>
          </a:prstGeom>
          <a:solidFill>
            <a:srgbClr val="47A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99ABE47-7492-08A2-16BD-2D7D61DB8797}"/>
              </a:ext>
            </a:extLst>
          </p:cNvPr>
          <p:cNvSpPr txBox="1"/>
          <p:nvPr/>
        </p:nvSpPr>
        <p:spPr>
          <a:xfrm>
            <a:off x="800151" y="-7459"/>
            <a:ext cx="10455167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MODERNIZACE STÁVAJÍCÍCH BUDOV</a:t>
            </a:r>
          </a:p>
          <a:p>
            <a:pPr>
              <a:lnSpc>
                <a:spcPts val="4000"/>
              </a:lnSpc>
            </a:pPr>
            <a:r>
              <a:rPr lang="cs-CZ" sz="2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URGENT – PŘIPRAVUJEME SOUTĚŽ NA ZHOTOVITELE</a:t>
            </a: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Obrázek 2" descr="Obsah obrázku obloha, venku, vozidlo, budova&#10;&#10;Obsah generovaný pomocí AI může být nesprávný.">
            <a:extLst>
              <a:ext uri="{FF2B5EF4-FFF2-40B4-BE49-F238E27FC236}">
                <a16:creationId xmlns:a16="http://schemas.microsoft.com/office/drawing/2014/main" id="{EE04BD13-5D4B-FCE4-D224-27D4CE1BA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9" y="1078992"/>
            <a:ext cx="10090149" cy="567571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223B648-2F81-DC6F-8812-588727A0E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53" y="255631"/>
            <a:ext cx="1670109" cy="6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6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B200D1D-D15A-42CA-80E3-973320CD0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30" y="6180543"/>
            <a:ext cx="1670109" cy="67745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223744F-234F-4B13-A62B-C6A2FB288024}"/>
              </a:ext>
            </a:extLst>
          </p:cNvPr>
          <p:cNvSpPr/>
          <p:nvPr/>
        </p:nvSpPr>
        <p:spPr>
          <a:xfrm>
            <a:off x="547076" y="190329"/>
            <a:ext cx="225080" cy="6982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3CE0562-FC28-47FE-B7E1-C2D8C0FFA30D}"/>
              </a:ext>
            </a:extLst>
          </p:cNvPr>
          <p:cNvSpPr txBox="1"/>
          <p:nvPr/>
        </p:nvSpPr>
        <p:spPr>
          <a:xfrm>
            <a:off x="772156" y="195301"/>
            <a:ext cx="923598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NOVÁ VÝSTAVBA A ROZVOJ 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E10DBCE4-7523-4572-B42A-ED199F133E9C}"/>
              </a:ext>
            </a:extLst>
          </p:cNvPr>
          <p:cNvSpPr txBox="1">
            <a:spLocks/>
          </p:cNvSpPr>
          <p:nvPr/>
        </p:nvSpPr>
        <p:spPr>
          <a:xfrm>
            <a:off x="547078" y="1941922"/>
            <a:ext cx="2837468" cy="28586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400" dirty="0" err="1">
                <a:latin typeface="Montserrat" panose="00000500000000000000" pitchFamily="50" charset="-18"/>
              </a:rPr>
              <a:t>Gynekologicko</a:t>
            </a:r>
            <a:r>
              <a:rPr lang="cs-CZ" sz="1400" dirty="0">
                <a:latin typeface="Montserrat" panose="00000500000000000000" pitchFamily="50" charset="-18"/>
              </a:rPr>
              <a:t> – porodnický komplex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Nástavba pro Hematologicko-transfuzní oddělení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Oční pavilon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Centrální </a:t>
            </a:r>
            <a:r>
              <a:rPr lang="cs-CZ" sz="1400" dirty="0" err="1">
                <a:latin typeface="Montserrat" panose="00000500000000000000" pitchFamily="50" charset="-18"/>
              </a:rPr>
              <a:t>polyblok</a:t>
            </a:r>
            <a:r>
              <a:rPr lang="cs-CZ" sz="1400" dirty="0">
                <a:latin typeface="Montserrat" panose="00000500000000000000" pitchFamily="50" charset="-18"/>
              </a:rPr>
              <a:t> urgentní medicíny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3F6C442-EAD2-4C30-B4B8-A78C0F8B54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70" y="6274546"/>
            <a:ext cx="1313749" cy="388153"/>
          </a:xfrm>
          <a:prstGeom prst="rect">
            <a:avLst/>
          </a:prstGeom>
        </p:spPr>
      </p:pic>
      <p:pic>
        <p:nvPicPr>
          <p:cNvPr id="3" name="Obrázek 2" descr="Obsah obrázku venku, Letecké snímkování, Pohled z ptačí perspektivy, ve vzduchu&#10;&#10;Obsah generovaný pomocí AI může být nesprávný.">
            <a:extLst>
              <a:ext uri="{FF2B5EF4-FFF2-40B4-BE49-F238E27FC236}">
                <a16:creationId xmlns:a16="http://schemas.microsoft.com/office/drawing/2014/main" id="{4E0A54E4-AF4A-4836-6DCE-E2FA96B00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46" y="874647"/>
            <a:ext cx="7927848" cy="51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0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E1872-5110-E451-AE25-A1BA73419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057B4604-55C6-766A-BFD9-96BC0415D6EC}"/>
              </a:ext>
            </a:extLst>
          </p:cNvPr>
          <p:cNvSpPr/>
          <p:nvPr/>
        </p:nvSpPr>
        <p:spPr>
          <a:xfrm>
            <a:off x="547078" y="131378"/>
            <a:ext cx="209126" cy="8470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4F7DFA-6D7D-7A37-4C0B-31FC02EC00E3}"/>
              </a:ext>
            </a:extLst>
          </p:cNvPr>
          <p:cNvSpPr txBox="1"/>
          <p:nvPr/>
        </p:nvSpPr>
        <p:spPr>
          <a:xfrm>
            <a:off x="831240" y="0"/>
            <a:ext cx="10074441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NOVÁ VÝSTAVBA A ROZVOJ</a:t>
            </a:r>
          </a:p>
          <a:p>
            <a:pPr>
              <a:lnSpc>
                <a:spcPts val="4000"/>
              </a:lnSpc>
            </a:pPr>
            <a:r>
              <a:rPr lang="cs-CZ" sz="2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OČNÍ PAVILON - PROJEKTUJEME  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F14A73E3-9CED-B83C-ABDA-46584038BA08}"/>
              </a:ext>
            </a:extLst>
          </p:cNvPr>
          <p:cNvSpPr txBox="1">
            <a:spLocks/>
          </p:cNvSpPr>
          <p:nvPr/>
        </p:nvSpPr>
        <p:spPr>
          <a:xfrm>
            <a:off x="547078" y="1941923"/>
            <a:ext cx="2837468" cy="2507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cs-CZ" sz="1400" dirty="0">
              <a:latin typeface="Montserrat" panose="00000500000000000000" pitchFamily="50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C08AB72-9212-3EFD-54D8-784284630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50" y="1086451"/>
            <a:ext cx="10431500" cy="561148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5F4D72-50F6-E1C0-0346-A7342F238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61" y="300951"/>
            <a:ext cx="1670109" cy="6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80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5287B-B18B-48AA-9234-20872FA7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286D199F-7482-464F-0144-36F117594EB0}"/>
              </a:ext>
            </a:extLst>
          </p:cNvPr>
          <p:cNvSpPr/>
          <p:nvPr/>
        </p:nvSpPr>
        <p:spPr>
          <a:xfrm>
            <a:off x="547078" y="131378"/>
            <a:ext cx="202730" cy="83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0F01ECD-8A01-E99D-3FDB-88FA36B7D7A1}"/>
              </a:ext>
            </a:extLst>
          </p:cNvPr>
          <p:cNvSpPr txBox="1"/>
          <p:nvPr/>
        </p:nvSpPr>
        <p:spPr>
          <a:xfrm>
            <a:off x="867816" y="0"/>
            <a:ext cx="9235987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NOVÁ VÝSTAVBA A ROZVOJ</a:t>
            </a:r>
          </a:p>
          <a:p>
            <a:pPr>
              <a:lnSpc>
                <a:spcPts val="4000"/>
              </a:lnSpc>
            </a:pPr>
            <a:r>
              <a:rPr lang="cs-CZ" sz="2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GPK – PŘIPRAVUJEME SOUTĚŽ NA ZHOTOVITELE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28A1CFAB-784A-A5DE-D137-0664AC576AE4}"/>
              </a:ext>
            </a:extLst>
          </p:cNvPr>
          <p:cNvSpPr txBox="1">
            <a:spLocks/>
          </p:cNvSpPr>
          <p:nvPr/>
        </p:nvSpPr>
        <p:spPr>
          <a:xfrm>
            <a:off x="547078" y="1941923"/>
            <a:ext cx="2837468" cy="2507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cs-CZ" sz="1400" dirty="0">
              <a:latin typeface="Montserrat" panose="00000500000000000000" pitchFamily="50" charset="-18"/>
            </a:endParaRPr>
          </a:p>
        </p:txBody>
      </p:sp>
      <p:pic>
        <p:nvPicPr>
          <p:cNvPr id="4" name="Obrázek 3" descr="Obsah obrázku venku, budova, obloha, architektura&#10;&#10;Obsah generovaný pomocí AI může být nesprávný.">
            <a:extLst>
              <a:ext uri="{FF2B5EF4-FFF2-40B4-BE49-F238E27FC236}">
                <a16:creationId xmlns:a16="http://schemas.microsoft.com/office/drawing/2014/main" id="{23CDDB25-B235-0495-DA56-C751AC955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98" y="1086451"/>
            <a:ext cx="8743804" cy="565565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67E74B3-ABCA-4523-F463-45B928B88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91" y="6064645"/>
            <a:ext cx="1670109" cy="6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62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3542B-B53A-71EF-F35B-A4979EA1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FBA5F26-7BE1-6E2D-D3B6-0F36F9BAE69C}"/>
              </a:ext>
            </a:extLst>
          </p:cNvPr>
          <p:cNvSpPr/>
          <p:nvPr/>
        </p:nvSpPr>
        <p:spPr>
          <a:xfrm>
            <a:off x="547078" y="131378"/>
            <a:ext cx="175298" cy="10116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34DB91B-CD6A-E75B-01EF-DF1D43B8E994}"/>
              </a:ext>
            </a:extLst>
          </p:cNvPr>
          <p:cNvSpPr txBox="1"/>
          <p:nvPr/>
        </p:nvSpPr>
        <p:spPr>
          <a:xfrm>
            <a:off x="722376" y="44650"/>
            <a:ext cx="10074441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NOVÁ VÝSTAVBA A ROZVOJ</a:t>
            </a:r>
          </a:p>
          <a:p>
            <a:pPr>
              <a:lnSpc>
                <a:spcPts val="4000"/>
              </a:lnSpc>
            </a:pPr>
            <a:r>
              <a:rPr lang="cs-CZ" sz="2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CPUO - PROJEKTUJEME</a:t>
            </a:r>
            <a:r>
              <a:rPr lang="cs-CZ" sz="32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6303B157-C6F0-A824-62B8-870055949FF8}"/>
              </a:ext>
            </a:extLst>
          </p:cNvPr>
          <p:cNvSpPr txBox="1">
            <a:spLocks/>
          </p:cNvSpPr>
          <p:nvPr/>
        </p:nvSpPr>
        <p:spPr>
          <a:xfrm>
            <a:off x="547078" y="1941923"/>
            <a:ext cx="2837468" cy="2507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cs-CZ" sz="1400" dirty="0">
              <a:latin typeface="Montserrat" panose="00000500000000000000" pitchFamily="50" charset="-18"/>
            </a:endParaRPr>
          </a:p>
        </p:txBody>
      </p:sp>
      <p:pic>
        <p:nvPicPr>
          <p:cNvPr id="3" name="Obrázek 2" descr="Obsah obrázku venku, mrak, tráva, obloha&#10;&#10;Obsah generovaný pomocí AI může být nesprávný.">
            <a:extLst>
              <a:ext uri="{FF2B5EF4-FFF2-40B4-BE49-F238E27FC236}">
                <a16:creationId xmlns:a16="http://schemas.microsoft.com/office/drawing/2014/main" id="{E8584D1C-3010-8210-53D2-0A08F4E7A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0" y="1146477"/>
            <a:ext cx="10074440" cy="566687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B1D2F2E-20FF-3903-3829-D3182B018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60" y="249146"/>
            <a:ext cx="1670109" cy="6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0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CBD21DD6-1D19-C646-8A9D-40DF9E8A5024}"/>
              </a:ext>
            </a:extLst>
          </p:cNvPr>
          <p:cNvSpPr txBox="1">
            <a:spLocks/>
          </p:cNvSpPr>
          <p:nvPr/>
        </p:nvSpPr>
        <p:spPr>
          <a:xfrm>
            <a:off x="647699" y="558800"/>
            <a:ext cx="5692715" cy="20550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/>
              <a:t>ZDRAVOTNICTVÍ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72652DA-3589-03CE-0190-6A775347B51A}"/>
              </a:ext>
            </a:extLst>
          </p:cNvPr>
          <p:cNvSpPr txBox="1">
            <a:spLocks/>
          </p:cNvSpPr>
          <p:nvPr/>
        </p:nvSpPr>
        <p:spPr>
          <a:xfrm>
            <a:off x="647698" y="1147313"/>
            <a:ext cx="11016218" cy="5232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cs-CZ" sz="3200" dirty="0"/>
              <a:t>Uherskohradišťská nemocnice a.s. </a:t>
            </a:r>
          </a:p>
          <a:p>
            <a:r>
              <a:rPr lang="cs-CZ" sz="3200" dirty="0"/>
              <a:t>Rekonstrukce objektu č.11 – </a:t>
            </a:r>
            <a:r>
              <a:rPr lang="cs-CZ" sz="3200" dirty="0">
                <a:solidFill>
                  <a:srgbClr val="FF0000"/>
                </a:solidFill>
              </a:rPr>
              <a:t>před realizací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Náklady akce 	603 295 tis. Kč</a:t>
            </a:r>
          </a:p>
          <a:p>
            <a:br>
              <a:rPr lang="cs-CZ" sz="2400" dirty="0"/>
            </a:br>
            <a:r>
              <a:rPr lang="cs-CZ" sz="2400" dirty="0"/>
              <a:t>Termín realizace 	2025-2027</a:t>
            </a:r>
          </a:p>
          <a:p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086E4FE-4F95-A34B-3076-2D1298D6F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67" y="2475893"/>
            <a:ext cx="5639649" cy="180751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8768ED6-2866-B5D3-2186-E12B11F43E47}"/>
              </a:ext>
            </a:extLst>
          </p:cNvPr>
          <p:cNvSpPr/>
          <p:nvPr/>
        </p:nvSpPr>
        <p:spPr>
          <a:xfrm>
            <a:off x="635468" y="4706686"/>
            <a:ext cx="1077759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Záměrem akce je provedení kompletní rekonstrukce 6-podlažního objektu č.11 (stávající interna)                   pro zdravotnické provozy jako je rehabilitace a fyzikální medicína, zdravotně sociální středisko, ošetřovatelská péče a oddělení následné péče. Tento záměr vychází z celkové koncepce rozvoje areálu UHN (maximální míra centralizace lékařských provozů. </a:t>
            </a:r>
            <a:r>
              <a:rPr lang="cs-CZ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 rámci rekonstrukce budou vybourány veškeré vnitřní příčky, podlahy, rozvody, výplně otvorů, podlahy, skladby střešního pláště. 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ADF0688-AED4-C7D8-8BE8-EB000375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091" y="6081557"/>
            <a:ext cx="2484309" cy="7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CBD21DD6-1D19-C646-8A9D-40DF9E8A5024}"/>
              </a:ext>
            </a:extLst>
          </p:cNvPr>
          <p:cNvSpPr txBox="1">
            <a:spLocks/>
          </p:cNvSpPr>
          <p:nvPr/>
        </p:nvSpPr>
        <p:spPr>
          <a:xfrm>
            <a:off x="647700" y="558800"/>
            <a:ext cx="4769690" cy="418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/>
              <a:t>ZDRAVOTNICTVÍ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72652DA-3589-03CE-0190-6A775347B51A}"/>
              </a:ext>
            </a:extLst>
          </p:cNvPr>
          <p:cNvSpPr txBox="1">
            <a:spLocks/>
          </p:cNvSpPr>
          <p:nvPr/>
        </p:nvSpPr>
        <p:spPr>
          <a:xfrm>
            <a:off x="647698" y="1599990"/>
            <a:ext cx="7225939" cy="2420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endParaRPr lang="cs-CZ" sz="2400" dirty="0"/>
          </a:p>
          <a:p>
            <a:pPr>
              <a:spcAft>
                <a:spcPts val="1200"/>
              </a:spcAft>
            </a:pPr>
            <a:endParaRPr lang="cs-CZ" sz="2200" dirty="0"/>
          </a:p>
          <a:p>
            <a:endParaRPr lang="cs-CZ" sz="22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7BE7685-5A15-F742-FDE3-AEAE57828129}"/>
              </a:ext>
            </a:extLst>
          </p:cNvPr>
          <p:cNvSpPr txBox="1">
            <a:spLocks/>
          </p:cNvSpPr>
          <p:nvPr/>
        </p:nvSpPr>
        <p:spPr>
          <a:xfrm>
            <a:off x="647697" y="1059199"/>
            <a:ext cx="11016217" cy="529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cs-CZ" sz="28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FC96A21-497A-6FCC-3828-73AC8278C01D}"/>
              </a:ext>
            </a:extLst>
          </p:cNvPr>
          <p:cNvSpPr txBox="1">
            <a:spLocks/>
          </p:cNvSpPr>
          <p:nvPr/>
        </p:nvSpPr>
        <p:spPr>
          <a:xfrm>
            <a:off x="593739" y="4102216"/>
            <a:ext cx="11318627" cy="26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endParaRPr lang="cs-CZ" sz="2600" dirty="0"/>
          </a:p>
          <a:p>
            <a:pPr>
              <a:spcAft>
                <a:spcPts val="600"/>
              </a:spcAft>
            </a:pPr>
            <a:endParaRPr lang="cs-CZ" sz="1700" dirty="0"/>
          </a:p>
          <a:p>
            <a:pPr>
              <a:spcAft>
                <a:spcPts val="1200"/>
              </a:spcAft>
            </a:pPr>
            <a:endParaRPr lang="cs-CZ" sz="2400" dirty="0"/>
          </a:p>
          <a:p>
            <a:pPr>
              <a:spcAft>
                <a:spcPts val="1200"/>
              </a:spcAft>
            </a:pPr>
            <a:endParaRPr lang="cs-CZ" sz="2200" dirty="0"/>
          </a:p>
          <a:p>
            <a:endParaRPr lang="cs-CZ" sz="2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75D9AC2-86EA-7485-BB34-78CF0D97E951}"/>
              </a:ext>
            </a:extLst>
          </p:cNvPr>
          <p:cNvSpPr txBox="1"/>
          <p:nvPr/>
        </p:nvSpPr>
        <p:spPr>
          <a:xfrm>
            <a:off x="528086" y="1259456"/>
            <a:ext cx="11135828" cy="5628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400" b="1" dirty="0"/>
              <a:t>Vsetínská</a:t>
            </a:r>
            <a:r>
              <a:rPr lang="cs-CZ" sz="1800" b="1" dirty="0"/>
              <a:t> </a:t>
            </a:r>
            <a:r>
              <a:rPr lang="cs-CZ" sz="2400" b="1" dirty="0"/>
              <a:t>nemocnice a.s.</a:t>
            </a:r>
            <a:endParaRPr lang="cs-CZ" sz="2400" b="1" dirty="0">
              <a:solidFill>
                <a:srgbClr val="FF0000"/>
              </a:solidFill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cs-CZ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Centrální objekt I včetně přípravy – </a:t>
            </a:r>
            <a:r>
              <a:rPr lang="cs-CZ" sz="1800" b="1" dirty="0">
                <a:solidFill>
                  <a:srgbClr val="FF0000"/>
                </a:solidFill>
              </a:rPr>
              <a:t>v přípravě </a:t>
            </a:r>
            <a:endParaRPr lang="cs-CZ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cs-CZ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VSN byla dokončena v prosinci 2023 aktualizace Plánu a rozvoje nemocnice, jenž je podkladem pro další postup pro přípravu </a:t>
            </a:r>
            <a:r>
              <a:rPr lang="cs-CZ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</a:t>
            </a:r>
            <a:r>
              <a:rPr lang="cs-CZ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akcí, jejichž výsledkem bude vybudování nových centrálních objektů, které budou sloužit pro obyvatele Zlínského kraje. S touto akcí souvisejí také přípravné práce v území nově budovaného CO I v areálu Vsetínské nemocnice, které budou obsahovat zejména přeložky inženýrských sítí a demolic objektů C a D. 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Náklady akce :            			2 211 222 tis. Kč  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Termín realizace vč. projektové přípravy:       2025 - </a:t>
            </a:r>
            <a:r>
              <a:rPr lang="cs-CZ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2029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cs-CZ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Záměrem plánu rozvoje areálu v 1.etapě je vybudování Centrálního objektu CO I v areálu Vsetínské nemocnice a.s. včetně technické a dopravní obslužnosti.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cs-CZ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1. etapě výstavby bude vybudována první část centrálního objektu, v kterém bude situována většina provozu urgentní medicíny a chirurgických oborů. Součásti objektu bude kompletní urgentní příjem, radiodiagnostika, centrální operační sály s navazující centrální sterilizací, intenzivní medicína (ARO a chirurgická JIP), kompletní lůžkový fond operačních oborů, porodnice a dětské oddělení s neonatologií.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9585A335-668B-82F5-B0F0-B540C8B7F3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415500"/>
              </p:ext>
            </p:extLst>
          </p:nvPr>
        </p:nvGraphicFramePr>
        <p:xfrm>
          <a:off x="8794845" y="199638"/>
          <a:ext cx="2711511" cy="1916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49" imgH="8019903" progId="AcroExch.Document.DC">
                  <p:embed/>
                </p:oleObj>
              </mc:Choice>
              <mc:Fallback>
                <p:oleObj name="Acrobat Document" r:id="rId2" imgW="11343949" imgH="8019903" progId="AcroExch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9585A335-668B-82F5-B0F0-B540C8B7F3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94845" y="199638"/>
                        <a:ext cx="2711511" cy="1916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8448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0F111-FCF3-94B6-5933-C92E8807D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E3C5004-A5B8-CA4B-3DF5-C2778B251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sz="3200" b="1" dirty="0"/>
              <a:t>Zdravotnická </a:t>
            </a:r>
            <a:r>
              <a:rPr lang="cs-CZ" sz="3200" b="1" dirty="0" err="1"/>
              <a:t>záchraná</a:t>
            </a:r>
            <a:r>
              <a:rPr lang="cs-CZ" sz="3200" b="1" dirty="0"/>
              <a:t> služba ZK 2025 </a:t>
            </a:r>
            <a:endParaRPr lang="cs-CZ" b="1" dirty="0"/>
          </a:p>
          <a:p>
            <a:r>
              <a:rPr lang="cs-CZ" dirty="0"/>
              <a:t>dokončená přístavba UH, </a:t>
            </a:r>
          </a:p>
          <a:p>
            <a:r>
              <a:rPr lang="cs-CZ" dirty="0"/>
              <a:t>dokončená nová základna Luhačovice, </a:t>
            </a:r>
          </a:p>
          <a:p>
            <a:r>
              <a:rPr lang="cs-CZ" dirty="0"/>
              <a:t>9 základen s fotovoltaikou, nová obálka Kroměříž, </a:t>
            </a:r>
          </a:p>
          <a:p>
            <a:r>
              <a:rPr lang="cs-CZ" dirty="0"/>
              <a:t>adaptace prostor po bývalém centrálním dispečinku Zlín</a:t>
            </a:r>
          </a:p>
          <a:p>
            <a:r>
              <a:rPr lang="cs-CZ" dirty="0"/>
              <a:t>příprava nové základny </a:t>
            </a:r>
            <a:r>
              <a:rPr lang="cs-CZ"/>
              <a:t>Holešov, </a:t>
            </a:r>
            <a:r>
              <a:rPr lang="cs-CZ" dirty="0"/>
              <a:t>revitalizace </a:t>
            </a:r>
            <a:r>
              <a:rPr lang="cs-CZ" dirty="0" err="1"/>
              <a:t>ValMez</a:t>
            </a:r>
            <a:r>
              <a:rPr lang="cs-CZ" dirty="0"/>
              <a:t>, Zlín 2,  </a:t>
            </a:r>
          </a:p>
          <a:p>
            <a:r>
              <a:rPr lang="cs-CZ" dirty="0"/>
              <a:t>19 nových sanitek, 1 sanitka pro novorozence, řada vybavení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D91BE9-46FF-81A9-ABF6-E4EB64B7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Setkání se starosty,    hejtman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3B828E-3F2A-3A01-7DA6-A598A987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237" y="5948427"/>
            <a:ext cx="2281583" cy="6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0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50650"/>
            <a:ext cx="3045460" cy="672095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469985"/>
            <a:ext cx="11264900" cy="516386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cs-CZ" dirty="0"/>
              <a:t>Přehled prezentace</a:t>
            </a:r>
          </a:p>
          <a:p>
            <a:pPr lvl="1">
              <a:lnSpc>
                <a:spcPct val="200000"/>
              </a:lnSpc>
            </a:pPr>
            <a:r>
              <a:rPr lang="cs-CZ" dirty="0"/>
              <a:t>Úvodní aktuální informace</a:t>
            </a:r>
          </a:p>
          <a:p>
            <a:pPr lvl="1">
              <a:lnSpc>
                <a:spcPct val="200000"/>
              </a:lnSpc>
            </a:pPr>
            <a:r>
              <a:rPr lang="cs-CZ" dirty="0"/>
              <a:t>Zlínský kraj - stav k 1.1.2026</a:t>
            </a:r>
          </a:p>
          <a:p>
            <a:pPr lvl="1">
              <a:lnSpc>
                <a:spcPct val="200000"/>
              </a:lnSpc>
            </a:pPr>
            <a:r>
              <a:rPr lang="cs-CZ" dirty="0"/>
              <a:t>Zdravotnictví- pohotovosti, úhradová vyhláška, nemocnice, záchranka</a:t>
            </a:r>
          </a:p>
          <a:p>
            <a:pPr marL="457200" lvl="1" indent="0">
              <a:lnSpc>
                <a:spcPct val="200000"/>
              </a:lnSpc>
              <a:buNone/>
            </a:pPr>
            <a:br>
              <a:rPr lang="cs-CZ" dirty="0"/>
            </a:b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B37A1BB-E573-BE45-B73F-5CCF5CD016E5}"/>
              </a:ext>
            </a:extLst>
          </p:cNvPr>
          <p:cNvSpPr txBox="1">
            <a:spLocks/>
          </p:cNvSpPr>
          <p:nvPr/>
        </p:nvSpPr>
        <p:spPr>
          <a:xfrm>
            <a:off x="4130179" y="461463"/>
            <a:ext cx="7599538" cy="6720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highlight>
                  <a:srgbClr val="FEEF66"/>
                </a:highlight>
                <a:latin typeface="Degular Display" pitchFamily="82" charset="0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endParaRPr lang="cs-CZ" sz="4000" b="0" dirty="0">
              <a:latin typeface="Arial Black" panose="020B0A040201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DBC78F-0EBC-B64F-A71B-D88E3474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162" y="5951388"/>
            <a:ext cx="3176438" cy="294138"/>
          </a:xfrm>
        </p:spPr>
        <p:txBody>
          <a:bodyPr/>
          <a:lstStyle/>
          <a:p>
            <a:endParaRPr lang="cs-CZ" dirty="0">
              <a:noFill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387460-585C-40AC-3A04-E513C62F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7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57D43A2-98E4-B24E-9228-7624BE346F8E}" type="slidenum">
              <a:rPr lang="cs-CZ" sz="31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cs-CZ" sz="310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56" y="188521"/>
            <a:ext cx="11264900" cy="931325"/>
          </a:xfrm>
        </p:spPr>
        <p:txBody>
          <a:bodyPr anchor="t">
            <a:normAutofit fontScale="90000"/>
          </a:bodyPr>
          <a:lstStyle/>
          <a:p>
            <a:r>
              <a:rPr lang="cs-CZ" sz="3700" dirty="0"/>
              <a:t>VEŘEJNÉ ZAKÁZKY na stavební práce </a:t>
            </a:r>
            <a:br>
              <a:rPr lang="cs-CZ" sz="3700" dirty="0"/>
            </a:br>
            <a:r>
              <a:rPr lang="cs-CZ" sz="3700" dirty="0"/>
              <a:t>v roce 2024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5B6CFDA9-C1D0-41B2-E166-8EBC9B270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392200"/>
              </p:ext>
            </p:extLst>
          </p:nvPr>
        </p:nvGraphicFramePr>
        <p:xfrm>
          <a:off x="1540387" y="2709852"/>
          <a:ext cx="8128000" cy="412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0C72B1F2-5056-1B00-0145-1363153AC70B}"/>
              </a:ext>
            </a:extLst>
          </p:cNvPr>
          <p:cNvSpPr txBox="1">
            <a:spLocks/>
          </p:cNvSpPr>
          <p:nvPr/>
        </p:nvSpPr>
        <p:spPr>
          <a:xfrm>
            <a:off x="1014056" y="1379692"/>
            <a:ext cx="8881713" cy="9313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highlight>
                  <a:srgbClr val="FEEF66"/>
                </a:highlight>
                <a:latin typeface="Degular Display" pitchFamily="82" charset="0"/>
                <a:ea typeface="+mj-ea"/>
                <a:cs typeface="+mj-cs"/>
              </a:defRPr>
            </a:lvl1pPr>
          </a:lstStyle>
          <a:p>
            <a:pPr algn="ctr" rtl="0">
              <a:defRPr sz="1862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dirty="0"/>
              <a:t>Rozdíl mezi</a:t>
            </a:r>
            <a:r>
              <a:rPr lang="cs-CZ" sz="1800" b="1" baseline="0" dirty="0"/>
              <a:t> p</a:t>
            </a:r>
            <a:r>
              <a:rPr lang="en-US" sz="1800" b="1" dirty="0" err="1"/>
              <a:t>ředpokládan</a:t>
            </a:r>
            <a:r>
              <a:rPr lang="cs-CZ" sz="1800" b="1" dirty="0" err="1"/>
              <a:t>ými</a:t>
            </a:r>
            <a:r>
              <a:rPr lang="en-US" sz="1800" b="1" dirty="0"/>
              <a:t> </a:t>
            </a:r>
            <a:r>
              <a:rPr lang="en-US" sz="1800" b="1" dirty="0" err="1"/>
              <a:t>hodnot</a:t>
            </a:r>
            <a:r>
              <a:rPr lang="cs-CZ" sz="1800" b="1" dirty="0" err="1"/>
              <a:t>ami</a:t>
            </a:r>
            <a:r>
              <a:rPr lang="cs-CZ" sz="1800" b="1" dirty="0"/>
              <a:t> všech VZ </a:t>
            </a:r>
          </a:p>
          <a:p>
            <a:pPr algn="ctr" rtl="0">
              <a:defRPr sz="1862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dirty="0"/>
              <a:t>a</a:t>
            </a:r>
            <a:r>
              <a:rPr lang="en-US" sz="1800" b="1" dirty="0"/>
              <a:t> </a:t>
            </a:r>
            <a:r>
              <a:rPr lang="cs-CZ" sz="1800" b="1" dirty="0"/>
              <a:t>skutečnými </a:t>
            </a:r>
            <a:r>
              <a:rPr lang="en-US" sz="1800" b="1" dirty="0" err="1"/>
              <a:t>cen</a:t>
            </a:r>
            <a:r>
              <a:rPr lang="cs-CZ" sz="1800" b="1" dirty="0" err="1"/>
              <a:t>ami</a:t>
            </a:r>
            <a:r>
              <a:rPr lang="en-US" sz="1800" b="1" dirty="0"/>
              <a:t> ze </a:t>
            </a:r>
            <a:r>
              <a:rPr lang="en-US" sz="1800" b="1" dirty="0" err="1"/>
              <a:t>sml</a:t>
            </a:r>
            <a:r>
              <a:rPr lang="cs-CZ" sz="1800" b="1" dirty="0" err="1"/>
              <a:t>uv</a:t>
            </a:r>
            <a:r>
              <a:rPr lang="cs-CZ" sz="1800" b="1" dirty="0"/>
              <a:t> o dílo</a:t>
            </a:r>
            <a:r>
              <a:rPr lang="en-US" sz="1800" b="1" dirty="0"/>
              <a:t> </a:t>
            </a:r>
            <a:r>
              <a:rPr lang="cs-CZ" sz="1800" b="1" baseline="0" dirty="0"/>
              <a:t>na tyto VZ</a:t>
            </a:r>
          </a:p>
          <a:p>
            <a:pPr algn="ctr" rtl="0">
              <a:defRPr sz="1862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en-US" sz="1800" b="1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9C94F1C-E9C8-3767-BC47-C0A0B6675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36987"/>
              </p:ext>
            </p:extLst>
          </p:nvPr>
        </p:nvGraphicFramePr>
        <p:xfrm>
          <a:off x="1540387" y="2046911"/>
          <a:ext cx="8128000" cy="931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8248">
                  <a:extLst>
                    <a:ext uri="{9D8B030D-6E8A-4147-A177-3AD203B41FA5}">
                      <a16:colId xmlns:a16="http://schemas.microsoft.com/office/drawing/2014/main" val="2601453889"/>
                    </a:ext>
                  </a:extLst>
                </a:gridCol>
                <a:gridCol w="1779752">
                  <a:extLst>
                    <a:ext uri="{9D8B030D-6E8A-4147-A177-3AD203B41FA5}">
                      <a16:colId xmlns:a16="http://schemas.microsoft.com/office/drawing/2014/main" val="1717114311"/>
                    </a:ext>
                  </a:extLst>
                </a:gridCol>
              </a:tblGrid>
              <a:tr h="31044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dirty="0">
                          <a:effectLst/>
                        </a:rPr>
                        <a:t>Součet všech předpokládaných hodnot VZ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</a:rPr>
                        <a:t>1 075 940 697 Kč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795274"/>
                  </a:ext>
                </a:extLst>
              </a:tr>
              <a:tr h="31044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dirty="0">
                          <a:effectLst/>
                        </a:rPr>
                        <a:t>Součet cen ze smluv o dílo uzavřených s vybranými dodavateli VZ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</a:rPr>
                        <a:t>732 914 280 Kč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647263"/>
                  </a:ext>
                </a:extLst>
              </a:tr>
              <a:tr h="31044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dirty="0">
                          <a:effectLst/>
                        </a:rPr>
                        <a:t>Rozdíl mezi PH a skutečně vysoutěženou cenou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</a:rPr>
                        <a:t>343 026 417 Kč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48610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0B7E9F1-E66B-5170-9D96-71FE5D01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458" y="5755749"/>
            <a:ext cx="2484309" cy="7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35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52FA94F-0539-5D48-AA3C-3C74ED624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518543"/>
            <a:ext cx="10924540" cy="3022600"/>
          </a:xfrm>
        </p:spPr>
        <p:txBody>
          <a:bodyPr/>
          <a:lstStyle/>
          <a:p>
            <a:br>
              <a:rPr lang="cs-CZ" sz="5400" dirty="0"/>
            </a:br>
            <a:br>
              <a:rPr lang="cs-CZ" sz="5400" dirty="0"/>
            </a:br>
            <a:br>
              <a:rPr lang="cs-CZ" sz="5400" dirty="0"/>
            </a:br>
            <a:r>
              <a:rPr lang="cs-CZ" sz="5400" dirty="0"/>
              <a:t>Společně pro náš Zlínský kraj.</a:t>
            </a:r>
            <a:br>
              <a:rPr lang="cs-CZ" sz="5400" dirty="0"/>
            </a:br>
            <a:br>
              <a:rPr lang="cs-CZ" sz="5400" dirty="0"/>
            </a:br>
            <a:r>
              <a:rPr lang="cs-CZ" sz="2400" dirty="0"/>
              <a:t>Děkuji za pozornost.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410835F-0A28-BD49-B480-AA3D6E59BF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Radim Holiš</a:t>
            </a:r>
          </a:p>
        </p:txBody>
      </p:sp>
    </p:spTree>
    <p:extLst>
      <p:ext uri="{BB962C8B-B14F-4D97-AF65-F5344CB8AC3E}">
        <p14:creationId xmlns:p14="http://schemas.microsoft.com/office/powerpoint/2010/main" val="74545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325E030-5D1F-AD94-650E-FE1FFD9B6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Úvodní informace</a:t>
            </a:r>
          </a:p>
          <a:p>
            <a:endParaRPr lang="cs-CZ" dirty="0"/>
          </a:p>
          <a:p>
            <a:r>
              <a:rPr lang="cs-CZ" dirty="0"/>
              <a:t>Činnost rady, výjezdy do území, mezinárodní spolupráce, UTB, podnikatelé, kariérové poradenství</a:t>
            </a:r>
          </a:p>
          <a:p>
            <a:endParaRPr lang="cs-CZ" dirty="0"/>
          </a:p>
          <a:p>
            <a:r>
              <a:rPr lang="cs-CZ" dirty="0"/>
              <a:t>Personální oblast -záchranka, CCR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EB969F-EF54-E8FF-6AE6-06CD9FA8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Setkání se starosty, hejtman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F8D6EC-F487-3957-043C-F037C067C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77" y="5730239"/>
            <a:ext cx="2281583" cy="6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16159-A5DD-3FB9-38BF-AE091256D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9E32AC4-D1AF-8B09-3BD5-61CBBE204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Stav k 1.1.2026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mínus 280 mil Kč  </a:t>
            </a:r>
            <a:r>
              <a:rPr lang="cs-CZ" sz="2000" dirty="0"/>
              <a:t>(</a:t>
            </a:r>
            <a:r>
              <a:rPr lang="cs-CZ" sz="2000" dirty="0" err="1"/>
              <a:t>nepedagogové</a:t>
            </a:r>
            <a:r>
              <a:rPr lang="cs-CZ" sz="2000" dirty="0"/>
              <a:t> 110 mil, SFDI- 140 mil)</a:t>
            </a:r>
          </a:p>
          <a:p>
            <a:endParaRPr lang="cs-CZ" dirty="0"/>
          </a:p>
          <a:p>
            <a:r>
              <a:rPr lang="cs-CZ" dirty="0"/>
              <a:t> i my musíme měnit plány </a:t>
            </a:r>
            <a:r>
              <a:rPr lang="cs-CZ" sz="2000" dirty="0"/>
              <a:t>(vodohospodářská infrastruktura jen 20mil)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A06594-D9C6-7367-1D69-9AA9378F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Setkání se starosty, hejtman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DEE594-6D65-DFD8-5BE2-C842A5E8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77" y="5730239"/>
            <a:ext cx="2281583" cy="6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05A6-927E-11CA-55CC-062D8349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C6F4A8C-6BC6-C662-BD08-2AA30CE89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Zdravotnictví </a:t>
            </a:r>
          </a:p>
          <a:p>
            <a:endParaRPr lang="cs-CZ" dirty="0"/>
          </a:p>
          <a:p>
            <a:r>
              <a:rPr lang="cs-CZ" dirty="0"/>
              <a:t>Pohotovost od 1.1.2026</a:t>
            </a:r>
          </a:p>
          <a:p>
            <a:endParaRPr lang="cs-CZ" dirty="0"/>
          </a:p>
          <a:p>
            <a:r>
              <a:rPr lang="cs-CZ" dirty="0"/>
              <a:t>Stav nemocnic - úhradová vyhláška, kolektivní vyjednávání, personál</a:t>
            </a:r>
          </a:p>
          <a:p>
            <a:endParaRPr lang="cs-CZ" dirty="0"/>
          </a:p>
          <a:p>
            <a:r>
              <a:rPr lang="cs-CZ" dirty="0"/>
              <a:t>KNTB-rozvoj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2A4E98-D8B4-891E-E361-B50422040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Setkání se starosty,    hejtman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A32E761-5FF8-4181-9885-2F1B39AC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77" y="5730239"/>
            <a:ext cx="2281583" cy="6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34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B200D1D-D15A-42CA-80E3-973320CD0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30" y="6180543"/>
            <a:ext cx="1670109" cy="67745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223744F-234F-4B13-A62B-C6A2FB288024}"/>
              </a:ext>
            </a:extLst>
          </p:cNvPr>
          <p:cNvSpPr/>
          <p:nvPr/>
        </p:nvSpPr>
        <p:spPr>
          <a:xfrm>
            <a:off x="547077" y="418123"/>
            <a:ext cx="127974" cy="1120966"/>
          </a:xfrm>
          <a:prstGeom prst="rect">
            <a:avLst/>
          </a:prstGeom>
          <a:solidFill>
            <a:srgbClr val="E6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6C2F57-A356-4CBA-B733-2BF14ACD3E3D}"/>
              </a:ext>
            </a:extLst>
          </p:cNvPr>
          <p:cNvSpPr txBox="1"/>
          <p:nvPr/>
        </p:nvSpPr>
        <p:spPr>
          <a:xfrm>
            <a:off x="675051" y="614680"/>
            <a:ext cx="8363831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44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ČASOVÁ OSA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859BE4A-C373-453E-AB45-071F3C76A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70" y="6274546"/>
            <a:ext cx="1313749" cy="38815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B3CF0B-ECCA-4FFC-B219-6F1E84145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071"/>
            <a:ext cx="12703090" cy="89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3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B200D1D-D15A-42CA-80E3-973320CD0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30" y="6180543"/>
            <a:ext cx="1670109" cy="67745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223744F-234F-4B13-A62B-C6A2FB288024}"/>
              </a:ext>
            </a:extLst>
          </p:cNvPr>
          <p:cNvSpPr/>
          <p:nvPr/>
        </p:nvSpPr>
        <p:spPr>
          <a:xfrm>
            <a:off x="483090" y="299251"/>
            <a:ext cx="220998" cy="1118255"/>
          </a:xfrm>
          <a:prstGeom prst="rect">
            <a:avLst/>
          </a:prstGeom>
          <a:solidFill>
            <a:srgbClr val="E6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3CE0562-FC28-47FE-B7E1-C2D8C0FFA30D}"/>
              </a:ext>
            </a:extLst>
          </p:cNvPr>
          <p:cNvSpPr txBox="1"/>
          <p:nvPr/>
        </p:nvSpPr>
        <p:spPr>
          <a:xfrm>
            <a:off x="738422" y="208544"/>
            <a:ext cx="923598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OKAMŽITÉ ŘEŠENÍ</a:t>
            </a:r>
          </a:p>
          <a:p>
            <a:pPr>
              <a:lnSpc>
                <a:spcPts val="4000"/>
              </a:lnSpc>
            </a:pPr>
            <a:r>
              <a:rPr lang="cs-CZ" sz="4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TECHNICKÉHO DEFICITU BUDOV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E10DBCE4-7523-4572-B42A-ED199F133E9C}"/>
              </a:ext>
            </a:extLst>
          </p:cNvPr>
          <p:cNvSpPr txBox="1">
            <a:spLocks/>
          </p:cNvSpPr>
          <p:nvPr/>
        </p:nvSpPr>
        <p:spPr>
          <a:xfrm>
            <a:off x="547077" y="2027195"/>
            <a:ext cx="6265261" cy="4441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Kardiologická JIP (2023)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Hemodialýza (2024)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Dětská lůžka (2024)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Zateplení interny (2025)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Jednodenní chirurgie (2025)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Centrum digestivní endoskopie (2025)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Neurologická JIP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Dětská JIP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9BC470-647E-403D-9A64-E8FC2067A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97" y="3933931"/>
            <a:ext cx="2958514" cy="19720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90D39A-8B54-46AD-9493-5D7CB53C1C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70" y="6274546"/>
            <a:ext cx="1313749" cy="388153"/>
          </a:xfrm>
          <a:prstGeom prst="rect">
            <a:avLst/>
          </a:prstGeom>
        </p:spPr>
      </p:pic>
      <p:pic>
        <p:nvPicPr>
          <p:cNvPr id="12" name="Obrázek 11" descr="Obsah obrázku výjev, místnost, interiér, Lékařské vybavení">
            <a:extLst>
              <a:ext uri="{FF2B5EF4-FFF2-40B4-BE49-F238E27FC236}">
                <a16:creationId xmlns:a16="http://schemas.microsoft.com/office/drawing/2014/main" id="{327D0BBD-AD27-3D07-477F-6E0213981D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43" y="1618255"/>
            <a:ext cx="3359733" cy="2239532"/>
          </a:xfrm>
          <a:prstGeom prst="rect">
            <a:avLst/>
          </a:prstGeom>
        </p:spPr>
      </p:pic>
      <p:pic>
        <p:nvPicPr>
          <p:cNvPr id="14" name="Obrázek 13" descr="Obsah obrázku interiér, Lékařské vybavení, zdravotní péče, lékařský&#10;&#10;Obsah generovaný pomocí AI může být nesprávný.">
            <a:extLst>
              <a:ext uri="{FF2B5EF4-FFF2-40B4-BE49-F238E27FC236}">
                <a16:creationId xmlns:a16="http://schemas.microsoft.com/office/drawing/2014/main" id="{9F23CDF8-200E-B1CD-1113-2F917C7AC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90" y="1616744"/>
            <a:ext cx="3359784" cy="22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02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B200D1D-D15A-42CA-80E3-973320CD0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30" y="6180543"/>
            <a:ext cx="1670109" cy="67745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223744F-234F-4B13-A62B-C6A2FB288024}"/>
              </a:ext>
            </a:extLst>
          </p:cNvPr>
          <p:cNvSpPr/>
          <p:nvPr/>
        </p:nvSpPr>
        <p:spPr>
          <a:xfrm>
            <a:off x="547076" y="418123"/>
            <a:ext cx="225079" cy="935189"/>
          </a:xfrm>
          <a:prstGeom prst="rect">
            <a:avLst/>
          </a:prstGeom>
          <a:solidFill>
            <a:srgbClr val="47A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3CE0562-FC28-47FE-B7E1-C2D8C0FFA30D}"/>
              </a:ext>
            </a:extLst>
          </p:cNvPr>
          <p:cNvSpPr txBox="1"/>
          <p:nvPr/>
        </p:nvSpPr>
        <p:spPr>
          <a:xfrm>
            <a:off x="772156" y="420834"/>
            <a:ext cx="95239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MODERNIZACE STÁVAJÍCÍCH BUDOV 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E10DBCE4-7523-4572-B42A-ED199F133E9C}"/>
              </a:ext>
            </a:extLst>
          </p:cNvPr>
          <p:cNvSpPr txBox="1">
            <a:spLocks/>
          </p:cNvSpPr>
          <p:nvPr/>
        </p:nvSpPr>
        <p:spPr>
          <a:xfrm>
            <a:off x="547077" y="2027195"/>
            <a:ext cx="6265261" cy="4441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Lůžková stanice chirurgie (2023)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Operační sály a dospávání (2023)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400" b="1" dirty="0">
                <a:latin typeface="Montserrat" panose="00000500000000000000" pitchFamily="50" charset="-18"/>
              </a:rPr>
              <a:t>Demolice prádelny (2024)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Lůžkové stanice interny </a:t>
            </a:r>
            <a:r>
              <a:rPr lang="cs-CZ" sz="1400" b="1" dirty="0">
                <a:latin typeface="Montserrat" panose="00000500000000000000" pitchFamily="50" charset="-18"/>
              </a:rPr>
              <a:t>(část hotova 2025)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Rehabilitace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Modernizace a přístavba urgentu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Přístavba budovy chirurgie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Demolice budov 16, 17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latin typeface="Montserrat" panose="00000500000000000000" pitchFamily="50" charset="-18"/>
              </a:rPr>
              <a:t>Adaptace budovy bývalé porodnice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5A09935-53BB-4D76-A42A-1C425780A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70" y="6274546"/>
            <a:ext cx="1313749" cy="388153"/>
          </a:xfrm>
          <a:prstGeom prst="rect">
            <a:avLst/>
          </a:prstGeom>
        </p:spPr>
      </p:pic>
      <p:pic>
        <p:nvPicPr>
          <p:cNvPr id="4" name="Obrázek 3" descr="Obsah obrázku místnost, Lékařské vybavení, interiér, lékařský">
            <a:extLst>
              <a:ext uri="{FF2B5EF4-FFF2-40B4-BE49-F238E27FC236}">
                <a16:creationId xmlns:a16="http://schemas.microsoft.com/office/drawing/2014/main" id="{93A69E23-0A70-F796-C075-BEFA75811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1219049"/>
            <a:ext cx="3369603" cy="2246077"/>
          </a:xfrm>
          <a:prstGeom prst="rect">
            <a:avLst/>
          </a:prstGeom>
        </p:spPr>
      </p:pic>
      <p:pic>
        <p:nvPicPr>
          <p:cNvPr id="13" name="Obrázek 12" descr="Obsah obrázku místnost, interiér, Lékařské vybavení, nemocniční pokoj&#10;&#10;Obsah generovaný pomocí AI může být nesprávný.">
            <a:extLst>
              <a:ext uri="{FF2B5EF4-FFF2-40B4-BE49-F238E27FC236}">
                <a16:creationId xmlns:a16="http://schemas.microsoft.com/office/drawing/2014/main" id="{6432E844-31A0-CB95-8311-65E203CE2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49" y="3413830"/>
            <a:ext cx="3575659" cy="23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22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684E-BD28-A6B2-3D7A-1C93B4819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65760E3A-5A4B-16AE-A93A-3419288C7C4D}"/>
              </a:ext>
            </a:extLst>
          </p:cNvPr>
          <p:cNvSpPr/>
          <p:nvPr/>
        </p:nvSpPr>
        <p:spPr>
          <a:xfrm>
            <a:off x="530353" y="162090"/>
            <a:ext cx="153842" cy="798029"/>
          </a:xfrm>
          <a:prstGeom prst="rect">
            <a:avLst/>
          </a:prstGeom>
          <a:solidFill>
            <a:srgbClr val="47A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D7F0F0-5586-609F-B2FE-6FF54A07D2C5}"/>
              </a:ext>
            </a:extLst>
          </p:cNvPr>
          <p:cNvSpPr txBox="1"/>
          <p:nvPr/>
        </p:nvSpPr>
        <p:spPr>
          <a:xfrm>
            <a:off x="684194" y="0"/>
            <a:ext cx="11203005" cy="107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28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MODERNIZACE STÁVAJÍCÍCH BUDOV  </a:t>
            </a:r>
          </a:p>
          <a:p>
            <a:pPr>
              <a:lnSpc>
                <a:spcPts val="4000"/>
              </a:lnSpc>
            </a:pPr>
            <a:r>
              <a:rPr lang="cs-CZ" sz="2000" b="1" dirty="0">
                <a:solidFill>
                  <a:srgbClr val="405965"/>
                </a:solidFill>
                <a:latin typeface="Montserrat" panose="00000500000000000000" pitchFamily="50" charset="-18"/>
                <a:cs typeface="Arial" panose="020B0604020202020204" pitchFamily="34" charset="0"/>
              </a:rPr>
              <a:t>REHABILITACE – REALIZUJEME (HOTOVO DO KONCE ROKU)</a:t>
            </a:r>
          </a:p>
        </p:txBody>
      </p:sp>
      <p:pic>
        <p:nvPicPr>
          <p:cNvPr id="11" name="Obrázek 10" descr="Obsah obrázku design, stůl, nábytek, dům&#10;&#10;Obsah generovaný pomocí AI může být nesprávný.">
            <a:extLst>
              <a:ext uri="{FF2B5EF4-FFF2-40B4-BE49-F238E27FC236}">
                <a16:creationId xmlns:a16="http://schemas.microsoft.com/office/drawing/2014/main" id="{F802C787-FABF-0518-2223-DFC4CDBD8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8" y="1074397"/>
            <a:ext cx="10472384" cy="54967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E9076FF-771F-CA55-B5AD-25E087C7C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70" y="282662"/>
            <a:ext cx="1670109" cy="6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92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9638</TotalTime>
  <Words>746</Words>
  <Application>Microsoft Office PowerPoint</Application>
  <PresentationFormat>Širokoúhlá obrazovka</PresentationFormat>
  <Paragraphs>137</Paragraphs>
  <Slides>21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Degular</vt:lpstr>
      <vt:lpstr>Montserrat</vt:lpstr>
      <vt:lpstr>Wingdings</vt:lpstr>
      <vt:lpstr>Motiv Office</vt:lpstr>
      <vt:lpstr>Acrobat Document</vt:lpstr>
      <vt:lpstr>  Setkání se starosty   Hejtman </vt:lpstr>
      <vt:lpstr>Obsah</vt:lpstr>
      <vt:lpstr>Setkání se starosty, hejtman </vt:lpstr>
      <vt:lpstr>Setkání se starosty, hejtman </vt:lpstr>
      <vt:lpstr>Setkání se starosty,    hejtman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Setkání se starosty,    hejtman </vt:lpstr>
      <vt:lpstr>VEŘEJNÉ ZAKÁZKY na stavební práce  v roce 2024</vt:lpstr>
      <vt:lpstr>   Společně pro náš Zlínský kraj.  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Zajištění veřejné dopravy ZK od 15.12.2019</dc:title>
  <dc:creator>Quang Milan Nguyen</dc:creator>
  <cp:lastModifiedBy>Holiš Radim</cp:lastModifiedBy>
  <cp:revision>325</cp:revision>
  <cp:lastPrinted>2025-01-28T12:28:32Z</cp:lastPrinted>
  <dcterms:created xsi:type="dcterms:W3CDTF">2021-08-21T22:30:26Z</dcterms:created>
  <dcterms:modified xsi:type="dcterms:W3CDTF">2025-11-20T08:10:32Z</dcterms:modified>
</cp:coreProperties>
</file>