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3">
  <p:sldMasterIdLst>
    <p:sldMasterId id="2147483648" r:id="rId1"/>
  </p:sldMasterIdLst>
  <p:notesMasterIdLst>
    <p:notesMasterId r:id="rId10"/>
  </p:notesMasterIdLst>
  <p:sldIdLst>
    <p:sldId id="256" r:id="rId2"/>
    <p:sldId id="266" r:id="rId3"/>
    <p:sldId id="267" r:id="rId4"/>
    <p:sldId id="275" r:id="rId5"/>
    <p:sldId id="269" r:id="rId6"/>
    <p:sldId id="304" r:id="rId7"/>
    <p:sldId id="289" r:id="rId8"/>
    <p:sldId id="264" r:id="rId9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900"/>
    <a:srgbClr val="FEE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E9E92D-F3C9-4000-BF99-788FCE1343B4}" v="6" dt="2025-11-18T12:30:20.6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73"/>
    <p:restoredTop sz="96327"/>
  </p:normalViewPr>
  <p:slideViewPr>
    <p:cSldViewPr snapToGrid="0" snapToObjects="1">
      <p:cViewPr varScale="1">
        <p:scale>
          <a:sx n="111" d="100"/>
          <a:sy n="111" d="100"/>
        </p:scale>
        <p:origin x="72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96DCAC-CE6C-F34D-BB40-15ED19D929C0}" type="datetimeFigureOut">
              <a:rPr lang="cs-CZ" smtClean="0"/>
              <a:t>19.11.2025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DDD35B-1E30-6B4F-BA7A-178A1A8012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1588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88479-C83F-D340-AC78-BAEA2E3FC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88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B8C09E-EFCA-AB4C-BA83-68F103555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E9F0EB4-8389-0C47-86B2-1847372CE2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667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A75BC3-4017-C342-A2A7-3958F6DBC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9803EF-32E5-1145-A509-F7994F4E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1651C8-0589-0A4E-A648-43E7970689D8}" type="datetime1">
              <a:rPr lang="cs-CZ" smtClean="0"/>
              <a:t>19.11.2025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D0D550-6A80-2244-AA4F-0A3275A4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F316BE-2998-1E4A-83A9-D9050107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62E07EA-F260-7549-976E-B5A77B1A6F8B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8936CAC-5922-E64E-B61E-0EBB8C2FF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30174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erečný slide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5CC4AAD7-5472-9243-9B53-33AAA4C37C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sz="96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AF84FE4-A791-154D-8D89-7AE14B2F07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5300" y="4736873"/>
            <a:ext cx="9144000" cy="1655762"/>
          </a:xfrm>
          <a:prstGeom prst="rect">
            <a:avLst/>
          </a:prstGeom>
          <a:noFill/>
        </p:spPr>
        <p:txBody>
          <a:bodyPr anchor="b"/>
          <a:lstStyle>
            <a:lvl1pPr marL="0" indent="0" algn="l">
              <a:lnSpc>
                <a:spcPct val="60000"/>
              </a:lnSpc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Krajský úřad ZK</a:t>
            </a:r>
          </a:p>
          <a:p>
            <a:r>
              <a:rPr lang="cs-CZ" dirty="0"/>
              <a:t>Třída Tomáše Bati 21</a:t>
            </a:r>
          </a:p>
          <a:p>
            <a:r>
              <a:rPr lang="cs-CZ" dirty="0"/>
              <a:t>Zlín 761 90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34A837E-901A-C645-93E3-46FC598A67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56602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A8EB467B-1B72-0844-8B4A-9B97214D320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ED2B99-8320-C74A-A004-6A87A98F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16D43F-5937-FB4B-BEE5-73342504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2026" y="6111875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298322F3-296F-D94B-BA69-5E3C08C45827}" type="datetime1">
              <a:rPr lang="cs-CZ" smtClean="0"/>
              <a:pPr/>
              <a:t>19.11.2025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6DB1C5-5CB2-4642-83AF-2F13EDC3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2600"/>
            <a:ext cx="41148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7E0B1-A765-BD4B-88A5-DD684EA5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</p:spPr>
        <p:txBody>
          <a:bodyPr anchor="b"/>
          <a:lstStyle>
            <a:lvl1pPr>
              <a:defRPr sz="4000" b="0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0A28088-5B5E-0D49-8009-650A01CA5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4146108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FF8C54-ADC3-FB41-8FA8-5442DAA0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CA4094-DA60-0047-89AF-3ECD26EBCBC6}" type="datetime1">
              <a:rPr lang="cs-CZ" smtClean="0"/>
              <a:t>19.11.2025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99A2F4-445F-3B40-9D23-8AB4D4FE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D341A6C-DE7B-3344-BDB9-8EFB14028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2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D7C209FA-AB6E-2841-B554-164C048ED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4563562"/>
            <a:ext cx="5150126" cy="1655762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9D1F263-5082-D040-8558-9E708E7123C4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096000" y="580541"/>
            <a:ext cx="5499652" cy="563878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Wingdings" pitchFamily="2" charset="2"/>
              <a:buNone/>
              <a:defRPr b="0" i="1"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b="0" i="1" dirty="0">
                <a:latin typeface="Degular" pitchFamily="82" charset="0"/>
              </a:rPr>
              <a:t>zde vložte fotku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2407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301C3-EDD8-8443-9B23-624712369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ABF2C62-EAA8-FD46-AB0C-AFB46182D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FEBD6D-B94A-4C40-AA98-1C5062D6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144E17-280E-3341-A412-19E1FCCEF808}" type="datetime1">
              <a:rPr lang="cs-CZ" smtClean="0"/>
              <a:t>19.11.2025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001B55-F3D8-B245-916B-3D87F531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B028F9-C99B-2345-BCCE-D5C768B7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F83C6B9-51BF-354A-813E-1E819CCC41A1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0A18D240-3BE2-B74D-A516-B0F270362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598566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60D600-9E1D-644E-955C-AB90DEDEA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2E7F195-0ECA-5B4E-A9CE-6F805D887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9F282E-870E-E74D-944D-04EE93DED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15EF3A7-92DE-084B-987D-EA3639592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C139B72-6DD2-A340-833A-5DC55CEC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E85617-9B28-DF47-BAEC-26C747C8C48A}" type="datetime1">
              <a:rPr lang="cs-CZ" smtClean="0"/>
              <a:t>19.11.2025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101F343-B190-BE48-9F5D-5B2FD4CDF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E1B4949-59AC-7B49-9256-34E0F63B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CF809C9-6CD1-224D-B38B-D9054EF10F1C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D4AA426A-68B9-3C47-AFEB-D3AC3F0BF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76903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67392C5-49AE-E548-81A5-FC459F4C3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9F845A-1646-B040-9BDE-B0949ABAA815}" type="datetime1">
              <a:rPr lang="cs-CZ" smtClean="0"/>
              <a:t>19.11.2025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7EE62BF-0652-CC49-B1C6-740D979D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BE27E5-F9AD-FA40-BB59-77DCC9C5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B4FD313-B4A8-0A46-A50D-B31C9DA87A8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1BCA978-992E-9541-9BE1-4AF26B9D8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665731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66500E-7FAE-3947-9DAD-FBA5BC7E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0C0A0B-5067-DE47-AFC8-F97D18BD4B1F}" type="datetime1">
              <a:rPr lang="cs-CZ" smtClean="0"/>
              <a:t>19.11.2025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58ACE9A-9F8E-CA4C-B782-EFD36998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900C6D-9313-3E4C-B392-797DCC38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2971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8F003-A3D3-034D-9720-A29A641D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6C9885-78EF-7E49-B9B7-55A0262D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B5D9DD-0ECA-C54D-88FB-0C68D8DF3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30A157-10E2-3A41-9082-3C345EC0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67CFD3-BCAB-884C-9D47-4C8AA78F6E8C}" type="datetime1">
              <a:rPr lang="cs-CZ" smtClean="0"/>
              <a:t>19.11.2025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4CFB0E-3ED7-644D-9D3C-61F36A5F5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B83830-1354-2D43-AE7D-380C4FEA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0881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6E36E-C6D9-964D-B45E-DBD89DD4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5845132-64BF-844A-8C4F-0A043DE08D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262657-9F70-6F44-BA53-3669D8E34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32EC5D-74A5-B64D-AAF7-CD3ACB69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05ACCB-DF1B-A540-A5D2-32650422C0FD}" type="datetime1">
              <a:rPr lang="cs-CZ" smtClean="0"/>
              <a:t>19.11.2025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C7E311-A125-DB47-B7CE-65018DAA4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CC73E3-49F8-B845-AD36-F5386031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7745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BBF5F4-3DF4-D44B-9838-6CB84E6AA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5FD67A-23F8-3A4C-8A09-6F2FFDD28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E14E2A-7861-2E4E-AE70-2C50E156B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A7EFC59B-10BD-D14D-AB9A-171FF071635D}" type="datetime1">
              <a:rPr lang="cs-CZ" smtClean="0"/>
              <a:pPr/>
              <a:t>19.11.2025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1FCBC8-96E6-C244-ACD4-C5CE32D24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2C4FB4-DF05-094A-A789-D60084923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1583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ffc-zk.cz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464F62-C66D-7747-AE1D-B986173248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1560" y="465365"/>
            <a:ext cx="10681878" cy="3027135"/>
          </a:xfrm>
        </p:spPr>
        <p:txBody>
          <a:bodyPr anchor="t">
            <a:noAutofit/>
          </a:bodyPr>
          <a:lstStyle/>
          <a:p>
            <a:pPr>
              <a:lnSpc>
                <a:spcPct val="70000"/>
              </a:lnSpc>
            </a:pPr>
            <a:r>
              <a:rPr lang="cs-CZ" sz="6600" dirty="0">
                <a:latin typeface="+mj-lt"/>
              </a:rPr>
              <a:t>Setkání se starosty obcí Zlínského kraje – sociální oblast</a:t>
            </a:r>
            <a:endParaRPr lang="cs-CZ" sz="6600" b="1" spc="50" dirty="0">
              <a:latin typeface="+mj-lt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470C84C-FA25-4B48-8EA5-40D03BC156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560" y="3492500"/>
            <a:ext cx="9144000" cy="1243998"/>
          </a:xfrm>
        </p:spPr>
        <p:txBody>
          <a:bodyPr anchor="t">
            <a:normAutofit lnSpcReduction="10000"/>
          </a:bodyPr>
          <a:lstStyle/>
          <a:p>
            <a:pPr algn="l"/>
            <a:endParaRPr lang="cs-CZ" altLang="cs-CZ" dirty="0">
              <a:latin typeface="+mj-lt"/>
            </a:endParaRPr>
          </a:p>
          <a:p>
            <a:pPr algn="l"/>
            <a:endParaRPr lang="cs-CZ" altLang="cs-CZ" dirty="0">
              <a:latin typeface="+mj-lt"/>
            </a:endParaRPr>
          </a:p>
          <a:p>
            <a:pPr algn="l"/>
            <a:r>
              <a:rPr lang="cs-CZ" altLang="cs-CZ" dirty="0">
                <a:latin typeface="+mj-lt"/>
              </a:rPr>
              <a:t>Luhačovice, 20. listopadu 2025</a:t>
            </a:r>
            <a:endParaRPr lang="cs-CZ" dirty="0">
              <a:latin typeface="+mj-lt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1B0ABEF9-ECA7-5A40-B7C6-1FD962DE9D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653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056A77F1-9F14-4E08-7EB5-104B60A6DE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Přehled celkových nákladů sociálních služeb v rozpadu na jednotlivé zdroje pro rok 2026 v porovnání na pobytové a terénní, ambulantní sociální služby.</a:t>
            </a:r>
          </a:p>
          <a:p>
            <a:r>
              <a:rPr lang="cs-CZ" sz="2000" i="1" dirty="0"/>
              <a:t>Tabulka č.1: Přehled celkových nákladů sociálních služeb v rozpadu na jednotlivé zdroje pro rok 2026 – členění dle formy služby (částky jsou uvedeny v Kč):</a:t>
            </a:r>
          </a:p>
          <a:p>
            <a:endParaRPr lang="cs-CZ" dirty="0">
              <a:highlight>
                <a:srgbClr val="FF0000"/>
              </a:highlight>
            </a:endParaRPr>
          </a:p>
          <a:p>
            <a:endParaRPr lang="cs-CZ" dirty="0">
              <a:highlight>
                <a:srgbClr val="FF0000"/>
              </a:highlight>
            </a:endParaRPr>
          </a:p>
          <a:p>
            <a:endParaRPr lang="cs-CZ" dirty="0">
              <a:highlight>
                <a:srgbClr val="FF0000"/>
              </a:highlight>
            </a:endParaRPr>
          </a:p>
          <a:p>
            <a:endParaRPr lang="cs-CZ" dirty="0">
              <a:highlight>
                <a:srgbClr val="FF0000"/>
              </a:highlight>
            </a:endParaRP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Náklady na pobytové sociální služby jsou vyšší než náklady na terénní sociální služby.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E1737F33-3AF1-0201-3747-082F98169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2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79DBB43C-DE70-EB9D-475D-47111F262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800" dirty="0"/>
              <a:t>Celková nákladovost a kapacity pobytových a terénních sociálních služeb v sítích ZK pro rok 2026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F0A74D8-4D4E-F752-C650-807E869EDA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356" y="3169052"/>
            <a:ext cx="10810240" cy="2009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117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24407A8E-28CA-974D-C8EB-E86D5D212C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/>
              <a:t>V následujících tabulkách jsou uvedeny přehledy pobytových sociálních služeb pro cílovou skupinu senioři, které mají sídlo na území Zlínského kraje. Konkrétně se jedná o domovy pro seniory (dále také „DS“), domovy se zvláštním režimem pro osoby s Alzheimerovou chorobou a jinými typy demencí (dále také „DZR“). </a:t>
            </a:r>
          </a:p>
          <a:p>
            <a:r>
              <a:rPr lang="cs-CZ" sz="2000" i="1" dirty="0"/>
              <a:t>Tabulka č. 2: Kapacity DS a DZR pro cílovou skupinu senioři k 1.7.2025, které jsou financovány z </a:t>
            </a:r>
            <a:r>
              <a:rPr lang="cs-CZ" sz="2000" b="1" i="1" dirty="0"/>
              <a:t>programů Zlínského kraje</a:t>
            </a:r>
            <a:r>
              <a:rPr lang="cs-CZ" sz="2000" i="1" dirty="0"/>
              <a:t> (jednotkou uvedené kapacity je lůžko): </a:t>
            </a:r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092A5346-8BC8-7B8E-6537-144416E9B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3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7AF8BFF4-5CFE-095D-F493-F4EAC5B8F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600" dirty="0"/>
              <a:t>Sociální služby pro seniory – kapacity pobytových služeb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AD862897-5EEC-D7CB-D8AB-1D7C1476B5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778" y="3722577"/>
            <a:ext cx="10733396" cy="2031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230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43E484F6-C1B4-B98E-2E1A-4705075DA3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i="1" dirty="0"/>
              <a:t>Tabulka č. 6: Přehled vybraných dat za rok 2024 vykázaných poskytovateli vybraných druhů sociálních služeb pro cílovou skupinu senioři – členění dle formy služby:</a:t>
            </a:r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34E81751-D93B-1BEB-D320-C838AB19D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4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FAB4F913-0FC4-057D-A724-A85793E89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800" dirty="0"/>
              <a:t>Informace o sociálních službách pro seniory na základě dat vykázaných poskytovateli ve ZK za rok 2024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61BCEBBC-7C6E-9734-DA75-2E6F5FFA47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766" y="2438261"/>
            <a:ext cx="10773556" cy="2534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389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01AAB45-57C0-9C12-ADE6-4EF9B9EE80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Pro rok 2026 je plánován vznik nových pobytových sociálních služeb pro seniory v rámci investičních projektů financovaných z Národního plánu obnovy.</a:t>
            </a:r>
          </a:p>
          <a:p>
            <a:r>
              <a:rPr lang="cs-CZ" sz="2400" dirty="0"/>
              <a:t>Jedná se o domov se zvláštním režimem Zlín v kapacitě 40 lůžek, Holešov v kapacitě 21 lůžek, domov pro seniory Horní Lideč v kapacitě 25 lůžek.</a:t>
            </a:r>
          </a:p>
          <a:p>
            <a:r>
              <a:rPr lang="cs-CZ" sz="2400" dirty="0"/>
              <a:t>K těmto projektům probíhá výstavba nového domova pro seniory v Koryčanech bez vzniku nových lůžek a rekonstrukce objektu na Velehradě, kde vznikne 16 lůžek odlehčovací služby.</a:t>
            </a:r>
          </a:p>
          <a:p>
            <a:r>
              <a:rPr lang="cs-CZ" sz="2400" dirty="0"/>
              <a:t>120 úvazků pracovníků terénních sociálních služeb. Rok 2026 v nákladech více jak 78. mil. Kč.</a:t>
            </a:r>
          </a:p>
          <a:p>
            <a:r>
              <a:rPr lang="cs-CZ" sz="2400" dirty="0"/>
              <a:t>45 úvazků osobní asistence pro období let 2026 – 2027 z projektu OPZ +.</a:t>
            </a:r>
          </a:p>
          <a:p>
            <a:endParaRPr lang="cs-CZ" i="1" dirty="0"/>
          </a:p>
          <a:p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32C6026F-53BC-7C3E-590A-A31C1D457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5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C5291B72-F350-9207-A517-804E8D108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600" dirty="0"/>
              <a:t>Sociální služby pro seniory – kapacity nových sociálních služeb</a:t>
            </a:r>
          </a:p>
        </p:txBody>
      </p:sp>
    </p:spTree>
    <p:extLst>
      <p:ext uri="{BB962C8B-B14F-4D97-AF65-F5344CB8AC3E}">
        <p14:creationId xmlns:p14="http://schemas.microsoft.com/office/powerpoint/2010/main" val="3401484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2CA5F96B-0914-49E6-D254-9A8885BC42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800" dirty="0"/>
              <a:t>Centrum Áčko, </a:t>
            </a:r>
            <a:r>
              <a:rPr lang="cs-CZ" sz="1800" dirty="0" err="1"/>
              <a:t>p.o</a:t>
            </a:r>
            <a:r>
              <a:rPr lang="cs-CZ" sz="1800" dirty="0"/>
              <a:t>. – pobytová odlehčovací služba – 6 lůžek</a:t>
            </a:r>
          </a:p>
          <a:p>
            <a:r>
              <a:rPr lang="cs-CZ" sz="1800" dirty="0"/>
              <a:t>Domov pro osoby se zdravotním postižením Uherský Ostroh – 15 lůžek</a:t>
            </a:r>
          </a:p>
          <a:p>
            <a:r>
              <a:rPr lang="cs-CZ" sz="1800" dirty="0"/>
              <a:t>Domov pro osoby se zdravotním postižením Jarošov – 18 lůžek</a:t>
            </a:r>
          </a:p>
          <a:p>
            <a:r>
              <a:rPr lang="cs-CZ" sz="1800" dirty="0"/>
              <a:t>Domov pro osoby se zdravotním postižením Hulín - 18 lůžek</a:t>
            </a:r>
          </a:p>
          <a:p>
            <a:r>
              <a:rPr lang="cs-CZ" sz="1800" dirty="0"/>
              <a:t>Domov pro osoby se zdravotním postižením Bystřice pod Hostýnem - 18 lůžek</a:t>
            </a:r>
          </a:p>
          <a:p>
            <a:r>
              <a:rPr lang="cs-CZ" sz="1800" dirty="0"/>
              <a:t>Domov se zvláštním režimem Kelč - 8 lůžek</a:t>
            </a:r>
          </a:p>
          <a:p>
            <a:r>
              <a:rPr lang="cs-CZ" sz="1800" dirty="0"/>
              <a:t>Domov pro seniory Hovězí – 54 lůžek</a:t>
            </a:r>
          </a:p>
          <a:p>
            <a:r>
              <a:rPr lang="cs-CZ" sz="1800" dirty="0"/>
              <a:t>Domov pro seniory Uherské Hradiště - 70 lůžek</a:t>
            </a:r>
          </a:p>
          <a:p>
            <a:r>
              <a:rPr lang="cs-CZ" sz="1800" dirty="0"/>
              <a:t>Domov se zvláštním režimem Velehrad – Buchlovská 70 lůžek</a:t>
            </a:r>
          </a:p>
          <a:p>
            <a:r>
              <a:rPr lang="cs-CZ" sz="1800"/>
              <a:t>Centrum </a:t>
            </a:r>
            <a:r>
              <a:rPr lang="cs-CZ" sz="1800" dirty="0"/>
              <a:t>duševního zdraví pro děti v Otrokovicích.</a:t>
            </a:r>
          </a:p>
          <a:p>
            <a:r>
              <a:rPr lang="cs-CZ" sz="1800" dirty="0"/>
              <a:t>Připravujeme rekonstrukce nevyhovujících objektů z hlediska požární bezpečnosti.</a:t>
            </a:r>
          </a:p>
          <a:p>
            <a:endParaRPr lang="cs-CZ" sz="1800" dirty="0"/>
          </a:p>
          <a:p>
            <a:endParaRPr lang="cs-CZ" sz="1800" dirty="0"/>
          </a:p>
          <a:p>
            <a:endParaRPr lang="cs-CZ" sz="1800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7C5FBFA0-E366-3D0B-6BFB-D5AF9C282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6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A79A8B55-F180-1B9D-1243-B23FF91F9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177607"/>
            <a:ext cx="11264900" cy="931325"/>
          </a:xfrm>
        </p:spPr>
        <p:txBody>
          <a:bodyPr>
            <a:noAutofit/>
          </a:bodyPr>
          <a:lstStyle/>
          <a:p>
            <a:r>
              <a:rPr lang="cs-CZ" sz="4000" dirty="0"/>
              <a:t>Plánované investiční akce u sociálních služeb zřizovaných ZK</a:t>
            </a:r>
          </a:p>
        </p:txBody>
      </p:sp>
    </p:spTree>
    <p:extLst>
      <p:ext uri="{BB962C8B-B14F-4D97-AF65-F5344CB8AC3E}">
        <p14:creationId xmlns:p14="http://schemas.microsoft.com/office/powerpoint/2010/main" val="1839244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5A2F17E1-9DC4-4163-97D3-EA668D5CEE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prvním roce se zapojilo 6 obcí - Vsetín, Kroměříž, Staré Město, Želechovice nad Dřevnicí, Jablůnka, Nivnice.</a:t>
            </a:r>
          </a:p>
          <a:p>
            <a:r>
              <a:rPr lang="cs-CZ" dirty="0"/>
              <a:t>Informační seminář pro rok 2026 se uskuteční dne 6.2.2026 na Krajském úřadu Zlínského kraje, potvrzení ze semináře platí 18 měsíců.</a:t>
            </a:r>
          </a:p>
          <a:p>
            <a:r>
              <a:rPr lang="cs-CZ" dirty="0"/>
              <a:t>Další informace jsou na webu </a:t>
            </a:r>
            <a:r>
              <a:rPr lang="cs-CZ" dirty="0">
                <a:hlinkClick r:id="rId2"/>
              </a:rPr>
              <a:t>www.affc-zk.cz</a:t>
            </a:r>
            <a:endParaRPr lang="cs-CZ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19CDB75D-D0C7-7206-2091-8595C0BE5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7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50BEDD70-DF9D-7C43-D36C-F417065CA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Auditfamilyfriendlycommunity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49446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E52FA94F-0539-5D48-AA3C-3C74ED6243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Děkuji 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6" name="Podnadpis 5">
            <a:extLst>
              <a:ext uri="{FF2B5EF4-FFF2-40B4-BE49-F238E27FC236}">
                <a16:creationId xmlns:a16="http://schemas.microsoft.com/office/drawing/2014/main" id="{D410835F-0A28-BD49-B480-AA3D6E59BF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Krajský úřad ZK</a:t>
            </a:r>
          </a:p>
          <a:p>
            <a:r>
              <a:rPr lang="cs-CZ" dirty="0"/>
              <a:t>Třída Tomáše Bati 21</a:t>
            </a:r>
          </a:p>
          <a:p>
            <a:r>
              <a:rPr lang="cs-CZ" dirty="0"/>
              <a:t>Zlín 761 90</a:t>
            </a:r>
          </a:p>
        </p:txBody>
      </p:sp>
    </p:spTree>
    <p:extLst>
      <p:ext uri="{BB962C8B-B14F-4D97-AF65-F5344CB8AC3E}">
        <p14:creationId xmlns:p14="http://schemas.microsoft.com/office/powerpoint/2010/main" val="74545427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3766</TotalTime>
  <Words>544</Words>
  <Application>Microsoft Office PowerPoint</Application>
  <PresentationFormat>Širokoúhlá obrazovka</PresentationFormat>
  <Paragraphs>52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4" baseType="lpstr">
      <vt:lpstr>Arial</vt:lpstr>
      <vt:lpstr>Arial Black</vt:lpstr>
      <vt:lpstr>Calibri</vt:lpstr>
      <vt:lpstr>Degular</vt:lpstr>
      <vt:lpstr>Wingdings</vt:lpstr>
      <vt:lpstr>Motiv Office</vt:lpstr>
      <vt:lpstr>Setkání se starosty obcí Zlínského kraje – sociální oblast</vt:lpstr>
      <vt:lpstr>Celková nákladovost a kapacity pobytových a terénních sociálních služeb v sítích ZK pro rok 2026</vt:lpstr>
      <vt:lpstr>Sociální služby pro seniory – kapacity pobytových služeb</vt:lpstr>
      <vt:lpstr>Informace o sociálních službách pro seniory na základě dat vykázaných poskytovateli ve ZK za rok 2024</vt:lpstr>
      <vt:lpstr>Sociální služby pro seniory – kapacity nových sociálních služeb</vt:lpstr>
      <vt:lpstr>Plánované investiční akce u sociálních služeb zřizovaných ZK</vt:lpstr>
      <vt:lpstr>Auditfamilyfriendlycommunity</vt:lpstr>
      <vt:lpstr>Děkuji 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Zajištění veřejné dopravy ZK od 15.12.2019</dc:title>
  <dc:creator>Quang Milan Nguyen</dc:creator>
  <cp:lastModifiedBy>Berková Hana</cp:lastModifiedBy>
  <cp:revision>22</cp:revision>
  <cp:lastPrinted>2025-08-20T09:14:30Z</cp:lastPrinted>
  <dcterms:created xsi:type="dcterms:W3CDTF">2021-08-21T22:30:26Z</dcterms:created>
  <dcterms:modified xsi:type="dcterms:W3CDTF">2025-11-19T06:41:39Z</dcterms:modified>
</cp:coreProperties>
</file>