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7" r:id="rId4"/>
    <p:sldId id="275" r:id="rId5"/>
    <p:sldId id="269" r:id="rId6"/>
    <p:sldId id="304" r:id="rId7"/>
    <p:sldId id="289" r:id="rId8"/>
    <p:sldId id="264" r:id="rId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E9E92D-F3C9-4000-BF99-788FCE1343B4}" v="6" dt="2025-11-18T12:30:20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19.11.2025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19.11.2025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19.11.2025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19.11.2025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ffc-zk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Autofit/>
          </a:bodyPr>
          <a:lstStyle/>
          <a:p>
            <a:pPr>
              <a:lnSpc>
                <a:spcPct val="70000"/>
              </a:lnSpc>
            </a:pPr>
            <a:r>
              <a:rPr lang="cs-CZ" sz="6600" dirty="0">
                <a:latin typeface="+mj-lt"/>
              </a:rPr>
              <a:t>Setkání se starosty obcí Zlínského kraje – sociální oblast</a:t>
            </a:r>
            <a:endParaRPr lang="cs-CZ" sz="66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Luhačovice, 20. listopadu 2025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56A77F1-9F14-4E08-7EB5-104B60A6D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Přehled celkových nákladů sociálních služeb v rozpadu na jednotlivé zdroje pro rok 2026 v porovnání na pobytové a terénní, ambulantní sociální služby.</a:t>
            </a:r>
          </a:p>
          <a:p>
            <a:r>
              <a:rPr lang="cs-CZ" sz="2000" i="1" dirty="0"/>
              <a:t>Tabulka č.1: Přehled celkových nákladů sociálních služeb v rozpadu na jednotlivé zdroje pro rok 2026 – členění dle formy služby (částky jsou uvedeny v Kč):</a:t>
            </a:r>
          </a:p>
          <a:p>
            <a:endParaRPr lang="cs-CZ" dirty="0">
              <a:highlight>
                <a:srgbClr val="FF0000"/>
              </a:highlight>
            </a:endParaRPr>
          </a:p>
          <a:p>
            <a:endParaRPr lang="cs-CZ" dirty="0">
              <a:highlight>
                <a:srgbClr val="FF0000"/>
              </a:highlight>
            </a:endParaRPr>
          </a:p>
          <a:p>
            <a:endParaRPr lang="cs-CZ" dirty="0">
              <a:highlight>
                <a:srgbClr val="FF0000"/>
              </a:highlight>
            </a:endParaRPr>
          </a:p>
          <a:p>
            <a:endParaRPr lang="cs-CZ" dirty="0">
              <a:highlight>
                <a:srgbClr val="FF0000"/>
              </a:highlight>
            </a:endParaRP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Náklady na pobytové sociální služby jsou vyšší než náklady na terénní sociální služby.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1737F33-3AF1-0201-3747-082F98169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9DBB43C-DE70-EB9D-475D-47111F262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Celková nákladovost a kapacity pobytových a terénních sociálních služeb v sítích ZK pro rok 2026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F0A74D8-4D4E-F752-C650-807E869ED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6" y="3169052"/>
            <a:ext cx="10810240" cy="200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11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4407A8E-28CA-974D-C8EB-E86D5D212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V následujících tabulkách jsou uvedeny přehledy pobytových sociálních služeb pro cílovou skupinu senioři, které mají sídlo na území Zlínského kraje. Konkrétně se jedná o domovy pro seniory (dále také „DS“), domovy se zvláštním režimem pro osoby s Alzheimerovou chorobou a jinými typy demencí (dále také „DZR“). </a:t>
            </a:r>
          </a:p>
          <a:p>
            <a:r>
              <a:rPr lang="cs-CZ" sz="2000" i="1" dirty="0"/>
              <a:t>Tabulka č. 2: Kapacity DS a DZR pro cílovou skupinu senioři k 1.7.2025, které jsou financovány z </a:t>
            </a:r>
            <a:r>
              <a:rPr lang="cs-CZ" sz="2000" b="1" i="1" dirty="0"/>
              <a:t>programů Zlínského kraje</a:t>
            </a:r>
            <a:r>
              <a:rPr lang="cs-CZ" sz="2000" i="1" dirty="0"/>
              <a:t> (jednotkou uvedené kapacity je lůžko): 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92A5346-8BC8-7B8E-6537-144416E9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AF8BFF4-5CFE-095D-F493-F4EAC5B8F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Sociální služby pro seniory – kapacity pobytových služeb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D862897-5EEC-D7CB-D8AB-1D7C1476B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778" y="3722577"/>
            <a:ext cx="10733396" cy="203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23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3E484F6-C1B4-B98E-2E1A-4705075DA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i="1" dirty="0"/>
              <a:t>Tabulka č. 6: Přehled vybraných dat za rok 2024 vykázaných poskytovateli vybraných druhů sociálních služeb pro cílovou skupinu senioři – členění dle formy služby: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4E81751-D93B-1BEB-D320-C838AB19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AB4F913-0FC4-057D-A724-A85793E8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Informace o sociálních službách pro seniory na základě dat vykázaných poskytovateli ve ZK za rok 2024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61BCEBBC-7C6E-9734-DA75-2E6F5FFA4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66" y="2438261"/>
            <a:ext cx="10773556" cy="253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8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01AAB45-57C0-9C12-ADE6-4EF9B9EE8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Pro rok 2026 je plánován vznik nových pobytových sociálních služeb pro seniory v rámci investičních projektů financovaných z Národního plánu obnovy.</a:t>
            </a:r>
          </a:p>
          <a:p>
            <a:r>
              <a:rPr lang="cs-CZ" sz="2400" dirty="0"/>
              <a:t>Jedná se o domov se zvláštním režimem Zlín v kapacitě 40 lůžek, Holešov v kapacitě 21 lůžek, domov pro seniory Horní Lideč v kapacitě 25 lůžek.</a:t>
            </a:r>
          </a:p>
          <a:p>
            <a:r>
              <a:rPr lang="cs-CZ" sz="2400" dirty="0"/>
              <a:t>K těmto projektům probíhá výstavba nového domova pro seniory v Koryčanech bez vzniku nových lůžek a rekonstrukce objektu na Velehradě, kde vznikne 16 lůžek odlehčovací služby.</a:t>
            </a:r>
          </a:p>
          <a:p>
            <a:r>
              <a:rPr lang="cs-CZ" sz="2400" dirty="0"/>
              <a:t>120 úvazků pracovníků terénních sociálních služeb. Rok 2026 v nákladech více jak 78. mil. Kč.</a:t>
            </a:r>
          </a:p>
          <a:p>
            <a:r>
              <a:rPr lang="cs-CZ" sz="2400" dirty="0"/>
              <a:t>45 úvazků osobní asistence pro období let 2026 – 2027 z projektu OPZ +.</a:t>
            </a:r>
          </a:p>
          <a:p>
            <a:endParaRPr lang="cs-CZ" i="1" dirty="0"/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2C6026F-53BC-7C3E-590A-A31C1D45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291B72-F350-9207-A517-804E8D108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Sociální služby pro seniory – kapacity nových sociálních služeb</a:t>
            </a:r>
          </a:p>
        </p:txBody>
      </p:sp>
    </p:spTree>
    <p:extLst>
      <p:ext uri="{BB962C8B-B14F-4D97-AF65-F5344CB8AC3E}">
        <p14:creationId xmlns:p14="http://schemas.microsoft.com/office/powerpoint/2010/main" val="340148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2CA5F96B-0914-49E6-D254-9A8885BC4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Centrum Áčko, </a:t>
            </a:r>
            <a:r>
              <a:rPr lang="cs-CZ" sz="1800" dirty="0" err="1"/>
              <a:t>p.o</a:t>
            </a:r>
            <a:r>
              <a:rPr lang="cs-CZ" sz="1800" dirty="0"/>
              <a:t>. – pobytová odlehčovací služba – 6 lůžek</a:t>
            </a:r>
          </a:p>
          <a:p>
            <a:r>
              <a:rPr lang="cs-CZ" sz="1800" dirty="0"/>
              <a:t>Domov pro osoby se zdravotním postižením Uherský Ostroh – 15 lůžek</a:t>
            </a:r>
          </a:p>
          <a:p>
            <a:r>
              <a:rPr lang="cs-CZ" sz="1800" dirty="0"/>
              <a:t>Domov pro osoby se zdravotním postižením Jarošov – 18 lůžek</a:t>
            </a:r>
          </a:p>
          <a:p>
            <a:r>
              <a:rPr lang="cs-CZ" sz="1800" dirty="0"/>
              <a:t>Domov pro osoby se zdravotním postižením Hulín - 18 lůžek</a:t>
            </a:r>
          </a:p>
          <a:p>
            <a:r>
              <a:rPr lang="cs-CZ" sz="1800" dirty="0"/>
              <a:t>Domov pro osoby se zdravotním postižením Bystřice pod Hostýnem - 18 lůžek</a:t>
            </a:r>
          </a:p>
          <a:p>
            <a:r>
              <a:rPr lang="cs-CZ" sz="1800" dirty="0"/>
              <a:t>Domov se zvláštním režimem Kelč - 8 lůžek</a:t>
            </a:r>
          </a:p>
          <a:p>
            <a:r>
              <a:rPr lang="cs-CZ" sz="1800" dirty="0"/>
              <a:t>Domov pro seniory Hovězí – 54 lůžek</a:t>
            </a:r>
          </a:p>
          <a:p>
            <a:r>
              <a:rPr lang="cs-CZ" sz="1800" dirty="0"/>
              <a:t>Domov pro seniory Uherské Hradiště - 70 lůžek</a:t>
            </a:r>
          </a:p>
          <a:p>
            <a:r>
              <a:rPr lang="cs-CZ" sz="1800" dirty="0"/>
              <a:t>Domov se zvláštním režimem Velehrad – Buchlovská 70 lůžek</a:t>
            </a:r>
          </a:p>
          <a:p>
            <a:r>
              <a:rPr lang="cs-CZ" sz="1800"/>
              <a:t>Centrum </a:t>
            </a:r>
            <a:r>
              <a:rPr lang="cs-CZ" sz="1800" dirty="0"/>
              <a:t>duševního zdraví pro děti v Otrokovicích.</a:t>
            </a:r>
          </a:p>
          <a:p>
            <a:r>
              <a:rPr lang="cs-CZ" sz="1800" dirty="0"/>
              <a:t>Připravujeme rekonstrukce nevyhovujících objektů z hlediska požární bezpečnosti.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C5FBFA0-E366-3D0B-6BFB-D5AF9C28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79A8B55-F180-1B9D-1243-B23FF91F9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177607"/>
            <a:ext cx="11264900" cy="931325"/>
          </a:xfrm>
        </p:spPr>
        <p:txBody>
          <a:bodyPr>
            <a:noAutofit/>
          </a:bodyPr>
          <a:lstStyle/>
          <a:p>
            <a:r>
              <a:rPr lang="cs-CZ" sz="4000" dirty="0"/>
              <a:t>Plánované investiční akce u sociálních služeb zřizovaných ZK</a:t>
            </a:r>
          </a:p>
        </p:txBody>
      </p:sp>
    </p:spTree>
    <p:extLst>
      <p:ext uri="{BB962C8B-B14F-4D97-AF65-F5344CB8AC3E}">
        <p14:creationId xmlns:p14="http://schemas.microsoft.com/office/powerpoint/2010/main" val="183924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A2F17E1-9DC4-4163-97D3-EA668D5CE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prvním roce se zapojilo 6 obcí - Vsetín, Kroměříž, Staré Město, Želechovice nad Dřevnicí, Jablůnka, Nivnice.</a:t>
            </a:r>
          </a:p>
          <a:p>
            <a:r>
              <a:rPr lang="cs-CZ" dirty="0"/>
              <a:t>Informační seminář pro rok 2026 se uskuteční dne 6.2.2026 na Krajském úřadu Zlínského kraje, potvrzení ze semináře platí 18 měsíců.</a:t>
            </a:r>
          </a:p>
          <a:p>
            <a:r>
              <a:rPr lang="cs-CZ" dirty="0"/>
              <a:t>Další informace jsou na webu </a:t>
            </a:r>
            <a:r>
              <a:rPr lang="cs-CZ" dirty="0">
                <a:hlinkClick r:id="rId2"/>
              </a:rPr>
              <a:t>www.affc-zk.cz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9CDB75D-D0C7-7206-2091-8595C0BE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0BEDD70-DF9D-7C43-D36C-F417065C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Auditfamilyfriendlycommunity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944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3766</TotalTime>
  <Words>544</Words>
  <Application>Microsoft Office PowerPoint</Application>
  <PresentationFormat>Širokoúhlá obrazovka</PresentationFormat>
  <Paragraphs>52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Degular</vt:lpstr>
      <vt:lpstr>Wingdings</vt:lpstr>
      <vt:lpstr>Motiv Office</vt:lpstr>
      <vt:lpstr>Setkání se starosty obcí Zlínského kraje – sociální oblast</vt:lpstr>
      <vt:lpstr>Celková nákladovost a kapacity pobytových a terénních sociálních služeb v sítích ZK pro rok 2026</vt:lpstr>
      <vt:lpstr>Sociální služby pro seniory – kapacity pobytových služeb</vt:lpstr>
      <vt:lpstr>Informace o sociálních službách pro seniory na základě dat vykázaných poskytovateli ve ZK za rok 2024</vt:lpstr>
      <vt:lpstr>Sociální služby pro seniory – kapacity nových sociálních služeb</vt:lpstr>
      <vt:lpstr>Plánované investiční akce u sociálních služeb zřizovaných ZK</vt:lpstr>
      <vt:lpstr>Auditfamilyfriendlycommunity</vt:lpstr>
      <vt:lpstr>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Berková Hana</cp:lastModifiedBy>
  <cp:revision>22</cp:revision>
  <cp:lastPrinted>2025-08-20T09:14:30Z</cp:lastPrinted>
  <dcterms:created xsi:type="dcterms:W3CDTF">2021-08-21T22:30:26Z</dcterms:created>
  <dcterms:modified xsi:type="dcterms:W3CDTF">2025-11-19T06:41:39Z</dcterms:modified>
</cp:coreProperties>
</file>