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455" r:id="rId2"/>
    <p:sldId id="484" r:id="rId3"/>
    <p:sldId id="475" r:id="rId4"/>
    <p:sldId id="478" r:id="rId5"/>
    <p:sldId id="479" r:id="rId6"/>
    <p:sldId id="480" r:id="rId7"/>
    <p:sldId id="481" r:id="rId8"/>
    <p:sldId id="469" r:id="rId9"/>
    <p:sldId id="485" r:id="rId10"/>
    <p:sldId id="483" r:id="rId11"/>
    <p:sldId id="490" r:id="rId12"/>
    <p:sldId id="489" r:id="rId13"/>
    <p:sldId id="486" r:id="rId14"/>
    <p:sldId id="491" r:id="rId15"/>
    <p:sldId id="492" r:id="rId16"/>
    <p:sldId id="493" r:id="rId17"/>
    <p:sldId id="494" r:id="rId18"/>
    <p:sldId id="48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E00"/>
    <a:srgbClr val="FDD400"/>
    <a:srgbClr val="E3E9EE"/>
    <a:srgbClr val="FFD900"/>
    <a:srgbClr val="FEE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1" autoAdjust="0"/>
    <p:restoredTop sz="96247" autoAdjust="0"/>
  </p:normalViewPr>
  <p:slideViewPr>
    <p:cSldViewPr snapToGrid="0" snapToObjects="1">
      <p:cViewPr>
        <p:scale>
          <a:sx n="80" d="100"/>
          <a:sy n="80" d="100"/>
        </p:scale>
        <p:origin x="77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Tomáš" userId="ad907d85-a704-4923-bbd1-27acae004893" providerId="ADAL" clId="{FE3FC373-4BA8-4DBA-AAE7-DEA15BEA9950}"/>
    <pc:docChg chg="delSld">
      <pc:chgData name="Marek Tomáš" userId="ad907d85-a704-4923-bbd1-27acae004893" providerId="ADAL" clId="{FE3FC373-4BA8-4DBA-AAE7-DEA15BEA9950}" dt="2025-11-18T14:36:43.490" v="1" actId="47"/>
      <pc:docMkLst>
        <pc:docMk/>
      </pc:docMkLst>
      <pc:sldChg chg="del">
        <pc:chgData name="Marek Tomáš" userId="ad907d85-a704-4923-bbd1-27acae004893" providerId="ADAL" clId="{FE3FC373-4BA8-4DBA-AAE7-DEA15BEA9950}" dt="2025-11-18T14:36:42.122" v="0" actId="47"/>
        <pc:sldMkLst>
          <pc:docMk/>
          <pc:sldMk cId="1559333463" sldId="476"/>
        </pc:sldMkLst>
      </pc:sldChg>
      <pc:sldChg chg="del">
        <pc:chgData name="Marek Tomáš" userId="ad907d85-a704-4923-bbd1-27acae004893" providerId="ADAL" clId="{FE3FC373-4BA8-4DBA-AAE7-DEA15BEA9950}" dt="2025-11-18T14:36:43.490" v="1" actId="47"/>
        <pc:sldMkLst>
          <pc:docMk/>
          <pc:sldMk cId="1309389867" sldId="4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6DCAC-CE6C-F34D-BB40-15ED19D929C0}" type="datetimeFigureOut">
              <a:rPr lang="cs-CZ" smtClean="0"/>
              <a:t>18.11.2025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DD35B-1E30-6B4F-BA7A-178A1A80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58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288479-C83F-D340-AC78-BAEA2E3F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B8C09E-EFCA-AB4C-BA83-68F103555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9F0EB4-8389-0C47-86B2-1847372CE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A75BC3-4017-C342-A2A7-3958F6DBC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803EF-32E5-1145-A509-F7994F4E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BAF2E-6385-49DD-ACD9-07EB6482D506}" type="datetime1">
              <a:rPr lang="cs-CZ" smtClean="0"/>
              <a:t>18.11.2025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D0D550-6A80-2244-AA4F-0A3275A4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F316BE-2998-1E4A-83A9-D9050107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62E07EA-F260-7549-976E-B5A77B1A6F8B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8936CAC-5922-E64E-B61E-0EBB8C2FF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30174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ý slide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CC4AAD7-5472-9243-9B53-33AAA4C37C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sz="96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AF84FE4-A791-154D-8D89-7AE14B2F0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736873"/>
            <a:ext cx="9144000" cy="1655762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lnSpc>
                <a:spcPct val="6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Krajský úřad ZK</a:t>
            </a:r>
          </a:p>
          <a:p>
            <a:r>
              <a:rPr lang="cs-CZ" dirty="0"/>
              <a:t>Třída Tomáše Bati 21</a:t>
            </a:r>
          </a:p>
          <a:p>
            <a:r>
              <a:rPr lang="cs-CZ" dirty="0"/>
              <a:t>Zlín 761 90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34A837E-901A-C645-93E3-46FC598A6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602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A8EB467B-1B72-0844-8B4A-9B97214D320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D2B99-8320-C74A-A004-6A87A98F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16D43F-5937-FB4B-BEE5-73342504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2026" y="6111875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9EBAE814-AC8A-414B-9696-6DDF81212861}" type="datetime1">
              <a:rPr lang="cs-CZ" smtClean="0"/>
              <a:t>18.11.2025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6DB1C5-5CB2-4642-83AF-2F13EDC3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02600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7E0B1-A765-BD4B-88A5-DD684EA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  <a:prstGeom prst="rect">
            <a:avLst/>
          </a:prstGeom>
        </p:spPr>
        <p:txBody>
          <a:bodyPr anchor="b"/>
          <a:lstStyle>
            <a:lvl1pPr>
              <a:defRPr sz="4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0A28088-5B5E-0D49-8009-650A01CA5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146108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FF8C54-ADC3-FB41-8FA8-5442DAA0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B11C6-AC4F-47D9-8BD8-0588581613CA}" type="datetime1">
              <a:rPr lang="cs-CZ" smtClean="0"/>
              <a:t>18.11.2025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99A2F4-445F-3B40-9D23-8AB4D4FE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D341A6C-DE7B-3344-BDB9-8EFB14028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5150126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D7C209FA-AB6E-2841-B554-164C048ED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563562"/>
            <a:ext cx="5150126" cy="16557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9D1F263-5082-D040-8558-9E708E7123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00" y="580541"/>
            <a:ext cx="5499652" cy="563878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0" i="1"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b="0" i="1" dirty="0">
                <a:latin typeface="Degular" pitchFamily="82" charset="0"/>
              </a:rPr>
              <a:t>zde vložte fotku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40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301C3-EDD8-8443-9B23-624712369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BF2C62-EAA8-FD46-AB0C-AFB46182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FEBD6D-B94A-4C40-AA98-1C5062D6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5B1A8A-4F6B-4852-9FB8-84ADD786A5E8}" type="datetime1">
              <a:rPr lang="cs-CZ" smtClean="0"/>
              <a:t>18.11.2025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001B55-F3D8-B245-916B-3D87F531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B028F9-C99B-2345-BCCE-D5C768B7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83C6B9-51BF-354A-813E-1E819CCC41A1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A18D240-3BE2-B74D-A516-B0F270362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59856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60D600-9E1D-644E-955C-AB90DEDE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E7F195-0ECA-5B4E-A9CE-6F805D88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69F282E-870E-E74D-944D-04EE93DED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5EF3A7-92DE-084B-987D-EA3639592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139B72-6DD2-A340-833A-5DC55CEC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177616-83EA-4B17-9340-4204F7560896}" type="datetime1">
              <a:rPr lang="cs-CZ" smtClean="0"/>
              <a:t>18.11.2025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01F343-B190-BE48-9F5D-5B2FD4CD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E1B4949-59AC-7B49-9256-34E0F63B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CF809C9-6CD1-224D-B38B-D9054EF10F1C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4AA426A-68B9-3C47-AFEB-D3AC3F0BF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7690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67392C5-49AE-E548-81A5-FC459F4C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C056A-66D8-498C-81EA-2CBC59472CE3}" type="datetime1">
              <a:rPr lang="cs-CZ" smtClean="0"/>
              <a:t>18.11.2025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EE62BF-0652-CC49-B1C6-740D979D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BE27E5-F9AD-FA40-BB59-77DCC9C5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B4FD313-B4A8-0A46-A50D-B31C9DA87A8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1BCA978-992E-9541-9BE1-4AF26B9D8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665731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66500E-7FAE-3947-9DAD-FBA5BC7E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680C01-81FC-419C-BFB9-5260AC514434}" type="datetime1">
              <a:rPr lang="cs-CZ" smtClean="0"/>
              <a:t>18.11.2025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8ACE9A-9F8E-CA4C-B782-EFD36998E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900C6D-9313-3E4C-B392-797DCC38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97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8F003-A3D3-034D-9720-A29A641D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6C9885-78EF-7E49-B9B7-55A0262D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B5D9DD-0ECA-C54D-88FB-0C68D8DF3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0A157-10E2-3A41-9082-3C345EC0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16CE07-E40B-4A16-B191-7D0DE8E20051}" type="datetime1">
              <a:rPr lang="cs-CZ" smtClean="0"/>
              <a:t>18.11.2025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4CFB0E-3ED7-644D-9D3C-61F36A5F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B83830-1354-2D43-AE7D-380C4FEA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88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E36E-C6D9-964D-B45E-DBD89DD4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5845132-64BF-844A-8C4F-0A043DE08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262657-9F70-6F44-BA53-3669D8E3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32EC5D-74A5-B64D-AAF7-CD3ACB69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D612B1-F7D4-43AF-9956-218DD4AD3D8D}" type="datetime1">
              <a:rPr lang="cs-CZ" smtClean="0"/>
              <a:t>18.11.2025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C7E311-A125-DB47-B7CE-65018DAA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CC73E3-49F8-B845-AD36-F5386031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745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BBF5F4-3DF4-D44B-9838-6CB84E6A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5FD67A-23F8-3A4C-8A09-6F2FFDD2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E14E2A-7861-2E4E-AE70-2C50E156B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95823C0-8316-4FA7-B3BF-DDE9A37E2965}" type="datetime1">
              <a:rPr lang="cs-CZ" smtClean="0"/>
              <a:t>18.11.2025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1FCBC8-96E6-C244-ACD4-C5CE32D24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2C4FB4-DF05-094A-A789-D60084923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15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tomas.chmela@zlinskykraj.cz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>
            <a:extLst>
              <a:ext uri="{FF2B5EF4-FFF2-40B4-BE49-F238E27FC236}">
                <a16:creationId xmlns:a16="http://schemas.microsoft.com/office/drawing/2014/main" id="{958027D9-BA9A-D8D4-E6A9-8A33F5386094}"/>
              </a:ext>
            </a:extLst>
          </p:cNvPr>
          <p:cNvSpPr txBox="1">
            <a:spLocks/>
          </p:cNvSpPr>
          <p:nvPr/>
        </p:nvSpPr>
        <p:spPr>
          <a:xfrm>
            <a:off x="900000" y="5148000"/>
            <a:ext cx="8224335" cy="909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cs-CZ" altLang="cs-CZ" sz="2200" b="1" dirty="0">
                <a:latin typeface="Degular" panose="04040406060303040305" pitchFamily="82" charset="-18"/>
                <a:cs typeface="Arial" panose="020B0604020202020204" pitchFamily="34" charset="0"/>
              </a:rPr>
              <a:t>Tomáš Chmela</a:t>
            </a:r>
          </a:p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cs-CZ" sz="2000" i="1" dirty="0">
                <a:solidFill>
                  <a:srgbClr val="000000"/>
                </a:solidFill>
                <a:effectLst/>
                <a:latin typeface="Degular" panose="04040406060303040305" pitchFamily="82" charset="-18"/>
                <a:cs typeface="Arial" panose="020B0604020202020204" pitchFamily="34" charset="0"/>
              </a:rPr>
              <a:t>náměstek hejtmana pro strategický rozvoj a dotace</a:t>
            </a:r>
            <a:endParaRPr lang="cs-CZ" altLang="cs-CZ" sz="2000" i="1" dirty="0">
              <a:latin typeface="Degular" panose="04040406060303040305" pitchFamily="82" charset="-18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F7A4DEC-6742-2DD2-E82F-11BD9B4A7083}"/>
              </a:ext>
            </a:extLst>
          </p:cNvPr>
          <p:cNvSpPr/>
          <p:nvPr/>
        </p:nvSpPr>
        <p:spPr>
          <a:xfrm>
            <a:off x="900000" y="900000"/>
            <a:ext cx="10433024" cy="651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l-PL" sz="5400" cap="all" spc="50" dirty="0">
                <a:solidFill>
                  <a:schemeClr val="tx1"/>
                </a:solidFill>
                <a:latin typeface="Degular Display Italic Black" panose="040408060603030B0305" pitchFamily="82" charset="-18"/>
              </a:rPr>
              <a:t>Bydlení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2392E48-AC23-6A23-0A0E-6277D19B5B92}"/>
              </a:ext>
            </a:extLst>
          </p:cNvPr>
          <p:cNvSpPr/>
          <p:nvPr/>
        </p:nvSpPr>
        <p:spPr>
          <a:xfrm>
            <a:off x="900000" y="1620000"/>
            <a:ext cx="10433024" cy="651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tlCol="0" anchor="ctr" anchorCtr="0"/>
          <a:lstStyle/>
          <a:p>
            <a:r>
              <a:rPr lang="pl-PL" sz="5400" cap="all" spc="50" dirty="0">
                <a:solidFill>
                  <a:schemeClr val="tx1"/>
                </a:solidFill>
                <a:latin typeface="Degular Display Italic Black" panose="040408060603030B0305" pitchFamily="82" charset="-18"/>
              </a:rPr>
              <a:t>Obec v nouzi</a:t>
            </a:r>
          </a:p>
        </p:txBody>
      </p:sp>
      <p:pic>
        <p:nvPicPr>
          <p:cNvPr id="6" name="Obrázek 5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FB3E6638-FF22-0ED2-957D-42A6EB92C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5040000"/>
            <a:ext cx="2817919" cy="114207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27C4AC2-5663-743C-82B9-F2A179F0E53D}"/>
              </a:ext>
            </a:extLst>
          </p:cNvPr>
          <p:cNvSpPr/>
          <p:nvPr/>
        </p:nvSpPr>
        <p:spPr>
          <a:xfrm>
            <a:off x="900000" y="2340000"/>
            <a:ext cx="10433024" cy="651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tlCol="0" anchor="ctr" anchorCtr="0"/>
          <a:lstStyle/>
          <a:p>
            <a:r>
              <a:rPr lang="pl-PL" sz="5400" cap="all" spc="50" dirty="0">
                <a:solidFill>
                  <a:schemeClr val="tx1"/>
                </a:solidFill>
                <a:latin typeface="Degular Display Italic Black" panose="040408060603030B0305" pitchFamily="82" charset="-18"/>
              </a:rPr>
              <a:t>Zásady územního rozvoje zk</a:t>
            </a:r>
          </a:p>
        </p:txBody>
      </p:sp>
    </p:spTree>
    <p:extLst>
      <p:ext uri="{BB962C8B-B14F-4D97-AF65-F5344CB8AC3E}">
        <p14:creationId xmlns:p14="http://schemas.microsoft.com/office/powerpoint/2010/main" val="3652259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D92D85-9E92-6216-8D21-21F1D6D91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37769A50-87C0-F3B4-9C2B-8B57988550B0}"/>
              </a:ext>
            </a:extLst>
          </p:cNvPr>
          <p:cNvSpPr/>
          <p:nvPr/>
        </p:nvSpPr>
        <p:spPr>
          <a:xfrm>
            <a:off x="900000" y="2340000"/>
            <a:ext cx="10433024" cy="651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tlCol="0" anchor="ctr" anchorCtr="0"/>
          <a:lstStyle/>
          <a:p>
            <a:r>
              <a:rPr lang="pl-PL" sz="5400" cap="all" spc="50" dirty="0">
                <a:solidFill>
                  <a:schemeClr val="tx1"/>
                </a:solidFill>
                <a:latin typeface="Degular Display Italic Black" panose="040408060603030B0305" pitchFamily="82" charset="-18"/>
              </a:rPr>
              <a:t>Zásady územního rozvoje zk</a:t>
            </a:r>
          </a:p>
        </p:txBody>
      </p:sp>
    </p:spTree>
    <p:extLst>
      <p:ext uri="{BB962C8B-B14F-4D97-AF65-F5344CB8AC3E}">
        <p14:creationId xmlns:p14="http://schemas.microsoft.com/office/powerpoint/2010/main" val="249768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F8311C-6BA0-C22C-967F-BD4699508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0F5EF-F491-6C1A-AEA9-F9B1A1B62F0D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Změna legislativy – </a:t>
            </a:r>
            <a:b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</a:b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zákon č. 283/2021 Sb., stavební zákon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36F64313-E635-511E-88EC-3B255DD4B60E}"/>
              </a:ext>
            </a:extLst>
          </p:cNvPr>
          <p:cNvSpPr txBox="1">
            <a:spLocks/>
          </p:cNvSpPr>
          <p:nvPr/>
        </p:nvSpPr>
        <p:spPr>
          <a:xfrm>
            <a:off x="828000" y="2268000"/>
            <a:ext cx="5150126" cy="4032000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zavádí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jednotný standard územního plánování 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stanovuje povinnost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zpracování ZÚR v jednotné struktuře a digitální podobě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dokumentace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nově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zavádí funkci „určeného zastupitele“ i v procesu územně plánovací činnosti kraje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- úkolem určeného zastupitele je zajišťovat, aby v procesu pořizování ZÚR byly projednány a zohledněny zájmy zastupitelstva kraje</a:t>
            </a:r>
          </a:p>
          <a:p>
            <a:pPr>
              <a:lnSpc>
                <a:spcPct val="100000"/>
              </a:lnSpc>
            </a:pPr>
            <a:r>
              <a:rPr lang="cs-CZ" sz="1500" spc="1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Zastupitelstvo Zlínského kraje </a:t>
            </a:r>
            <a:r>
              <a:rPr lang="cs-CZ" sz="1500" spc="10" dirty="0" err="1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usn</a:t>
            </a:r>
            <a:r>
              <a:rPr lang="cs-CZ" sz="1500" spc="1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. č. 0030/Z02/24  ze dne 02.12.2024 ustanovilo určeným zastupitelem </a:t>
            </a:r>
            <a:r>
              <a:rPr lang="cs-CZ" sz="1500" b="1" spc="1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Mgr. Tomáše Chmelu.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endParaRPr lang="cs-CZ" sz="1500" spc="20" dirty="0">
              <a:effectLst>
                <a:glow rad="101600">
                  <a:srgbClr val="FDD400"/>
                </a:glow>
              </a:effectLst>
              <a:latin typeface="Degular Medium" panose="04040506060303040305" pitchFamily="8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57180F6-2403-8A5F-42BF-2B99F6CCD2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"/>
          <a:stretch>
            <a:fillRect/>
          </a:stretch>
        </p:blipFill>
        <p:spPr>
          <a:xfrm>
            <a:off x="6642000" y="972000"/>
            <a:ext cx="4248000" cy="493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25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249D2E-4C88-EDB2-841A-721D6623B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B1487B-E544-CBBD-771F-969B4E7A94F9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Přehled pořízení změn ZÚR ZK za rok 2025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1AF3A56-EBD1-652E-E3EA-3EF0F5E8B90B}"/>
              </a:ext>
            </a:extLst>
          </p:cNvPr>
          <p:cNvSpPr txBox="1">
            <a:spLocks/>
          </p:cNvSpPr>
          <p:nvPr/>
        </p:nvSpPr>
        <p:spPr>
          <a:xfrm>
            <a:off x="828000" y="2268000"/>
            <a:ext cx="5150126" cy="4032000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11.03.2025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– Nabytí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účinnosti Aktualizace č. 3 ZÚR ZK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(vymezení plochy pro vodní dílo Vlachovice)  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09.10.2025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– Nabytí účinnosti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Změny č. 7 ZÚR ZK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(úprava obsahu a struktury ZÚR ZK do souladu s novým stavebním zákonem)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 procesu pořízení je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Změna č. 5 ZÚR ZK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(zpracována na základě Zprávy o uplatňování v uplynulém období 2018–2022)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 procesu pořízení je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Změna č. 6 ZÚR ZK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(na návrh oprávněného investora ČEPS, a.s.)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B74DF90-BDA3-97C0-34AD-91DC5AFF4F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2" r="3216"/>
          <a:stretch>
            <a:fillRect/>
          </a:stretch>
        </p:blipFill>
        <p:spPr>
          <a:xfrm>
            <a:off x="6300000" y="1170000"/>
            <a:ext cx="4932000" cy="45347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05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67F8F-545B-D660-4ECE-57546F5DE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8D41-94C4-EE32-9428-C56602B6E55C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Změna č. 5 ZÚR ZK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498D9AD2-E502-4123-6E30-E4AAE55088DA}"/>
              </a:ext>
            </a:extLst>
          </p:cNvPr>
          <p:cNvSpPr txBox="1">
            <a:spLocks/>
          </p:cNvSpPr>
          <p:nvPr/>
        </p:nvSpPr>
        <p:spPr>
          <a:xfrm>
            <a:off x="827999" y="2268000"/>
            <a:ext cx="10517779" cy="4032000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25.07.2025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– všem obcím Zlínského kraje doručeno oznámení o konání sloučeného společného jednání a veřejného projednání obsahující informaci o změně včetně odkazu na projednávanou dokumentaci (grafickou i textovou část)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12.08.2025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- projednání změny s dotčenými orgány, obcemi a veřejností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 současné době se na základě výsledků projednání dokončuje úprava dokumentace změny ZÚR a též dle požadavku MŽP Vyhodnocení vlivů na ŽP. Následně bude požádáno o vydání stanoviska SEA a stanoviska nadřízeného orgánu územního plánování. Předpoklad stanovisek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leden 2026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.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projednání ve výborech ZZK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projednání v RZK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předložení ZZK k vydání formou opatření obecné povahy – předpoklad 1. polovina 2026</a:t>
            </a:r>
          </a:p>
        </p:txBody>
      </p:sp>
    </p:spTree>
    <p:extLst>
      <p:ext uri="{BB962C8B-B14F-4D97-AF65-F5344CB8AC3E}">
        <p14:creationId xmlns:p14="http://schemas.microsoft.com/office/powerpoint/2010/main" val="421168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A95518-849D-B7CD-DDFF-A426011B6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E7286-7984-0927-272E-F816885909C9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10132768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Změna č. 5 ZÚR ZK – nově navrhované záměry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2D7FE0-C14B-52A3-0F03-E8551BCE2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6" y="1481978"/>
            <a:ext cx="3085638" cy="29044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DB4187-DC27-3C00-635A-ECBDBD68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897" y="1496088"/>
            <a:ext cx="6394029" cy="26776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66B7FE-AB13-CFA9-D8C3-B1A333B65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45" y="3919757"/>
            <a:ext cx="3983955" cy="24233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860132A-BC72-4B30-81FE-2E5DAA33D018}"/>
              </a:ext>
            </a:extLst>
          </p:cNvPr>
          <p:cNvSpPr txBox="1"/>
          <p:nvPr/>
        </p:nvSpPr>
        <p:spPr>
          <a:xfrm>
            <a:off x="6243202" y="4247996"/>
            <a:ext cx="5613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modernizace trati Staré Město – Luhačovice/Bojkovice/ Uherský Ostroh  (DD 204)</a:t>
            </a:r>
            <a:endParaRPr lang="cs-CZ" sz="1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8036C2F-204A-DD37-2375-A83BC8D28D82}"/>
              </a:ext>
            </a:extLst>
          </p:cNvPr>
          <p:cNvSpPr txBox="1"/>
          <p:nvPr/>
        </p:nvSpPr>
        <p:spPr>
          <a:xfrm>
            <a:off x="3198007" y="1678430"/>
            <a:ext cx="17558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10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vedení VVN 2 x 110 kV Horní Lideč – Valašská Senice včetně transformovny 110 kV/22 kV Horní Lideč  (TE 113)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DF285F-0AA4-ECED-F0C2-BA07274525AB}"/>
              </a:ext>
            </a:extLst>
          </p:cNvPr>
          <p:cNvSpPr txBox="1"/>
          <p:nvPr/>
        </p:nvSpPr>
        <p:spPr>
          <a:xfrm>
            <a:off x="5712736" y="5981184"/>
            <a:ext cx="462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10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lokalita vhodná pro akumulaci povrchových vod - lokalita Blazice na vodním toku Libosvárka  (RVH 102)</a:t>
            </a:r>
          </a:p>
        </p:txBody>
      </p:sp>
    </p:spTree>
    <p:extLst>
      <p:ext uri="{BB962C8B-B14F-4D97-AF65-F5344CB8AC3E}">
        <p14:creationId xmlns:p14="http://schemas.microsoft.com/office/powerpoint/2010/main" val="408852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5C16D2-2704-00D7-012E-1A25CD550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D86F7-B1D9-F557-7C66-54A35009B876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10132768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Změna č. 5 ZÚR ZK – vypouštěné záměry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4947A4-D2B0-0DF4-4913-9A16FBF34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788662"/>
            <a:ext cx="1668025" cy="12692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4E26B89-7B81-BBCF-415B-F27C8391266F}"/>
              </a:ext>
            </a:extLst>
          </p:cNvPr>
          <p:cNvSpPr txBox="1"/>
          <p:nvPr/>
        </p:nvSpPr>
        <p:spPr>
          <a:xfrm>
            <a:off x="664970" y="3192037"/>
            <a:ext cx="23796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plocha pro výstavbu nové kompresorové stanice Bezměrov  (TP202) 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52C0837-DF31-9506-F7B3-D4A62FFB4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11" y="1788662"/>
            <a:ext cx="2259098" cy="12751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1D0B410-90F3-0D44-80AC-5A6071BB0646}"/>
              </a:ext>
            </a:extLst>
          </p:cNvPr>
          <p:cNvSpPr txBox="1"/>
          <p:nvPr/>
        </p:nvSpPr>
        <p:spPr>
          <a:xfrm>
            <a:off x="2958238" y="3208062"/>
            <a:ext cx="325221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propojení Zlín - Zádveřice – územní rezerva  (RDS 101)</a:t>
            </a: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4D5F784-33B2-CBB2-6902-10D184A4EF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/>
          <a:stretch/>
        </p:blipFill>
        <p:spPr>
          <a:xfrm>
            <a:off x="6548493" y="1788717"/>
            <a:ext cx="2780879" cy="12436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6C6E46-A7F7-FD32-EA52-6EE654B1A504}"/>
              </a:ext>
            </a:extLst>
          </p:cNvPr>
          <p:cNvSpPr txBox="1"/>
          <p:nvPr/>
        </p:nvSpPr>
        <p:spPr>
          <a:xfrm>
            <a:off x="6100586" y="3176543"/>
            <a:ext cx="325221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Otrokovice (D55) - Zlín Nivy, kapacitní silnice  (DS 105) </a:t>
            </a:r>
          </a:p>
          <a:p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9333DD3-AA0D-F074-AC83-C903262D5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0" y="3761302"/>
            <a:ext cx="1659643" cy="2190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768462C-93DA-B389-08DD-F37BF7630405}"/>
              </a:ext>
            </a:extLst>
          </p:cNvPr>
          <p:cNvSpPr txBox="1"/>
          <p:nvPr/>
        </p:nvSpPr>
        <p:spPr>
          <a:xfrm>
            <a:off x="228702" y="6093613"/>
            <a:ext cx="20959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Ostrožská Nová Ves - Uherský Ostroh, obchvat, I/55  (DS 108)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 </a:t>
            </a:r>
          </a:p>
          <a:p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399FC76-0FE4-9422-8019-6521FEEB5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52" y="4018619"/>
            <a:ext cx="4464979" cy="15984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1A7F79C-EAF9-BB10-8859-12074629D6AD}"/>
              </a:ext>
            </a:extLst>
          </p:cNvPr>
          <p:cNvSpPr txBox="1"/>
          <p:nvPr/>
        </p:nvSpPr>
        <p:spPr>
          <a:xfrm>
            <a:off x="2187766" y="5759264"/>
            <a:ext cx="4652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Nezdenice – Záhorovice, spojka, II/495   Záhorovice, obchvat, II/495 Bojkovice – Pitín, obchvat, II/495     Šumice, obchvat, II/495         Hrádek na Vlárské dráze, obchvat, II/495  Dolní Němčí, obchvat, II/498, II/490 Hluk, obchvat, II/498   (DS 121 – DS 127)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 </a:t>
            </a:r>
          </a:p>
          <a:p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A586E881-EB70-B8FC-91F9-C2EF56B6C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55" y="1867199"/>
            <a:ext cx="1163750" cy="10879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C008BA5-5B3A-7FA9-DE80-2A022B79F837}"/>
              </a:ext>
            </a:extLst>
          </p:cNvPr>
          <p:cNvSpPr txBox="1"/>
          <p:nvPr/>
        </p:nvSpPr>
        <p:spPr>
          <a:xfrm>
            <a:off x="9673793" y="3115620"/>
            <a:ext cx="21118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zařízení kombinované dopravy nadmístního významu Hulín  (DX 701) </a:t>
            </a:r>
          </a:p>
          <a:p>
            <a:endParaRPr lang="cs-CZ" dirty="0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D4234C9-09E8-3A76-21CA-E75FAC9F58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5053" y="3670148"/>
            <a:ext cx="2135793" cy="26600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0215F5C8-1719-12B2-0C63-1CE6159A5C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501" y="3547783"/>
            <a:ext cx="1227692" cy="29606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64C698-C2F4-D5C8-E50E-81CA01B3862A}"/>
              </a:ext>
            </a:extLst>
          </p:cNvPr>
          <p:cNvSpPr txBox="1"/>
          <p:nvPr/>
        </p:nvSpPr>
        <p:spPr>
          <a:xfrm>
            <a:off x="11204605" y="4282316"/>
            <a:ext cx="814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územní rezerva průplavního spojení Dunaj – Odra - Labe  (RDV 101)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8733A01-B7AF-3572-40EC-1C07F1835A40}"/>
              </a:ext>
            </a:extLst>
          </p:cNvPr>
          <p:cNvSpPr txBox="1"/>
          <p:nvPr/>
        </p:nvSpPr>
        <p:spPr>
          <a:xfrm>
            <a:off x="6548493" y="6377511"/>
            <a:ext cx="3360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plynovod přepravní soustavy „Moravia – VTL plynovod“  (TP 201) </a:t>
            </a:r>
            <a:r>
              <a:rPr lang="cs-CZ" sz="800" b="1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v úseku </a:t>
            </a: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Koryčany - Bezměrov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167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EEE09-4366-4C5B-3AA5-5D1618550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10516-17BD-3086-2184-4FFD1FC5C90C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10132768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Změna č. 5 ZÚR ZK – upravované záměry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56BC6E1-8086-7A1A-46F4-4243C130D324}"/>
              </a:ext>
            </a:extLst>
          </p:cNvPr>
          <p:cNvSpPr txBox="1"/>
          <p:nvPr/>
        </p:nvSpPr>
        <p:spPr>
          <a:xfrm>
            <a:off x="244473" y="2778675"/>
            <a:ext cx="29906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Hutisko – Solanec, VVN + TR110 kV/22 kV Zubří – Rožnov pod Radhoštěm – Vigantice  (TE 112)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CB5DF0-14D4-3A53-6AE1-9AD969D9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75" y="3438532"/>
            <a:ext cx="2123448" cy="2014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F40F7AD-A154-A8C3-9D74-20078221A2AD}"/>
              </a:ext>
            </a:extLst>
          </p:cNvPr>
          <p:cNvSpPr txBox="1"/>
          <p:nvPr/>
        </p:nvSpPr>
        <p:spPr>
          <a:xfrm>
            <a:off x="459518" y="5610648"/>
            <a:ext cx="34674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dálnice II. třídy D55 Otrokovice – Napajedla – Uherské Hradiště (v úseku jižního obchvatu Otrokovic)  (DS 103)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C873DF-8ED2-B008-2F05-773CF882750B}"/>
              </a:ext>
            </a:extLst>
          </p:cNvPr>
          <p:cNvSpPr txBox="1"/>
          <p:nvPr/>
        </p:nvSpPr>
        <p:spPr>
          <a:xfrm>
            <a:off x="3619880" y="2824536"/>
            <a:ext cx="28910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Valašské Meziříčí – Rožnov pod Radhoštěm  (DS 107)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7BCACB-1DF8-A63B-6D19-358839260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18" y="3215151"/>
            <a:ext cx="1282818" cy="29334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A9D00FD-DB7B-72A3-89E1-2843739A8962}"/>
              </a:ext>
            </a:extLst>
          </p:cNvPr>
          <p:cNvSpPr txBox="1"/>
          <p:nvPr/>
        </p:nvSpPr>
        <p:spPr>
          <a:xfrm>
            <a:off x="3735964" y="6182835"/>
            <a:ext cx="3213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silnice I/35 (</a:t>
            </a:r>
            <a:r>
              <a:rPr lang="cs-CZ" sz="800" b="1" dirty="0" err="1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Palačov</a:t>
            </a: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 –) Lešná – Valašské Meziříčí a I/57 Valašské Meziříčí – Pozděchov  (DS 104)</a:t>
            </a:r>
          </a:p>
          <a:p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9D4499D-86D5-1A44-2D72-9BAECB4B7D8B}"/>
              </a:ext>
            </a:extLst>
          </p:cNvPr>
          <p:cNvSpPr txBox="1"/>
          <p:nvPr/>
        </p:nvSpPr>
        <p:spPr>
          <a:xfrm>
            <a:off x="7551627" y="2833444"/>
            <a:ext cx="31309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D49 úsek Fryšták - Zlín-Vizovice a silnice I/49 úsek Vizovice – Horní Lideč – hranice ČR/Slovensko (- Púchov)  (DS 102)</a:t>
            </a:r>
          </a:p>
          <a:p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A5864B6-9A70-CB7D-C71D-C865EA51BB73}"/>
              </a:ext>
            </a:extLst>
          </p:cNvPr>
          <p:cNvSpPr txBox="1"/>
          <p:nvPr/>
        </p:nvSpPr>
        <p:spPr>
          <a:xfrm>
            <a:off x="6158739" y="4899800"/>
            <a:ext cx="17928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JV obchvat Luhačovic  (DS 106) </a:t>
            </a:r>
          </a:p>
          <a:p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E46B1DB-ED64-415A-CC97-AE992E552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06" y="3510738"/>
            <a:ext cx="1232090" cy="13250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4F39FCD5-BB64-E258-EDC2-02BCDDFA4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38" y="5290032"/>
            <a:ext cx="1872646" cy="10540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C1F2EF4C-DF5C-120B-04FE-6D9738CE3E8B}"/>
              </a:ext>
            </a:extLst>
          </p:cNvPr>
          <p:cNvSpPr txBox="1"/>
          <p:nvPr/>
        </p:nvSpPr>
        <p:spPr>
          <a:xfrm>
            <a:off x="7426356" y="6405851"/>
            <a:ext cx="2562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regionální biocentrum Ochozy  (RBC 190 )</a:t>
            </a:r>
          </a:p>
          <a:p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122C2EF7-25FB-EAB0-DF4C-9CA2C78CA734}"/>
              </a:ext>
            </a:extLst>
          </p:cNvPr>
          <p:cNvSpPr txBox="1"/>
          <p:nvPr/>
        </p:nvSpPr>
        <p:spPr>
          <a:xfrm>
            <a:off x="9507561" y="4965912"/>
            <a:ext cx="21140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nadregionální biokoridor 145 - Radhošť - </a:t>
            </a:r>
            <a:r>
              <a:rPr lang="cs-CZ" sz="800" b="1" dirty="0" err="1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Kněhyně</a:t>
            </a:r>
            <a:r>
              <a:rPr lang="cs-CZ" sz="800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 - K144  (NRBK 117) </a:t>
            </a:r>
          </a:p>
          <a:p>
            <a:endParaRPr lang="cs-CZ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62BBBAEC-6D46-236F-6E08-ECF737110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7" y="1519368"/>
            <a:ext cx="1711104" cy="11968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871BAB1C-A9D2-EC68-72F4-20AE7397A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11" y="1531758"/>
            <a:ext cx="1956265" cy="12372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C639B9D5-46C2-6E79-B63E-8FA2769A28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21" y="1493182"/>
            <a:ext cx="2262802" cy="12814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DE58CC59-2581-29D6-417C-FDDF6371BF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46" y="3347262"/>
            <a:ext cx="2486216" cy="148455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38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51310-C49C-D2EB-6B08-4208FD80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DE95C-66ED-BCD8-CCC5-D8E75B20F992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Změna č. 6 ZÚR ZK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F16D274-0EF4-83FE-C5EE-10BBF5B09D5E}"/>
              </a:ext>
            </a:extLst>
          </p:cNvPr>
          <p:cNvSpPr txBox="1">
            <a:spLocks/>
          </p:cNvSpPr>
          <p:nvPr/>
        </p:nvSpPr>
        <p:spPr>
          <a:xfrm>
            <a:off x="827999" y="1908000"/>
            <a:ext cx="10517779" cy="4032000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ve věci přenosové soustavy 400kV  (vedení Otrokovice – hranice ČR/SK)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11.09.2023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– rozhodnutí Zastupitelstva Zlínského kraje o pořízení (</a:t>
            </a:r>
            <a:r>
              <a:rPr lang="cs-CZ" sz="1500" spc="20" dirty="0" err="1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usn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. 0603/Z19/23)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zpracovává se posouzení na životní prostředí SEA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předpoklad sloučeného společného jednání a veřejného projednání s obcemi, dotčenými orgány a veřejností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1. polovina 2026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ABEBEAA-8B18-4268-443C-B2C3CC5C1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4" t="3290" r="2021" b="4022"/>
          <a:stretch>
            <a:fillRect/>
          </a:stretch>
        </p:blipFill>
        <p:spPr>
          <a:xfrm>
            <a:off x="972000" y="3960000"/>
            <a:ext cx="4932000" cy="23839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929885-0EA4-9BE3-8285-B0FFDCAD5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000" y="3960000"/>
            <a:ext cx="4932000" cy="27179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63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1182D-8D3D-5F29-CF65-CBFB2F5F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>
            <a:extLst>
              <a:ext uri="{FF2B5EF4-FFF2-40B4-BE49-F238E27FC236}">
                <a16:creationId xmlns:a16="http://schemas.microsoft.com/office/drawing/2014/main" id="{FAADDB4F-7488-6ED7-388A-9EE66FF41227}"/>
              </a:ext>
            </a:extLst>
          </p:cNvPr>
          <p:cNvSpPr txBox="1">
            <a:spLocks/>
          </p:cNvSpPr>
          <p:nvPr/>
        </p:nvSpPr>
        <p:spPr>
          <a:xfrm>
            <a:off x="0" y="5040000"/>
            <a:ext cx="12192000" cy="133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cs-CZ" altLang="cs-CZ" sz="2200" b="1" dirty="0">
                <a:latin typeface="Degular" panose="04040406060303040305" pitchFamily="82" charset="-18"/>
                <a:cs typeface="Arial" panose="020B0604020202020204" pitchFamily="34" charset="0"/>
              </a:rPr>
              <a:t>Tomáš Chmela</a:t>
            </a:r>
          </a:p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i="1" dirty="0">
                <a:solidFill>
                  <a:srgbClr val="000000"/>
                </a:solidFill>
                <a:effectLst/>
                <a:latin typeface="Degular" panose="04040406060303040305" pitchFamily="82" charset="-18"/>
                <a:cs typeface="Arial" panose="020B0604020202020204" pitchFamily="34" charset="0"/>
              </a:rPr>
              <a:t>náměstek hejtmana pro strategický rozvoj a dotace</a:t>
            </a:r>
          </a:p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cs-CZ" sz="2000" i="1" dirty="0">
                <a:solidFill>
                  <a:srgbClr val="000000"/>
                </a:solidFill>
                <a:effectLst/>
                <a:latin typeface="Degular" panose="04040406060303040305" pitchFamily="82" charset="-18"/>
                <a:cs typeface="Arial" panose="020B0604020202020204" pitchFamily="34" charset="0"/>
              </a:rPr>
              <a:t>Telefon: 577 043 120</a:t>
            </a:r>
          </a:p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cs-CZ" sz="2000" i="1" dirty="0">
                <a:solidFill>
                  <a:srgbClr val="000000"/>
                </a:solidFill>
                <a:effectLst/>
                <a:latin typeface="Degular" panose="04040406060303040305" pitchFamily="82" charset="-18"/>
                <a:cs typeface="Arial" panose="020B0604020202020204" pitchFamily="34" charset="0"/>
              </a:rPr>
              <a:t>E-mail: </a:t>
            </a:r>
            <a:r>
              <a:rPr lang="cs-CZ" altLang="cs-CZ" sz="2000" i="1" dirty="0">
                <a:latin typeface="Degular" panose="04040406060303040305" pitchFamily="82" charset="-18"/>
                <a:cs typeface="Arial" panose="020B0604020202020204" pitchFamily="34" charset="0"/>
                <a:hlinkClick r:id="rId2"/>
              </a:rPr>
              <a:t>tomas.chmela@zlinskykraj.cz</a:t>
            </a:r>
            <a:endParaRPr lang="cs-CZ" altLang="cs-CZ" sz="2000" i="1" dirty="0">
              <a:latin typeface="Degular" panose="04040406060303040305" pitchFamily="82" charset="-18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spcBef>
                <a:spcPts val="0"/>
              </a:spcBef>
            </a:pPr>
            <a:endParaRPr lang="cs-CZ" altLang="cs-CZ" sz="2000" i="1" dirty="0">
              <a:latin typeface="Degular" panose="04040406060303040305" pitchFamily="82" charset="-18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ABA8FAD-DFDA-CA15-22C2-D88528B4C72F}"/>
              </a:ext>
            </a:extLst>
          </p:cNvPr>
          <p:cNvSpPr/>
          <p:nvPr/>
        </p:nvSpPr>
        <p:spPr>
          <a:xfrm>
            <a:off x="900000" y="3816000"/>
            <a:ext cx="10433024" cy="651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z="4000" cap="all" spc="50" dirty="0">
                <a:solidFill>
                  <a:schemeClr val="tx1"/>
                </a:solidFill>
                <a:latin typeface="Degular Display Italic Black" panose="040408060603030B0305" pitchFamily="82" charset="-18"/>
              </a:rPr>
              <a:t>DĚKUJI ZA POZORNOST.</a:t>
            </a:r>
          </a:p>
        </p:txBody>
      </p:sp>
      <p:pic>
        <p:nvPicPr>
          <p:cNvPr id="6" name="Obrázek 5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1FAFA3E2-6EAB-5FC2-93C6-099C90B06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56" y="1692000"/>
            <a:ext cx="4847887" cy="196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419B1D-6345-F7F0-83EC-0F31DC34A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9893A46-F20B-9AC0-056E-D90FD0173BB0}"/>
              </a:ext>
            </a:extLst>
          </p:cNvPr>
          <p:cNvSpPr/>
          <p:nvPr/>
        </p:nvSpPr>
        <p:spPr>
          <a:xfrm>
            <a:off x="900000" y="900000"/>
            <a:ext cx="10433024" cy="651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pl-PL" sz="5400" cap="all" spc="50" dirty="0">
                <a:solidFill>
                  <a:schemeClr val="tx1"/>
                </a:solidFill>
                <a:latin typeface="Degular Display Italic Black" panose="040408060603030B0305" pitchFamily="82" charset="-18"/>
              </a:rPr>
              <a:t>Bydlení</a:t>
            </a:r>
          </a:p>
        </p:txBody>
      </p:sp>
    </p:spTree>
    <p:extLst>
      <p:ext uri="{BB962C8B-B14F-4D97-AF65-F5344CB8AC3E}">
        <p14:creationId xmlns:p14="http://schemas.microsoft.com/office/powerpoint/2010/main" val="2730373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57718-6231-8597-FFEE-24970B77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A2D3B-24E2-0855-42E0-1331849DDAD2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cs-CZ" sz="3000" b="0" cap="all" dirty="0">
                <a:effectLst>
                  <a:glow rad="1905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Bydlení</a:t>
            </a:r>
          </a:p>
        </p:txBody>
      </p:sp>
      <p:pic>
        <p:nvPicPr>
          <p:cNvPr id="3" name="Zástupný obsah 8" descr="Obsah obrázku venku, černobílá, strom, budova">
            <a:extLst>
              <a:ext uri="{FF2B5EF4-FFF2-40B4-BE49-F238E27FC236}">
                <a16:creationId xmlns:a16="http://schemas.microsoft.com/office/drawing/2014/main" id="{AEAFF6A2-59EE-FA9E-88B3-9BB75CD0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00" y="972000"/>
            <a:ext cx="4932000" cy="49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D4D0B45-140F-B85E-BEBA-27561FD90ECF}"/>
              </a:ext>
            </a:extLst>
          </p:cNvPr>
          <p:cNvSpPr txBox="1">
            <a:spLocks/>
          </p:cNvSpPr>
          <p:nvPr/>
        </p:nvSpPr>
        <p:spPr>
          <a:xfrm>
            <a:off x="828000" y="1584000"/>
            <a:ext cx="5150126" cy="4032000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Vzhledem k akutnímu problému dostupnosti bydlení ve Zlínském kraji a velmi nepříznivé demografické situaci deklaroval Zlínský kraj několikrát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připravenost podpořit dostupné bydlení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.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Předpokládali jsme zapojení do programu „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Dostupné nájemní bydlení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“ podporovaného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 Národního plánu obnovy Státním fondem podpory investic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.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Následná jednání Zlínského kraje a Státního fondu podpory investic narazila na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limit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vyplývající z podmínek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notifikace veřejné podpory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Programu „Dostupné nájemní bydlení“ Evropskou komisí (musí být dodržen limit maximální míry podpory 90 % ze způsobilých výdajů projektů, přičemž SFPI poskytuje 25 %, ve výjimečných případech 40 % dotaci, a až do 90 % celkových způsobilých výdajů úvěr).</a:t>
            </a:r>
          </a:p>
        </p:txBody>
      </p:sp>
      <p:pic>
        <p:nvPicPr>
          <p:cNvPr id="6" name="Obrázek 5" descr="Obsah obrázku oblečení, Lidská tvář, osoba, obojek&#10;&#10;Obsah generovaný pomocí AI může být nesprávný.">
            <a:extLst>
              <a:ext uri="{FF2B5EF4-FFF2-40B4-BE49-F238E27FC236}">
                <a16:creationId xmlns:a16="http://schemas.microsoft.com/office/drawing/2014/main" id="{F642D3B6-703D-3700-45F4-B6136E99B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000" y="1980000"/>
            <a:ext cx="2922182" cy="4117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922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999CD-3683-95E6-235B-23A332FE7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B943D-BD95-59A9-430C-9EDD309AE4D5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cs-CZ" sz="3000" b="0" cap="all" dirty="0">
                <a:effectLst>
                  <a:glow rad="1905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Bydlení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6EAC425F-3477-DFF4-C13B-54FD940B8193}"/>
              </a:ext>
            </a:extLst>
          </p:cNvPr>
          <p:cNvSpPr txBox="1">
            <a:spLocks/>
          </p:cNvSpPr>
          <p:nvPr/>
        </p:nvSpPr>
        <p:spPr>
          <a:xfrm>
            <a:off x="827999" y="1584000"/>
            <a:ext cx="10548837" cy="2264986"/>
          </a:xfrm>
          <a:prstGeom prst="rect">
            <a:avLst/>
          </a:prstGeom>
          <a:effectLst/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Zlínský kraj se vzhledem k situaci rozhodl podpořit příjemce dotace z: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Národního plánu obnovy v rámci Programu "Dostupné nájemní bydlení"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(předloženo 16 projektů v celkovém objemu požadované podpory 1.350.926.196,51 </a:t>
            </a:r>
            <a:r>
              <a:rPr lang="cs-CZ" sz="1500" spc="2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Kč),</a:t>
            </a:r>
            <a:endParaRPr lang="cs-CZ" sz="1500" spc="20" dirty="0">
              <a:effectLst>
                <a:glow rad="101600">
                  <a:srgbClr val="FDD400"/>
                </a:glow>
              </a:effectLst>
              <a:latin typeface="Degular Medium" panose="04040506060303040305" pitchFamily="82" charset="-18"/>
            </a:endParaRP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Integrovaného regionálního operačního programu 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(7 projektů v celkovém objemu požadované podpory 107 152 698 Kč) a v rámci výzev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SOCIÁLNÍ BYDLENÍ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(38., 101.,102., 115. a 116)</a:t>
            </a:r>
          </a:p>
          <a:p>
            <a:pPr>
              <a:lnSpc>
                <a:spcPct val="100000"/>
              </a:lnSpc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a podporu zaměřit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na doprovodné služby bydlení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, které zvyšují kvalitu života v obci  a významně přispějí k atraktivitě místa pro život.</a:t>
            </a:r>
          </a:p>
        </p:txBody>
      </p:sp>
      <p:pic>
        <p:nvPicPr>
          <p:cNvPr id="5" name="Picture 4" descr="Není k dispozici žádný popis fotky.">
            <a:extLst>
              <a:ext uri="{FF2B5EF4-FFF2-40B4-BE49-F238E27FC236}">
                <a16:creationId xmlns:a16="http://schemas.microsoft.com/office/drawing/2014/main" id="{7DD55C54-3287-9497-59DA-A996DA96E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2" b="23818"/>
          <a:stretch>
            <a:fillRect/>
          </a:stretch>
        </p:blipFill>
        <p:spPr bwMode="auto">
          <a:xfrm>
            <a:off x="1260000" y="3780000"/>
            <a:ext cx="4572000" cy="246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text, snímek obrazovky, Písmo, Grafika">
            <a:extLst>
              <a:ext uri="{FF2B5EF4-FFF2-40B4-BE49-F238E27FC236}">
                <a16:creationId xmlns:a16="http://schemas.microsoft.com/office/drawing/2014/main" id="{AF3D9483-A883-49A6-E7D0-CF8F08D942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242" b="23818"/>
          <a:stretch>
            <a:fillRect/>
          </a:stretch>
        </p:blipFill>
        <p:spPr>
          <a:xfrm>
            <a:off x="6480000" y="3780000"/>
            <a:ext cx="4572000" cy="246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3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17D32C-7041-BC46-63F0-2FE2F85AB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C1396-9977-D4FA-CD34-11B59D73470F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Program „Podpora dostupného bydlení Zlínského kraje”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3C5979CC-E4A7-A0B6-3541-78C7B352741D}"/>
              </a:ext>
            </a:extLst>
          </p:cNvPr>
          <p:cNvSpPr txBox="1">
            <a:spLocks/>
          </p:cNvSpPr>
          <p:nvPr/>
        </p:nvSpPr>
        <p:spPr>
          <a:xfrm>
            <a:off x="828000" y="2268000"/>
            <a:ext cx="5150126" cy="4032000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Podporované aktivity</a:t>
            </a:r>
            <a:b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</a:b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(</a:t>
            </a:r>
            <a:r>
              <a:rPr lang="cs-CZ" sz="1500" b="1" spc="20" dirty="0">
                <a:effectLst>
                  <a:glow rad="76200">
                    <a:srgbClr val="FDD400"/>
                  </a:glow>
                </a:effectLst>
                <a:latin typeface="Degular Medium" panose="04040506060303040305" pitchFamily="82" charset="-18"/>
              </a:rPr>
              <a:t>vždy </a:t>
            </a:r>
            <a:r>
              <a:rPr lang="cs-CZ" sz="1500" b="1" u="sng" spc="20" dirty="0">
                <a:effectLst>
                  <a:glow rad="76200">
                    <a:srgbClr val="FDD400"/>
                  </a:glow>
                </a:effectLst>
                <a:latin typeface="Degular Medium" panose="04040506060303040305" pitchFamily="82" charset="-18"/>
              </a:rPr>
              <a:t>ve vazbě na vybudované nájemní bydlení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)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Výstavba / rekonstrukce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objektů občanské vybavenosti na poskytování vzdělávacích, kulturních, sportovních a volnočasových služeb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 obci.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Výstavba / rekonstrukce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místních komunikací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.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Výstavba / rekonstrukce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veřejných prostranství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Způsobilí žadatelé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Obce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Zlínského kraje,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které získaly dotaci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 rámci programu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SFPI „Dostupné nájemní bydlení“ či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výzev „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Sociální bydlení“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(38., 101. a 115.) IROP.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endParaRPr lang="cs-CZ" sz="1500" spc="20" dirty="0">
              <a:latin typeface="Degular Medium" panose="04040506060303040305" pitchFamily="82" charset="-18"/>
            </a:endParaRPr>
          </a:p>
        </p:txBody>
      </p:sp>
      <p:pic>
        <p:nvPicPr>
          <p:cNvPr id="5" name="Obrázek 4" descr="Obsah obrázku budova, balkón, Symetrie, architektura&#10;&#10;Obsah generovaný pomocí AI může být nesprávný.">
            <a:extLst>
              <a:ext uri="{FF2B5EF4-FFF2-40B4-BE49-F238E27FC236}">
                <a16:creationId xmlns:a16="http://schemas.microsoft.com/office/drawing/2014/main" id="{91822B5A-80A4-3FCB-96F9-13602CFC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00" y="972000"/>
            <a:ext cx="4932000" cy="49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71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9633F7-4AB9-6401-E23C-6D6C67696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758C3-2724-5BF0-50D1-93280AFF7EE3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Program „Podpora dostupného bydlení Zlínského kraje”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C4911C4-3C17-D34B-556D-5CE05FB8D4E6}"/>
              </a:ext>
            </a:extLst>
          </p:cNvPr>
          <p:cNvSpPr txBox="1">
            <a:spLocks/>
          </p:cNvSpPr>
          <p:nvPr/>
        </p:nvSpPr>
        <p:spPr>
          <a:xfrm>
            <a:off x="828000" y="2268000"/>
            <a:ext cx="5150126" cy="4032000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Finanční alokace Programu</a:t>
            </a:r>
          </a:p>
          <a:p>
            <a:pPr marL="252000" indent="-252000">
              <a:lnSpc>
                <a:spcPct val="100000"/>
              </a:lnSpc>
              <a:spcBef>
                <a:spcPts val="600"/>
              </a:spcBef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100.000.000 Kč</a:t>
            </a:r>
            <a:b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</a:br>
            <a:r>
              <a:rPr lang="cs-CZ" sz="150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(v rozpočtu 2026 návrh na alokaci ve výši 30.000.000 Kč)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Minimální / Maximální výše dotace</a:t>
            </a:r>
          </a:p>
          <a:p>
            <a:pPr marL="252000" indent="-252000">
              <a:lnSpc>
                <a:spcPct val="100000"/>
              </a:lnSpc>
              <a:spcBef>
                <a:spcPts val="600"/>
              </a:spcBef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Min. 1.000.000 Kč / max. 10.000.000 Kč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Míra dotace</a:t>
            </a:r>
          </a:p>
          <a:p>
            <a:pPr marL="252000" indent="-252000">
              <a:lnSpc>
                <a:spcPct val="100000"/>
              </a:lnSpc>
              <a:spcBef>
                <a:spcPts val="600"/>
              </a:spcBef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5 %celkových způsobilých výdajů projektu podpořeného SFPI v Programu „Dostupné nájemní bydlení“ či výzev SOCIÁLNÍ BYDLENÍ (38., 101. a 115.) Integrovaného regionálního operačního programu</a:t>
            </a:r>
          </a:p>
        </p:txBody>
      </p:sp>
      <p:pic>
        <p:nvPicPr>
          <p:cNvPr id="6" name="Obrázek 5" descr="Obsah obrázku venku, okno, obloha, strom">
            <a:extLst>
              <a:ext uri="{FF2B5EF4-FFF2-40B4-BE49-F238E27FC236}">
                <a16:creationId xmlns:a16="http://schemas.microsoft.com/office/drawing/2014/main" id="{5467676E-6B00-909B-6375-B5D9D0106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00" y="972000"/>
            <a:ext cx="4932000" cy="49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43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DCCEF-04D8-E262-7634-EDAB7C9E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3A010-5FAA-17C1-54ED-28A6EF40732A}"/>
              </a:ext>
            </a:extLst>
          </p:cNvPr>
          <p:cNvSpPr txBox="1">
            <a:spLocks/>
          </p:cNvSpPr>
          <p:nvPr/>
        </p:nvSpPr>
        <p:spPr>
          <a:xfrm>
            <a:off x="828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l-PL" sz="3000" b="0" cap="all" dirty="0">
                <a:effectLst>
                  <a:glow rad="1016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Program „Podpora dostupného bydlení Zlínského kraje”</a:t>
            </a:r>
            <a:endParaRPr lang="cs-CZ" sz="3000" b="0" cap="all" dirty="0">
              <a:effectLst>
                <a:glow rad="101600">
                  <a:srgbClr val="FDD400"/>
                </a:glow>
              </a:effectLst>
              <a:latin typeface="Degular Display Italic Black" panose="040408060603030B0305" pitchFamily="82" charset="-18"/>
              <a:ea typeface="+mn-ea"/>
              <a:cs typeface="+mn-cs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DD8C9560-69DC-7C74-060F-AD5F145E97FD}"/>
              </a:ext>
            </a:extLst>
          </p:cNvPr>
          <p:cNvSpPr txBox="1">
            <a:spLocks/>
          </p:cNvSpPr>
          <p:nvPr/>
        </p:nvSpPr>
        <p:spPr>
          <a:xfrm>
            <a:off x="828000" y="2268000"/>
            <a:ext cx="5150126" cy="4032000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Časový harmonogram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Vyhlášení Programu: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leden 2026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Příjem žádostí: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od února 2026 do 31. 12. 2027, kontinuální výzva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Ukončení realizace projektu: 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do max. 31. 12. 2029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595BC4A-F069-5037-FBD7-D2760CBC3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r="7397"/>
          <a:stretch>
            <a:fillRect/>
          </a:stretch>
        </p:blipFill>
        <p:spPr bwMode="auto">
          <a:xfrm>
            <a:off x="6300000" y="972000"/>
            <a:ext cx="4932000" cy="49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C3065-BCF5-5CC6-BFCF-316DFBBA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717C690-5329-17C0-F40A-CEDB13F9DD38}"/>
              </a:ext>
            </a:extLst>
          </p:cNvPr>
          <p:cNvSpPr/>
          <p:nvPr/>
        </p:nvSpPr>
        <p:spPr>
          <a:xfrm>
            <a:off x="900000" y="1620000"/>
            <a:ext cx="10433024" cy="651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tlCol="0" anchor="ctr" anchorCtr="0"/>
          <a:lstStyle/>
          <a:p>
            <a:r>
              <a:rPr lang="pl-PL" sz="5400" cap="all" spc="50" dirty="0">
                <a:solidFill>
                  <a:schemeClr val="tx1"/>
                </a:solidFill>
                <a:latin typeface="Degular Display Italic Black" panose="040408060603030B0305" pitchFamily="82" charset="-18"/>
              </a:rPr>
              <a:t>Obec v nouzi</a:t>
            </a:r>
          </a:p>
        </p:txBody>
      </p:sp>
    </p:spTree>
    <p:extLst>
      <p:ext uri="{BB962C8B-B14F-4D97-AF65-F5344CB8AC3E}">
        <p14:creationId xmlns:p14="http://schemas.microsoft.com/office/powerpoint/2010/main" val="36410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EFBFB-2843-D66C-EDBB-32F8DF81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3E7EE73-F9BE-A36C-A0D0-116304AA5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0" y="972000"/>
            <a:ext cx="4932000" cy="49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43F4164-D5C5-9879-53F0-17D98E23352E}"/>
              </a:ext>
            </a:extLst>
          </p:cNvPr>
          <p:cNvSpPr txBox="1">
            <a:spLocks/>
          </p:cNvSpPr>
          <p:nvPr/>
        </p:nvSpPr>
        <p:spPr>
          <a:xfrm>
            <a:off x="6624000" y="864000"/>
            <a:ext cx="5150126" cy="375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cs-CZ" sz="3000" b="0" cap="all" dirty="0">
                <a:effectLst>
                  <a:glow rad="190500">
                    <a:srgbClr val="FDD400"/>
                  </a:glow>
                </a:effectLst>
                <a:latin typeface="Degular Display Italic Black" panose="040408060603030B0305" pitchFamily="82" charset="-18"/>
                <a:ea typeface="+mn-ea"/>
                <a:cs typeface="+mn-cs"/>
              </a:rPr>
              <a:t>OBEC V NOUZI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2F2FC87-9301-C01C-571B-BFB09E3A4B6A}"/>
              </a:ext>
            </a:extLst>
          </p:cNvPr>
          <p:cNvSpPr txBox="1">
            <a:spLocks/>
          </p:cNvSpPr>
          <p:nvPr/>
        </p:nvSpPr>
        <p:spPr>
          <a:xfrm>
            <a:off x="6624000" y="1584000"/>
            <a:ext cx="5150126" cy="5040084"/>
          </a:xfrm>
          <a:prstGeom prst="rect">
            <a:avLst/>
          </a:prstGeom>
        </p:spPr>
        <p:txBody>
          <a:bodyPr vert="horz" lIns="12600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Podporované aktivity - </a:t>
            </a:r>
            <a:r>
              <a:rPr lang="cs-CZ" sz="1500" b="1" u="sng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Návratná finanční výpomoc</a:t>
            </a: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: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na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investiční projekty veřejné infrastruktury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spolufinancované z EU/národních zdrojů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, </a:t>
            </a:r>
            <a:r>
              <a:rPr lang="cs-CZ" sz="1500" u="sng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nebo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 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na projekty obce, jejichž realizace je </a:t>
            </a:r>
            <a:r>
              <a:rPr lang="cs-CZ" sz="1500" b="1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vyvolána investicí Zlínského kraje</a:t>
            </a: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Příjemci podpory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Obce Zlínského kraje do 1 000 trvale žijících obyvatel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Finanční ALOKACE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40.000.000  Kč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Minimální / Maximální výše dotace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Min. 1.000.000 Kč / max. 5.000.000 Kč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1500" b="1" cap="all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Míra PODPORY</a:t>
            </a:r>
          </a:p>
          <a:p>
            <a:pPr marL="252000" indent="-252000">
              <a:lnSpc>
                <a:spcPct val="100000"/>
              </a:lnSpc>
              <a:buFont typeface="Degular Black" panose="04040806060303040305" pitchFamily="82" charset="-18"/>
              <a:buChar char="⬛"/>
            </a:pPr>
            <a:r>
              <a:rPr lang="cs-CZ" sz="1500" spc="20" dirty="0">
                <a:effectLst>
                  <a:glow rad="101600">
                    <a:srgbClr val="FDD400"/>
                  </a:glow>
                </a:effectLst>
                <a:latin typeface="Degular Medium" panose="04040506060303040305" pitchFamily="82" charset="-18"/>
              </a:rPr>
              <a:t>50% z celkových způsobilých výdajů</a:t>
            </a:r>
          </a:p>
        </p:txBody>
      </p:sp>
    </p:spTree>
    <p:extLst>
      <p:ext uri="{BB962C8B-B14F-4D97-AF65-F5344CB8AC3E}">
        <p14:creationId xmlns:p14="http://schemas.microsoft.com/office/powerpoint/2010/main" val="322235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5253</TotalTime>
  <Words>1249</Words>
  <Application>Microsoft Office PowerPoint</Application>
  <PresentationFormat>Širokoúhlá obrazovka</PresentationFormat>
  <Paragraphs>100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Degular</vt:lpstr>
      <vt:lpstr>Degular Black</vt:lpstr>
      <vt:lpstr>Degular Display Italic Black</vt:lpstr>
      <vt:lpstr>Degular Medium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Zajištění veřejné dopravy ZK od 15.12.2019</dc:title>
  <dc:creator>Quang Milan Nguyen</dc:creator>
  <cp:lastModifiedBy>Marek Tomáš</cp:lastModifiedBy>
  <cp:revision>19</cp:revision>
  <dcterms:created xsi:type="dcterms:W3CDTF">2021-08-21T22:30:26Z</dcterms:created>
  <dcterms:modified xsi:type="dcterms:W3CDTF">2025-11-18T14:36:46Z</dcterms:modified>
</cp:coreProperties>
</file>