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4"/>
  </p:notesMasterIdLst>
  <p:handoutMasterIdLst>
    <p:handoutMasterId r:id="rId15"/>
  </p:handoutMasterIdLst>
  <p:sldIdLst>
    <p:sldId id="425" r:id="rId2"/>
    <p:sldId id="463" r:id="rId3"/>
    <p:sldId id="464" r:id="rId4"/>
    <p:sldId id="469" r:id="rId5"/>
    <p:sldId id="470" r:id="rId6"/>
    <p:sldId id="471" r:id="rId7"/>
    <p:sldId id="457" r:id="rId8"/>
    <p:sldId id="427" r:id="rId9"/>
    <p:sldId id="466" r:id="rId10"/>
    <p:sldId id="467" r:id="rId11"/>
    <p:sldId id="468" r:id="rId12"/>
    <p:sldId id="363" r:id="rId13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D911"/>
    <a:srgbClr val="FEEF66"/>
    <a:srgbClr val="CC9900"/>
    <a:srgbClr val="143770"/>
    <a:srgbClr val="143970"/>
    <a:srgbClr val="0737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512C16-00DC-4776-A3B6-2061CCC74E54}" v="16" dt="2025-11-04T13:34:26.8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14" autoAdjust="0"/>
    <p:restoredTop sz="90194" autoAdjust="0"/>
  </p:normalViewPr>
  <p:slideViewPr>
    <p:cSldViewPr>
      <p:cViewPr varScale="1">
        <p:scale>
          <a:sx n="100" d="100"/>
          <a:sy n="100" d="100"/>
        </p:scale>
        <p:origin x="732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ša Stanislav" userId="63ee9711-1396-484f-b650-8200e67585b7" providerId="ADAL" clId="{164150B6-E382-4440-BB55-38DCC0BFE9BA}"/>
    <pc:docChg chg="undo redo custSel addSld delSld modSld sldOrd">
      <pc:chgData name="Jaša Stanislav" userId="63ee9711-1396-484f-b650-8200e67585b7" providerId="ADAL" clId="{164150B6-E382-4440-BB55-38DCC0BFE9BA}" dt="2025-11-04T13:34:35.956" v="375" actId="1076"/>
      <pc:docMkLst>
        <pc:docMk/>
      </pc:docMkLst>
      <pc:sldChg chg="del">
        <pc:chgData name="Jaša Stanislav" userId="63ee9711-1396-484f-b650-8200e67585b7" providerId="ADAL" clId="{164150B6-E382-4440-BB55-38DCC0BFE9BA}" dt="2025-11-03T10:31:24.129" v="284" actId="2696"/>
        <pc:sldMkLst>
          <pc:docMk/>
          <pc:sldMk cId="689116036" sldId="462"/>
        </pc:sldMkLst>
      </pc:sldChg>
      <pc:sldChg chg="modSp mod">
        <pc:chgData name="Jaša Stanislav" userId="63ee9711-1396-484f-b650-8200e67585b7" providerId="ADAL" clId="{164150B6-E382-4440-BB55-38DCC0BFE9BA}" dt="2025-11-03T15:28:27.549" v="341" actId="20577"/>
        <pc:sldMkLst>
          <pc:docMk/>
          <pc:sldMk cId="1850956482" sldId="464"/>
        </pc:sldMkLst>
        <pc:spChg chg="mod">
          <ac:chgData name="Jaša Stanislav" userId="63ee9711-1396-484f-b650-8200e67585b7" providerId="ADAL" clId="{164150B6-E382-4440-BB55-38DCC0BFE9BA}" dt="2025-11-03T15:28:27.549" v="341" actId="20577"/>
          <ac:spMkLst>
            <pc:docMk/>
            <pc:sldMk cId="1850956482" sldId="464"/>
            <ac:spMk id="2" creationId="{FCF351A4-F90F-5214-0AD9-7D66C9BB2457}"/>
          </ac:spMkLst>
        </pc:spChg>
      </pc:sldChg>
      <pc:sldChg chg="addSp modSp add mod">
        <pc:chgData name="Jaša Stanislav" userId="63ee9711-1396-484f-b650-8200e67585b7" providerId="ADAL" clId="{164150B6-E382-4440-BB55-38DCC0BFE9BA}" dt="2025-11-04T13:25:55.665" v="373" actId="20577"/>
        <pc:sldMkLst>
          <pc:docMk/>
          <pc:sldMk cId="3619655447" sldId="469"/>
        </pc:sldMkLst>
        <pc:spChg chg="mod">
          <ac:chgData name="Jaša Stanislav" userId="63ee9711-1396-484f-b650-8200e67585b7" providerId="ADAL" clId="{164150B6-E382-4440-BB55-38DCC0BFE9BA}" dt="2025-11-03T10:01:26.283" v="19" actId="21"/>
          <ac:spMkLst>
            <pc:docMk/>
            <pc:sldMk cId="3619655447" sldId="469"/>
            <ac:spMk id="2" creationId="{AEEC68D6-A37E-EF9E-0158-583089D8D1AF}"/>
          </ac:spMkLst>
        </pc:spChg>
        <pc:spChg chg="add mod">
          <ac:chgData name="Jaša Stanislav" userId="63ee9711-1396-484f-b650-8200e67585b7" providerId="ADAL" clId="{164150B6-E382-4440-BB55-38DCC0BFE9BA}" dt="2025-11-04T13:25:55.665" v="373" actId="20577"/>
          <ac:spMkLst>
            <pc:docMk/>
            <pc:sldMk cId="3619655447" sldId="469"/>
            <ac:spMk id="5" creationId="{C6EB293E-E710-8588-C1E6-BD56CDB47B0B}"/>
          </ac:spMkLst>
        </pc:spChg>
        <pc:picChg chg="add mod ord">
          <ac:chgData name="Jaša Stanislav" userId="63ee9711-1396-484f-b650-8200e67585b7" providerId="ADAL" clId="{164150B6-E382-4440-BB55-38DCC0BFE9BA}" dt="2025-11-03T10:03:52.548" v="65" actId="167"/>
          <ac:picMkLst>
            <pc:docMk/>
            <pc:sldMk cId="3619655447" sldId="469"/>
            <ac:picMk id="7" creationId="{F135435A-C2AD-29F3-89E1-F8D7B99721D2}"/>
          </ac:picMkLst>
        </pc:picChg>
      </pc:sldChg>
      <pc:sldChg chg="new add del">
        <pc:chgData name="Jaša Stanislav" userId="63ee9711-1396-484f-b650-8200e67585b7" providerId="ADAL" clId="{164150B6-E382-4440-BB55-38DCC0BFE9BA}" dt="2025-11-03T10:04:59.516" v="72" actId="680"/>
        <pc:sldMkLst>
          <pc:docMk/>
          <pc:sldMk cId="2102584909" sldId="470"/>
        </pc:sldMkLst>
      </pc:sldChg>
      <pc:sldChg chg="modSp add mod ord">
        <pc:chgData name="Jaša Stanislav" userId="63ee9711-1396-484f-b650-8200e67585b7" providerId="ADAL" clId="{164150B6-E382-4440-BB55-38DCC0BFE9BA}" dt="2025-11-03T10:09:52.750" v="109" actId="20577"/>
        <pc:sldMkLst>
          <pc:docMk/>
          <pc:sldMk cId="3118632632" sldId="470"/>
        </pc:sldMkLst>
        <pc:spChg chg="mod">
          <ac:chgData name="Jaša Stanislav" userId="63ee9711-1396-484f-b650-8200e67585b7" providerId="ADAL" clId="{164150B6-E382-4440-BB55-38DCC0BFE9BA}" dt="2025-11-03T10:09:52.750" v="109" actId="20577"/>
          <ac:spMkLst>
            <pc:docMk/>
            <pc:sldMk cId="3118632632" sldId="470"/>
            <ac:spMk id="7" creationId="{63207F23-E506-24A7-3EE9-F52F7A7C90A7}"/>
          </ac:spMkLst>
        </pc:spChg>
      </pc:sldChg>
      <pc:sldChg chg="addSp delSp modSp add mod ord">
        <pc:chgData name="Jaša Stanislav" userId="63ee9711-1396-484f-b650-8200e67585b7" providerId="ADAL" clId="{164150B6-E382-4440-BB55-38DCC0BFE9BA}" dt="2025-11-04T13:34:35.956" v="375" actId="1076"/>
        <pc:sldMkLst>
          <pc:docMk/>
          <pc:sldMk cId="3708280615" sldId="471"/>
        </pc:sldMkLst>
        <pc:spChg chg="mod">
          <ac:chgData name="Jaša Stanislav" userId="63ee9711-1396-484f-b650-8200e67585b7" providerId="ADAL" clId="{164150B6-E382-4440-BB55-38DCC0BFE9BA}" dt="2025-11-04T13:34:24.219" v="374" actId="21"/>
          <ac:spMkLst>
            <pc:docMk/>
            <pc:sldMk cId="3708280615" sldId="471"/>
            <ac:spMk id="2" creationId="{0E9A6893-A083-2C6F-1FF2-5CEB82D1EC25}"/>
          </ac:spMkLst>
        </pc:spChg>
        <pc:spChg chg="mod">
          <ac:chgData name="Jaša Stanislav" userId="63ee9711-1396-484f-b650-8200e67585b7" providerId="ADAL" clId="{164150B6-E382-4440-BB55-38DCC0BFE9BA}" dt="2025-11-03T10:36:37.459" v="292" actId="20577"/>
          <ac:spMkLst>
            <pc:docMk/>
            <pc:sldMk cId="3708280615" sldId="471"/>
            <ac:spMk id="4" creationId="{38BDA203-599D-92C3-3B6A-42A8F080C5AC}"/>
          </ac:spMkLst>
        </pc:spChg>
        <pc:spChg chg="add del mod">
          <ac:chgData name="Jaša Stanislav" userId="63ee9711-1396-484f-b650-8200e67585b7" providerId="ADAL" clId="{164150B6-E382-4440-BB55-38DCC0BFE9BA}" dt="2025-11-03T10:26:58.920" v="269" actId="22"/>
          <ac:spMkLst>
            <pc:docMk/>
            <pc:sldMk cId="3708280615" sldId="471"/>
            <ac:spMk id="5" creationId="{6AA1713C-DE97-E7F7-5A0A-CBAAD5719B0C}"/>
          </ac:spMkLst>
        </pc:spChg>
        <pc:spChg chg="add mod">
          <ac:chgData name="Jaša Stanislav" userId="63ee9711-1396-484f-b650-8200e67585b7" providerId="ADAL" clId="{164150B6-E382-4440-BB55-38DCC0BFE9BA}" dt="2025-11-04T13:34:35.956" v="375" actId="1076"/>
          <ac:spMkLst>
            <pc:docMk/>
            <pc:sldMk cId="3708280615" sldId="471"/>
            <ac:spMk id="8" creationId="{5D8D8181-550D-2267-F191-1209B7EAFAC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CB4E2-0A6A-40D1-BC2C-BD6EF1D9D6A0}" type="datetimeFigureOut">
              <a:rPr lang="cs-CZ" smtClean="0"/>
              <a:t>04.11.2025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B9B658-6E2B-49BE-9D82-B1503BFDEC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67692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111124D8-FEA1-41E9-9A07-C495CCD2BB12}" type="datetimeFigureOut">
              <a:rPr lang="cs-CZ" smtClean="0"/>
              <a:t>04.11.2025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20703517-A580-4847-A9C8-6A784F030B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8099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03517-A580-4847-A9C8-6A784F030B86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115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703517-A580-4847-A9C8-6A784F030B86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6851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/>
              <a:t>Bývalí pracovníci </a:t>
            </a:r>
            <a:r>
              <a:rPr lang="cs-CZ" sz="1200" dirty="0" err="1"/>
              <a:t>Optimal</a:t>
            </a:r>
            <a:r>
              <a:rPr lang="cs-CZ" sz="1200" dirty="0"/>
              <a:t> </a:t>
            </a:r>
            <a:r>
              <a:rPr lang="cs-CZ" sz="1200" dirty="0" err="1"/>
              <a:t>energy</a:t>
            </a:r>
            <a:r>
              <a:rPr lang="cs-CZ" sz="1200" dirty="0"/>
              <a:t> si zakládají energetická společenství pro jednotlivé kraje.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703517-A580-4847-A9C8-6A784F030B86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05118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Podporovanými aktivitami jsou dle textace výzvy:</a:t>
            </a:r>
          </a:p>
          <a:p>
            <a:pPr marL="0" indent="0">
              <a:buNone/>
            </a:pPr>
            <a:r>
              <a:rPr lang="cs-CZ" dirty="0"/>
              <a:t>a) pracovní úvazek (Full-Time </a:t>
            </a:r>
            <a:r>
              <a:rPr lang="cs-CZ" dirty="0" err="1"/>
              <a:t>Equivalent</a:t>
            </a:r>
            <a:r>
              <a:rPr lang="cs-CZ" dirty="0"/>
              <a:t>, dále jen „FTE") sdíleného energetického manažera;</a:t>
            </a:r>
          </a:p>
          <a:p>
            <a:pPr marL="0" indent="0">
              <a:buNone/>
            </a:pPr>
            <a:r>
              <a:rPr lang="cs-CZ" dirty="0"/>
              <a:t>b) zavedení a asistence s provozem systémů a procesů energetického managementu v obcích I. a II. stupně.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Maximální výše podpory je stanovena paušálně:</a:t>
            </a:r>
          </a:p>
          <a:p>
            <a:pPr marL="228600" indent="-228600" algn="l" defTabSz="914400" rtl="0" eaLnBrk="1" latinLnBrk="0" hangingPunct="1">
              <a:buFont typeface="+mj-lt"/>
              <a:buAutoNum type="alphaLcParenR"/>
            </a:pP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2,5 mil. Kč/rok/ FTE sdíleného energetického manažera (1-8 FTE)</a:t>
            </a:r>
          </a:p>
          <a:p>
            <a:pPr marL="228600" indent="-228600" algn="l" defTabSz="914400" rtl="0" eaLnBrk="1" latinLnBrk="0" hangingPunct="1">
              <a:buAutoNum type="alphaLcParenR"/>
            </a:pP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1,5 mil. Kč/rok/ každé další FTE sdíleného energetického manažera nad rámec a)</a:t>
            </a:r>
          </a:p>
          <a:p>
            <a:pPr marL="228600" indent="-228600">
              <a:buAutoNum type="alphaLcParenR"/>
            </a:pPr>
            <a:r>
              <a:rPr lang="cs-CZ" dirty="0"/>
              <a:t>1000 Kč/budova po zavedení systému a procesů </a:t>
            </a:r>
            <a:r>
              <a:rPr lang="cs-CZ" dirty="0" err="1"/>
              <a:t>EnMS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Uznatelnými výdaji budou i prostředky na pořízení nezbytného technického a softwarové vybavení a zajištění provozu pracovních míst pro 8 energetických manažerů, např. výpočetní technika, mobilní telefony, kancelářské vybavení, pronájem kanceláří, operativní leasing na automobil, potřeby pro realizaci seminářů apod. POZOR: Výzva obsahuje nepřesné a neúplné údaje, zejména v definici způsobilých výdajů včetně zatížení dotace DPH. Žadatelem o dotaci je z důvodu eliminace rizika nezpůsobilosti DPH pro EA ZK. Vyjasnění problému je spojeno s novelou Zákona o DPH do konce roku 2025. Není vyloučeno, že přijatá dotace bude úplatou za poskytnutí služby s povinností odvodu DPH i pro kraj.</a:t>
            </a:r>
          </a:p>
          <a:p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Výzva obsahovala nepřesné a neúplné údaje, především v definici způsobilých výdajů včetně zatížení dotace DPH, které MŽP nedokázalo garantovat ani jednoznačně vysvětlit. Žadatelem o dotaci je ZK - z důvodu eliminace rizika nezpůsobilosti DPH pro EA ZK. Vyjasnění problému je spojeno s novelou Zákona o DPH do konce roku 2025. Není vyloučeno, že přijatá dotace bude úplatou za poskytnutí služby s povinností odvodu DPH i pro kraj – ještě se to tedy  přesně neví!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703517-A580-4847-A9C8-6A784F030B86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71476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Realizací projektu bude pověřena EA ZK, o.p.s. - důvodem tohoto řešení je odvod DPH z poskytnuté dotace, kdy ZK je plátcem daně a má nárok na odpočet vstupu u aktivit projektu (existuje ovšem riziko odvodu DPH i na straně kraje, poskytovatel není nyní v této věci schopen poskytnout garantované informace! Viz také poznámky u předchozího snímku).</a:t>
            </a:r>
          </a:p>
          <a:p>
            <a:endParaRPr lang="cs-CZ" dirty="0"/>
          </a:p>
          <a:p>
            <a:r>
              <a:rPr lang="cs-CZ" dirty="0"/>
              <a:t>Obce I. a II. stupně nemají dostatečnou kapacitu řešit odborně své energetické hospodářství. Projekt nastartuje odpovědnější energetické hospodaření v území. EAZK provedla průzkum poptávky  a na základě výzvy odeslané 01.08.2025 již 103 obcí vyjádřilo zájem o komplexní poradenstvím. Obce chtějí konzultovat jejich další rozvoj v zásobování energií a modernizaci včetně výstavby nových budov.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703517-A580-4847-A9C8-6A784F030B86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319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 rámci kraje lze vytvořit jeden FTE sdíleného energetického manažera na každých 70 tis. obyvatel. Ve Zlínském kraji 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EAZK zajistí pracovní smlouvy na 8,0 FTE. Z toho 1 až 2 FTE budou specialisté dle požadavků výzvy. Osoby na dalších 6 až 7 FTE bude potřeba proškolit v rámci navazující Výzvy č. 17/2025. Specialista/-é bude/-ou odborně dohlížet na manažery.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703517-A580-4847-A9C8-6A784F030B86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04759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B14D1A-64EB-C9BB-1217-F13ED51000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1364E2C-9CB1-CEDD-1B77-8A1B845E86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FB5AD1CE-AA85-C4FD-2DA9-B6A9D45BEE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Rozpočet schválený v RZK počítá se zatížením projektu DPH (poskytovatel v době vyhlášení ani v době příjmu žádostí nebyl schopen jednoznačně stanovit, zda s nebo bez DPH!</a:t>
            </a:r>
          </a:p>
          <a:p>
            <a:endParaRPr lang="cs-CZ" dirty="0"/>
          </a:p>
          <a:p>
            <a:r>
              <a:rPr lang="cs-CZ" dirty="0"/>
              <a:t>Vlastní zdroje ZK ve výši 12 726 000 Kč jsou tvořeny pouze DPH – pokud tedy DPH nebude </a:t>
            </a:r>
            <a:r>
              <a:rPr lang="cs-CZ" dirty="0">
                <a:sym typeface="Wingdings" panose="05000000000000000000" pitchFamily="2" charset="2"/>
              </a:rPr>
              <a:t> nebude ani vlastní podíl ZK.</a:t>
            </a:r>
          </a:p>
          <a:p>
            <a:r>
              <a:rPr lang="cs-CZ" dirty="0">
                <a:sym typeface="Wingdings" panose="05000000000000000000" pitchFamily="2" charset="2"/>
              </a:rPr>
              <a:t>Udržitelnost projektu za rok 2029 bude ZK z vlastního hradit každopádně  buď ve výši 9 680 000 Kč s DPH nebo 8 000 000 Kč, kdyby to DPH zatíženo nebylo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A92840D-325A-81D0-5064-44C85E9407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703517-A580-4847-A9C8-6A784F030B86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1634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96185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04.11.2025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296407484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2081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8A2481B-5154-415F-B752-558547769AA3}" type="datetimeFigureOut">
              <a:rPr lang="cs-CZ" smtClean="0"/>
              <a:pPr/>
              <a:t>04.11.2025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88160822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04.11.2025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793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04.11.2025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0212797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04.11.2025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984471697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04.11.2025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784924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04.11.2025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765420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04.11.2025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354608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04.11.2025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4716328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8A2481B-5154-415F-B752-558547769AA3}" type="datetimeFigureOut">
              <a:rPr lang="cs-CZ" smtClean="0"/>
              <a:pPr/>
              <a:t>04.11.2025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96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zlinskykraj.cz/rozvoj-venkova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2">
            <a:extLst>
              <a:ext uri="{FF2B5EF4-FFF2-40B4-BE49-F238E27FC236}">
                <a16:creationId xmlns:a16="http://schemas.microsoft.com/office/drawing/2014/main" id="{7F0DB35D-3659-A352-2415-D68446560F18}"/>
              </a:ext>
            </a:extLst>
          </p:cNvPr>
          <p:cNvSpPr txBox="1">
            <a:spLocks/>
          </p:cNvSpPr>
          <p:nvPr/>
        </p:nvSpPr>
        <p:spPr>
          <a:xfrm>
            <a:off x="432000" y="4932000"/>
            <a:ext cx="10901024" cy="9091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None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2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6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6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5000"/>
              </a:lnSpc>
              <a:spcBef>
                <a:spcPts val="0"/>
              </a:spcBef>
            </a:pPr>
            <a:r>
              <a:rPr lang="cs-CZ" altLang="cs-CZ" sz="2800" b="1" dirty="0">
                <a:cs typeface="Arial" panose="020B0604020202020204" pitchFamily="34" charset="0"/>
              </a:rPr>
              <a:t>Ing. Miroslav Zemánek</a:t>
            </a:r>
          </a:p>
          <a:p>
            <a:pPr>
              <a:lnSpc>
                <a:spcPct val="85000"/>
              </a:lnSpc>
              <a:spcBef>
                <a:spcPts val="0"/>
              </a:spcBef>
            </a:pPr>
            <a:r>
              <a:rPr lang="en-US" i="1" dirty="0" err="1">
                <a:solidFill>
                  <a:srgbClr val="000000"/>
                </a:solidFill>
                <a:cs typeface="Arial" panose="020B0604020202020204" pitchFamily="34" charset="0"/>
              </a:rPr>
              <a:t>Člen</a:t>
            </a:r>
            <a:r>
              <a:rPr lang="en-US" i="1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cs typeface="Arial" panose="020B0604020202020204" pitchFamily="34" charset="0"/>
              </a:rPr>
              <a:t>rady</a:t>
            </a:r>
            <a:r>
              <a:rPr lang="en-US" i="1" dirty="0">
                <a:solidFill>
                  <a:srgbClr val="000000"/>
                </a:solidFill>
                <a:cs typeface="Arial" panose="020B0604020202020204" pitchFamily="34" charset="0"/>
              </a:rPr>
              <a:t> ZK - </a:t>
            </a:r>
            <a:r>
              <a:rPr lang="en-US" i="1" dirty="0" err="1">
                <a:solidFill>
                  <a:srgbClr val="000000"/>
                </a:solidFill>
                <a:cs typeface="Arial" panose="020B0604020202020204" pitchFamily="34" charset="0"/>
              </a:rPr>
              <a:t>investice</a:t>
            </a:r>
            <a:r>
              <a:rPr lang="en-US" i="1" dirty="0">
                <a:solidFill>
                  <a:srgbClr val="000000"/>
                </a:solidFill>
                <a:cs typeface="Arial" panose="020B0604020202020204" pitchFamily="34" charset="0"/>
              </a:rPr>
              <a:t>, </a:t>
            </a:r>
            <a:r>
              <a:rPr lang="en-US" i="1" dirty="0" err="1">
                <a:solidFill>
                  <a:srgbClr val="000000"/>
                </a:solidFill>
                <a:cs typeface="Arial" panose="020B0604020202020204" pitchFamily="34" charset="0"/>
              </a:rPr>
              <a:t>energetika</a:t>
            </a:r>
            <a:r>
              <a:rPr lang="en-US" i="1" dirty="0">
                <a:solidFill>
                  <a:srgbClr val="000000"/>
                </a:solidFill>
                <a:cs typeface="Arial" panose="020B0604020202020204" pitchFamily="34" charset="0"/>
              </a:rPr>
              <a:t> a sport</a:t>
            </a:r>
            <a:endParaRPr lang="cs-CZ" altLang="cs-CZ" i="1" dirty="0"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24F089A-7AA2-8F40-57D1-11C93AA36A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9376" y="6093296"/>
            <a:ext cx="8136904" cy="386784"/>
          </a:xfrm>
        </p:spPr>
        <p:txBody>
          <a:bodyPr anchor="t">
            <a:normAutofit lnSpcReduction="10000"/>
          </a:bodyPr>
          <a:lstStyle/>
          <a:p>
            <a:r>
              <a:rPr lang="cs-CZ" altLang="cs-CZ" sz="2200" dirty="0"/>
              <a:t>Setkání se starosty, 18. listopadu 2025, Zlín</a:t>
            </a:r>
            <a:endParaRPr lang="cs-CZ" sz="2200" dirty="0">
              <a:latin typeface="+mj-lt"/>
            </a:endParaRP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719C757C-2E20-1E8D-9EF9-A56A7A129BAE}"/>
              </a:ext>
            </a:extLst>
          </p:cNvPr>
          <p:cNvSpPr/>
          <p:nvPr/>
        </p:nvSpPr>
        <p:spPr>
          <a:xfrm>
            <a:off x="432000" y="432000"/>
            <a:ext cx="7536208" cy="1080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>
              <a:lnSpc>
                <a:spcPct val="85000"/>
              </a:lnSpc>
            </a:pPr>
            <a:r>
              <a:rPr lang="pl-PL" sz="8000" spc="-50" dirty="0">
                <a:latin typeface="Arial Black" panose="020B0A04020102020204" pitchFamily="34" charset="0"/>
              </a:rPr>
              <a:t>Problematika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C06873CB-5C21-C919-0AF6-D1156D8A9B55}"/>
              </a:ext>
            </a:extLst>
          </p:cNvPr>
          <p:cNvSpPr/>
          <p:nvPr/>
        </p:nvSpPr>
        <p:spPr>
          <a:xfrm>
            <a:off x="432000" y="1440000"/>
            <a:ext cx="6096048" cy="1080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5000"/>
              </a:lnSpc>
            </a:pPr>
            <a:r>
              <a:rPr lang="pl-PL" sz="8000" spc="-50" dirty="0">
                <a:latin typeface="Arial Black" panose="020B0A04020102020204" pitchFamily="34" charset="0"/>
              </a:rPr>
              <a:t>energetiky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35A7030E-620F-3CB4-8A34-0A6CAA2E8A27}"/>
              </a:ext>
            </a:extLst>
          </p:cNvPr>
          <p:cNvSpPr/>
          <p:nvPr/>
        </p:nvSpPr>
        <p:spPr>
          <a:xfrm>
            <a:off x="432000" y="2484000"/>
            <a:ext cx="10488536" cy="10801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5000"/>
              </a:lnSpc>
            </a:pPr>
            <a:r>
              <a:rPr lang="pl-PL" sz="8000" spc="-50" dirty="0">
                <a:latin typeface="Arial Black" panose="020B0A04020102020204" pitchFamily="34" charset="0"/>
              </a:rPr>
              <a:t>ve Zlínském kraji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A9C4FC9F-94E6-528E-AD39-CA5C3A9EB637}"/>
              </a:ext>
            </a:extLst>
          </p:cNvPr>
          <p:cNvSpPr/>
          <p:nvPr/>
        </p:nvSpPr>
        <p:spPr>
          <a:xfrm>
            <a:off x="432000" y="3528000"/>
            <a:ext cx="2927696" cy="10801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5000"/>
              </a:lnSpc>
            </a:pPr>
            <a:r>
              <a:rPr lang="pl-PL" sz="8000" spc="-50" dirty="0">
                <a:latin typeface="Arial Black" panose="020B0A04020102020204" pitchFamily="34" charset="0"/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250366700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14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5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 animBg="1"/>
      <p:bldP spid="8" grpId="0" animBg="1"/>
      <p:bldP spid="9" grpId="0" animBg="1"/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FDF5D9-C33D-5D26-6A8A-E955C264D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38AF1520-5634-5E95-A7E1-5EA9332F69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32000"/>
            <a:ext cx="12204000" cy="5544000"/>
          </a:xfrm>
        </p:spPr>
        <p:txBody>
          <a:bodyPr lIns="360000" tIns="180000" rIns="432000">
            <a:noAutofit/>
          </a:bodyPr>
          <a:lstStyle/>
          <a:p>
            <a:pPr marL="0" indent="0">
              <a:spcBef>
                <a:spcPts val="1600"/>
              </a:spcBef>
              <a:buNone/>
            </a:pPr>
            <a:r>
              <a:rPr lang="cs-CZ" sz="2400" b="1" dirty="0">
                <a:solidFill>
                  <a:schemeClr val="bg1"/>
                </a:solidFill>
                <a:highlight>
                  <a:srgbClr val="000000"/>
                </a:highlight>
              </a:rPr>
              <a:t>Obsah projektu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cs-CZ" sz="2300" b="1" dirty="0"/>
              <a:t>V rámci projektu </a:t>
            </a:r>
            <a:r>
              <a:rPr lang="cs-CZ" sz="2300" dirty="0"/>
              <a:t>bude poskytována </a:t>
            </a:r>
            <a:r>
              <a:rPr lang="cs-CZ" sz="2300" b="1" dirty="0"/>
              <a:t>odborná podpora obcím ZK</a:t>
            </a:r>
            <a:r>
              <a:rPr lang="cs-CZ" sz="2300" dirty="0"/>
              <a:t>, zejména obcím </a:t>
            </a:r>
            <a:r>
              <a:rPr lang="pl-PL" sz="2300" dirty="0"/>
              <a:t>I. a II. stupně (294 obcí).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pl-PL" sz="2300" dirty="0"/>
              <a:t>Energetické </a:t>
            </a:r>
            <a:r>
              <a:rPr lang="pl-PL" sz="2300" b="1" dirty="0"/>
              <a:t>poradenství fyzickým osobám poskytují Místní akční skupiny </a:t>
            </a:r>
            <a:r>
              <a:rPr lang="pl-PL" sz="2300" dirty="0"/>
              <a:t>– kontakty na MAS viz </a:t>
            </a:r>
            <a:r>
              <a:rPr lang="pl-PL" sz="2300" dirty="0">
                <a:hlinkClick r:id="rId3"/>
              </a:rPr>
              <a:t>https://zlinskykraj.cz/rozvoj-venkova</a:t>
            </a:r>
            <a:r>
              <a:rPr lang="pl-PL" sz="2300" dirty="0"/>
              <a:t>.</a:t>
            </a:r>
            <a:endParaRPr lang="cs-CZ" sz="2300" dirty="0"/>
          </a:p>
          <a:p>
            <a:pPr marL="0" indent="0">
              <a:spcBef>
                <a:spcPts val="3600"/>
              </a:spcBef>
              <a:buNone/>
            </a:pPr>
            <a:r>
              <a:rPr lang="cs-CZ" sz="2300" b="1" dirty="0"/>
              <a:t>Projektem bude vytvořeno:</a:t>
            </a:r>
          </a:p>
          <a:p>
            <a:pPr lvl="1">
              <a:spcBef>
                <a:spcPts val="600"/>
              </a:spcBef>
            </a:pPr>
            <a:r>
              <a:rPr lang="cs-CZ" sz="2300" b="1" dirty="0"/>
              <a:t>8 pozic energetických manažerů na plný úvazek</a:t>
            </a:r>
          </a:p>
          <a:p>
            <a:pPr marL="1227600" lvl="1">
              <a:spcBef>
                <a:spcPts val="600"/>
              </a:spcBef>
              <a:buFont typeface="Arial" panose="020B0604020202020204" pitchFamily="34" charset="0"/>
              <a:buChar char="▫"/>
            </a:pPr>
            <a:r>
              <a:rPr lang="cs-CZ" sz="2300" dirty="0"/>
              <a:t>z toho 1-2 manažeři s oprávněním dle zákona č. 406/2000 Sb., o hospodaření energií, ve znění pozdějších předpisů (= manažer-specialista).</a:t>
            </a:r>
          </a:p>
          <a:p>
            <a:pPr marL="1227600" lvl="1">
              <a:spcBef>
                <a:spcPts val="600"/>
              </a:spcBef>
              <a:buFont typeface="Arial" panose="020B0604020202020204" pitchFamily="34" charset="0"/>
              <a:buChar char="▫"/>
            </a:pPr>
            <a:r>
              <a:rPr lang="cs-CZ" sz="2300" dirty="0"/>
              <a:t>Manažer-specialista (</a:t>
            </a:r>
            <a:r>
              <a:rPr lang="cs-CZ" sz="2300" i="1" dirty="0"/>
              <a:t>s oprávněním) </a:t>
            </a:r>
            <a:r>
              <a:rPr lang="cs-CZ" sz="2300" dirty="0"/>
              <a:t>bude „supervizorem“ pro ostatní manažery</a:t>
            </a: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2C4B7E5-C082-E7D5-2178-8F38C6596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98713"/>
          </a:xfrm>
        </p:spPr>
        <p:txBody>
          <a:bodyPr anchor="ctr" anchorCtr="0">
            <a:noAutofit/>
          </a:bodyPr>
          <a:lstStyle/>
          <a:p>
            <a:pPr marL="262800"/>
            <a:r>
              <a:rPr lang="cs-CZ" sz="3600" spc="-100" dirty="0"/>
              <a:t>Projekt Krajské energetické centrum </a:t>
            </a:r>
            <a:br>
              <a:rPr lang="cs-CZ" sz="3600" spc="-100" dirty="0"/>
            </a:br>
            <a:r>
              <a:rPr lang="cs-CZ" sz="3600" spc="-100" dirty="0"/>
              <a:t>Zlínského kraje - poradenství pro samosprávy</a:t>
            </a:r>
          </a:p>
        </p:txBody>
      </p:sp>
      <p:sp>
        <p:nvSpPr>
          <p:cNvPr id="6" name="Zástupný symbol pro číslo snímku 2">
            <a:extLst>
              <a:ext uri="{FF2B5EF4-FFF2-40B4-BE49-F238E27FC236}">
                <a16:creationId xmlns:a16="http://schemas.microsoft.com/office/drawing/2014/main" id="{67E42C33-2EA9-1080-FCC1-C45DC2376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2000" y="6329655"/>
            <a:ext cx="540000" cy="540000"/>
          </a:xfrm>
          <a:solidFill>
            <a:schemeClr val="tx1"/>
          </a:solidFill>
        </p:spPr>
        <p:txBody>
          <a:bodyPr anchor="ctr" anchorCtr="0"/>
          <a:lstStyle/>
          <a:p>
            <a:pPr algn="ctr"/>
            <a:fld id="{157D43A2-98E4-B24E-9228-7624BE346F8E}" type="slidenum">
              <a:rPr lang="cs-CZ" sz="2500" b="1" smtClean="0">
                <a:solidFill>
                  <a:schemeClr val="bg1"/>
                </a:solidFill>
              </a:rPr>
              <a:pPr algn="ctr"/>
              <a:t>10</a:t>
            </a:fld>
            <a:endParaRPr lang="cs-CZ" sz="25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255256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A575CB-9553-4ADD-9BE2-B02F36F552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BF6B66D-DCE5-4C20-A0EF-6D7A1033A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32000"/>
            <a:ext cx="12204000" cy="5544000"/>
          </a:xfrm>
        </p:spPr>
        <p:txBody>
          <a:bodyPr lIns="360000" tIns="180000" rIns="432000">
            <a:noAutofit/>
          </a:bodyPr>
          <a:lstStyle/>
          <a:p>
            <a:pPr marL="0" indent="0">
              <a:spcBef>
                <a:spcPts val="1600"/>
              </a:spcBef>
              <a:buNone/>
            </a:pPr>
            <a:r>
              <a:rPr lang="cs-CZ" sz="2400" b="1" dirty="0">
                <a:solidFill>
                  <a:schemeClr val="bg1"/>
                </a:solidFill>
                <a:highlight>
                  <a:srgbClr val="000000"/>
                </a:highlight>
              </a:rPr>
              <a:t>Rozpočet</a:t>
            </a:r>
          </a:p>
          <a:p>
            <a:pPr marL="0" indent="0">
              <a:spcBef>
                <a:spcPts val="3000"/>
              </a:spcBef>
              <a:buNone/>
              <a:tabLst>
                <a:tab pos="7356475" algn="r"/>
                <a:tab pos="10850563" algn="r"/>
              </a:tabLst>
            </a:pPr>
            <a:r>
              <a:rPr lang="cs-CZ" sz="2350" b="1" dirty="0"/>
              <a:t>Rozpočet projektu CELKEM	73 326 000 </a:t>
            </a:r>
            <a:r>
              <a:rPr lang="cs-CZ" sz="2300" b="1" dirty="0"/>
              <a:t>Kč	</a:t>
            </a:r>
            <a:r>
              <a:rPr lang="cs-CZ" sz="23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60 600 000 Kč</a:t>
            </a:r>
          </a:p>
          <a:p>
            <a:pPr marL="625475" indent="0">
              <a:spcBef>
                <a:spcPts val="1800"/>
              </a:spcBef>
              <a:buNone/>
              <a:tabLst>
                <a:tab pos="7356475" algn="r"/>
                <a:tab pos="10850563" algn="r"/>
              </a:tabLst>
            </a:pPr>
            <a:r>
              <a:rPr lang="cs-CZ" sz="2300" b="1" dirty="0"/>
              <a:t>Vlastní zdroje ZK	12 726 000 Kč	</a:t>
            </a:r>
            <a:r>
              <a:rPr lang="cs-CZ" sz="23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0 Kč</a:t>
            </a:r>
          </a:p>
          <a:p>
            <a:pPr marL="625475" indent="0">
              <a:spcBef>
                <a:spcPts val="1800"/>
              </a:spcBef>
              <a:buNone/>
              <a:tabLst>
                <a:tab pos="7356475" algn="r"/>
                <a:tab pos="10850563" algn="r"/>
              </a:tabLst>
            </a:pPr>
            <a:r>
              <a:rPr lang="cs-CZ" sz="2300" b="1" dirty="0"/>
              <a:t>Dotace NPŽP	60 600 000 Kč	</a:t>
            </a:r>
            <a:r>
              <a:rPr lang="cs-CZ" sz="2300" i="1" dirty="0"/>
              <a:t> </a:t>
            </a:r>
            <a:r>
              <a:rPr lang="cs-CZ" sz="23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60 600 000 Kč</a:t>
            </a:r>
          </a:p>
          <a:p>
            <a:pPr marL="0" indent="0">
              <a:spcBef>
                <a:spcPts val="3000"/>
              </a:spcBef>
              <a:buNone/>
              <a:tabLst>
                <a:tab pos="7356475" algn="r"/>
                <a:tab pos="10850563" algn="r"/>
              </a:tabLst>
            </a:pPr>
            <a:r>
              <a:rPr lang="cs-CZ" sz="2300" dirty="0"/>
              <a:t>+ Vlastní zdroje ZK v době udržitelnosti</a:t>
            </a:r>
            <a:r>
              <a:rPr lang="cs-CZ" sz="2300" b="1" dirty="0"/>
              <a:t>	9 680 000 Kč	</a:t>
            </a:r>
            <a:r>
              <a:rPr lang="cs-CZ" sz="23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8 000 000 Kč</a:t>
            </a:r>
          </a:p>
          <a:p>
            <a:pPr marL="0" indent="0">
              <a:spcBef>
                <a:spcPts val="4200"/>
              </a:spcBef>
              <a:buNone/>
              <a:tabLst>
                <a:tab pos="7888288" algn="r"/>
              </a:tabLst>
            </a:pPr>
            <a:r>
              <a:rPr lang="cs-CZ" sz="2300" b="1" dirty="0"/>
              <a:t>POZNÁMKA:</a:t>
            </a:r>
          </a:p>
          <a:p>
            <a:pPr marL="0" indent="0">
              <a:spcBef>
                <a:spcPts val="600"/>
              </a:spcBef>
              <a:buNone/>
              <a:tabLst>
                <a:tab pos="7888288" algn="r"/>
              </a:tabLst>
            </a:pPr>
            <a:r>
              <a:rPr lang="cs-CZ" sz="2300" dirty="0"/>
              <a:t>V případě, že by dotace nebyla zatížena DPH, by se vlastní podíl Zlínského kraje snížil na 8 000 000 Kč, ze kterého by byla financována udržitelnost projektu v roce 2029 (viz výše šedě psaná varianta rozpočtu).</a:t>
            </a:r>
            <a:r>
              <a:rPr lang="cs-CZ" sz="2300" b="1" dirty="0"/>
              <a:t> </a:t>
            </a: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63D300D9-DFF7-187E-B6F7-151317E94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98713"/>
          </a:xfrm>
        </p:spPr>
        <p:txBody>
          <a:bodyPr anchor="ctr" anchorCtr="0">
            <a:noAutofit/>
          </a:bodyPr>
          <a:lstStyle/>
          <a:p>
            <a:pPr marL="262800"/>
            <a:r>
              <a:rPr lang="cs-CZ" sz="3600" spc="-100" dirty="0"/>
              <a:t>Projekt Krajské energetické centrum </a:t>
            </a:r>
            <a:br>
              <a:rPr lang="cs-CZ" sz="3600" spc="-100" dirty="0"/>
            </a:br>
            <a:r>
              <a:rPr lang="cs-CZ" sz="3600" spc="-100" dirty="0"/>
              <a:t>Zlínského kraje - poradenství pro samosprávy</a:t>
            </a:r>
          </a:p>
        </p:txBody>
      </p:sp>
      <p:sp>
        <p:nvSpPr>
          <p:cNvPr id="6" name="Zástupný symbol pro číslo snímku 2">
            <a:extLst>
              <a:ext uri="{FF2B5EF4-FFF2-40B4-BE49-F238E27FC236}">
                <a16:creationId xmlns:a16="http://schemas.microsoft.com/office/drawing/2014/main" id="{CFCD5198-419B-3548-4D07-AB98FA8EC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2000" y="6329655"/>
            <a:ext cx="540000" cy="540000"/>
          </a:xfrm>
          <a:solidFill>
            <a:schemeClr val="tx1"/>
          </a:solidFill>
        </p:spPr>
        <p:txBody>
          <a:bodyPr anchor="ctr" anchorCtr="0"/>
          <a:lstStyle/>
          <a:p>
            <a:pPr algn="ctr"/>
            <a:fld id="{157D43A2-98E4-B24E-9228-7624BE346F8E}" type="slidenum">
              <a:rPr lang="cs-CZ" sz="2500" b="1" smtClean="0">
                <a:solidFill>
                  <a:schemeClr val="bg1"/>
                </a:solidFill>
              </a:rPr>
              <a:pPr algn="ctr"/>
              <a:t>11</a:t>
            </a:fld>
            <a:endParaRPr lang="cs-CZ" sz="2500" b="1" dirty="0">
              <a:solidFill>
                <a:schemeClr val="bg1"/>
              </a:solidFill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B743976-A303-81AD-EEB0-926CE18C7A39}"/>
              </a:ext>
            </a:extLst>
          </p:cNvPr>
          <p:cNvSpPr/>
          <p:nvPr/>
        </p:nvSpPr>
        <p:spPr>
          <a:xfrm>
            <a:off x="864000" y="3240000"/>
            <a:ext cx="7236000" cy="432048"/>
          </a:xfrm>
          <a:prstGeom prst="rect">
            <a:avLst/>
          </a:prstGeom>
          <a:noFill/>
          <a:ln w="28575">
            <a:solidFill>
              <a:srgbClr val="FFD91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9" name="Spojnice: pravoúhlá 8">
            <a:extLst>
              <a:ext uri="{FF2B5EF4-FFF2-40B4-BE49-F238E27FC236}">
                <a16:creationId xmlns:a16="http://schemas.microsoft.com/office/drawing/2014/main" id="{F40C2F25-F0EE-F94A-37B1-93C15DCB297A}"/>
              </a:ext>
            </a:extLst>
          </p:cNvPr>
          <p:cNvCxnSpPr>
            <a:cxnSpLocks/>
          </p:cNvCxnSpPr>
          <p:nvPr/>
        </p:nvCxnSpPr>
        <p:spPr>
          <a:xfrm rot="16200000" flipH="1">
            <a:off x="479376" y="2636912"/>
            <a:ext cx="360042" cy="216026"/>
          </a:xfrm>
          <a:prstGeom prst="bentConnector3">
            <a:avLst>
              <a:gd name="adj1" fmla="val 100236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pojnice: pravoúhlá 15">
            <a:extLst>
              <a:ext uri="{FF2B5EF4-FFF2-40B4-BE49-F238E27FC236}">
                <a16:creationId xmlns:a16="http://schemas.microsoft.com/office/drawing/2014/main" id="{A30F40F9-58BD-9BEA-475B-4FEA00FA4516}"/>
              </a:ext>
            </a:extLst>
          </p:cNvPr>
          <p:cNvCxnSpPr>
            <a:cxnSpLocks/>
          </p:cNvCxnSpPr>
          <p:nvPr/>
        </p:nvCxnSpPr>
        <p:spPr>
          <a:xfrm rot="16200000" flipH="1">
            <a:off x="213837" y="2902451"/>
            <a:ext cx="891120" cy="216026"/>
          </a:xfrm>
          <a:prstGeom prst="bentConnector3">
            <a:avLst>
              <a:gd name="adj1" fmla="val 100179"/>
            </a:avLst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>
            <a:extLst>
              <a:ext uri="{FF2B5EF4-FFF2-40B4-BE49-F238E27FC236}">
                <a16:creationId xmlns:a16="http://schemas.microsoft.com/office/drawing/2014/main" id="{DEE6062C-43B0-3E38-7AB7-834ED6D97135}"/>
              </a:ext>
            </a:extLst>
          </p:cNvPr>
          <p:cNvCxnSpPr>
            <a:cxnSpLocks/>
          </p:cNvCxnSpPr>
          <p:nvPr/>
        </p:nvCxnSpPr>
        <p:spPr>
          <a:xfrm>
            <a:off x="5580000" y="3960000"/>
            <a:ext cx="252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>
            <a:extLst>
              <a:ext uri="{FF2B5EF4-FFF2-40B4-BE49-F238E27FC236}">
                <a16:creationId xmlns:a16="http://schemas.microsoft.com/office/drawing/2014/main" id="{5CEB52EF-4BFB-4C7D-6F33-0CA1258FF1FF}"/>
              </a:ext>
            </a:extLst>
          </p:cNvPr>
          <p:cNvCxnSpPr>
            <a:cxnSpLocks/>
          </p:cNvCxnSpPr>
          <p:nvPr/>
        </p:nvCxnSpPr>
        <p:spPr>
          <a:xfrm>
            <a:off x="5580000" y="4392000"/>
            <a:ext cx="252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24">
            <a:extLst>
              <a:ext uri="{FF2B5EF4-FFF2-40B4-BE49-F238E27FC236}">
                <a16:creationId xmlns:a16="http://schemas.microsoft.com/office/drawing/2014/main" id="{68606887-0CB5-C958-5CCC-D3AD7703C494}"/>
              </a:ext>
            </a:extLst>
          </p:cNvPr>
          <p:cNvCxnSpPr>
            <a:cxnSpLocks/>
          </p:cNvCxnSpPr>
          <p:nvPr/>
        </p:nvCxnSpPr>
        <p:spPr>
          <a:xfrm>
            <a:off x="5580000" y="2592000"/>
            <a:ext cx="25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D3CEC187-B255-EFB2-5A9D-A0FDF1284F9E}"/>
              </a:ext>
            </a:extLst>
          </p:cNvPr>
          <p:cNvCxnSpPr>
            <a:cxnSpLocks/>
          </p:cNvCxnSpPr>
          <p:nvPr/>
        </p:nvCxnSpPr>
        <p:spPr>
          <a:xfrm>
            <a:off x="9036000" y="2592000"/>
            <a:ext cx="2520000" cy="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>
            <a:extLst>
              <a:ext uri="{FF2B5EF4-FFF2-40B4-BE49-F238E27FC236}">
                <a16:creationId xmlns:a16="http://schemas.microsoft.com/office/drawing/2014/main" id="{19CD9922-1E7F-5A67-EABB-F426C95BAED8}"/>
              </a:ext>
            </a:extLst>
          </p:cNvPr>
          <p:cNvCxnSpPr>
            <a:cxnSpLocks/>
          </p:cNvCxnSpPr>
          <p:nvPr/>
        </p:nvCxnSpPr>
        <p:spPr>
          <a:xfrm>
            <a:off x="9036000" y="3960000"/>
            <a:ext cx="25200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9795C161-9578-33E3-7AE4-51AF748CAE38}"/>
              </a:ext>
            </a:extLst>
          </p:cNvPr>
          <p:cNvCxnSpPr>
            <a:cxnSpLocks/>
          </p:cNvCxnSpPr>
          <p:nvPr/>
        </p:nvCxnSpPr>
        <p:spPr>
          <a:xfrm>
            <a:off x="9036000" y="4392000"/>
            <a:ext cx="25200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ovéPole 9">
            <a:extLst>
              <a:ext uri="{FF2B5EF4-FFF2-40B4-BE49-F238E27FC236}">
                <a16:creationId xmlns:a16="http://schemas.microsoft.com/office/drawing/2014/main" id="{547A60B2-EE44-50F0-D4BF-809A801BC743}"/>
              </a:ext>
            </a:extLst>
          </p:cNvPr>
          <p:cNvSpPr txBox="1"/>
          <p:nvPr/>
        </p:nvSpPr>
        <p:spPr>
          <a:xfrm>
            <a:off x="8856000" y="1692000"/>
            <a:ext cx="28080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300" i="1" dirty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cs-CZ" sz="2300" b="1" i="1" dirty="0">
                <a:solidFill>
                  <a:schemeClr val="bg1">
                    <a:lumMod val="50000"/>
                  </a:schemeClr>
                </a:solidFill>
              </a:rPr>
              <a:t>Varianta bez DPH</a:t>
            </a:r>
            <a:r>
              <a:rPr lang="cs-CZ" sz="2300" i="1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07285150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dnadpis 5">
            <a:extLst>
              <a:ext uri="{FF2B5EF4-FFF2-40B4-BE49-F238E27FC236}">
                <a16:creationId xmlns:a16="http://schemas.microsoft.com/office/drawing/2014/main" id="{D410835F-0A28-BD49-B480-AA3D6E59BF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824000"/>
            <a:ext cx="9144000" cy="1655762"/>
          </a:xfrm>
        </p:spPr>
        <p:txBody>
          <a:bodyPr/>
          <a:lstStyle/>
          <a:p>
            <a:r>
              <a:rPr lang="cs-CZ" b="1" dirty="0"/>
              <a:t>Ing. Miroslav Zemánek</a:t>
            </a:r>
          </a:p>
          <a:p>
            <a:pPr>
              <a:spcAft>
                <a:spcPts val="800"/>
              </a:spcAft>
            </a:pPr>
            <a:r>
              <a:rPr lang="cs-CZ" i="1" dirty="0"/>
              <a:t>Člen rady ZK - investice, energetika a sport</a:t>
            </a:r>
          </a:p>
          <a:p>
            <a:r>
              <a:rPr lang="cs-CZ" dirty="0"/>
              <a:t>Telefon:  577 043 105  </a:t>
            </a:r>
          </a:p>
          <a:p>
            <a:r>
              <a:rPr lang="cs-CZ" dirty="0"/>
              <a:t>Email: miroslav.zemanek@zlinskykraj.cz</a:t>
            </a:r>
          </a:p>
        </p:txBody>
      </p:sp>
      <p:sp>
        <p:nvSpPr>
          <p:cNvPr id="7" name="Nadpis 4">
            <a:extLst>
              <a:ext uri="{FF2B5EF4-FFF2-40B4-BE49-F238E27FC236}">
                <a16:creationId xmlns:a16="http://schemas.microsoft.com/office/drawing/2014/main" id="{6FF0DCF0-073A-B56F-18B2-654EAFA140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36000" y="432000"/>
            <a:ext cx="9073008" cy="3022600"/>
          </a:xfrm>
        </p:spPr>
        <p:txBody>
          <a:bodyPr/>
          <a:lstStyle/>
          <a:p>
            <a:br>
              <a:rPr lang="cs-CZ" dirty="0"/>
            </a:br>
            <a:r>
              <a:rPr lang="cs-CZ" sz="6400" dirty="0"/>
              <a:t>Děkuji </a:t>
            </a:r>
            <a:br>
              <a:rPr lang="cs-CZ" sz="6400" dirty="0"/>
            </a:br>
            <a:r>
              <a:rPr lang="cs-CZ" sz="6400" dirty="0"/>
              <a:t>za pozornost</a:t>
            </a:r>
          </a:p>
        </p:txBody>
      </p:sp>
    </p:spTree>
    <p:extLst>
      <p:ext uri="{BB962C8B-B14F-4D97-AF65-F5344CB8AC3E}">
        <p14:creationId xmlns:p14="http://schemas.microsoft.com/office/powerpoint/2010/main" val="39899153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1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C6AF78-8A42-4E4D-17A7-90D1C195F2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5EC2596-6B24-A07B-ECAC-17C7F1BBC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2000" y="6329655"/>
            <a:ext cx="540000" cy="540000"/>
          </a:xfrm>
          <a:solidFill>
            <a:schemeClr val="tx1"/>
          </a:solidFill>
        </p:spPr>
        <p:txBody>
          <a:bodyPr anchor="ctr" anchorCtr="0"/>
          <a:lstStyle/>
          <a:p>
            <a:pPr algn="ctr"/>
            <a:fld id="{157D43A2-98E4-B24E-9228-7624BE346F8E}" type="slidenum">
              <a:rPr lang="cs-CZ" sz="2500" b="1" smtClean="0">
                <a:solidFill>
                  <a:schemeClr val="bg1"/>
                </a:solidFill>
              </a:rPr>
              <a:pPr algn="ctr"/>
              <a:t>2</a:t>
            </a:fld>
            <a:endParaRPr lang="cs-CZ" sz="2500" b="1" dirty="0">
              <a:solidFill>
                <a:schemeClr val="bg1"/>
              </a:solidFill>
            </a:endParaRPr>
          </a:p>
        </p:txBody>
      </p:sp>
      <p:sp>
        <p:nvSpPr>
          <p:cNvPr id="7" name="Zástupný obsah 1">
            <a:extLst>
              <a:ext uri="{FF2B5EF4-FFF2-40B4-BE49-F238E27FC236}">
                <a16:creationId xmlns:a16="http://schemas.microsoft.com/office/drawing/2014/main" id="{65476060-B5F5-3566-E2E2-1215B43EA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526375"/>
            <a:ext cx="11652000" cy="5803280"/>
          </a:xfrm>
        </p:spPr>
        <p:txBody>
          <a:bodyPr anchor="ctr" anchorCtr="0">
            <a:normAutofit/>
          </a:bodyPr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cs-CZ" sz="6250" spc="-100" dirty="0">
                <a:ea typeface="+mj-ea"/>
                <a:cs typeface="Arial" panose="020B0604020202020204" pitchFamily="34" charset="0"/>
              </a:rPr>
              <a:t>Dohoda o spolupráci 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cs-CZ" sz="6250" spc="-100" dirty="0">
                <a:ea typeface="+mj-ea"/>
                <a:cs typeface="Arial" panose="020B0604020202020204" pitchFamily="34" charset="0"/>
              </a:rPr>
              <a:t>a koordinaci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6250" spc="-100" dirty="0">
                <a:latin typeface="Arial Black" panose="020B0A04020102020204" pitchFamily="34" charset="0"/>
                <a:ea typeface="+mj-ea"/>
                <a:cs typeface="+mj-cs"/>
              </a:rPr>
              <a:t>Výstavba linky VVN 110 </a:t>
            </a:r>
            <a:r>
              <a:rPr lang="cs-CZ" sz="6250" spc="-100" dirty="0" err="1">
                <a:latin typeface="Arial Black" panose="020B0A04020102020204" pitchFamily="34" charset="0"/>
                <a:ea typeface="+mj-ea"/>
                <a:cs typeface="+mj-cs"/>
              </a:rPr>
              <a:t>kV</a:t>
            </a:r>
            <a:r>
              <a:rPr lang="cs-CZ" sz="6250" spc="-100" dirty="0">
                <a:latin typeface="Arial Black" panose="020B0A04020102020204" pitchFamily="34" charset="0"/>
                <a:ea typeface="+mj-ea"/>
                <a:cs typeface="+mj-cs"/>
              </a:rPr>
              <a:t>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6250" spc="-100" dirty="0">
                <a:latin typeface="Arial Black" panose="020B0A04020102020204" pitchFamily="34" charset="0"/>
                <a:ea typeface="+mj-ea"/>
                <a:cs typeface="+mj-cs"/>
              </a:rPr>
              <a:t>Slušovice – Slavičín</a:t>
            </a:r>
          </a:p>
        </p:txBody>
      </p:sp>
    </p:spTree>
    <p:extLst>
      <p:ext uri="{BB962C8B-B14F-4D97-AF65-F5344CB8AC3E}">
        <p14:creationId xmlns:p14="http://schemas.microsoft.com/office/powerpoint/2010/main" val="26125486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078E1F-A8E2-6009-F7B9-8D27BB271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FCF351A4-F90F-5214-0AD9-7D66C9BB2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32000"/>
            <a:ext cx="12204000" cy="5544000"/>
          </a:xfrm>
        </p:spPr>
        <p:txBody>
          <a:bodyPr lIns="360000" tIns="180000" rIns="180000">
            <a:noAutofit/>
          </a:bodyPr>
          <a:lstStyle/>
          <a:p>
            <a:pPr marL="0" indent="0">
              <a:buNone/>
            </a:pPr>
            <a:r>
              <a:rPr lang="cs-CZ" sz="3100" b="1" spc="-30" dirty="0">
                <a:solidFill>
                  <a:schemeClr val="bg1"/>
                </a:solidFill>
                <a:highlight>
                  <a:srgbClr val="000000"/>
                </a:highlight>
              </a:rPr>
              <a:t>Výstavba linky VVN 110 </a:t>
            </a:r>
            <a:r>
              <a:rPr lang="cs-CZ" sz="3100" b="1" spc="-30" dirty="0" err="1">
                <a:solidFill>
                  <a:schemeClr val="bg1"/>
                </a:solidFill>
                <a:highlight>
                  <a:srgbClr val="000000"/>
                </a:highlight>
              </a:rPr>
              <a:t>kV</a:t>
            </a:r>
            <a:r>
              <a:rPr lang="cs-CZ" sz="3100" b="1" spc="-30" dirty="0">
                <a:solidFill>
                  <a:schemeClr val="bg1"/>
                </a:solidFill>
                <a:highlight>
                  <a:srgbClr val="000000"/>
                </a:highlight>
              </a:rPr>
              <a:t> Slušovice – Slavičín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cs-CZ" sz="2300" dirty="0"/>
              <a:t>Radě Zlínského kraje byl </a:t>
            </a:r>
            <a:r>
              <a:rPr lang="cs-CZ" sz="2300" b="1" dirty="0"/>
              <a:t>18. 11. 2025 předložen návrh materiálu </a:t>
            </a:r>
            <a:r>
              <a:rPr lang="cs-CZ" sz="2300" dirty="0"/>
              <a:t>na uzavření Dohody o spolupráci a koordinaci k výstavbě linky VVN 110 </a:t>
            </a:r>
            <a:r>
              <a:rPr lang="cs-CZ" sz="2300" dirty="0" err="1"/>
              <a:t>kV</a:t>
            </a:r>
            <a:r>
              <a:rPr lang="cs-CZ" sz="2300" dirty="0"/>
              <a:t> Slušovice – Slavičín.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cs-CZ" sz="2300" b="1" dirty="0"/>
              <a:t>Dosavadní kroky:</a:t>
            </a:r>
          </a:p>
          <a:p>
            <a:pPr lvl="1" algn="just">
              <a:lnSpc>
                <a:spcPct val="75000"/>
              </a:lnSpc>
              <a:spcBef>
                <a:spcPts val="1200"/>
              </a:spcBef>
            </a:pPr>
            <a:r>
              <a:rPr lang="cs-CZ" sz="2300" dirty="0"/>
              <a:t>V roce 2025 </a:t>
            </a:r>
            <a:r>
              <a:rPr lang="cs-CZ" sz="2300" b="1" dirty="0"/>
              <a:t>došlo mezi účastníky dohody ke shodě o novém trasování</a:t>
            </a:r>
            <a:r>
              <a:rPr lang="cs-CZ" sz="2300" dirty="0"/>
              <a:t>, které </a:t>
            </a:r>
            <a:r>
              <a:rPr lang="cs-CZ" sz="2300" b="1" dirty="0"/>
              <a:t>je výrazně kratší a vyhýbá se významnému poutnímu místu Maleniska</a:t>
            </a:r>
            <a:r>
              <a:rPr lang="cs-CZ" sz="2300" dirty="0"/>
              <a:t>, které však leží mimo koridor vymezený v účinných Zásadách územního rozvoje Zlínského kraje a není také vymezeno v účinných územních plánech dotčených obcí. </a:t>
            </a:r>
          </a:p>
          <a:p>
            <a:pPr lvl="1" algn="just">
              <a:lnSpc>
                <a:spcPct val="75000"/>
              </a:lnSpc>
              <a:spcBef>
                <a:spcPts val="1200"/>
              </a:spcBef>
            </a:pPr>
            <a:r>
              <a:rPr lang="cs-CZ" sz="2300" dirty="0"/>
              <a:t>Mezi </a:t>
            </a:r>
            <a:r>
              <a:rPr lang="cs-CZ" sz="2300" b="1" dirty="0"/>
              <a:t>účastníky dohody </a:t>
            </a:r>
            <a:r>
              <a:rPr lang="cs-CZ" sz="2300" dirty="0"/>
              <a:t>patří </a:t>
            </a:r>
            <a:r>
              <a:rPr lang="cs-CZ" sz="2300" b="1" dirty="0"/>
              <a:t>Zlínský kraj</a:t>
            </a:r>
            <a:r>
              <a:rPr lang="cs-CZ" sz="2300" dirty="0"/>
              <a:t>, </a:t>
            </a:r>
            <a:r>
              <a:rPr lang="cs-CZ" sz="2300" b="1" dirty="0"/>
              <a:t>obce</a:t>
            </a:r>
            <a:r>
              <a:rPr lang="cs-CZ" sz="2300" dirty="0"/>
              <a:t>, přes jejichž území vede koridor pro VVN 110 </a:t>
            </a:r>
            <a:r>
              <a:rPr lang="cs-CZ" sz="2300" dirty="0" err="1"/>
              <a:t>kV</a:t>
            </a:r>
            <a:r>
              <a:rPr lang="cs-CZ" sz="2300" dirty="0"/>
              <a:t> Slušovice – Slavičín a </a:t>
            </a:r>
            <a:r>
              <a:rPr lang="cs-CZ" sz="2300" b="1" dirty="0"/>
              <a:t>EG.D, s.r.o.</a:t>
            </a:r>
            <a:endParaRPr lang="cs-CZ" sz="2300" dirty="0"/>
          </a:p>
          <a:p>
            <a:pPr lvl="1" algn="just">
              <a:lnSpc>
                <a:spcPct val="75000"/>
              </a:lnSpc>
              <a:spcBef>
                <a:spcPts val="1200"/>
              </a:spcBef>
            </a:pPr>
            <a:r>
              <a:rPr lang="cs-CZ" sz="2300" b="1" dirty="0"/>
              <a:t>Cílem této dohody </a:t>
            </a:r>
            <a:r>
              <a:rPr lang="cs-CZ" sz="2300" dirty="0"/>
              <a:t>je zejména </a:t>
            </a:r>
            <a:r>
              <a:rPr lang="cs-CZ" sz="2300" b="1" dirty="0"/>
              <a:t>stanovení závazků jeho jednotlivých účastníků </a:t>
            </a:r>
            <a:r>
              <a:rPr lang="cs-CZ" sz="2300" dirty="0"/>
              <a:t>a </a:t>
            </a:r>
            <a:r>
              <a:rPr lang="cs-CZ" sz="2300" b="1" dirty="0"/>
              <a:t>podmínek vzájemné spolupráce </a:t>
            </a:r>
            <a:r>
              <a:rPr lang="cs-CZ" sz="2300" dirty="0"/>
              <a:t>při přípravě a výstavbě VVN 110 </a:t>
            </a:r>
            <a:r>
              <a:rPr lang="cs-CZ" sz="2300" dirty="0" err="1"/>
              <a:t>kV</a:t>
            </a:r>
            <a:r>
              <a:rPr lang="cs-CZ" sz="2300" dirty="0"/>
              <a:t> Slušovice – Slavičín a napojení rozvodny 110/22 </a:t>
            </a:r>
            <a:r>
              <a:rPr lang="cs-CZ" sz="2300" dirty="0" err="1"/>
              <a:t>kV</a:t>
            </a:r>
            <a:r>
              <a:rPr lang="cs-CZ" sz="2300" dirty="0"/>
              <a:t> Pozlovice v nově navržených koridorech.</a:t>
            </a:r>
          </a:p>
          <a:p>
            <a:pPr marL="457200" lvl="1" indent="0">
              <a:buNone/>
            </a:pPr>
            <a:endParaRPr lang="cs-CZ" sz="25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6F86F447-64D5-B01D-6023-74BE16B58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98713"/>
          </a:xfrm>
        </p:spPr>
        <p:txBody>
          <a:bodyPr anchor="ctr" anchorCtr="0">
            <a:noAutofit/>
          </a:bodyPr>
          <a:lstStyle/>
          <a:p>
            <a:pPr marL="262800"/>
            <a:r>
              <a:rPr lang="cs-CZ" sz="3600" spc="-100" dirty="0"/>
              <a:t>Dohoda o spolupráci a koordinaci</a:t>
            </a:r>
          </a:p>
        </p:txBody>
      </p:sp>
      <p:sp>
        <p:nvSpPr>
          <p:cNvPr id="6" name="Zástupný symbol pro číslo snímku 2">
            <a:extLst>
              <a:ext uri="{FF2B5EF4-FFF2-40B4-BE49-F238E27FC236}">
                <a16:creationId xmlns:a16="http://schemas.microsoft.com/office/drawing/2014/main" id="{4F27258A-8051-F378-B3D4-538689AB5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2000" y="6329655"/>
            <a:ext cx="540000" cy="540000"/>
          </a:xfrm>
          <a:solidFill>
            <a:schemeClr val="tx1"/>
          </a:solidFill>
        </p:spPr>
        <p:txBody>
          <a:bodyPr anchor="ctr" anchorCtr="0"/>
          <a:lstStyle/>
          <a:p>
            <a:pPr algn="ctr"/>
            <a:fld id="{157D43A2-98E4-B24E-9228-7624BE346F8E}" type="slidenum">
              <a:rPr lang="cs-CZ" sz="2500" b="1" smtClean="0">
                <a:solidFill>
                  <a:schemeClr val="bg1"/>
                </a:solidFill>
              </a:rPr>
              <a:pPr algn="ctr"/>
              <a:t>3</a:t>
            </a:fld>
            <a:endParaRPr lang="cs-CZ" sz="25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95648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8A6884-16E6-F9DC-E775-82533D52B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Obsah obrázku text, mapa, diagram, Písmo&#10;&#10;Obsah generovaný pomocí AI může být nesprávný.">
            <a:extLst>
              <a:ext uri="{FF2B5EF4-FFF2-40B4-BE49-F238E27FC236}">
                <a16:creationId xmlns:a16="http://schemas.microsoft.com/office/drawing/2014/main" id="{F135435A-C2AD-29F3-89E1-F8D7B99721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0849" y="2248833"/>
            <a:ext cx="5266074" cy="460916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EC68D6-A37E-EF9E-0158-583089D8D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32000"/>
            <a:ext cx="12192000" cy="5544000"/>
          </a:xfrm>
        </p:spPr>
        <p:txBody>
          <a:bodyPr lIns="360000" tIns="180000" rIns="180000">
            <a:noAutofit/>
          </a:bodyPr>
          <a:lstStyle/>
          <a:p>
            <a:pPr marL="0" indent="0">
              <a:buNone/>
            </a:pPr>
            <a:r>
              <a:rPr lang="cs-CZ" sz="3100" b="1" spc="-30" dirty="0">
                <a:solidFill>
                  <a:schemeClr val="bg1"/>
                </a:solidFill>
                <a:highlight>
                  <a:srgbClr val="000000"/>
                </a:highlight>
              </a:rPr>
              <a:t>Výstavba linky VVN 110 </a:t>
            </a:r>
            <a:r>
              <a:rPr lang="cs-CZ" sz="3100" b="1" spc="-30" dirty="0" err="1">
                <a:solidFill>
                  <a:schemeClr val="bg1"/>
                </a:solidFill>
                <a:highlight>
                  <a:srgbClr val="000000"/>
                </a:highlight>
              </a:rPr>
              <a:t>kV</a:t>
            </a:r>
            <a:r>
              <a:rPr lang="cs-CZ" sz="3100" b="1" spc="-30" dirty="0">
                <a:solidFill>
                  <a:schemeClr val="bg1"/>
                </a:solidFill>
                <a:highlight>
                  <a:srgbClr val="000000"/>
                </a:highlight>
              </a:rPr>
              <a:t> Slušovice – Slavičín</a:t>
            </a:r>
          </a:p>
          <a:p>
            <a:pPr marL="457200" lvl="1" indent="0">
              <a:buNone/>
            </a:pPr>
            <a:endParaRPr lang="cs-CZ" sz="25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3BD50D1-3191-3921-50AA-B544CB69D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98713"/>
          </a:xfrm>
        </p:spPr>
        <p:txBody>
          <a:bodyPr anchor="ctr" anchorCtr="0">
            <a:noAutofit/>
          </a:bodyPr>
          <a:lstStyle/>
          <a:p>
            <a:pPr marL="262800"/>
            <a:r>
              <a:rPr lang="cs-CZ" sz="3600" spc="-100" dirty="0"/>
              <a:t>Dohoda o spolupráci a koordinaci</a:t>
            </a:r>
          </a:p>
        </p:txBody>
      </p:sp>
      <p:sp>
        <p:nvSpPr>
          <p:cNvPr id="6" name="Zástupný symbol pro číslo snímku 2">
            <a:extLst>
              <a:ext uri="{FF2B5EF4-FFF2-40B4-BE49-F238E27FC236}">
                <a16:creationId xmlns:a16="http://schemas.microsoft.com/office/drawing/2014/main" id="{F18D8AE3-F4D4-72A0-472F-B9FD4BE73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2000" y="6329655"/>
            <a:ext cx="540000" cy="540000"/>
          </a:xfrm>
          <a:solidFill>
            <a:schemeClr val="tx1"/>
          </a:solidFill>
        </p:spPr>
        <p:txBody>
          <a:bodyPr anchor="ctr" anchorCtr="0"/>
          <a:lstStyle/>
          <a:p>
            <a:pPr algn="ctr"/>
            <a:fld id="{157D43A2-98E4-B24E-9228-7624BE346F8E}" type="slidenum">
              <a:rPr lang="cs-CZ" sz="2500" b="1" smtClean="0">
                <a:solidFill>
                  <a:schemeClr val="bg1"/>
                </a:solidFill>
              </a:rPr>
              <a:pPr algn="ctr"/>
              <a:t>4</a:t>
            </a:fld>
            <a:endParaRPr lang="cs-CZ" sz="2500" b="1" dirty="0">
              <a:solidFill>
                <a:schemeClr val="bg1"/>
              </a:solidFill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C6EB293E-E710-8588-C1E6-BD56CDB47B0B}"/>
              </a:ext>
            </a:extLst>
          </p:cNvPr>
          <p:cNvSpPr txBox="1"/>
          <p:nvPr/>
        </p:nvSpPr>
        <p:spPr>
          <a:xfrm>
            <a:off x="263352" y="1844824"/>
            <a:ext cx="6840760" cy="49094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ts val="1600"/>
              </a:spcBef>
              <a:buNone/>
            </a:pPr>
            <a:r>
              <a:rPr lang="cs-CZ" sz="2300" b="1" dirty="0"/>
              <a:t>Harmonogram dalšího postupu:</a:t>
            </a:r>
          </a:p>
          <a:p>
            <a:pPr marL="800100" lvl="1" indent="-342900" algn="just">
              <a:lnSpc>
                <a:spcPct val="75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cs-CZ" sz="1400" dirty="0"/>
              <a:t>18.11.2025	RZK doporučila ZZK, aby na svém zasedání schválila uzavření Dohody o spolupráci a koordinaci k výstavbě linky VVN 110 </a:t>
            </a:r>
            <a:r>
              <a:rPr lang="cs-CZ" sz="1400" dirty="0" err="1"/>
              <a:t>kV</a:t>
            </a:r>
            <a:r>
              <a:rPr lang="cs-CZ" sz="1400" dirty="0"/>
              <a:t> Slušovice – Slavičín.</a:t>
            </a:r>
          </a:p>
          <a:p>
            <a:pPr marL="800100" lvl="1" indent="-342900" algn="just">
              <a:lnSpc>
                <a:spcPct val="75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cs-CZ" sz="1400" dirty="0"/>
              <a:t>18.11.2025	Jednání se starosty obcí ležících na trase koridoru k výstavbě linky VVN 110 </a:t>
            </a:r>
            <a:r>
              <a:rPr lang="cs-CZ" sz="1400" dirty="0" err="1"/>
              <a:t>kV</a:t>
            </a:r>
            <a:r>
              <a:rPr lang="cs-CZ" sz="1400" dirty="0"/>
              <a:t> Slušovice – Slavičín.</a:t>
            </a:r>
          </a:p>
          <a:p>
            <a:pPr marL="800100" lvl="1" indent="-342900" algn="just">
              <a:lnSpc>
                <a:spcPct val="75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cs-CZ" sz="1400" dirty="0"/>
              <a:t>08.12.2025	Schválení uzavření Dohody o spolupráci a koordinaci k výstavbě linky VVN 110 </a:t>
            </a:r>
            <a:r>
              <a:rPr lang="cs-CZ" sz="1400" dirty="0" err="1"/>
              <a:t>kV</a:t>
            </a:r>
            <a:r>
              <a:rPr lang="cs-CZ" sz="1400" dirty="0"/>
              <a:t> Slušovice – Slavičín v ZZK.</a:t>
            </a:r>
          </a:p>
          <a:p>
            <a:pPr marL="800100" lvl="1" indent="-342900" algn="just">
              <a:lnSpc>
                <a:spcPct val="75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cs-CZ" sz="1400" dirty="0"/>
              <a:t>Do 31.12.2025 Schválení uzavření Dohody o spolupráci a koordinaci k výstavbě linky VVN 110 </a:t>
            </a:r>
            <a:r>
              <a:rPr lang="cs-CZ" sz="1400" dirty="0" err="1"/>
              <a:t>kV</a:t>
            </a:r>
            <a:r>
              <a:rPr lang="cs-CZ" sz="1400" dirty="0"/>
              <a:t> Slušovice – Slavičín v zastupitelstvech dotčených obcí.</a:t>
            </a:r>
          </a:p>
          <a:p>
            <a:pPr marL="800100" lvl="1" indent="-342900" algn="just">
              <a:lnSpc>
                <a:spcPct val="75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cs-CZ" sz="1400" dirty="0"/>
              <a:t>Do 31.12.2026 Prověřit změnu trasování VVN 110 </a:t>
            </a:r>
            <a:r>
              <a:rPr lang="cs-CZ" sz="1400" dirty="0" err="1"/>
              <a:t>kV</a:t>
            </a:r>
            <a:r>
              <a:rPr lang="cs-CZ" sz="1400" dirty="0"/>
              <a:t> Slušovice – Slavičín a napojení rozvodny 110/22 </a:t>
            </a:r>
            <a:r>
              <a:rPr lang="cs-CZ" sz="1400" dirty="0" err="1"/>
              <a:t>kV</a:t>
            </a:r>
            <a:r>
              <a:rPr lang="cs-CZ" sz="1400" dirty="0"/>
              <a:t> Pozlovice pořízením územní studie vč. vyhodnocení dopadu na krajinný ráz a na životní prostředí s přihlédnutím k možnostem technického řešení; </a:t>
            </a:r>
          </a:p>
          <a:p>
            <a:pPr marL="1257300" lvl="2" indent="-342900" algn="just">
              <a:lnSpc>
                <a:spcPct val="75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cs-CZ" sz="1400" dirty="0"/>
              <a:t>provede Odbor Krajský stavební úřad.</a:t>
            </a:r>
          </a:p>
          <a:p>
            <a:pPr marL="800100" lvl="1" indent="-342900" algn="just">
              <a:lnSpc>
                <a:spcPct val="75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cs-CZ" sz="1400" dirty="0"/>
              <a:t>Rok 2027 – 2029 (výhled) V případě, že územní studie potvrdí realizovatelnost a přijatelnost změny trasování VVN 110 </a:t>
            </a:r>
            <a:r>
              <a:rPr lang="cs-CZ" sz="1400" dirty="0" err="1"/>
              <a:t>kV</a:t>
            </a:r>
            <a:r>
              <a:rPr lang="cs-CZ" sz="1400" dirty="0"/>
              <a:t> Slušovice – Slavičín a napojení rozvodny 110/22 </a:t>
            </a:r>
            <a:r>
              <a:rPr lang="cs-CZ" sz="1400" dirty="0" err="1"/>
              <a:t>kV</a:t>
            </a:r>
            <a:r>
              <a:rPr lang="cs-CZ" sz="1400" dirty="0"/>
              <a:t> Pozlovice dojde k pořízení změny Zásad územního rozvoje Zlínského kraje; </a:t>
            </a:r>
          </a:p>
          <a:p>
            <a:pPr marL="1200150" lvl="2" indent="-285750" algn="just">
              <a:lnSpc>
                <a:spcPct val="75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cs-CZ" sz="1400" dirty="0"/>
              <a:t>provede Odbor Krajský stavební úřad.</a:t>
            </a:r>
          </a:p>
        </p:txBody>
      </p:sp>
    </p:spTree>
    <p:extLst>
      <p:ext uri="{BB962C8B-B14F-4D97-AF65-F5344CB8AC3E}">
        <p14:creationId xmlns:p14="http://schemas.microsoft.com/office/powerpoint/2010/main" val="361965544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1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3F56210-B2D1-2C2F-DC1C-930C6C97C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BA9F3CD-E5CB-72DF-BD3E-DFF96BDCB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2000" y="6329655"/>
            <a:ext cx="540000" cy="540000"/>
          </a:xfrm>
          <a:solidFill>
            <a:schemeClr val="tx1"/>
          </a:solidFill>
        </p:spPr>
        <p:txBody>
          <a:bodyPr anchor="ctr" anchorCtr="0"/>
          <a:lstStyle/>
          <a:p>
            <a:pPr algn="ctr"/>
            <a:fld id="{157D43A2-98E4-B24E-9228-7624BE346F8E}" type="slidenum">
              <a:rPr lang="cs-CZ" sz="2500" b="1" smtClean="0">
                <a:solidFill>
                  <a:schemeClr val="bg1"/>
                </a:solidFill>
              </a:rPr>
              <a:pPr algn="ctr"/>
              <a:t>5</a:t>
            </a:fld>
            <a:endParaRPr lang="cs-CZ" sz="2500" b="1" dirty="0">
              <a:solidFill>
                <a:schemeClr val="bg1"/>
              </a:solidFill>
            </a:endParaRPr>
          </a:p>
        </p:txBody>
      </p:sp>
      <p:sp>
        <p:nvSpPr>
          <p:cNvPr id="7" name="Zástupný obsah 1">
            <a:extLst>
              <a:ext uri="{FF2B5EF4-FFF2-40B4-BE49-F238E27FC236}">
                <a16:creationId xmlns:a16="http://schemas.microsoft.com/office/drawing/2014/main" id="{63207F23-E506-24A7-3EE9-F52F7A7C90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526375"/>
            <a:ext cx="11652000" cy="5803280"/>
          </a:xfrm>
        </p:spPr>
        <p:txBody>
          <a:bodyPr anchor="ctr" anchorCtr="0">
            <a:normAutofit/>
          </a:bodyPr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cs-CZ" sz="6250" spc="-100" dirty="0">
                <a:ea typeface="+mj-ea"/>
                <a:cs typeface="Arial" panose="020B0604020202020204" pitchFamily="34" charset="0"/>
              </a:rPr>
              <a:t>Praktiky energo šmejdů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6250" spc="-100" dirty="0">
                <a:latin typeface="Arial Black" panose="020B0A04020102020204" pitchFamily="34" charset="0"/>
                <a:ea typeface="+mj-ea"/>
                <a:cs typeface="+mj-cs"/>
              </a:rPr>
              <a:t>Energetické společenství Zlínského kraje</a:t>
            </a:r>
          </a:p>
        </p:txBody>
      </p:sp>
    </p:spTree>
    <p:extLst>
      <p:ext uri="{BB962C8B-B14F-4D97-AF65-F5344CB8AC3E}">
        <p14:creationId xmlns:p14="http://schemas.microsoft.com/office/powerpoint/2010/main" val="31186326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FE7960-5AD1-7D54-2079-02171C55E1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0E9A6893-A083-2C6F-1FF2-5CEB82D1E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32000"/>
            <a:ext cx="12204000" cy="5544000"/>
          </a:xfrm>
        </p:spPr>
        <p:txBody>
          <a:bodyPr lIns="360000" tIns="180000" rIns="180000">
            <a:noAutofit/>
          </a:bodyPr>
          <a:lstStyle/>
          <a:p>
            <a:pPr marL="0" indent="0">
              <a:buNone/>
            </a:pPr>
            <a:r>
              <a:rPr lang="cs-CZ" sz="3100" b="1" spc="-30" dirty="0">
                <a:solidFill>
                  <a:schemeClr val="bg1"/>
                </a:solidFill>
                <a:highlight>
                  <a:srgbClr val="000000"/>
                </a:highlight>
              </a:rPr>
              <a:t>Energetické společenství Zlínského kraje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cs-CZ" sz="2300" dirty="0"/>
              <a:t>Ve Zlínském kraji byla založena společnost „Energetické společenství Zlínského kraje“, která </a:t>
            </a:r>
            <a:r>
              <a:rPr lang="cs-CZ" sz="2300" b="1" dirty="0">
                <a:highlight>
                  <a:srgbClr val="FFFF99"/>
                </a:highlight>
              </a:rPr>
              <a:t>nemá žádnou vazbu na Zlínský kraj, ani na žádnou jeho organizaci</a:t>
            </a:r>
            <a:r>
              <a:rPr lang="cs-CZ" sz="2300" dirty="0"/>
              <a:t>. </a:t>
            </a:r>
          </a:p>
          <a:p>
            <a:pPr lvl="1" algn="just">
              <a:lnSpc>
                <a:spcPct val="75000"/>
              </a:lnSpc>
              <a:spcBef>
                <a:spcPts val="1200"/>
              </a:spcBef>
            </a:pPr>
            <a:r>
              <a:rPr lang="cs-CZ" sz="2300" b="1" dirty="0">
                <a:highlight>
                  <a:srgbClr val="FFFF99"/>
                </a:highlight>
              </a:rPr>
              <a:t>Zlínský kraj se od těchto aktivit distancuje;</a:t>
            </a:r>
            <a:r>
              <a:rPr lang="cs-CZ" sz="1900" dirty="0"/>
              <a:t>	</a:t>
            </a:r>
          </a:p>
          <a:p>
            <a:pPr lvl="1" algn="just">
              <a:lnSpc>
                <a:spcPct val="75000"/>
              </a:lnSpc>
              <a:spcBef>
                <a:spcPts val="1200"/>
              </a:spcBef>
            </a:pPr>
            <a:r>
              <a:rPr lang="cs-CZ" sz="2300" dirty="0"/>
              <a:t>6.10.2025 dala EAZK podnět na ERÚ ČR, aby společenství neregistrovali;</a:t>
            </a:r>
          </a:p>
          <a:p>
            <a:pPr lvl="2" algn="just">
              <a:lnSpc>
                <a:spcPct val="75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cs-CZ" sz="1900" dirty="0"/>
              <a:t>registrace na ERÚ je podmínkou povolení činnosti.</a:t>
            </a:r>
            <a:endParaRPr lang="cs-CZ" sz="25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38BDA203-599D-92C3-3B6A-42A8F080C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98713"/>
          </a:xfrm>
        </p:spPr>
        <p:txBody>
          <a:bodyPr anchor="ctr" anchorCtr="0">
            <a:noAutofit/>
          </a:bodyPr>
          <a:lstStyle/>
          <a:p>
            <a:pPr marL="262800"/>
            <a:r>
              <a:rPr lang="cs-CZ" sz="3600" spc="-100" dirty="0"/>
              <a:t>Praktiky energo šmejdů</a:t>
            </a:r>
          </a:p>
        </p:txBody>
      </p:sp>
      <p:sp>
        <p:nvSpPr>
          <p:cNvPr id="6" name="Zástupný symbol pro číslo snímku 2">
            <a:extLst>
              <a:ext uri="{FF2B5EF4-FFF2-40B4-BE49-F238E27FC236}">
                <a16:creationId xmlns:a16="http://schemas.microsoft.com/office/drawing/2014/main" id="{6881F1FB-861A-D6C9-EBDF-B783D2748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2000" y="6329655"/>
            <a:ext cx="540000" cy="540000"/>
          </a:xfrm>
          <a:solidFill>
            <a:schemeClr val="tx1"/>
          </a:solidFill>
        </p:spPr>
        <p:txBody>
          <a:bodyPr anchor="ctr" anchorCtr="0"/>
          <a:lstStyle/>
          <a:p>
            <a:pPr algn="ctr"/>
            <a:fld id="{157D43A2-98E4-B24E-9228-7624BE346F8E}" type="slidenum">
              <a:rPr lang="cs-CZ" sz="2500" b="1" smtClean="0">
                <a:solidFill>
                  <a:schemeClr val="bg1"/>
                </a:solidFill>
              </a:rPr>
              <a:pPr algn="ctr"/>
              <a:t>6</a:t>
            </a:fld>
            <a:endParaRPr lang="cs-CZ" sz="2500" b="1" dirty="0">
              <a:solidFill>
                <a:schemeClr val="bg1"/>
              </a:solidFill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5D8D8181-550D-2267-F191-1209B7EAFAC2}"/>
              </a:ext>
            </a:extLst>
          </p:cNvPr>
          <p:cNvSpPr txBox="1"/>
          <p:nvPr/>
        </p:nvSpPr>
        <p:spPr>
          <a:xfrm>
            <a:off x="233688" y="4365104"/>
            <a:ext cx="1172462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300" dirty="0">
                <a:highlight>
                  <a:srgbClr val="FFFF99"/>
                </a:highlight>
              </a:rPr>
              <a:t>Toto upozornění se týká </a:t>
            </a:r>
            <a:r>
              <a:rPr lang="cs-CZ" sz="2300" b="1" dirty="0">
                <a:highlight>
                  <a:srgbClr val="FFFF99"/>
                </a:highlight>
              </a:rPr>
              <a:t>měst, obcí i jednotlivých občanů</a:t>
            </a:r>
            <a:r>
              <a:rPr lang="cs-CZ" sz="2300" dirty="0">
                <a:highlight>
                  <a:srgbClr val="FFFF99"/>
                </a:highlight>
              </a:rPr>
              <a:t>.</a:t>
            </a:r>
            <a:br>
              <a:rPr lang="cs-CZ" sz="2300" dirty="0">
                <a:highlight>
                  <a:srgbClr val="FFFF99"/>
                </a:highlight>
              </a:rPr>
            </a:br>
            <a:r>
              <a:rPr lang="cs-CZ" sz="2300" dirty="0">
                <a:highlight>
                  <a:srgbClr val="FFFF99"/>
                </a:highlight>
              </a:rPr>
              <a:t>Žádáme o zvýšenou </a:t>
            </a:r>
            <a:r>
              <a:rPr lang="cs-CZ" sz="2300" b="1" dirty="0">
                <a:highlight>
                  <a:srgbClr val="FFFF99"/>
                </a:highlight>
              </a:rPr>
              <a:t>obezřetnost při jednání se subjekty</a:t>
            </a:r>
            <a:r>
              <a:rPr lang="cs-CZ" sz="2300" dirty="0">
                <a:highlight>
                  <a:srgbClr val="FFFF99"/>
                </a:highlight>
              </a:rPr>
              <a:t>, které mohou vzbuzovat dojem, že jednají jménem Zlínského kraje. </a:t>
            </a:r>
          </a:p>
          <a:p>
            <a:endParaRPr lang="cs-CZ" dirty="0">
              <a:highlight>
                <a:srgbClr val="FFFF99"/>
              </a:highlight>
            </a:endParaRPr>
          </a:p>
          <a:p>
            <a:r>
              <a:rPr lang="cs-CZ" dirty="0">
                <a:highlight>
                  <a:srgbClr val="FFFF99"/>
                </a:highlight>
              </a:rPr>
              <a:t>Oficiální </a:t>
            </a:r>
            <a:r>
              <a:rPr lang="cs-CZ" b="1" dirty="0">
                <a:highlight>
                  <a:srgbClr val="FFFF99"/>
                </a:highlight>
              </a:rPr>
              <a:t>energetické poradenství</a:t>
            </a:r>
            <a:r>
              <a:rPr lang="cs-CZ" dirty="0">
                <a:highlight>
                  <a:srgbClr val="FFFF99"/>
                </a:highlight>
              </a:rPr>
              <a:t> pro občany, města a obce </a:t>
            </a:r>
            <a:r>
              <a:rPr lang="cs-CZ" b="1" dirty="0">
                <a:highlight>
                  <a:srgbClr val="FFFF99"/>
                </a:highlight>
              </a:rPr>
              <a:t>zajišťuje pouze Energetická agentura Zlínského kraje</a:t>
            </a:r>
            <a:r>
              <a:rPr lang="cs-CZ" dirty="0">
                <a:highlight>
                  <a:srgbClr val="FFFF99"/>
                </a:highlight>
              </a:rPr>
              <a:t>, vedená Ing. Miroslavou Knotkovou, případně ve spolupráci s místními akčními skupinami (MAS).</a:t>
            </a:r>
          </a:p>
        </p:txBody>
      </p:sp>
    </p:spTree>
    <p:extLst>
      <p:ext uri="{BB962C8B-B14F-4D97-AF65-F5344CB8AC3E}">
        <p14:creationId xmlns:p14="http://schemas.microsoft.com/office/powerpoint/2010/main" val="370828061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1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542BCD-688E-976F-E624-0CD8AD328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96A26D9-DECA-495D-17C6-CADD36832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2000" y="6329655"/>
            <a:ext cx="540000" cy="540000"/>
          </a:xfrm>
          <a:solidFill>
            <a:schemeClr val="tx1"/>
          </a:solidFill>
        </p:spPr>
        <p:txBody>
          <a:bodyPr anchor="ctr" anchorCtr="0"/>
          <a:lstStyle/>
          <a:p>
            <a:pPr algn="ctr"/>
            <a:fld id="{157D43A2-98E4-B24E-9228-7624BE346F8E}" type="slidenum">
              <a:rPr lang="cs-CZ" sz="2500" b="1" smtClean="0">
                <a:solidFill>
                  <a:schemeClr val="bg1"/>
                </a:solidFill>
              </a:rPr>
              <a:pPr algn="ctr"/>
              <a:t>7</a:t>
            </a:fld>
            <a:endParaRPr lang="cs-CZ" sz="2500" b="1" dirty="0">
              <a:solidFill>
                <a:schemeClr val="bg1"/>
              </a:solidFill>
            </a:endParaRPr>
          </a:p>
        </p:txBody>
      </p:sp>
      <p:sp>
        <p:nvSpPr>
          <p:cNvPr id="7" name="Zástupný obsah 1">
            <a:extLst>
              <a:ext uri="{FF2B5EF4-FFF2-40B4-BE49-F238E27FC236}">
                <a16:creationId xmlns:a16="http://schemas.microsoft.com/office/drawing/2014/main" id="{159CA84D-CC03-C79B-BD24-43DDF0228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548680"/>
            <a:ext cx="11106000" cy="5803280"/>
          </a:xfrm>
        </p:spPr>
        <p:txBody>
          <a:bodyPr anchor="ctr" anchorCtr="0">
            <a:normAutofit/>
          </a:bodyPr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cs-CZ" sz="6250" spc="-100" dirty="0">
                <a:ea typeface="+mj-ea"/>
                <a:cs typeface="Arial" panose="020B0604020202020204" pitchFamily="34" charset="0"/>
              </a:rPr>
              <a:t>Projekt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6250" spc="-100" dirty="0">
                <a:latin typeface="Arial Black" panose="020B0A04020102020204" pitchFamily="34" charset="0"/>
                <a:ea typeface="+mj-ea"/>
                <a:cs typeface="+mj-cs"/>
              </a:rPr>
              <a:t>Krajské energetické centrum Zlínského kraje - poradenství pro samosprávy</a:t>
            </a:r>
          </a:p>
        </p:txBody>
      </p:sp>
    </p:spTree>
    <p:extLst>
      <p:ext uri="{BB962C8B-B14F-4D97-AF65-F5344CB8AC3E}">
        <p14:creationId xmlns:p14="http://schemas.microsoft.com/office/powerpoint/2010/main" val="14441564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32000"/>
            <a:ext cx="12204000" cy="5526000"/>
          </a:xfrm>
        </p:spPr>
        <p:txBody>
          <a:bodyPr lIns="360000" tIns="180000" rIns="432000">
            <a:noAutofit/>
          </a:bodyPr>
          <a:lstStyle/>
          <a:p>
            <a:pPr marL="0" indent="0">
              <a:buNone/>
            </a:pPr>
            <a:r>
              <a:rPr lang="cs-CZ" sz="2400" b="1" spc="-30" dirty="0">
                <a:solidFill>
                  <a:schemeClr val="bg1"/>
                </a:solidFill>
                <a:highlight>
                  <a:srgbClr val="000000"/>
                </a:highlight>
              </a:rPr>
              <a:t>Výzva č. 15/2025 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cs-CZ" sz="2300" dirty="0"/>
              <a:t>Dne 14. 7. 2025 Ministerstvo životního prostředí vyhlásilo </a:t>
            </a:r>
            <a:r>
              <a:rPr lang="cs-CZ" sz="2300" b="1" u="sng" dirty="0"/>
              <a:t>výzvu č. 15/2025 </a:t>
            </a:r>
            <a:br>
              <a:rPr lang="cs-CZ" sz="2300" b="1" u="sng" dirty="0"/>
            </a:br>
            <a:r>
              <a:rPr lang="cs-CZ" sz="2300" b="1" u="sng" dirty="0"/>
              <a:t>z Národního programu Životní prostředí</a:t>
            </a:r>
            <a:r>
              <a:rPr lang="cs-CZ" sz="2300" dirty="0"/>
              <a:t> v rámci Národního plánu obnovy.</a:t>
            </a:r>
          </a:p>
          <a:p>
            <a:pPr marL="0" indent="0">
              <a:lnSpc>
                <a:spcPct val="100000"/>
              </a:lnSpc>
              <a:spcBef>
                <a:spcPts val="1600"/>
              </a:spcBef>
              <a:buNone/>
            </a:pPr>
            <a:r>
              <a:rPr lang="cs-CZ" sz="2300" b="1" dirty="0"/>
              <a:t>Cíl výzvy:</a:t>
            </a:r>
          </a:p>
          <a:p>
            <a:pPr lvl="1" algn="just">
              <a:lnSpc>
                <a:spcPct val="75000"/>
              </a:lnSpc>
              <a:spcBef>
                <a:spcPts val="600"/>
              </a:spcBef>
            </a:pPr>
            <a:r>
              <a:rPr lang="cs-CZ" sz="2300" dirty="0"/>
              <a:t>motivovat k aktivnímu a komplexnímu přístupu krajů k řešení energetických témat v regionech,</a:t>
            </a:r>
          </a:p>
          <a:p>
            <a:pPr lvl="1" algn="just">
              <a:lnSpc>
                <a:spcPct val="75000"/>
              </a:lnSpc>
              <a:spcBef>
                <a:spcPts val="600"/>
              </a:spcBef>
            </a:pPr>
            <a:r>
              <a:rPr lang="cs-CZ" sz="2300" dirty="0"/>
              <a:t>zvýšit renovační tempo fondu budov</a:t>
            </a:r>
          </a:p>
          <a:p>
            <a:pPr lvl="1" algn="just">
              <a:lnSpc>
                <a:spcPct val="75000"/>
              </a:lnSpc>
              <a:spcBef>
                <a:spcPts val="600"/>
              </a:spcBef>
            </a:pPr>
            <a:r>
              <a:rPr lang="cs-CZ" sz="2300" dirty="0"/>
              <a:t>přispět k dosažení klimaticko-energetických závazků ČR.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cs-CZ" sz="2300" b="1" dirty="0"/>
              <a:t>Výzva jednokolová nesoutěžní.</a:t>
            </a:r>
            <a:endParaRPr lang="cs-CZ" sz="2300" dirty="0"/>
          </a:p>
          <a:p>
            <a:pPr marL="0" indent="0">
              <a:spcBef>
                <a:spcPts val="1600"/>
              </a:spcBef>
              <a:buNone/>
            </a:pPr>
            <a:r>
              <a:rPr lang="cs-CZ" sz="2300" b="1" dirty="0"/>
              <a:t>Finanční alokace: </a:t>
            </a:r>
            <a:r>
              <a:rPr lang="cs-CZ" sz="2300" dirty="0"/>
              <a:t>1 000 000 000 Kč</a:t>
            </a:r>
          </a:p>
          <a:p>
            <a:pPr marL="0" lvl="1" indent="0">
              <a:spcBef>
                <a:spcPts val="1200"/>
              </a:spcBef>
              <a:buNone/>
            </a:pPr>
            <a:r>
              <a:rPr lang="pl-PL" sz="2300" dirty="0">
                <a:highlight>
                  <a:srgbClr val="FEEF66"/>
                </a:highlight>
              </a:rPr>
              <a:t>Zlínský kraj dne 30.9.2025 předložil žádost o dotaci na </a:t>
            </a:r>
            <a:r>
              <a:rPr lang="pl-PL" sz="2300" b="1" dirty="0">
                <a:highlight>
                  <a:srgbClr val="FEEF66"/>
                </a:highlight>
              </a:rPr>
              <a:t>projekt Krajské energetické centrum Zlínského kraje - poradenství pro samosprávy</a:t>
            </a:r>
            <a:r>
              <a:rPr lang="cs-CZ" sz="2300" dirty="0"/>
              <a:t> </a:t>
            </a:r>
            <a:r>
              <a:rPr lang="pl-PL" sz="2300" i="1" dirty="0"/>
              <a:t>(schváleno Radou ZK, </a:t>
            </a:r>
            <a:br>
              <a:rPr lang="pl-PL" sz="2300" i="1" dirty="0"/>
            </a:br>
            <a:r>
              <a:rPr lang="pl-PL" sz="2300" i="1" dirty="0"/>
              <a:t>č. usn. 0823/R24/25).</a:t>
            </a:r>
            <a:endParaRPr lang="cs-CZ" sz="2300" i="1" dirty="0"/>
          </a:p>
          <a:p>
            <a:pPr marL="457200" lvl="1" indent="0">
              <a:buNone/>
            </a:pPr>
            <a:endParaRPr lang="cs-CZ" sz="2500" dirty="0"/>
          </a:p>
        </p:txBody>
      </p:sp>
      <p:sp>
        <p:nvSpPr>
          <p:cNvPr id="6" name="Zástupný symbol pro číslo snímku 2">
            <a:extLst>
              <a:ext uri="{FF2B5EF4-FFF2-40B4-BE49-F238E27FC236}">
                <a16:creationId xmlns:a16="http://schemas.microsoft.com/office/drawing/2014/main" id="{E0634AE9-3369-4E3F-E17E-17C39E99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2000" y="6329655"/>
            <a:ext cx="540000" cy="540000"/>
          </a:xfrm>
          <a:solidFill>
            <a:schemeClr val="tx1"/>
          </a:solidFill>
        </p:spPr>
        <p:txBody>
          <a:bodyPr anchor="ctr" anchorCtr="0"/>
          <a:lstStyle/>
          <a:p>
            <a:pPr algn="ctr"/>
            <a:fld id="{157D43A2-98E4-B24E-9228-7624BE346F8E}" type="slidenum">
              <a:rPr lang="cs-CZ" sz="2500" b="1" smtClean="0">
                <a:solidFill>
                  <a:schemeClr val="bg1"/>
                </a:solidFill>
              </a:rPr>
              <a:pPr algn="ctr"/>
              <a:t>8</a:t>
            </a:fld>
            <a:endParaRPr lang="cs-CZ" sz="2500" b="1" dirty="0">
              <a:solidFill>
                <a:schemeClr val="bg1"/>
              </a:solidFill>
            </a:endParaRPr>
          </a:p>
        </p:txBody>
      </p:sp>
      <p:sp>
        <p:nvSpPr>
          <p:cNvPr id="10" name="Nadpis 3">
            <a:extLst>
              <a:ext uri="{FF2B5EF4-FFF2-40B4-BE49-F238E27FC236}">
                <a16:creationId xmlns:a16="http://schemas.microsoft.com/office/drawing/2014/main" id="{3C030A6C-C67F-72B9-31A3-D81928FCB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98713"/>
          </a:xfrm>
        </p:spPr>
        <p:txBody>
          <a:bodyPr anchor="ctr" anchorCtr="0">
            <a:noAutofit/>
          </a:bodyPr>
          <a:lstStyle/>
          <a:p>
            <a:pPr marL="262800"/>
            <a:r>
              <a:rPr lang="cs-CZ" sz="3600" spc="-100" dirty="0"/>
              <a:t>Národní program Životní prostředí</a:t>
            </a:r>
          </a:p>
        </p:txBody>
      </p:sp>
    </p:spTree>
    <p:extLst>
      <p:ext uri="{BB962C8B-B14F-4D97-AF65-F5344CB8AC3E}">
        <p14:creationId xmlns:p14="http://schemas.microsoft.com/office/powerpoint/2010/main" val="3320217296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7DA9E4-825D-7DBF-13CD-E10A9D858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226BD677-BE0C-AFED-6839-70C2B9F15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32000"/>
            <a:ext cx="12204000" cy="5544000"/>
          </a:xfrm>
        </p:spPr>
        <p:txBody>
          <a:bodyPr lIns="360000" tIns="180000" rIns="432000">
            <a:noAutofit/>
          </a:bodyPr>
          <a:lstStyle/>
          <a:p>
            <a:pPr marL="0" indent="0">
              <a:spcBef>
                <a:spcPts val="1600"/>
              </a:spcBef>
              <a:buNone/>
            </a:pPr>
            <a:r>
              <a:rPr lang="cs-CZ" sz="2400" b="1" dirty="0">
                <a:solidFill>
                  <a:schemeClr val="bg1"/>
                </a:solidFill>
                <a:highlight>
                  <a:srgbClr val="000000"/>
                </a:highlight>
              </a:rPr>
              <a:t>Krajské energetické centrum Zlínského kraje - poradenství pro samosprávy</a:t>
            </a:r>
          </a:p>
          <a:p>
            <a:pPr marL="0" indent="0">
              <a:spcBef>
                <a:spcPts val="3000"/>
              </a:spcBef>
              <a:buNone/>
            </a:pPr>
            <a:r>
              <a:rPr lang="cs-CZ" sz="2300" b="1" dirty="0"/>
              <a:t>Oprávněný žadatel:</a:t>
            </a:r>
            <a:r>
              <a:rPr lang="cs-CZ" sz="2300" dirty="0"/>
              <a:t> Zlínský kraj ( z důvodu uznatelnosti DPH)</a:t>
            </a:r>
          </a:p>
          <a:p>
            <a:pPr marL="0" lvl="1" indent="0">
              <a:spcBef>
                <a:spcPts val="3000"/>
              </a:spcBef>
              <a:buNone/>
            </a:pPr>
            <a:r>
              <a:rPr lang="pl-PL" sz="2300" b="1" dirty="0"/>
              <a:t>Realizací projektu pověřena: </a:t>
            </a:r>
            <a:r>
              <a:rPr lang="pl-PL" sz="2300" u="sng" dirty="0"/>
              <a:t>Energetická agentura Zlínského kraje</a:t>
            </a:r>
            <a:r>
              <a:rPr lang="pl-PL" sz="2300" dirty="0"/>
              <a:t>, o.p.s.</a:t>
            </a:r>
            <a:endParaRPr lang="cs-CZ" sz="2300" b="1" dirty="0"/>
          </a:p>
          <a:p>
            <a:pPr marL="0" lvl="1" indent="0">
              <a:spcBef>
                <a:spcPts val="3000"/>
              </a:spcBef>
              <a:buNone/>
            </a:pPr>
            <a:r>
              <a:rPr lang="pl-PL" sz="2300" b="1" dirty="0"/>
              <a:t>Zaměření projektu:</a:t>
            </a:r>
          </a:p>
          <a:p>
            <a:pPr marL="0" lvl="1" indent="0">
              <a:spcBef>
                <a:spcPts val="600"/>
              </a:spcBef>
              <a:buNone/>
            </a:pPr>
            <a:r>
              <a:rPr lang="pl-PL" sz="2300" dirty="0"/>
              <a:t>Poskytování odborných poradenských služeb obcím Zlínského kraje prostřednictvím týmu energetických manažerů, kteří nabídnou obcím poradenství v oblasti energetiky.</a:t>
            </a:r>
          </a:p>
          <a:p>
            <a:pPr marL="0" lvl="1" indent="0">
              <a:spcBef>
                <a:spcPts val="3000"/>
              </a:spcBef>
              <a:buNone/>
            </a:pPr>
            <a:r>
              <a:rPr lang="pl-PL" sz="2300" b="1" dirty="0"/>
              <a:t>Doba realizace: </a:t>
            </a:r>
            <a:r>
              <a:rPr lang="pl-PL" sz="2300" dirty="0"/>
              <a:t>3 roky – od 1.1.2026 do 30. 12. 2028</a:t>
            </a:r>
          </a:p>
          <a:p>
            <a:pPr marL="0" lvl="1" indent="0">
              <a:spcBef>
                <a:spcPts val="3000"/>
              </a:spcBef>
              <a:buNone/>
            </a:pPr>
            <a:r>
              <a:rPr lang="pl-PL" sz="2300" b="1" dirty="0"/>
              <a:t>Udržitelnost:</a:t>
            </a:r>
            <a:r>
              <a:rPr lang="pl-PL" sz="2300" dirty="0"/>
              <a:t> 1 rok – do 31. 12. 2029</a:t>
            </a: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BDECE4B-FF7E-1F6D-B1FF-2E28A4116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98713"/>
          </a:xfrm>
        </p:spPr>
        <p:txBody>
          <a:bodyPr anchor="ctr" anchorCtr="0">
            <a:noAutofit/>
          </a:bodyPr>
          <a:lstStyle/>
          <a:p>
            <a:pPr marL="262800"/>
            <a:r>
              <a:rPr lang="cs-CZ" sz="3600" spc="-100" dirty="0"/>
              <a:t>Projekt Krajské energetické centrum </a:t>
            </a:r>
            <a:br>
              <a:rPr lang="cs-CZ" sz="3600" spc="-100" dirty="0"/>
            </a:br>
            <a:r>
              <a:rPr lang="cs-CZ" sz="3600" spc="-100" dirty="0"/>
              <a:t>Zlínského kraje - poradenství pro samosprávy</a:t>
            </a:r>
          </a:p>
        </p:txBody>
      </p:sp>
      <p:sp>
        <p:nvSpPr>
          <p:cNvPr id="6" name="Zástupný symbol pro číslo snímku 2">
            <a:extLst>
              <a:ext uri="{FF2B5EF4-FFF2-40B4-BE49-F238E27FC236}">
                <a16:creationId xmlns:a16="http://schemas.microsoft.com/office/drawing/2014/main" id="{13F79FEB-368B-2798-FF9A-FF4CCB3ED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2000" y="6329655"/>
            <a:ext cx="540000" cy="540000"/>
          </a:xfrm>
          <a:solidFill>
            <a:schemeClr val="tx1"/>
          </a:solidFill>
        </p:spPr>
        <p:txBody>
          <a:bodyPr anchor="ctr" anchorCtr="0"/>
          <a:lstStyle/>
          <a:p>
            <a:pPr algn="ctr"/>
            <a:fld id="{157D43A2-98E4-B24E-9228-7624BE346F8E}" type="slidenum">
              <a:rPr lang="cs-CZ" sz="2500" b="1" smtClean="0">
                <a:solidFill>
                  <a:schemeClr val="bg1"/>
                </a:solidFill>
              </a:rPr>
              <a:pPr algn="ctr"/>
              <a:t>9</a:t>
            </a:fld>
            <a:endParaRPr lang="cs-CZ" sz="25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39589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Prezentace_KUZK_vzor_Arial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Prezentace_KUZK_vzor_Arial</Template>
  <TotalTime>9898</TotalTime>
  <Words>1596</Words>
  <Application>Microsoft Office PowerPoint</Application>
  <PresentationFormat>Širokoúhlá obrazovka</PresentationFormat>
  <Paragraphs>120</Paragraphs>
  <Slides>12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Calibri</vt:lpstr>
      <vt:lpstr>Degular</vt:lpstr>
      <vt:lpstr>Wingdings</vt:lpstr>
      <vt:lpstr>Prezentace_KUZK_vzor_Arial</vt:lpstr>
      <vt:lpstr>Prezentace aplikace PowerPoint</vt:lpstr>
      <vt:lpstr>Prezentace aplikace PowerPoint</vt:lpstr>
      <vt:lpstr>Dohoda o spolupráci a koordinaci</vt:lpstr>
      <vt:lpstr>Dohoda o spolupráci a koordinaci</vt:lpstr>
      <vt:lpstr>Prezentace aplikace PowerPoint</vt:lpstr>
      <vt:lpstr>Praktiky energo šmejdů</vt:lpstr>
      <vt:lpstr>Prezentace aplikace PowerPoint</vt:lpstr>
      <vt:lpstr>Národní program Životní prostředí</vt:lpstr>
      <vt:lpstr>Projekt Krajské energetické centrum  Zlínského kraje - poradenství pro samosprávy</vt:lpstr>
      <vt:lpstr>Projekt Krajské energetické centrum  Zlínského kraje - poradenství pro samosprávy</vt:lpstr>
      <vt:lpstr>Projekt Krajské energetické centrum  Zlínského kraje - poradenství pro samosprávy</vt:lpstr>
      <vt:lpstr> Děkuji 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Marek Tomáš</dc:creator>
  <cp:lastModifiedBy>Jaša Stanislav</cp:lastModifiedBy>
  <cp:revision>558</cp:revision>
  <cp:lastPrinted>2016-10-24T13:47:02Z</cp:lastPrinted>
  <dcterms:created xsi:type="dcterms:W3CDTF">2012-07-10T12:59:21Z</dcterms:created>
  <dcterms:modified xsi:type="dcterms:W3CDTF">2025-11-04T13:34:40Z</dcterms:modified>
</cp:coreProperties>
</file>