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Roboto Bold" panose="02000000000000000000" pitchFamily="2" charset="0"/>
      <p:regular r:id="rId21"/>
      <p:bold r:id="rId22"/>
    </p:embeddedFont>
    <p:embeddedFont>
      <p:font typeface="Roboto Slab" pitchFamily="2" charset="0"/>
      <p:regular r:id="rId23"/>
      <p:bold r:id="rId24"/>
    </p:embeddedFont>
    <p:embeddedFont>
      <p:font typeface="Roboto Slab Bold" pitchFamily="2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F32762-0DF5-42BA-BE1A-02631B73207D}" v="1" dt="2025-11-18T12:32:02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1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2.pn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2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35676" y="208512"/>
            <a:ext cx="8027435" cy="9889027"/>
            <a:chOff x="0" y="0"/>
            <a:chExt cx="812800" cy="1001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01291"/>
            </a:xfrm>
            <a:custGeom>
              <a:avLst/>
              <a:gdLst/>
              <a:ahLst/>
              <a:cxnLst/>
              <a:rect l="l" t="t" r="r" b="b"/>
              <a:pathLst>
                <a:path w="812800" h="1001291">
                  <a:moveTo>
                    <a:pt x="0" y="0"/>
                  </a:moveTo>
                  <a:lnTo>
                    <a:pt x="812800" y="0"/>
                  </a:lnTo>
                  <a:lnTo>
                    <a:pt x="812800" y="1001291"/>
                  </a:lnTo>
                  <a:lnTo>
                    <a:pt x="0" y="1001291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1666393" y="7672312"/>
            <a:ext cx="6492240" cy="0"/>
          </a:xfrm>
          <a:prstGeom prst="line">
            <a:avLst/>
          </a:prstGeom>
          <a:ln w="95250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2225316" y="1192143"/>
            <a:ext cx="5374396" cy="1825055"/>
          </a:xfrm>
          <a:custGeom>
            <a:avLst/>
            <a:gdLst/>
            <a:ahLst/>
            <a:cxnLst/>
            <a:rect l="l" t="t" r="r" b="b"/>
            <a:pathLst>
              <a:path w="5374396" h="1825055">
                <a:moveTo>
                  <a:pt x="0" y="0"/>
                </a:moveTo>
                <a:lnTo>
                  <a:pt x="5374395" y="0"/>
                </a:lnTo>
                <a:lnTo>
                  <a:pt x="5374395" y="1825055"/>
                </a:lnTo>
                <a:lnTo>
                  <a:pt x="0" y="182505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58873" y="3491277"/>
            <a:ext cx="8307282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99"/>
              </a:lnSpc>
            </a:pPr>
            <a:r>
              <a:rPr lang="en-US" sz="5999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103718"/>
            <a:ext cx="7767627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49"/>
              </a:lnSpc>
            </a:pPr>
            <a:r>
              <a:rPr lang="en-US" sz="4499">
                <a:solidFill>
                  <a:srgbClr val="2C2C75"/>
                </a:solidFill>
                <a:latin typeface="Roboto Slab"/>
                <a:ea typeface="Roboto Slab"/>
                <a:cs typeface="Roboto Slab"/>
                <a:sym typeface="Roboto Slab"/>
              </a:rPr>
              <a:t>Luhačovice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121719"/>
            <a:ext cx="7767627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99"/>
              </a:lnSpc>
            </a:pPr>
            <a:r>
              <a:rPr lang="en-US" sz="3999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20. listopadu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19006" y="2525050"/>
            <a:ext cx="9282464" cy="7524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Termín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realizace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2025 - 08 / 2026 - 07 </a:t>
            </a: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Cíle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moderní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metody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interpretace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kulturního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dědictví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organizační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prezentační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schopnosti</a:t>
            </a:r>
            <a:endParaRPr lang="en-US" sz="21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zvýšení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vlastivědných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vědomostí</a:t>
            </a:r>
            <a:endParaRPr lang="en-US" sz="21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řešení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krizových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situací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rozšíření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sítě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stakeholderů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CM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stezky</a:t>
            </a:r>
            <a:endParaRPr lang="en-US" sz="21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Výstupy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projektu</a:t>
            </a:r>
            <a:r>
              <a:rPr lang="en-US" sz="21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proškolení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45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turistických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průvodců</a:t>
            </a:r>
            <a:endParaRPr lang="en-US" sz="2199" u="none" strike="noStrik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dvoudenní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semináře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+ 3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dvoudenní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putování</a:t>
            </a:r>
            <a:endParaRPr lang="en-US" sz="2199" u="none" strike="noStrik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závěrečná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konference</a:t>
            </a:r>
            <a:endParaRPr lang="en-US" sz="2199" u="none" strike="noStrik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metodické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materiály</a:t>
            </a:r>
            <a:endParaRPr lang="en-US" sz="2199" u="none" strike="noStrik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propagační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aktivity</a:t>
            </a:r>
            <a:endParaRPr lang="en-US" sz="2199" u="none" strike="noStrik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079"/>
              </a:lnSpc>
            </a:pPr>
            <a:endParaRPr lang="en-US" sz="2199" u="none" strike="noStrik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Spolurealizace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 lang="cs-CZ" sz="2199" u="none" strike="noStrik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037588" lvl="2" indent="-342900">
              <a:lnSpc>
                <a:spcPts val="3079"/>
              </a:lnSpc>
              <a:buFont typeface="Courier New" panose="02070309020205020404" pitchFamily="49" charset="0"/>
              <a:buChar char="o"/>
            </a:pP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lang="cs-CZ" sz="2199" dirty="0" err="1">
                <a:solidFill>
                  <a:srgbClr val="000000"/>
                </a:solidFill>
                <a:latin typeface="Roboto"/>
                <a:ea typeface="Roboto"/>
                <a:sym typeface="Roboto"/>
              </a:rPr>
              <a:t>zdělávací</a:t>
            </a:r>
            <a:r>
              <a:rPr lang="cs-CZ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informační středisko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Bílé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Karpaty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Veselí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u="none" strike="noStrik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nad</a:t>
            </a:r>
            <a:r>
              <a:rPr lang="en-US" sz="2199" u="none" strike="noStrik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Moravou)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-968401" y="1521824"/>
            <a:ext cx="9715788" cy="7286841"/>
            <a:chOff x="0" y="0"/>
            <a:chExt cx="10095071" cy="75713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95103" cy="7571359"/>
            </a:xfrm>
            <a:custGeom>
              <a:avLst/>
              <a:gdLst/>
              <a:ahLst/>
              <a:cxnLst/>
              <a:rect l="l" t="t" r="r" b="b"/>
              <a:pathLst>
                <a:path w="10095103" h="7571359">
                  <a:moveTo>
                    <a:pt x="0" y="0"/>
                  </a:moveTo>
                  <a:lnTo>
                    <a:pt x="10095103" y="0"/>
                  </a:lnTo>
                  <a:lnTo>
                    <a:pt x="10095103" y="7571359"/>
                  </a:lnTo>
                  <a:lnTo>
                    <a:pt x="0" y="7571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219006" y="603192"/>
            <a:ext cx="7501146" cy="7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5004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19006" y="1414214"/>
            <a:ext cx="8612598" cy="4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2995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ŠKOLENÍ TURISTICKÝCH PRŮVODCŮ</a:t>
            </a:r>
          </a:p>
        </p:txBody>
      </p:sp>
      <p:sp>
        <p:nvSpPr>
          <p:cNvPr id="7" name="AutoShape 7"/>
          <p:cNvSpPr/>
          <p:nvPr/>
        </p:nvSpPr>
        <p:spPr>
          <a:xfrm>
            <a:off x="8219006" y="2133816"/>
            <a:ext cx="8919486" cy="0"/>
          </a:xfrm>
          <a:prstGeom prst="line">
            <a:avLst/>
          </a:prstGeom>
          <a:ln w="104775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188" y="378995"/>
            <a:ext cx="7166944" cy="9529010"/>
            <a:chOff x="0" y="0"/>
            <a:chExt cx="701542" cy="9327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1542" cy="932755"/>
            </a:xfrm>
            <a:custGeom>
              <a:avLst/>
              <a:gdLst/>
              <a:ahLst/>
              <a:cxnLst/>
              <a:rect l="l" t="t" r="r" b="b"/>
              <a:pathLst>
                <a:path w="701542" h="932755">
                  <a:moveTo>
                    <a:pt x="0" y="0"/>
                  </a:moveTo>
                  <a:lnTo>
                    <a:pt x="701542" y="0"/>
                  </a:lnTo>
                  <a:lnTo>
                    <a:pt x="701542" y="932755"/>
                  </a:lnTo>
                  <a:lnTo>
                    <a:pt x="0" y="932755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sq">
              <a:solidFill>
                <a:srgbClr val="2C2C75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8646702" y="2726587"/>
            <a:ext cx="6492240" cy="0"/>
          </a:xfrm>
          <a:prstGeom prst="line">
            <a:avLst/>
          </a:prstGeom>
          <a:ln w="38100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8646702" y="3200400"/>
            <a:ext cx="8896727" cy="634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Magazín </a:t>
            </a: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cestovatelské edice Look At It! 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má 90 stran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Pozvánkou na Cyrilometodějskou stezku z 10 evropských zemích (České republiky, Slovenska, Řecka, Itálie, Bulharska, Severní Makedonie, Chorvatska, Polska, Maďarska a Slovinska).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 rozhovorů, především s klíčovými osobnostmi zapojenými do rozvoje trasy Cyrila a Metoděje.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inspirativní tipy na kulturní památky a turistické trasy Cyrilometodějské stezky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16 tis. ks česko-slovenské jazykové verze 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 tis. ks anglické jazykové mutace. 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 dispozici také online na webové stránce www.cyril-methodius.eu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46702" y="721463"/>
            <a:ext cx="7501146" cy="7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5004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46702" y="1478708"/>
            <a:ext cx="8612598" cy="101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2995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MAGAZÍN EUROPE - PO CYRILOMETODĚJSKÉ STEZCE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46702" y="2726587"/>
            <a:ext cx="6492240" cy="0"/>
          </a:xfrm>
          <a:prstGeom prst="line">
            <a:avLst/>
          </a:prstGeom>
          <a:ln w="38100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41814" y="312768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825592" y="3668526"/>
            <a:ext cx="6375553" cy="6351645"/>
          </a:xfrm>
          <a:custGeom>
            <a:avLst/>
            <a:gdLst/>
            <a:ahLst/>
            <a:cxnLst/>
            <a:rect l="l" t="t" r="r" b="b"/>
            <a:pathLst>
              <a:path w="6375553" h="6351645">
                <a:moveTo>
                  <a:pt x="0" y="0"/>
                </a:moveTo>
                <a:lnTo>
                  <a:pt x="6375553" y="0"/>
                </a:lnTo>
                <a:lnTo>
                  <a:pt x="6375553" y="6351645"/>
                </a:lnTo>
                <a:lnTo>
                  <a:pt x="0" y="635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8646702" y="3200400"/>
            <a:ext cx="8896727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Projekt Zlínského kraje, Jihomoravského kraje, Olomouckého kraje a Moravskoslezského kraje.</a:t>
            </a:r>
          </a:p>
          <a:p>
            <a:pPr algn="l">
              <a:lnSpc>
                <a:spcPts val="2640"/>
              </a:lnSpc>
            </a:pPr>
            <a:endParaRPr lang="en-US" sz="2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Představení Cyrilometodějské stezky a kulturního dědictví v Evropě</a:t>
            </a:r>
          </a:p>
          <a:p>
            <a:pPr algn="l">
              <a:lnSpc>
                <a:spcPts val="2640"/>
              </a:lnSpc>
            </a:pPr>
            <a:endParaRPr lang="en-US" sz="2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Kulturní památky a značené pěší trasy Cyrilometodějské stezky na Moravě</a:t>
            </a:r>
          </a:p>
          <a:p>
            <a:pPr algn="l">
              <a:lnSpc>
                <a:spcPts val="2640"/>
              </a:lnSpc>
            </a:pPr>
            <a:endParaRPr lang="en-US" sz="2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česko-polská mutace X anglicko-německá mutace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46702" y="721463"/>
            <a:ext cx="7501146" cy="7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5004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46702" y="1478708"/>
            <a:ext cx="8612598" cy="101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2995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PUTUJME MORAVOU A SLEZSKEM CYRILOMETODĚJSKOU STEZKOU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46702" y="2726587"/>
            <a:ext cx="6492240" cy="0"/>
          </a:xfrm>
          <a:prstGeom prst="line">
            <a:avLst/>
          </a:prstGeom>
          <a:ln w="38100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8646702" y="721463"/>
            <a:ext cx="7501146" cy="7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5004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46702" y="1478708"/>
            <a:ext cx="8612598" cy="101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2995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DOTAČNÍ TITUL ZLÍNSKÉHO KRAJE NA PODPORU INFRASTRUKTURY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4115" y="271999"/>
            <a:ext cx="7908899" cy="9743002"/>
            <a:chOff x="0" y="0"/>
            <a:chExt cx="812800" cy="1001291"/>
          </a:xfrm>
        </p:grpSpPr>
        <p:sp>
          <p:nvSpPr>
            <p:cNvPr id="6" name="Freeform 6"/>
            <p:cNvSpPr/>
            <p:nvPr/>
          </p:nvSpPr>
          <p:spPr>
            <a:xfrm rot="130087">
              <a:off x="-18649" y="-15016"/>
              <a:ext cx="850099" cy="1031324"/>
            </a:xfrm>
            <a:custGeom>
              <a:avLst/>
              <a:gdLst/>
              <a:ahLst/>
              <a:cxnLst/>
              <a:rect l="l" t="t" r="r" b="b"/>
              <a:pathLst>
                <a:path w="850099" h="1031324">
                  <a:moveTo>
                    <a:pt x="0" y="30749"/>
                  </a:moveTo>
                  <a:lnTo>
                    <a:pt x="812218" y="0"/>
                  </a:lnTo>
                  <a:lnTo>
                    <a:pt x="850098" y="1000574"/>
                  </a:lnTo>
                  <a:lnTo>
                    <a:pt x="37880" y="1031324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423069" y="3164311"/>
            <a:ext cx="9548869" cy="6850690"/>
            <a:chOff x="0" y="0"/>
            <a:chExt cx="981340" cy="7040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1340" cy="704048"/>
            </a:xfrm>
            <a:custGeom>
              <a:avLst/>
              <a:gdLst/>
              <a:ahLst/>
              <a:cxnLst/>
              <a:rect l="l" t="t" r="r" b="b"/>
              <a:pathLst>
                <a:path w="981340" h="704048">
                  <a:moveTo>
                    <a:pt x="0" y="0"/>
                  </a:moveTo>
                  <a:lnTo>
                    <a:pt x="981340" y="0"/>
                  </a:lnTo>
                  <a:lnTo>
                    <a:pt x="981340" y="704048"/>
                  </a:lnTo>
                  <a:lnTo>
                    <a:pt x="0" y="704048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739886" cy="6549645"/>
            <a:chOff x="0" y="0"/>
            <a:chExt cx="6319849" cy="87328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6749838"/>
            <a:ext cx="4739886" cy="3537162"/>
            <a:chOff x="0" y="0"/>
            <a:chExt cx="6319849" cy="471621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908226" y="6749838"/>
            <a:ext cx="4107611" cy="3537162"/>
            <a:chOff x="0" y="0"/>
            <a:chExt cx="5476815" cy="471621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9184176" y="6749838"/>
            <a:ext cx="4107611" cy="3537162"/>
            <a:chOff x="0" y="0"/>
            <a:chExt cx="5476815" cy="471621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3460126" y="3708418"/>
            <a:ext cx="4827874" cy="6578582"/>
            <a:chOff x="0" y="0"/>
            <a:chExt cx="6437165" cy="87714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4908226" y="0"/>
            <a:ext cx="8383562" cy="3525551"/>
            <a:chOff x="0" y="0"/>
            <a:chExt cx="11178082" cy="470073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id="18" name="Freeform 18"/>
          <p:cNvSpPr/>
          <p:nvPr/>
        </p:nvSpPr>
        <p:spPr>
          <a:xfrm>
            <a:off x="5902556" y="4057699"/>
            <a:ext cx="6394900" cy="2171601"/>
          </a:xfrm>
          <a:custGeom>
            <a:avLst/>
            <a:gdLst/>
            <a:ahLst/>
            <a:cxnLst/>
            <a:rect l="l" t="t" r="r" b="b"/>
            <a:pathLst>
              <a:path w="6394900" h="2171601">
                <a:moveTo>
                  <a:pt x="0" y="0"/>
                </a:moveTo>
                <a:lnTo>
                  <a:pt x="6394900" y="0"/>
                </a:lnTo>
                <a:lnTo>
                  <a:pt x="6394900" y="2171602"/>
                </a:lnTo>
                <a:lnTo>
                  <a:pt x="0" y="2171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2601" y="5236736"/>
            <a:ext cx="6596699" cy="246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26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Ivan Láska</a:t>
            </a:r>
            <a:r>
              <a:rPr lang="en-US" sz="2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předseda sdružení</a:t>
            </a:r>
          </a:p>
          <a:p>
            <a:pPr algn="l">
              <a:lnSpc>
                <a:spcPts val="3900"/>
              </a:lnSpc>
            </a:pPr>
            <a:r>
              <a:rPr lang="en-US" sz="2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Evropská kulturní stezka sv. Cyril a Metoděje</a:t>
            </a:r>
          </a:p>
          <a:p>
            <a:pPr algn="l">
              <a:lnSpc>
                <a:spcPts val="3900"/>
              </a:lnSpc>
            </a:pPr>
            <a:r>
              <a:rPr lang="en-US" sz="2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J. A. Bati 5520</a:t>
            </a:r>
          </a:p>
          <a:p>
            <a:pPr algn="l">
              <a:lnSpc>
                <a:spcPts val="3900"/>
              </a:lnSpc>
            </a:pPr>
            <a:r>
              <a:rPr lang="en-US" sz="2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760 01 Zlín</a:t>
            </a:r>
          </a:p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Česká republika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662601" y="1781592"/>
            <a:ext cx="5532090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Děkuji za pozornost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662601" y="7909451"/>
            <a:ext cx="6596699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0"/>
              </a:lnSpc>
              <a:spcBef>
                <a:spcPct val="0"/>
              </a:spcBef>
            </a:pPr>
            <a:r>
              <a:rPr lang="en-US" sz="2600">
                <a:solidFill>
                  <a:srgbClr val="C7AE34"/>
                </a:solidFill>
                <a:latin typeface="Roboto"/>
                <a:ea typeface="Roboto"/>
                <a:cs typeface="Roboto"/>
                <a:sym typeface="Roboto"/>
              </a:rPr>
              <a:t>info@cyril-methodius.eu</a:t>
            </a:r>
          </a:p>
        </p:txBody>
      </p:sp>
      <p:sp>
        <p:nvSpPr>
          <p:cNvPr id="7" name="AutoShape 7"/>
          <p:cNvSpPr/>
          <p:nvPr/>
        </p:nvSpPr>
        <p:spPr>
          <a:xfrm>
            <a:off x="10662601" y="4928235"/>
            <a:ext cx="6492240" cy="0"/>
          </a:xfrm>
          <a:prstGeom prst="line">
            <a:avLst/>
          </a:prstGeom>
          <a:ln w="95250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1633679" y="238397"/>
            <a:ext cx="4654543" cy="1580605"/>
          </a:xfrm>
          <a:custGeom>
            <a:avLst/>
            <a:gdLst/>
            <a:ahLst/>
            <a:cxnLst/>
            <a:rect l="l" t="t" r="r" b="b"/>
            <a:pathLst>
              <a:path w="4654543" h="1580605">
                <a:moveTo>
                  <a:pt x="0" y="0"/>
                </a:moveTo>
                <a:lnTo>
                  <a:pt x="4654543" y="0"/>
                </a:lnTo>
                <a:lnTo>
                  <a:pt x="4654543" y="1580606"/>
                </a:lnTo>
                <a:lnTo>
                  <a:pt x="0" y="15806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/>
          <p:nvPr/>
        </p:nvGrpSpPr>
        <p:grpSpPr>
          <a:xfrm>
            <a:off x="11177247" y="8880893"/>
            <a:ext cx="5567407" cy="754815"/>
            <a:chOff x="0" y="0"/>
            <a:chExt cx="738195" cy="1000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8195" cy="100083"/>
            </a:xfrm>
            <a:custGeom>
              <a:avLst/>
              <a:gdLst/>
              <a:ahLst/>
              <a:cxnLst/>
              <a:rect l="l" t="t" r="r" b="b"/>
              <a:pathLst>
                <a:path w="738195" h="100083">
                  <a:moveTo>
                    <a:pt x="50041" y="0"/>
                  </a:moveTo>
                  <a:lnTo>
                    <a:pt x="688154" y="0"/>
                  </a:lnTo>
                  <a:cubicBezTo>
                    <a:pt x="715791" y="0"/>
                    <a:pt x="738195" y="22404"/>
                    <a:pt x="738195" y="50041"/>
                  </a:cubicBezTo>
                  <a:lnTo>
                    <a:pt x="738195" y="50041"/>
                  </a:lnTo>
                  <a:cubicBezTo>
                    <a:pt x="738195" y="63313"/>
                    <a:pt x="732923" y="76041"/>
                    <a:pt x="723538" y="85426"/>
                  </a:cubicBezTo>
                  <a:cubicBezTo>
                    <a:pt x="714154" y="94810"/>
                    <a:pt x="701426" y="100083"/>
                    <a:pt x="688154" y="100083"/>
                  </a:cubicBezTo>
                  <a:lnTo>
                    <a:pt x="50041" y="100083"/>
                  </a:lnTo>
                  <a:cubicBezTo>
                    <a:pt x="22404" y="100083"/>
                    <a:pt x="0" y="77678"/>
                    <a:pt x="0" y="50041"/>
                  </a:cubicBezTo>
                  <a:lnTo>
                    <a:pt x="0" y="50041"/>
                  </a:lnTo>
                  <a:cubicBezTo>
                    <a:pt x="0" y="22404"/>
                    <a:pt x="22404" y="0"/>
                    <a:pt x="50041" y="0"/>
                  </a:cubicBezTo>
                  <a:close/>
                </a:path>
              </a:pathLst>
            </a:custGeom>
            <a:solidFill>
              <a:srgbClr val="C7AE34"/>
            </a:solidFill>
            <a:ln w="47625" cap="rnd">
              <a:solidFill>
                <a:srgbClr val="2C2C75"/>
              </a:solidFill>
              <a:prstDash val="solid"/>
              <a:rou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738195" cy="71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02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889903" y="8981671"/>
            <a:ext cx="558333" cy="553258"/>
          </a:xfrm>
          <a:custGeom>
            <a:avLst/>
            <a:gdLst/>
            <a:ahLst/>
            <a:cxnLst/>
            <a:rect l="l" t="t" r="r" b="b"/>
            <a:pathLst>
              <a:path w="558333" h="553258">
                <a:moveTo>
                  <a:pt x="0" y="0"/>
                </a:moveTo>
                <a:lnTo>
                  <a:pt x="558334" y="0"/>
                </a:lnTo>
                <a:lnTo>
                  <a:pt x="558334" y="553258"/>
                </a:lnTo>
                <a:lnTo>
                  <a:pt x="0" y="553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11571829" y="9001439"/>
            <a:ext cx="4190362" cy="45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7"/>
              </a:lnSpc>
            </a:pPr>
            <a:r>
              <a:rPr lang="en-US" sz="2648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www.cyril-methodius.eu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8920" y="378995"/>
            <a:ext cx="8303551" cy="9529010"/>
            <a:chOff x="0" y="0"/>
            <a:chExt cx="812800" cy="9327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32755"/>
            </a:xfrm>
            <a:custGeom>
              <a:avLst/>
              <a:gdLst/>
              <a:ahLst/>
              <a:cxnLst/>
              <a:rect l="l" t="t" r="r" b="b"/>
              <a:pathLst>
                <a:path w="812800" h="932755">
                  <a:moveTo>
                    <a:pt x="0" y="0"/>
                  </a:moveTo>
                  <a:lnTo>
                    <a:pt x="812800" y="0"/>
                  </a:lnTo>
                  <a:lnTo>
                    <a:pt x="812800" y="932755"/>
                  </a:lnTo>
                  <a:lnTo>
                    <a:pt x="0" y="932755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1028700" y="3019369"/>
            <a:ext cx="6492240" cy="0"/>
          </a:xfrm>
          <a:prstGeom prst="line">
            <a:avLst/>
          </a:prstGeom>
          <a:ln w="38100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716568" y="8226441"/>
            <a:ext cx="6125409" cy="1481235"/>
          </a:xfrm>
          <a:custGeom>
            <a:avLst/>
            <a:gdLst/>
            <a:ahLst/>
            <a:cxnLst/>
            <a:rect l="l" t="t" r="r" b="b"/>
            <a:pathLst>
              <a:path w="6125409" h="1481235">
                <a:moveTo>
                  <a:pt x="0" y="0"/>
                </a:moveTo>
                <a:lnTo>
                  <a:pt x="6125409" y="0"/>
                </a:lnTo>
                <a:lnTo>
                  <a:pt x="6125409" y="1481235"/>
                </a:lnTo>
                <a:lnTo>
                  <a:pt x="0" y="1481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1261855"/>
            <a:ext cx="7501146" cy="7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5004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052782"/>
            <a:ext cx="6667500" cy="495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2995" b="1" dirty="0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ZÁŽITEK | POZNÁNÍ | UVĚDOMĚNÍ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481028"/>
            <a:ext cx="7588269" cy="401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Sdružení Evropská kulturní stezka sv. Cyrila a Metoděje vzniklo v roce 2013 - výročí 1150. od příchodu Cyrila a Metoděje do prostoru Velké Moravy.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První kulturní stezka certifikovaná Radou Evropy, která vznikla v České republice.</a:t>
            </a:r>
          </a:p>
          <a:p>
            <a:pPr marL="949972" lvl="2" indent="-316657" algn="l">
              <a:lnSpc>
                <a:spcPts val="2640"/>
              </a:lnSpc>
              <a:buFont typeface="Arial"/>
              <a:buChar char="⚬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certifikát získala v roce 2021</a:t>
            </a:r>
          </a:p>
          <a:p>
            <a:pPr marL="949972" lvl="2" indent="-316657" algn="l">
              <a:lnSpc>
                <a:spcPts val="2640"/>
              </a:lnSpc>
              <a:buFont typeface="Arial"/>
              <a:buChar char="⚬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obhajoba v roce 2025</a:t>
            </a:r>
          </a:p>
          <a:p>
            <a:pPr marL="949972" lvl="2" indent="-316657" algn="l">
              <a:lnSpc>
                <a:spcPts val="2640"/>
              </a:lnSpc>
              <a:buFont typeface="Arial"/>
              <a:buChar char="⚬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další obhajoba v roce 2030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Soubor lineárních značených tras a jako síť ohnisek cyrilometodějského dědictví (kulturní památky).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739886" cy="6549645"/>
            <a:chOff x="0" y="0"/>
            <a:chExt cx="6319849" cy="87328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6749838"/>
            <a:ext cx="4739886" cy="3537162"/>
            <a:chOff x="0" y="0"/>
            <a:chExt cx="6319849" cy="471621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908226" y="6749838"/>
            <a:ext cx="4107611" cy="3537162"/>
            <a:chOff x="0" y="0"/>
            <a:chExt cx="5476815" cy="471621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9184176" y="6749838"/>
            <a:ext cx="4107611" cy="3537162"/>
            <a:chOff x="0" y="0"/>
            <a:chExt cx="5476815" cy="471621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3460126" y="3708418"/>
            <a:ext cx="4827874" cy="6578582"/>
            <a:chOff x="0" y="0"/>
            <a:chExt cx="6437165" cy="87714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4908226" y="0"/>
            <a:ext cx="8383562" cy="3525551"/>
            <a:chOff x="0" y="0"/>
            <a:chExt cx="11178082" cy="470073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id="18" name="Freeform 18"/>
          <p:cNvSpPr/>
          <p:nvPr/>
        </p:nvSpPr>
        <p:spPr>
          <a:xfrm>
            <a:off x="5902556" y="4057699"/>
            <a:ext cx="6394900" cy="2171601"/>
          </a:xfrm>
          <a:custGeom>
            <a:avLst/>
            <a:gdLst/>
            <a:ahLst/>
            <a:cxnLst/>
            <a:rect l="l" t="t" r="r" b="b"/>
            <a:pathLst>
              <a:path w="6394900" h="2171601">
                <a:moveTo>
                  <a:pt x="0" y="0"/>
                </a:moveTo>
                <a:lnTo>
                  <a:pt x="6394900" y="0"/>
                </a:lnTo>
                <a:lnTo>
                  <a:pt x="6394900" y="2171602"/>
                </a:lnTo>
                <a:lnTo>
                  <a:pt x="0" y="2171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575"/>
            <a:ext cx="18288000" cy="10258425"/>
            <a:chOff x="0" y="0"/>
            <a:chExt cx="4816593" cy="2701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1807"/>
            </a:xfrm>
            <a:custGeom>
              <a:avLst/>
              <a:gdLst/>
              <a:ahLst/>
              <a:cxnLst/>
              <a:rect l="l" t="t" r="r" b="b"/>
              <a:pathLst>
                <a:path w="4816592" h="2701807">
                  <a:moveTo>
                    <a:pt x="0" y="0"/>
                  </a:moveTo>
                  <a:lnTo>
                    <a:pt x="4816592" y="0"/>
                  </a:lnTo>
                  <a:lnTo>
                    <a:pt x="4816592" y="2701807"/>
                  </a:lnTo>
                  <a:lnTo>
                    <a:pt x="0" y="2701807"/>
                  </a:lnTo>
                  <a:close/>
                </a:path>
              </a:pathLst>
            </a:custGeom>
            <a:gradFill rotWithShape="1">
              <a:gsLst>
                <a:gs pos="0">
                  <a:srgbClr val="FEFFFF">
                    <a:alpha val="100000"/>
                  </a:srgbClr>
                </a:gs>
                <a:gs pos="100000">
                  <a:srgbClr val="C5C5C5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0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63628" y="8796763"/>
            <a:ext cx="3724372" cy="1295391"/>
            <a:chOff x="0" y="0"/>
            <a:chExt cx="980905" cy="3411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0905" cy="341173"/>
            </a:xfrm>
            <a:custGeom>
              <a:avLst/>
              <a:gdLst/>
              <a:ahLst/>
              <a:cxnLst/>
              <a:rect l="l" t="t" r="r" b="b"/>
              <a:pathLst>
                <a:path w="980905" h="341173">
                  <a:moveTo>
                    <a:pt x="490452" y="0"/>
                  </a:moveTo>
                  <a:cubicBezTo>
                    <a:pt x="219583" y="0"/>
                    <a:pt x="0" y="76374"/>
                    <a:pt x="0" y="170587"/>
                  </a:cubicBezTo>
                  <a:cubicBezTo>
                    <a:pt x="0" y="264799"/>
                    <a:pt x="219583" y="341173"/>
                    <a:pt x="490452" y="341173"/>
                  </a:cubicBezTo>
                  <a:cubicBezTo>
                    <a:pt x="761322" y="341173"/>
                    <a:pt x="980905" y="264799"/>
                    <a:pt x="980905" y="170587"/>
                  </a:cubicBezTo>
                  <a:cubicBezTo>
                    <a:pt x="980905" y="76374"/>
                    <a:pt x="761322" y="0"/>
                    <a:pt x="490452" y="0"/>
                  </a:cubicBezTo>
                  <a:close/>
                </a:path>
              </a:pathLst>
            </a:custGeom>
            <a:solidFill>
              <a:srgbClr val="C7AE3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1960" y="3410"/>
              <a:ext cx="796985" cy="305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r>
                <a:rPr lang="en-US" sz="2000" b="1">
                  <a:solidFill>
                    <a:srgbClr val="2C2C75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Bělokarpatská trasa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2C2C75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Skalka (SK) - Velehrad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3570" y="215570"/>
            <a:ext cx="17840861" cy="9876584"/>
            <a:chOff x="0" y="0"/>
            <a:chExt cx="2764016" cy="15301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64016" cy="1530141"/>
            </a:xfrm>
            <a:custGeom>
              <a:avLst/>
              <a:gdLst/>
              <a:ahLst/>
              <a:cxnLst/>
              <a:rect l="l" t="t" r="r" b="b"/>
              <a:pathLst>
                <a:path w="2764016" h="1530141">
                  <a:moveTo>
                    <a:pt x="0" y="0"/>
                  </a:moveTo>
                  <a:lnTo>
                    <a:pt x="2764016" y="0"/>
                  </a:lnTo>
                  <a:lnTo>
                    <a:pt x="2764016" y="1530141"/>
                  </a:lnTo>
                  <a:lnTo>
                    <a:pt x="0" y="1530141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115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028700" y="1571625"/>
            <a:ext cx="8384422" cy="0"/>
          </a:xfrm>
          <a:prstGeom prst="line">
            <a:avLst/>
          </a:prstGeom>
          <a:ln w="104775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2388392" y="4788346"/>
            <a:ext cx="3724372" cy="1295391"/>
            <a:chOff x="0" y="0"/>
            <a:chExt cx="980905" cy="3411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0905" cy="341173"/>
            </a:xfrm>
            <a:custGeom>
              <a:avLst/>
              <a:gdLst/>
              <a:ahLst/>
              <a:cxnLst/>
              <a:rect l="l" t="t" r="r" b="b"/>
              <a:pathLst>
                <a:path w="980905" h="341173">
                  <a:moveTo>
                    <a:pt x="490452" y="0"/>
                  </a:moveTo>
                  <a:cubicBezTo>
                    <a:pt x="219583" y="0"/>
                    <a:pt x="0" y="76374"/>
                    <a:pt x="0" y="170587"/>
                  </a:cubicBezTo>
                  <a:cubicBezTo>
                    <a:pt x="0" y="264799"/>
                    <a:pt x="219583" y="341173"/>
                    <a:pt x="490452" y="341173"/>
                  </a:cubicBezTo>
                  <a:cubicBezTo>
                    <a:pt x="761322" y="341173"/>
                    <a:pt x="980905" y="264799"/>
                    <a:pt x="980905" y="170587"/>
                  </a:cubicBezTo>
                  <a:cubicBezTo>
                    <a:pt x="980905" y="76374"/>
                    <a:pt x="761322" y="0"/>
                    <a:pt x="490452" y="0"/>
                  </a:cubicBezTo>
                  <a:close/>
                </a:path>
              </a:pathLst>
            </a:custGeom>
            <a:solidFill>
              <a:srgbClr val="C7AE3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1960" y="3410"/>
              <a:ext cx="796985" cy="305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r>
                <a:rPr lang="en-US" sz="2000" b="1">
                  <a:solidFill>
                    <a:srgbClr val="2C2C75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Českomoravská trasa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2C2C75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Levý Hradec - Velehrad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423863"/>
            <a:ext cx="1623060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Trasy Cyrilometodějské stezky v ČR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182331" y="4425281"/>
            <a:ext cx="3990319" cy="1295391"/>
            <a:chOff x="0" y="0"/>
            <a:chExt cx="1050948" cy="3411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50948" cy="341173"/>
            </a:xfrm>
            <a:custGeom>
              <a:avLst/>
              <a:gdLst/>
              <a:ahLst/>
              <a:cxnLst/>
              <a:rect l="l" t="t" r="r" b="b"/>
              <a:pathLst>
                <a:path w="1050948" h="341173">
                  <a:moveTo>
                    <a:pt x="525474" y="0"/>
                  </a:moveTo>
                  <a:cubicBezTo>
                    <a:pt x="235263" y="0"/>
                    <a:pt x="0" y="76374"/>
                    <a:pt x="0" y="170587"/>
                  </a:cubicBezTo>
                  <a:cubicBezTo>
                    <a:pt x="0" y="264799"/>
                    <a:pt x="235263" y="341173"/>
                    <a:pt x="525474" y="341173"/>
                  </a:cubicBezTo>
                  <a:cubicBezTo>
                    <a:pt x="815685" y="341173"/>
                    <a:pt x="1050948" y="264799"/>
                    <a:pt x="1050948" y="170587"/>
                  </a:cubicBezTo>
                  <a:cubicBezTo>
                    <a:pt x="1050948" y="76374"/>
                    <a:pt x="815685" y="0"/>
                    <a:pt x="525474" y="0"/>
                  </a:cubicBezTo>
                  <a:close/>
                </a:path>
              </a:pathLst>
            </a:custGeom>
            <a:solidFill>
              <a:srgbClr val="C7AE3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8526" y="3410"/>
              <a:ext cx="853895" cy="305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r>
                <a:rPr lang="en-US" sz="2000" b="1">
                  <a:solidFill>
                    <a:srgbClr val="2C2C75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Arcibiskupská trasa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2C2C75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Svatý Kopeček - Velehrad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563628" y="3705712"/>
            <a:ext cx="3724372" cy="1295391"/>
            <a:chOff x="0" y="0"/>
            <a:chExt cx="980905" cy="3411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80905" cy="341173"/>
            </a:xfrm>
            <a:custGeom>
              <a:avLst/>
              <a:gdLst/>
              <a:ahLst/>
              <a:cxnLst/>
              <a:rect l="l" t="t" r="r" b="b"/>
              <a:pathLst>
                <a:path w="980905" h="341173">
                  <a:moveTo>
                    <a:pt x="490452" y="0"/>
                  </a:moveTo>
                  <a:cubicBezTo>
                    <a:pt x="219583" y="0"/>
                    <a:pt x="0" y="76374"/>
                    <a:pt x="0" y="170587"/>
                  </a:cubicBezTo>
                  <a:cubicBezTo>
                    <a:pt x="0" y="264799"/>
                    <a:pt x="219583" y="341173"/>
                    <a:pt x="490452" y="341173"/>
                  </a:cubicBezTo>
                  <a:cubicBezTo>
                    <a:pt x="761322" y="341173"/>
                    <a:pt x="980905" y="264799"/>
                    <a:pt x="980905" y="170587"/>
                  </a:cubicBezTo>
                  <a:cubicBezTo>
                    <a:pt x="980905" y="76374"/>
                    <a:pt x="761322" y="0"/>
                    <a:pt x="490452" y="0"/>
                  </a:cubicBezTo>
                  <a:close/>
                </a:path>
              </a:pathLst>
            </a:custGeom>
            <a:solidFill>
              <a:srgbClr val="C7AE3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1960" y="3410"/>
              <a:ext cx="796985" cy="305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r>
                <a:rPr lang="en-US" sz="2000" b="1">
                  <a:solidFill>
                    <a:srgbClr val="2C2C75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Beskydská trasa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2C2C75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Wisla (PL) - Velehrad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652440" y="8610604"/>
            <a:ext cx="3724372" cy="1295391"/>
            <a:chOff x="0" y="0"/>
            <a:chExt cx="980905" cy="3411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80905" cy="341173"/>
            </a:xfrm>
            <a:custGeom>
              <a:avLst/>
              <a:gdLst/>
              <a:ahLst/>
              <a:cxnLst/>
              <a:rect l="l" t="t" r="r" b="b"/>
              <a:pathLst>
                <a:path w="980905" h="341173">
                  <a:moveTo>
                    <a:pt x="490452" y="0"/>
                  </a:moveTo>
                  <a:cubicBezTo>
                    <a:pt x="219583" y="0"/>
                    <a:pt x="0" y="76374"/>
                    <a:pt x="0" y="170587"/>
                  </a:cubicBezTo>
                  <a:cubicBezTo>
                    <a:pt x="0" y="264799"/>
                    <a:pt x="219583" y="341173"/>
                    <a:pt x="490452" y="341173"/>
                  </a:cubicBezTo>
                  <a:cubicBezTo>
                    <a:pt x="761322" y="341173"/>
                    <a:pt x="980905" y="264799"/>
                    <a:pt x="980905" y="170587"/>
                  </a:cubicBezTo>
                  <a:cubicBezTo>
                    <a:pt x="980905" y="76374"/>
                    <a:pt x="761322" y="0"/>
                    <a:pt x="490452" y="0"/>
                  </a:cubicBezTo>
                  <a:close/>
                </a:path>
              </a:pathLst>
            </a:custGeom>
            <a:solidFill>
              <a:srgbClr val="C7AE34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1960" y="3410"/>
              <a:ext cx="796985" cy="305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r>
                <a:rPr lang="en-US" sz="2000" b="1">
                  <a:solidFill>
                    <a:srgbClr val="2C2C75"/>
                  </a:solidFill>
                  <a:latin typeface="Roboto Slab Bold"/>
                  <a:ea typeface="Roboto Slab Bold"/>
                  <a:cs typeface="Roboto Slab Bold"/>
                  <a:sym typeface="Roboto Slab Bold"/>
                </a:rPr>
                <a:t>Velkomoravská trasa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>
                  <a:solidFill>
                    <a:srgbClr val="2C2C75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Hodonín - Velehrad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188" y="321306"/>
            <a:ext cx="8079822" cy="4822194"/>
            <a:chOff x="0" y="0"/>
            <a:chExt cx="790900" cy="472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0900" cy="472025"/>
            </a:xfrm>
            <a:custGeom>
              <a:avLst/>
              <a:gdLst/>
              <a:ahLst/>
              <a:cxnLst/>
              <a:rect l="l" t="t" r="r" b="b"/>
              <a:pathLst>
                <a:path w="790900" h="472025">
                  <a:moveTo>
                    <a:pt x="0" y="0"/>
                  </a:moveTo>
                  <a:lnTo>
                    <a:pt x="790900" y="0"/>
                  </a:lnTo>
                  <a:lnTo>
                    <a:pt x="790900" y="472025"/>
                  </a:lnTo>
                  <a:lnTo>
                    <a:pt x="0" y="472025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sq">
              <a:solidFill>
                <a:srgbClr val="2C2C75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9002162" y="2126756"/>
            <a:ext cx="6128723" cy="0"/>
          </a:xfrm>
          <a:prstGeom prst="line">
            <a:avLst/>
          </a:prstGeom>
          <a:ln w="38100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342188" y="5314082"/>
            <a:ext cx="8079822" cy="4577947"/>
            <a:chOff x="0" y="0"/>
            <a:chExt cx="1251776" cy="7092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1776" cy="709244"/>
            </a:xfrm>
            <a:custGeom>
              <a:avLst/>
              <a:gdLst/>
              <a:ahLst/>
              <a:cxnLst/>
              <a:rect l="l" t="t" r="r" b="b"/>
              <a:pathLst>
                <a:path w="1251776" h="709244">
                  <a:moveTo>
                    <a:pt x="0" y="0"/>
                  </a:moveTo>
                  <a:lnTo>
                    <a:pt x="1251776" y="0"/>
                  </a:lnTo>
                  <a:lnTo>
                    <a:pt x="1251776" y="709244"/>
                  </a:lnTo>
                  <a:lnTo>
                    <a:pt x="0" y="709244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sq">
              <a:solidFill>
                <a:srgbClr val="2C2C75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>
            <a:off x="8703178" y="5843529"/>
            <a:ext cx="4569677" cy="4048501"/>
          </a:xfrm>
          <a:custGeom>
            <a:avLst/>
            <a:gdLst/>
            <a:ahLst/>
            <a:cxnLst/>
            <a:rect l="l" t="t" r="r" b="b"/>
            <a:pathLst>
              <a:path w="4569677" h="4048501">
                <a:moveTo>
                  <a:pt x="0" y="0"/>
                </a:moveTo>
                <a:lnTo>
                  <a:pt x="4569676" y="0"/>
                </a:lnTo>
                <a:lnTo>
                  <a:pt x="4569676" y="4048501"/>
                </a:lnTo>
                <a:lnTo>
                  <a:pt x="0" y="404850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9144000" y="2461790"/>
            <a:ext cx="8295565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2C2C75"/>
                </a:solidFill>
                <a:latin typeface="Roboto"/>
                <a:ea typeface="Roboto"/>
                <a:cs typeface="Roboto"/>
                <a:sym typeface="Roboto"/>
              </a:rPr>
              <a:t>Razítka a pasy jsou umístěny v TIC a kulturních památkách podél jednotlivých tras.</a:t>
            </a:r>
          </a:p>
          <a:p>
            <a:pPr algn="l">
              <a:lnSpc>
                <a:spcPts val="2640"/>
              </a:lnSpc>
            </a:pPr>
            <a:endParaRPr lang="en-US" sz="2200">
              <a:solidFill>
                <a:srgbClr val="2C2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2C2C75"/>
                </a:solidFill>
                <a:latin typeface="Roboto"/>
                <a:ea typeface="Roboto"/>
                <a:cs typeface="Roboto"/>
                <a:sym typeface="Roboto"/>
              </a:rPr>
              <a:t>Pamětní list lze vyzvednout v Infocentru Velehrad po předložení pasu s razítky.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2C2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2C2C75"/>
                </a:solidFill>
                <a:latin typeface="Roboto"/>
                <a:ea typeface="Roboto"/>
                <a:cs typeface="Roboto"/>
                <a:sym typeface="Roboto"/>
              </a:rPr>
              <a:t>Informace o fungování pasů a pamětních listech na webu www.cyril-methodius.eu.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721463"/>
            <a:ext cx="8023287" cy="7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5004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1498002"/>
            <a:ext cx="8023287" cy="4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2995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RAZÍTKA, PASY A PAMĚTNÍ LISTY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395370" y="5843165"/>
            <a:ext cx="4573666" cy="4048501"/>
          </a:xfrm>
          <a:custGeom>
            <a:avLst/>
            <a:gdLst/>
            <a:ahLst/>
            <a:cxnLst/>
            <a:rect l="l" t="t" r="r" b="b"/>
            <a:pathLst>
              <a:path w="4573666" h="4048501">
                <a:moveTo>
                  <a:pt x="0" y="0"/>
                </a:moveTo>
                <a:lnTo>
                  <a:pt x="4573666" y="0"/>
                </a:lnTo>
                <a:lnTo>
                  <a:pt x="4573666" y="4048501"/>
                </a:lnTo>
                <a:lnTo>
                  <a:pt x="0" y="404850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281" y="271999"/>
            <a:ext cx="7908899" cy="5656971"/>
            <a:chOff x="0" y="0"/>
            <a:chExt cx="812800" cy="5813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581369"/>
            </a:xfrm>
            <a:custGeom>
              <a:avLst/>
              <a:gdLst/>
              <a:ahLst/>
              <a:cxnLst/>
              <a:rect l="l" t="t" r="r" b="b"/>
              <a:pathLst>
                <a:path w="812800" h="581369">
                  <a:moveTo>
                    <a:pt x="0" y="0"/>
                  </a:moveTo>
                  <a:lnTo>
                    <a:pt x="812800" y="0"/>
                  </a:lnTo>
                  <a:lnTo>
                    <a:pt x="812800" y="581369"/>
                  </a:lnTo>
                  <a:lnTo>
                    <a:pt x="0" y="581369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0232" r="-10232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8646702" y="2404959"/>
            <a:ext cx="8919486" cy="0"/>
          </a:xfrm>
          <a:prstGeom prst="line">
            <a:avLst/>
          </a:prstGeom>
          <a:ln w="104775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375281" y="6056956"/>
            <a:ext cx="3905996" cy="3954450"/>
            <a:chOff x="0" y="0"/>
            <a:chExt cx="80284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2841" cy="812800"/>
            </a:xfrm>
            <a:custGeom>
              <a:avLst/>
              <a:gdLst/>
              <a:ahLst/>
              <a:cxnLst/>
              <a:rect l="l" t="t" r="r" b="b"/>
              <a:pathLst>
                <a:path w="802841" h="812800">
                  <a:moveTo>
                    <a:pt x="0" y="0"/>
                  </a:moveTo>
                  <a:lnTo>
                    <a:pt x="802841" y="0"/>
                  </a:lnTo>
                  <a:lnTo>
                    <a:pt x="802841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44000" y="2840102"/>
            <a:ext cx="7732458" cy="702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Zpracování Metodiky pro milníkové poutní kameny Cyrilometodějské stezky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pět grafických návrhů,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dominantní prvky: </a:t>
            </a:r>
          </a:p>
          <a:p>
            <a:pPr marL="1424929" lvl="3" indent="-356232" algn="l">
              <a:lnSpc>
                <a:spcPts val="3079"/>
              </a:lnSpc>
              <a:buFont typeface="Arial"/>
              <a:buChar char="￭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logo stezky - přední část kamene</a:t>
            </a:r>
          </a:p>
          <a:p>
            <a:pPr marL="1424929" lvl="3" indent="-356232" algn="l">
              <a:lnSpc>
                <a:spcPts val="3079"/>
              </a:lnSpc>
              <a:buFont typeface="Arial"/>
              <a:buChar char="￭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název místa v hlaholici a latince na zadní straně kamene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Výroba a instalace tří pilotních milníkových kamenů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Skalka u Trenčína, 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Žítková, 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Velehrad.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Marketingová komunikační kampaň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Facebook,</a:t>
            </a:r>
          </a:p>
          <a:p>
            <a:pPr marL="949952" lvl="2" indent="-316651" algn="l">
              <a:lnSpc>
                <a:spcPts val="3079"/>
              </a:lnSpc>
              <a:buFont typeface="Arial"/>
              <a:buChar char="⚬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Instagram.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Slavnostní odhalení kamene na Velehradě dne 7.10.2025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46702" y="721463"/>
            <a:ext cx="7501146" cy="7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5004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46702" y="1621134"/>
            <a:ext cx="8612598" cy="4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2995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MILNÍKOVÉ POUTNÍ KAMENY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374456" y="6047933"/>
            <a:ext cx="3909723" cy="3954450"/>
            <a:chOff x="0" y="0"/>
            <a:chExt cx="803607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3607" cy="812800"/>
            </a:xfrm>
            <a:custGeom>
              <a:avLst/>
              <a:gdLst/>
              <a:ahLst/>
              <a:cxnLst/>
              <a:rect l="l" t="t" r="r" b="b"/>
              <a:pathLst>
                <a:path w="803607" h="812800">
                  <a:moveTo>
                    <a:pt x="0" y="0"/>
                  </a:moveTo>
                  <a:lnTo>
                    <a:pt x="803607" y="0"/>
                  </a:lnTo>
                  <a:lnTo>
                    <a:pt x="80360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188" y="321306"/>
            <a:ext cx="8079822" cy="6118840"/>
            <a:chOff x="0" y="0"/>
            <a:chExt cx="790900" cy="5989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0900" cy="598948"/>
            </a:xfrm>
            <a:custGeom>
              <a:avLst/>
              <a:gdLst/>
              <a:ahLst/>
              <a:cxnLst/>
              <a:rect l="l" t="t" r="r" b="b"/>
              <a:pathLst>
                <a:path w="790900" h="598948">
                  <a:moveTo>
                    <a:pt x="0" y="0"/>
                  </a:moveTo>
                  <a:lnTo>
                    <a:pt x="790900" y="0"/>
                  </a:lnTo>
                  <a:lnTo>
                    <a:pt x="790900" y="598948"/>
                  </a:lnTo>
                  <a:lnTo>
                    <a:pt x="0" y="598948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sq">
              <a:solidFill>
                <a:srgbClr val="2C2C75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9144000" y="2717306"/>
            <a:ext cx="6128723" cy="0"/>
          </a:xfrm>
          <a:prstGeom prst="line">
            <a:avLst/>
          </a:prstGeom>
          <a:ln w="38100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342188" y="6590627"/>
            <a:ext cx="8079822" cy="3301403"/>
            <a:chOff x="0" y="0"/>
            <a:chExt cx="1251776" cy="5114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1776" cy="511474"/>
            </a:xfrm>
            <a:custGeom>
              <a:avLst/>
              <a:gdLst/>
              <a:ahLst/>
              <a:cxnLst/>
              <a:rect l="l" t="t" r="r" b="b"/>
              <a:pathLst>
                <a:path w="1251776" h="511474">
                  <a:moveTo>
                    <a:pt x="0" y="0"/>
                  </a:moveTo>
                  <a:lnTo>
                    <a:pt x="1251776" y="0"/>
                  </a:lnTo>
                  <a:lnTo>
                    <a:pt x="1251776" y="511474"/>
                  </a:lnTo>
                  <a:lnTo>
                    <a:pt x="0" y="511474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19050" cap="sq">
              <a:solidFill>
                <a:srgbClr val="2C2C75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91138" y="5843529"/>
            <a:ext cx="5729011" cy="4048501"/>
          </a:xfrm>
          <a:custGeom>
            <a:avLst/>
            <a:gdLst/>
            <a:ahLst/>
            <a:cxnLst/>
            <a:rect l="l" t="t" r="r" b="b"/>
            <a:pathLst>
              <a:path w="5729011" h="4048501">
                <a:moveTo>
                  <a:pt x="0" y="0"/>
                </a:moveTo>
                <a:lnTo>
                  <a:pt x="5729011" y="0"/>
                </a:lnTo>
                <a:lnTo>
                  <a:pt x="5729011" y="4048501"/>
                </a:lnTo>
                <a:lnTo>
                  <a:pt x="0" y="404850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9144000" y="3193312"/>
            <a:ext cx="8384214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>
                <a:solidFill>
                  <a:srgbClr val="2C2C75"/>
                </a:solidFill>
                <a:latin typeface="Roboto"/>
                <a:ea typeface="Roboto"/>
                <a:cs typeface="Roboto"/>
                <a:sym typeface="Roboto"/>
              </a:rPr>
              <a:t>Skupina 30 poutníků abso</a:t>
            </a:r>
            <a:r>
              <a:rPr lang="en-US" sz="2200" u="none" strike="noStrike">
                <a:solidFill>
                  <a:srgbClr val="2C2C75"/>
                </a:solidFill>
                <a:latin typeface="Roboto"/>
                <a:ea typeface="Roboto"/>
                <a:cs typeface="Roboto"/>
                <a:sym typeface="Roboto"/>
              </a:rPr>
              <a:t>lvovala tříleté putování po pěší Cyrilometodějské stezce z Levého Hradce na Velehrad. 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2C2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2C2C75"/>
                </a:solidFill>
                <a:latin typeface="Roboto"/>
                <a:ea typeface="Roboto"/>
                <a:cs typeface="Roboto"/>
                <a:sym typeface="Roboto"/>
              </a:rPr>
              <a:t>Ve dnech 20.–26. 7. závěrečná etapa z Bystřice nad Pernštejnem  na Velehrad. </a:t>
            </a:r>
          </a:p>
          <a:p>
            <a:pPr algn="l">
              <a:lnSpc>
                <a:spcPts val="2640"/>
              </a:lnSpc>
            </a:pPr>
            <a:endParaRPr lang="en-US" sz="2200" u="none" strike="noStrike">
              <a:solidFill>
                <a:srgbClr val="2C2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74986" lvl="1" indent="-237493" algn="l">
              <a:lnSpc>
                <a:spcPts val="264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2C2C75"/>
                </a:solidFill>
                <a:latin typeface="Roboto"/>
                <a:ea typeface="Roboto"/>
                <a:cs typeface="Roboto"/>
                <a:sym typeface="Roboto"/>
              </a:rPr>
              <a:t>Skupinu vedl zkušený průvodce Tomáš Jindřich.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721463"/>
            <a:ext cx="8023287" cy="7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5004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1498002"/>
            <a:ext cx="8023287" cy="101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2995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PUTOVÁNÍ Z LEVÉHO HRADCE NA VELEHRAD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4296" y="2092017"/>
            <a:ext cx="10695187" cy="7561497"/>
            <a:chOff x="0" y="0"/>
            <a:chExt cx="14260249" cy="10081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60195" cy="10082022"/>
            </a:xfrm>
            <a:custGeom>
              <a:avLst/>
              <a:gdLst/>
              <a:ahLst/>
              <a:cxnLst/>
              <a:rect l="l" t="t" r="r" b="b"/>
              <a:pathLst>
                <a:path w="14260195" h="10082022">
                  <a:moveTo>
                    <a:pt x="0" y="0"/>
                  </a:moveTo>
                  <a:lnTo>
                    <a:pt x="14260195" y="0"/>
                  </a:lnTo>
                  <a:lnTo>
                    <a:pt x="14260195" y="10082022"/>
                  </a:lnTo>
                  <a:lnTo>
                    <a:pt x="0" y="10082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595790" y="455816"/>
            <a:ext cx="6144985" cy="4373804"/>
            <a:chOff x="0" y="0"/>
            <a:chExt cx="6637555" cy="4724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37528" cy="4724400"/>
            </a:xfrm>
            <a:custGeom>
              <a:avLst/>
              <a:gdLst/>
              <a:ahLst/>
              <a:cxnLst/>
              <a:rect l="l" t="t" r="r" b="b"/>
              <a:pathLst>
                <a:path w="6637528" h="4724400">
                  <a:moveTo>
                    <a:pt x="0" y="0"/>
                  </a:moveTo>
                  <a:lnTo>
                    <a:pt x="6637528" y="0"/>
                  </a:lnTo>
                  <a:lnTo>
                    <a:pt x="6637528" y="4724400"/>
                  </a:lnTo>
                  <a:lnTo>
                    <a:pt x="0" y="4724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595790" y="5048258"/>
            <a:ext cx="6144985" cy="4608738"/>
            <a:chOff x="0" y="0"/>
            <a:chExt cx="6653599" cy="49901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53657" cy="4990211"/>
            </a:xfrm>
            <a:custGeom>
              <a:avLst/>
              <a:gdLst/>
              <a:ahLst/>
              <a:cxnLst/>
              <a:rect l="l" t="t" r="r" b="b"/>
              <a:pathLst>
                <a:path w="6653657" h="4990211">
                  <a:moveTo>
                    <a:pt x="0" y="0"/>
                  </a:moveTo>
                  <a:lnTo>
                    <a:pt x="6653657" y="0"/>
                  </a:lnTo>
                  <a:lnTo>
                    <a:pt x="6653657" y="4990211"/>
                  </a:lnTo>
                  <a:lnTo>
                    <a:pt x="0" y="4990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AutoShape 8"/>
          <p:cNvSpPr/>
          <p:nvPr/>
        </p:nvSpPr>
        <p:spPr>
          <a:xfrm>
            <a:off x="1120713" y="1853892"/>
            <a:ext cx="6128723" cy="0"/>
          </a:xfrm>
          <a:prstGeom prst="line">
            <a:avLst/>
          </a:prstGeom>
          <a:ln w="38100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120713" y="340341"/>
            <a:ext cx="8023287" cy="7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5004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713" y="1116880"/>
            <a:ext cx="8023287" cy="4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2995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MÍSTOPISNÁ PUTOVÁNÍ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7485" y="2092017"/>
            <a:ext cx="10695186" cy="7561497"/>
            <a:chOff x="0" y="0"/>
            <a:chExt cx="14260248" cy="10081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60195" cy="10082022"/>
            </a:xfrm>
            <a:custGeom>
              <a:avLst/>
              <a:gdLst/>
              <a:ahLst/>
              <a:cxnLst/>
              <a:rect l="l" t="t" r="r" b="b"/>
              <a:pathLst>
                <a:path w="14260195" h="10082022">
                  <a:moveTo>
                    <a:pt x="0" y="0"/>
                  </a:moveTo>
                  <a:lnTo>
                    <a:pt x="14260195" y="0"/>
                  </a:lnTo>
                  <a:lnTo>
                    <a:pt x="14260195" y="10082022"/>
                  </a:lnTo>
                  <a:lnTo>
                    <a:pt x="0" y="10082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700665" y="672160"/>
            <a:ext cx="5693056" cy="4269792"/>
            <a:chOff x="0" y="0"/>
            <a:chExt cx="6299200" cy="4724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99200" cy="4724400"/>
            </a:xfrm>
            <a:custGeom>
              <a:avLst/>
              <a:gdLst/>
              <a:ahLst/>
              <a:cxnLst/>
              <a:rect l="l" t="t" r="r" b="b"/>
              <a:pathLst>
                <a:path w="6299200" h="4724400">
                  <a:moveTo>
                    <a:pt x="0" y="0"/>
                  </a:moveTo>
                  <a:lnTo>
                    <a:pt x="6299200" y="0"/>
                  </a:lnTo>
                  <a:lnTo>
                    <a:pt x="6299200" y="4724400"/>
                  </a:lnTo>
                  <a:lnTo>
                    <a:pt x="0" y="4724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00665" y="5143500"/>
            <a:ext cx="5693056" cy="4510014"/>
            <a:chOff x="0" y="0"/>
            <a:chExt cx="6299200" cy="49901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99200" cy="4990211"/>
            </a:xfrm>
            <a:custGeom>
              <a:avLst/>
              <a:gdLst/>
              <a:ahLst/>
              <a:cxnLst/>
              <a:rect l="l" t="t" r="r" b="b"/>
              <a:pathLst>
                <a:path w="6299200" h="4990211">
                  <a:moveTo>
                    <a:pt x="0" y="0"/>
                  </a:moveTo>
                  <a:lnTo>
                    <a:pt x="6299200" y="0"/>
                  </a:lnTo>
                  <a:lnTo>
                    <a:pt x="6299200" y="4990211"/>
                  </a:lnTo>
                  <a:lnTo>
                    <a:pt x="0" y="4990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AutoShape 8"/>
          <p:cNvSpPr/>
          <p:nvPr/>
        </p:nvSpPr>
        <p:spPr>
          <a:xfrm>
            <a:off x="1120713" y="1853892"/>
            <a:ext cx="6128723" cy="0"/>
          </a:xfrm>
          <a:prstGeom prst="line">
            <a:avLst/>
          </a:prstGeom>
          <a:ln w="38100" cap="flat">
            <a:solidFill>
              <a:srgbClr val="C7AE3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120713" y="340341"/>
            <a:ext cx="8023287" cy="71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5004" b="1">
                <a:solidFill>
                  <a:srgbClr val="C7AE34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Cyrilometodějská stezka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713" y="1116880"/>
            <a:ext cx="8023287" cy="4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2995" b="1">
                <a:solidFill>
                  <a:srgbClr val="2C2C75"/>
                </a:solidFill>
                <a:latin typeface="Roboto Slab Bold"/>
                <a:ea typeface="Roboto Slab Bold"/>
                <a:cs typeface="Roboto Slab Bold"/>
                <a:sym typeface="Roboto Slab Bold"/>
              </a:rPr>
              <a:t>MÍSTOPISNÁ PUTOVÁNÍ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556</Words>
  <Application>Microsoft Office PowerPoint</Application>
  <PresentationFormat>Custom</PresentationFormat>
  <Paragraphs>116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s komentáři - Radní - 20.11.2025</dc:title>
  <cp:lastModifiedBy>Martin Peterka</cp:lastModifiedBy>
  <cp:revision>2</cp:revision>
  <dcterms:created xsi:type="dcterms:W3CDTF">2006-08-16T00:00:00Z</dcterms:created>
  <dcterms:modified xsi:type="dcterms:W3CDTF">2025-11-19T07:22:45Z</dcterms:modified>
  <dc:identifier>DAG4ekuOKV8</dc:identifier>
</cp:coreProperties>
</file>