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4.xml" ContentType="application/vnd.openxmlformats-officedocument.theme+xml"/>
  <Override PartName="/ppt/slideLayouts/slideLayout18.xml" ContentType="application/vnd.openxmlformats-officedocument.presentationml.slideLayout+xml"/>
  <Override PartName="/ppt/theme/theme5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6.xml" ContentType="application/vnd.openxmlformats-officedocument.theme+xml"/>
  <Override PartName="/ppt/slideLayouts/slideLayout27.xml" ContentType="application/vnd.openxmlformats-officedocument.presentationml.slideLayout+xml"/>
  <Override PartName="/ppt/theme/theme7.xml" ContentType="application/vnd.openxmlformats-officedocument.theme+xml"/>
  <Override PartName="/ppt/slideLayouts/slideLayout28.xml" ContentType="application/vnd.openxmlformats-officedocument.presentationml.slideLayout+xml"/>
  <Override PartName="/ppt/theme/theme8.xml" ContentType="application/vnd.openxmlformats-officedocument.theme+xml"/>
  <Override PartName="/ppt/slideLayouts/slideLayout29.xml" ContentType="application/vnd.openxmlformats-officedocument.presentationml.slideLayout+xml"/>
  <Override PartName="/ppt/theme/theme9.xml" ContentType="application/vnd.openxmlformats-officedocument.theme+xml"/>
  <Override PartName="/ppt/slideLayouts/slideLayout3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  <p:sldMasterId id="2147483670" r:id="rId5"/>
    <p:sldMasterId id="2147483710" r:id="rId6"/>
    <p:sldMasterId id="2147483688" r:id="rId7"/>
    <p:sldMasterId id="2147483694" r:id="rId8"/>
    <p:sldMasterId id="2147483665" r:id="rId9"/>
    <p:sldMasterId id="2147483700" r:id="rId10"/>
    <p:sldMasterId id="2147483684" r:id="rId11"/>
    <p:sldMasterId id="2147483680" r:id="rId12"/>
    <p:sldMasterId id="2147483676" r:id="rId13"/>
  </p:sldMasterIdLst>
  <p:notesMasterIdLst>
    <p:notesMasterId r:id="rId32"/>
  </p:notesMasterIdLst>
  <p:handoutMasterIdLst>
    <p:handoutMasterId r:id="rId33"/>
  </p:handoutMasterIdLst>
  <p:sldIdLst>
    <p:sldId id="520" r:id="rId14"/>
    <p:sldId id="494" r:id="rId15"/>
    <p:sldId id="522" r:id="rId16"/>
    <p:sldId id="538" r:id="rId17"/>
    <p:sldId id="523" r:id="rId18"/>
    <p:sldId id="549" r:id="rId19"/>
    <p:sldId id="525" r:id="rId20"/>
    <p:sldId id="501" r:id="rId21"/>
    <p:sldId id="513" r:id="rId22"/>
    <p:sldId id="526" r:id="rId23"/>
    <p:sldId id="527" r:id="rId24"/>
    <p:sldId id="505" r:id="rId25"/>
    <p:sldId id="531" r:id="rId26"/>
    <p:sldId id="530" r:id="rId27"/>
    <p:sldId id="504" r:id="rId28"/>
    <p:sldId id="536" r:id="rId29"/>
    <p:sldId id="532" r:id="rId30"/>
    <p:sldId id="493" r:id="rId31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4C55"/>
    <a:srgbClr val="66BFAE"/>
    <a:srgbClr val="FFFF66"/>
    <a:srgbClr val="E9DC4E"/>
    <a:srgbClr val="4FB7E9"/>
    <a:srgbClr val="F9BF73"/>
    <a:srgbClr val="2896D4"/>
    <a:srgbClr val="0E6CA1"/>
    <a:srgbClr val="955BA1"/>
    <a:srgbClr val="73BE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Světlý styl 1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37" autoAdjust="0"/>
    <p:restoredTop sz="94660"/>
  </p:normalViewPr>
  <p:slideViewPr>
    <p:cSldViewPr snapToGrid="0">
      <p:cViewPr varScale="1">
        <p:scale>
          <a:sx n="82" d="100"/>
          <a:sy n="82" d="100"/>
        </p:scale>
        <p:origin x="744" y="72"/>
      </p:cViewPr>
      <p:guideLst>
        <p:guide orient="horz" pos="2205"/>
        <p:guide pos="3817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0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5.xml"/><Relationship Id="rId26" Type="http://schemas.openxmlformats.org/officeDocument/2006/relationships/slide" Target="slides/slide13.xml"/><Relationship Id="rId21" Type="http://schemas.openxmlformats.org/officeDocument/2006/relationships/slide" Target="slides/slide8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4.xml"/><Relationship Id="rId25" Type="http://schemas.openxmlformats.org/officeDocument/2006/relationships/slide" Target="slides/slide12.xml"/><Relationship Id="rId33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3.xml"/><Relationship Id="rId20" Type="http://schemas.openxmlformats.org/officeDocument/2006/relationships/slide" Target="slides/slide7.xml"/><Relationship Id="rId29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1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2.xml"/><Relationship Id="rId23" Type="http://schemas.openxmlformats.org/officeDocument/2006/relationships/slide" Target="slides/slide10.xml"/><Relationship Id="rId28" Type="http://schemas.openxmlformats.org/officeDocument/2006/relationships/slide" Target="slides/slide15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6.xml"/><Relationship Id="rId31" Type="http://schemas.openxmlformats.org/officeDocument/2006/relationships/slide" Target="slides/slide18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1.xml"/><Relationship Id="rId22" Type="http://schemas.openxmlformats.org/officeDocument/2006/relationships/slide" Target="slides/slide9.xml"/><Relationship Id="rId27" Type="http://schemas.openxmlformats.org/officeDocument/2006/relationships/slide" Target="slides/slide14.xml"/><Relationship Id="rId30" Type="http://schemas.openxmlformats.org/officeDocument/2006/relationships/slide" Target="slides/slide17.xml"/><Relationship Id="rId35" Type="http://schemas.openxmlformats.org/officeDocument/2006/relationships/viewProps" Target="viewProps.xml"/><Relationship Id="rId8" Type="http://schemas.openxmlformats.org/officeDocument/2006/relationships/slideMaster" Target="slideMasters/slideMaster5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5D8D6A-8F55-4BFA-B894-5D8F8AF403BC}" type="datetimeFigureOut">
              <a:rPr lang="cs-CZ" smtClean="0"/>
              <a:t>14.11.2025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10818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249A0-7F22-44CB-85BA-D73A5FF7D475}" type="datetimeFigureOut">
              <a:rPr lang="cs-CZ" smtClean="0"/>
              <a:t>14.11.2025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FD5F7-534F-48DD-BB5D-897B972DA3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06205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FD5F7-534F-48DD-BB5D-897B972DA3C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15745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FD5F7-534F-48DD-BB5D-897B972DA3C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07670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FD5F7-534F-48DD-BB5D-897B972DA3C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51590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FD5F7-534F-48DD-BB5D-897B972DA3CA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93807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FD5F7-534F-48DD-BB5D-897B972DA3CA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28650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FD5F7-534F-48DD-BB5D-897B972DA3CA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96163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FD5F7-534F-48DD-BB5D-897B972DA3CA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74935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FD5F7-534F-48DD-BB5D-897B972DA3CA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0322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FD5F7-534F-48DD-BB5D-897B972DA3C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1901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FD5F7-534F-48DD-BB5D-897B972DA3C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60768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FD5F7-534F-48DD-BB5D-897B972DA3C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5865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FD5F7-534F-48DD-BB5D-897B972DA3C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3920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FD5F7-534F-48DD-BB5D-897B972DA3C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2460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FD5F7-534F-48DD-BB5D-897B972DA3C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10223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FD5F7-534F-48DD-BB5D-897B972DA3C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17435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FD5F7-534F-48DD-BB5D-897B972DA3C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3369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0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873210" y="1268628"/>
            <a:ext cx="10305535" cy="4333102"/>
          </a:xfrm>
          <a:prstGeom prst="rect">
            <a:avLst/>
          </a:prstGeom>
        </p:spPr>
        <p:txBody>
          <a:bodyPr lIns="0" anchor="ctr"/>
          <a:lstStyle>
            <a:lvl1pPr algn="l">
              <a:defRPr sz="48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873210" y="6025275"/>
            <a:ext cx="1967155" cy="230660"/>
          </a:xfrm>
          <a:prstGeom prst="rect">
            <a:avLst/>
          </a:prstGeom>
        </p:spPr>
        <p:txBody>
          <a:bodyPr lIns="18000"/>
          <a:lstStyle>
            <a:lvl1pPr algn="l">
              <a:defRPr sz="1100" baseline="0"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cs-CZ" dirty="0"/>
              <a:t>1. LEDNA 2020</a:t>
            </a:r>
          </a:p>
        </p:txBody>
      </p:sp>
    </p:spTree>
    <p:extLst>
      <p:ext uri="{BB962C8B-B14F-4D97-AF65-F5344CB8AC3E}">
        <p14:creationId xmlns:p14="http://schemas.microsoft.com/office/powerpoint/2010/main" val="14138884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AA57-60C4-4F99-B0AC-DE6680FBDE85}" type="datetimeFigureOut">
              <a:rPr lang="cs-CZ" smtClean="0"/>
              <a:t>14.11.2025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4C8A0-6B65-47EB-9052-A29CDC2CD7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2940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AA57-60C4-4F99-B0AC-DE6680FBDE85}" type="datetimeFigureOut">
              <a:rPr lang="cs-CZ" smtClean="0"/>
              <a:t>14.11.2025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4C8A0-6B65-47EB-9052-A29CDC2CD7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457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AA57-60C4-4F99-B0AC-DE6680FBDE85}" type="datetimeFigureOut">
              <a:rPr lang="cs-CZ" smtClean="0"/>
              <a:t>14.11.2025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4C8A0-6B65-47EB-9052-A29CDC2CD7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1934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AA57-60C4-4F99-B0AC-DE6680FBDE85}" type="datetimeFigureOut">
              <a:rPr lang="cs-CZ" smtClean="0"/>
              <a:t>14.11.2025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4C8A0-6B65-47EB-9052-A29CDC2CD7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64485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AA57-60C4-4F99-B0AC-DE6680FBDE85}" type="datetimeFigureOut">
              <a:rPr lang="cs-CZ" smtClean="0"/>
              <a:t>14.11.2025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4C8A0-6B65-47EB-9052-A29CDC2CD7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8810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AA57-60C4-4F99-B0AC-DE6680FBDE85}" type="datetimeFigureOut">
              <a:rPr lang="cs-CZ" smtClean="0"/>
              <a:t>14.11.2025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4C8A0-6B65-47EB-9052-A29CDC2CD7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85389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vá 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800" y="1810800"/>
            <a:ext cx="10305535" cy="3240000"/>
          </a:xfrm>
          <a:prstGeom prst="rect">
            <a:avLst/>
          </a:prstGeom>
        </p:spPr>
        <p:txBody>
          <a:bodyPr anchor="ctr"/>
          <a:lstStyle>
            <a:lvl1pPr algn="l">
              <a:defRPr sz="40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206411" y="6298586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4224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vá kapitola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800" y="2905124"/>
            <a:ext cx="10305535" cy="1057275"/>
          </a:xfrm>
          <a:prstGeom prst="rect">
            <a:avLst/>
          </a:prstGeom>
        </p:spPr>
        <p:txBody>
          <a:bodyPr wrap="none" anchor="ctr"/>
          <a:lstStyle>
            <a:lvl1pPr algn="l">
              <a:defRPr sz="40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8800" y="6170400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838799" y="3962399"/>
            <a:ext cx="10305535" cy="818777"/>
          </a:xfrm>
          <a:prstGeom prst="rect">
            <a:avLst/>
          </a:prstGeom>
        </p:spPr>
        <p:txBody>
          <a:bodyPr lIns="18000"/>
          <a:lstStyle>
            <a:lvl1pPr algn="l">
              <a:defRPr sz="1400" baseline="0"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8040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92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>
          <a:xfrm>
            <a:off x="838200" y="6170400"/>
            <a:ext cx="442784" cy="395417"/>
          </a:xfrm>
        </p:spPr>
        <p:txBody>
          <a:bodyPr/>
          <a:lstStyle/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4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2088000"/>
            <a:ext cx="10515600" cy="3960000"/>
          </a:xfrm>
          <a:prstGeom prst="rect">
            <a:avLst/>
          </a:prstGeom>
          <a:noFill/>
          <a:ln>
            <a:noFill/>
          </a:ln>
        </p:spPr>
        <p:txBody>
          <a:bodyPr numCol="1" anchor="t"/>
          <a:lstStyle>
            <a:lvl1pPr marL="0" indent="0" algn="l">
              <a:lnSpc>
                <a:spcPct val="150000"/>
              </a:lnSpc>
              <a:buFont typeface="Arial" panose="020B0604020202020204" pitchFamily="34" charset="0"/>
              <a:buNone/>
              <a:defRPr sz="2000" b="0">
                <a:solidFill>
                  <a:schemeClr val="tx1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dirty="0"/>
              <a:t>Upravte styly předlohy textu.            </a:t>
            </a:r>
          </a:p>
        </p:txBody>
      </p:sp>
    </p:spTree>
    <p:extLst>
      <p:ext uri="{BB962C8B-B14F-4D97-AF65-F5344CB8AC3E}">
        <p14:creationId xmlns:p14="http://schemas.microsoft.com/office/powerpoint/2010/main" val="27535534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2896D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38200" y="6170400"/>
            <a:ext cx="442784" cy="396000"/>
          </a:xfrm>
        </p:spPr>
        <p:txBody>
          <a:bodyPr/>
          <a:lstStyle/>
          <a:p>
            <a:fld id="{7EB3CF81-40B1-461F-ABB1-DF8E3BDEAF2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3"/>
          </p:nvPr>
        </p:nvSpPr>
        <p:spPr>
          <a:xfrm>
            <a:off x="838200" y="1728000"/>
            <a:ext cx="10515600" cy="43200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345387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trana se jménem auto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873210" y="2295525"/>
            <a:ext cx="10305535" cy="2295526"/>
          </a:xfrm>
          <a:prstGeom prst="rect">
            <a:avLst/>
          </a:prstGeom>
        </p:spPr>
        <p:txBody>
          <a:bodyPr lIns="0" anchor="ctr"/>
          <a:lstStyle>
            <a:lvl1pPr algn="l">
              <a:defRPr sz="48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873210" y="6025275"/>
            <a:ext cx="1967155" cy="230660"/>
          </a:xfrm>
          <a:prstGeom prst="rect">
            <a:avLst/>
          </a:prstGeom>
        </p:spPr>
        <p:txBody>
          <a:bodyPr lIns="18000"/>
          <a:lstStyle>
            <a:lvl1pPr algn="l">
              <a:defRPr sz="1100" baseline="0"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cs-CZ" dirty="0"/>
              <a:t>1. LEDNA 2020</a:t>
            </a:r>
          </a:p>
        </p:txBody>
      </p:sp>
      <p:sp>
        <p:nvSpPr>
          <p:cNvPr id="6" name="Zástupný symbol pro text 3"/>
          <p:cNvSpPr>
            <a:spLocks noGrp="1"/>
          </p:cNvSpPr>
          <p:nvPr>
            <p:ph type="body" sz="quarter" idx="15"/>
          </p:nvPr>
        </p:nvSpPr>
        <p:spPr>
          <a:xfrm>
            <a:off x="873210" y="4924425"/>
            <a:ext cx="2774865" cy="718143"/>
          </a:xfrm>
          <a:prstGeom prst="rect">
            <a:avLst/>
          </a:prstGeom>
        </p:spPr>
        <p:txBody>
          <a:bodyPr lIns="18000"/>
          <a:lstStyle>
            <a:lvl1pPr algn="l">
              <a:defRPr sz="1200" b="1" baseline="0"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39554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2896D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5" name="Zástupný symbol pro obrázek 4"/>
          <p:cNvSpPr>
            <a:spLocks noGrp="1"/>
          </p:cNvSpPr>
          <p:nvPr>
            <p:ph type="pic" sz="quarter" idx="13"/>
          </p:nvPr>
        </p:nvSpPr>
        <p:spPr>
          <a:xfrm>
            <a:off x="838200" y="1728216"/>
            <a:ext cx="10515600" cy="431835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26097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dva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2896D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5" name="Zástupný symbol pro obrázek 4"/>
          <p:cNvSpPr>
            <a:spLocks noGrp="1"/>
          </p:cNvSpPr>
          <p:nvPr>
            <p:ph type="pic" sz="quarter" idx="13"/>
          </p:nvPr>
        </p:nvSpPr>
        <p:spPr>
          <a:xfrm>
            <a:off x="838200" y="1728216"/>
            <a:ext cx="5147821" cy="431835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cs-CZ" dirty="0"/>
          </a:p>
          <a:p>
            <a:endParaRPr lang="cs-CZ" dirty="0"/>
          </a:p>
        </p:txBody>
      </p:sp>
      <p:sp>
        <p:nvSpPr>
          <p:cNvPr id="11" name="Zástupný symbol pro obrázek 4"/>
          <p:cNvSpPr>
            <a:spLocks noGrp="1"/>
          </p:cNvSpPr>
          <p:nvPr>
            <p:ph type="pic" sz="quarter" idx="14"/>
          </p:nvPr>
        </p:nvSpPr>
        <p:spPr>
          <a:xfrm>
            <a:off x="6205979" y="1728215"/>
            <a:ext cx="5147821" cy="431835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7521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a text (L)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2896D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11" name="Zástupný symbol pro obrázek 4"/>
          <p:cNvSpPr>
            <a:spLocks noGrp="1"/>
          </p:cNvSpPr>
          <p:nvPr>
            <p:ph type="pic" sz="quarter" idx="14"/>
          </p:nvPr>
        </p:nvSpPr>
        <p:spPr>
          <a:xfrm>
            <a:off x="6205979" y="1728215"/>
            <a:ext cx="5147821" cy="431835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cs-CZ" dirty="0"/>
          </a:p>
          <a:p>
            <a:endParaRPr lang="cs-CZ" dirty="0"/>
          </a:p>
        </p:txBody>
      </p:sp>
      <p:sp>
        <p:nvSpPr>
          <p:cNvPr id="7" name="Zástupný symbol pro text 9"/>
          <p:cNvSpPr>
            <a:spLocks noGrp="1"/>
          </p:cNvSpPr>
          <p:nvPr>
            <p:ph type="body" sz="quarter" idx="13"/>
          </p:nvPr>
        </p:nvSpPr>
        <p:spPr>
          <a:xfrm>
            <a:off x="838200" y="1728000"/>
            <a:ext cx="5148000" cy="43200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8505396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a text (P)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2896D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rázek 4"/>
          <p:cNvSpPr>
            <a:spLocks noGrp="1"/>
          </p:cNvSpPr>
          <p:nvPr>
            <p:ph type="pic" sz="quarter" idx="14"/>
          </p:nvPr>
        </p:nvSpPr>
        <p:spPr>
          <a:xfrm>
            <a:off x="838200" y="1728000"/>
            <a:ext cx="5147821" cy="431835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cs-CZ" dirty="0"/>
          </a:p>
          <a:p>
            <a:endParaRPr lang="cs-CZ" dirty="0"/>
          </a:p>
        </p:txBody>
      </p:sp>
      <p:sp>
        <p:nvSpPr>
          <p:cNvPr id="8" name="Zástupný symbol pro text 9"/>
          <p:cNvSpPr>
            <a:spLocks noGrp="1"/>
          </p:cNvSpPr>
          <p:nvPr>
            <p:ph type="body" sz="quarter" idx="13"/>
          </p:nvPr>
        </p:nvSpPr>
        <p:spPr>
          <a:xfrm>
            <a:off x="6205800" y="1728000"/>
            <a:ext cx="5148000" cy="43200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1822910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5" name="Zástupný symbol pro obrázek 4"/>
          <p:cNvSpPr>
            <a:spLocks noGrp="1"/>
          </p:cNvSpPr>
          <p:nvPr>
            <p:ph type="pic" sz="quarter" idx="13"/>
          </p:nvPr>
        </p:nvSpPr>
        <p:spPr>
          <a:xfrm>
            <a:off x="838200" y="428368"/>
            <a:ext cx="10515600" cy="5618205"/>
          </a:xfrm>
        </p:spPr>
        <p:txBody>
          <a:bodyPr/>
          <a:lstStyle>
            <a:lvl1pPr marL="0" indent="0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69947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texty vedle seb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6" name="Zástupný symbol pro text 9"/>
          <p:cNvSpPr>
            <a:spLocks noGrp="1"/>
          </p:cNvSpPr>
          <p:nvPr>
            <p:ph type="body" sz="quarter" idx="13"/>
          </p:nvPr>
        </p:nvSpPr>
        <p:spPr>
          <a:xfrm>
            <a:off x="838200" y="1728000"/>
            <a:ext cx="5148000" cy="43200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7" name="Zástupný symbol pro text 9"/>
          <p:cNvSpPr>
            <a:spLocks noGrp="1"/>
          </p:cNvSpPr>
          <p:nvPr>
            <p:ph type="body" sz="quarter" idx="14"/>
          </p:nvPr>
        </p:nvSpPr>
        <p:spPr>
          <a:xfrm>
            <a:off x="6205800" y="1728000"/>
            <a:ext cx="5148000" cy="43200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0015072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rázky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5" name="Zástupný symbol pro obrázek 4"/>
          <p:cNvSpPr>
            <a:spLocks noGrp="1"/>
          </p:cNvSpPr>
          <p:nvPr>
            <p:ph type="pic" sz="quarter" idx="13"/>
          </p:nvPr>
        </p:nvSpPr>
        <p:spPr>
          <a:xfrm>
            <a:off x="838200" y="428368"/>
            <a:ext cx="5095875" cy="5618205"/>
          </a:xfrm>
        </p:spPr>
        <p:txBody>
          <a:bodyPr/>
          <a:lstStyle>
            <a:lvl1pPr marL="0" indent="0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cs-CZ" dirty="0"/>
          </a:p>
          <a:p>
            <a:endParaRPr lang="cs-CZ" dirty="0"/>
          </a:p>
        </p:txBody>
      </p:sp>
      <p:sp>
        <p:nvSpPr>
          <p:cNvPr id="7" name="Zástupný symbol pro obrázek 4"/>
          <p:cNvSpPr>
            <a:spLocks noGrp="1"/>
          </p:cNvSpPr>
          <p:nvPr>
            <p:ph type="pic" sz="quarter" idx="14"/>
          </p:nvPr>
        </p:nvSpPr>
        <p:spPr>
          <a:xfrm>
            <a:off x="6257925" y="428368"/>
            <a:ext cx="5095875" cy="5618205"/>
          </a:xfrm>
        </p:spPr>
        <p:txBody>
          <a:bodyPr/>
          <a:lstStyle>
            <a:lvl1pPr marL="0" indent="0">
              <a:buNone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16263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2896D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38200" y="6170400"/>
            <a:ext cx="442784" cy="396000"/>
          </a:xfrm>
        </p:spPr>
        <p:txBody>
          <a:bodyPr/>
          <a:lstStyle/>
          <a:p>
            <a:fld id="{7EB3CF81-40B1-461F-ABB1-DF8E3BDEAF2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4" name="Zástupný symbol pro graf 3"/>
          <p:cNvSpPr>
            <a:spLocks noGrp="1"/>
          </p:cNvSpPr>
          <p:nvPr>
            <p:ph type="chart" sz="quarter" idx="14"/>
          </p:nvPr>
        </p:nvSpPr>
        <p:spPr>
          <a:xfrm>
            <a:off x="838200" y="1704975"/>
            <a:ext cx="10515600" cy="4248150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5" name="Zástupný symbol pro text 2"/>
          <p:cNvSpPr>
            <a:spLocks noGrp="1"/>
          </p:cNvSpPr>
          <p:nvPr>
            <p:ph type="body" sz="quarter" idx="15"/>
          </p:nvPr>
        </p:nvSpPr>
        <p:spPr>
          <a:xfrm>
            <a:off x="5112422" y="6170400"/>
            <a:ext cx="1967155" cy="230660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algn="ctr">
              <a:defRPr/>
            </a:lvl1pPr>
          </a:lstStyle>
          <a:p>
            <a:pPr marL="0" indent="0">
              <a:buNone/>
            </a:pPr>
            <a:r>
              <a:rPr lang="cs-CZ" dirty="0"/>
              <a:t>Zde zdroj, případně vymažte</a:t>
            </a:r>
          </a:p>
        </p:txBody>
      </p:sp>
    </p:spTree>
    <p:extLst>
      <p:ext uri="{BB962C8B-B14F-4D97-AF65-F5344CB8AC3E}">
        <p14:creationId xmlns:p14="http://schemas.microsoft.com/office/powerpoint/2010/main" val="1879069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rázky s popis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4"/>
          <p:cNvSpPr>
            <a:spLocks noGrp="1"/>
          </p:cNvSpPr>
          <p:nvPr>
            <p:ph type="body" sz="quarter" idx="13"/>
          </p:nvPr>
        </p:nvSpPr>
        <p:spPr>
          <a:xfrm>
            <a:off x="1671636" y="4781550"/>
            <a:ext cx="4086370" cy="1332220"/>
          </a:xfrm>
          <a:prstGeom prst="rect">
            <a:avLst/>
          </a:prstGeom>
          <a:ln>
            <a:noFill/>
          </a:ln>
        </p:spPr>
        <p:txBody>
          <a:bodyPr anchor="t"/>
          <a:lstStyle>
            <a:lvl1pPr algn="l">
              <a:defRPr sz="1600" b="0">
                <a:solidFill>
                  <a:schemeClr val="tx1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5"/>
          </p:nvPr>
        </p:nvSpPr>
        <p:spPr>
          <a:xfrm>
            <a:off x="1671635" y="2333130"/>
            <a:ext cx="4086371" cy="2300730"/>
          </a:xfrm>
          <a:prstGeom prst="rect">
            <a:avLst/>
          </a:prstGeom>
          <a:ln w="9525">
            <a:noFill/>
          </a:ln>
        </p:spPr>
        <p:txBody>
          <a:bodyPr/>
          <a:lstStyle/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9200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13" name="Zástupný symbol pro text 4"/>
          <p:cNvSpPr>
            <a:spLocks noGrp="1"/>
          </p:cNvSpPr>
          <p:nvPr>
            <p:ph type="body" sz="quarter" idx="18"/>
          </p:nvPr>
        </p:nvSpPr>
        <p:spPr>
          <a:xfrm>
            <a:off x="6453041" y="4781550"/>
            <a:ext cx="4086370" cy="1332220"/>
          </a:xfrm>
          <a:prstGeom prst="rect">
            <a:avLst/>
          </a:prstGeom>
          <a:ln>
            <a:noFill/>
          </a:ln>
        </p:spPr>
        <p:txBody>
          <a:bodyPr anchor="t"/>
          <a:lstStyle>
            <a:lvl1pPr algn="l">
              <a:defRPr sz="1600" b="0">
                <a:solidFill>
                  <a:schemeClr val="tx1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11" name="Zástupný symbol pro obrázek 7"/>
          <p:cNvSpPr>
            <a:spLocks noGrp="1"/>
          </p:cNvSpPr>
          <p:nvPr>
            <p:ph type="pic" sz="quarter" idx="20"/>
          </p:nvPr>
        </p:nvSpPr>
        <p:spPr>
          <a:xfrm>
            <a:off x="6453040" y="2333130"/>
            <a:ext cx="4086371" cy="2300730"/>
          </a:xfrm>
          <a:prstGeom prst="rect">
            <a:avLst/>
          </a:prstGeom>
          <a:ln w="9525">
            <a:noFill/>
          </a:ln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44269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rázky s popis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4"/>
          <p:cNvSpPr>
            <a:spLocks noGrp="1"/>
          </p:cNvSpPr>
          <p:nvPr>
            <p:ph type="body" sz="quarter" idx="13"/>
          </p:nvPr>
        </p:nvSpPr>
        <p:spPr>
          <a:xfrm>
            <a:off x="1364606" y="4232635"/>
            <a:ext cx="2386137" cy="1772745"/>
          </a:xfrm>
          <a:prstGeom prst="rect">
            <a:avLst/>
          </a:prstGeom>
          <a:ln>
            <a:noFill/>
          </a:ln>
        </p:spPr>
        <p:txBody>
          <a:bodyPr anchor="t"/>
          <a:lstStyle>
            <a:lvl1pPr algn="l">
              <a:defRPr sz="1600" b="0">
                <a:solidFill>
                  <a:schemeClr val="tx1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5"/>
          </p:nvPr>
        </p:nvSpPr>
        <p:spPr>
          <a:xfrm>
            <a:off x="1364606" y="2328846"/>
            <a:ext cx="2386136" cy="1752959"/>
          </a:xfrm>
          <a:prstGeom prst="rect">
            <a:avLst/>
          </a:prstGeom>
          <a:ln w="9525">
            <a:noFill/>
          </a:ln>
        </p:spPr>
        <p:txBody>
          <a:bodyPr/>
          <a:lstStyle/>
          <a:p>
            <a:endParaRPr lang="cs-CZ" dirty="0"/>
          </a:p>
        </p:txBody>
      </p:sp>
      <p:sp>
        <p:nvSpPr>
          <p:cNvPr id="9" name="Zástupný symbol pro obrázek 7"/>
          <p:cNvSpPr>
            <a:spLocks noGrp="1"/>
          </p:cNvSpPr>
          <p:nvPr>
            <p:ph type="pic" sz="quarter" idx="16"/>
          </p:nvPr>
        </p:nvSpPr>
        <p:spPr>
          <a:xfrm>
            <a:off x="4895514" y="2328846"/>
            <a:ext cx="2386800" cy="1752533"/>
          </a:xfrm>
          <a:prstGeom prst="rect">
            <a:avLst/>
          </a:prstGeom>
          <a:ln>
            <a:noFill/>
          </a:ln>
        </p:spPr>
        <p:txBody>
          <a:bodyPr/>
          <a:lstStyle/>
          <a:p>
            <a:endParaRPr lang="cs-CZ" dirty="0"/>
          </a:p>
        </p:txBody>
      </p:sp>
      <p:sp>
        <p:nvSpPr>
          <p:cNvPr id="10" name="Zástupný symbol pro obrázek 7"/>
          <p:cNvSpPr>
            <a:spLocks noGrp="1"/>
          </p:cNvSpPr>
          <p:nvPr>
            <p:ph type="pic" sz="quarter" idx="17"/>
          </p:nvPr>
        </p:nvSpPr>
        <p:spPr>
          <a:xfrm>
            <a:off x="8441256" y="2328846"/>
            <a:ext cx="2386137" cy="1752533"/>
          </a:xfrm>
          <a:prstGeom prst="rect">
            <a:avLst/>
          </a:prstGeom>
          <a:ln>
            <a:noFill/>
          </a:ln>
        </p:spPr>
        <p:txBody>
          <a:bodyPr/>
          <a:lstStyle/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9200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13" name="Zástupný symbol pro text 4"/>
          <p:cNvSpPr>
            <a:spLocks noGrp="1"/>
          </p:cNvSpPr>
          <p:nvPr>
            <p:ph type="body" sz="quarter" idx="18"/>
          </p:nvPr>
        </p:nvSpPr>
        <p:spPr>
          <a:xfrm>
            <a:off x="8441256" y="4232635"/>
            <a:ext cx="2386137" cy="1772745"/>
          </a:xfrm>
          <a:prstGeom prst="rect">
            <a:avLst/>
          </a:prstGeom>
          <a:ln>
            <a:noFill/>
          </a:ln>
        </p:spPr>
        <p:txBody>
          <a:bodyPr anchor="t"/>
          <a:lstStyle>
            <a:lvl1pPr algn="l">
              <a:defRPr sz="1600" b="0">
                <a:solidFill>
                  <a:schemeClr val="tx1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14" name="Zástupný symbol pro text 4"/>
          <p:cNvSpPr>
            <a:spLocks noGrp="1"/>
          </p:cNvSpPr>
          <p:nvPr>
            <p:ph type="body" sz="quarter" idx="19"/>
          </p:nvPr>
        </p:nvSpPr>
        <p:spPr>
          <a:xfrm>
            <a:off x="4895514" y="4232635"/>
            <a:ext cx="2386800" cy="1772745"/>
          </a:xfrm>
          <a:prstGeom prst="rect">
            <a:avLst/>
          </a:prstGeom>
          <a:ln>
            <a:noFill/>
          </a:ln>
        </p:spPr>
        <p:txBody>
          <a:bodyPr anchor="t"/>
          <a:lstStyle>
            <a:lvl1pPr algn="l">
              <a:defRPr sz="1600" b="0">
                <a:solidFill>
                  <a:schemeClr val="tx1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3228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1"/>
          </p:nvPr>
        </p:nvSpPr>
        <p:spPr>
          <a:xfrm>
            <a:off x="1060621" y="1861751"/>
            <a:ext cx="10210800" cy="3146854"/>
          </a:xfrm>
          <a:prstGeom prst="rect">
            <a:avLst/>
          </a:prstGeom>
        </p:spPr>
        <p:txBody>
          <a:bodyPr anchor="ctr"/>
          <a:lstStyle>
            <a:lvl1pPr algn="l">
              <a:defRPr sz="40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2"/>
          </p:nvPr>
        </p:nvSpPr>
        <p:spPr>
          <a:xfrm>
            <a:off x="1060621" y="5219700"/>
            <a:ext cx="5063954" cy="1066800"/>
          </a:xfrm>
          <a:prstGeom prst="rect">
            <a:avLst/>
          </a:prstGeom>
        </p:spPr>
        <p:txBody>
          <a:bodyPr anchor="t"/>
          <a:lstStyle>
            <a:lvl1pPr algn="l">
              <a:defRPr sz="12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83882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rovnání"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text 11"/>
          <p:cNvSpPr>
            <a:spLocks noGrp="1"/>
          </p:cNvSpPr>
          <p:nvPr>
            <p:ph type="body" sz="quarter" idx="11"/>
          </p:nvPr>
        </p:nvSpPr>
        <p:spPr>
          <a:xfrm>
            <a:off x="838199" y="1726250"/>
            <a:ext cx="5034699" cy="424091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12"/>
          </p:nvPr>
        </p:nvSpPr>
        <p:spPr>
          <a:xfrm>
            <a:off x="6319101" y="1726250"/>
            <a:ext cx="5034699" cy="424057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7" name="Zástupný symbol pro text 16"/>
          <p:cNvSpPr>
            <a:spLocks noGrp="1"/>
          </p:cNvSpPr>
          <p:nvPr>
            <p:ph type="body" sz="quarter" idx="13"/>
          </p:nvPr>
        </p:nvSpPr>
        <p:spPr>
          <a:xfrm>
            <a:off x="6319101" y="394085"/>
            <a:ext cx="5034699" cy="104160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8" name="Zástupný symbol pro text 16"/>
          <p:cNvSpPr>
            <a:spLocks noGrp="1"/>
          </p:cNvSpPr>
          <p:nvPr>
            <p:ph type="body" sz="quarter" idx="14"/>
          </p:nvPr>
        </p:nvSpPr>
        <p:spPr>
          <a:xfrm>
            <a:off x="838199" y="394085"/>
            <a:ext cx="5034699" cy="104160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178293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_sociální sítě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1"/>
          </p:nvPr>
        </p:nvSpPr>
        <p:spPr>
          <a:xfrm>
            <a:off x="1060621" y="1861751"/>
            <a:ext cx="10210800" cy="3146854"/>
          </a:xfrm>
          <a:prstGeom prst="rect">
            <a:avLst/>
          </a:prstGeom>
        </p:spPr>
        <p:txBody>
          <a:bodyPr lIns="90000" anchor="ctr"/>
          <a:lstStyle>
            <a:lvl1pPr algn="l">
              <a:defRPr sz="4000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346" y="5237205"/>
            <a:ext cx="1816612" cy="91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20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AA57-60C4-4F99-B0AC-DE6680FBDE85}" type="datetimeFigureOut">
              <a:rPr lang="cs-CZ" smtClean="0"/>
              <a:t>14.11.2025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4C8A0-6B65-47EB-9052-A29CDC2CD7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1238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AA57-60C4-4F99-B0AC-DE6680FBDE85}" type="datetimeFigureOut">
              <a:rPr lang="cs-CZ" smtClean="0"/>
              <a:t>14.11.2025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4C8A0-6B65-47EB-9052-A29CDC2CD7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626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AA57-60C4-4F99-B0AC-DE6680FBDE85}" type="datetimeFigureOut">
              <a:rPr lang="cs-CZ" smtClean="0"/>
              <a:t>14.11.2025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4C8A0-6B65-47EB-9052-A29CDC2CD7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1530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AA57-60C4-4F99-B0AC-DE6680FBDE85}" type="datetimeFigureOut">
              <a:rPr lang="cs-CZ" smtClean="0"/>
              <a:t>14.11.2025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4C8A0-6B65-47EB-9052-A29CDC2CD7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6901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AA57-60C4-4F99-B0AC-DE6680FBDE85}" type="datetimeFigureOut">
              <a:rPr lang="cs-CZ" smtClean="0"/>
              <a:t>14.11.2025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4C8A0-6B65-47EB-9052-A29CDC2CD7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3099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22.xml"/><Relationship Id="rId9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2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3.pn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0525" y="5880980"/>
            <a:ext cx="4181474" cy="977020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508134" cy="6858000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1B1A4-4815-4D66-AE06-4066BE12BC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674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7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2896D4"/>
          </a:solidFill>
          <a:latin typeface="AvenirNext LT Pro Bold" panose="020B0804020202020204" pitchFamily="34" charset="-18"/>
          <a:ea typeface="Roboto Slab" pitchFamily="2" charset="0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896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9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10" name="Zástupný symbol pro text 9"/>
          <p:cNvSpPr>
            <a:spLocks noGrp="1"/>
          </p:cNvSpPr>
          <p:nvPr>
            <p:ph type="body" idx="1"/>
          </p:nvPr>
        </p:nvSpPr>
        <p:spPr>
          <a:xfrm>
            <a:off x="838200" y="1728000"/>
            <a:ext cx="10515600" cy="432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" name="Obdélník 1"/>
          <p:cNvSpPr/>
          <p:nvPr userDrawn="1"/>
        </p:nvSpPr>
        <p:spPr>
          <a:xfrm>
            <a:off x="838200" y="6170400"/>
            <a:ext cx="372218" cy="276999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fld id="{7EB3CF81-40B1-461F-ABB1-DF8E3BDEAF2C}" type="slidenum">
              <a:rPr lang="cs-CZ" sz="120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pPr/>
              <a:t>‹#›</a:t>
            </a:fld>
            <a:endParaRPr lang="cs-CZ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184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hf hdr="0" ftr="0" dt="0"/>
  <p:txStyles>
    <p:titleStyle>
      <a:lvl1pPr algn="ctr" defTabSz="914400" rtl="0" eaLnBrk="1" latinLnBrk="0" hangingPunct="1">
        <a:lnSpc>
          <a:spcPct val="113000"/>
        </a:lnSpc>
        <a:spcBef>
          <a:spcPct val="0"/>
        </a:spcBef>
        <a:buNone/>
        <a:defRPr sz="3600" b="1" kern="1200">
          <a:solidFill>
            <a:schemeClr val="bg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14000"/>
        </a:lnSpc>
        <a:spcBef>
          <a:spcPts val="1000"/>
        </a:spcBef>
        <a:buClr>
          <a:schemeClr val="bg1"/>
        </a:buClr>
        <a:buFont typeface="Wingdings" panose="05000000000000000000" pitchFamily="2" charset="2"/>
        <a:buChar char="§"/>
        <a:defRPr sz="2000" kern="1200">
          <a:solidFill>
            <a:schemeClr val="bg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14000"/>
        </a:lnSpc>
        <a:spcBef>
          <a:spcPts val="500"/>
        </a:spcBef>
        <a:buClr>
          <a:schemeClr val="bg1"/>
        </a:buClr>
        <a:buFont typeface="Wingdings" panose="05000000000000000000" pitchFamily="2" charset="2"/>
        <a:buChar char="§"/>
        <a:defRPr sz="1800" kern="1200">
          <a:solidFill>
            <a:schemeClr val="bg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14000"/>
        </a:lnSpc>
        <a:spcBef>
          <a:spcPts val="500"/>
        </a:spcBef>
        <a:buClr>
          <a:schemeClr val="bg1"/>
        </a:buClr>
        <a:buFont typeface="Wingdings" panose="05000000000000000000" pitchFamily="2" charset="2"/>
        <a:buChar char="§"/>
        <a:defRPr sz="1800" kern="1200">
          <a:solidFill>
            <a:schemeClr val="bg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14000"/>
        </a:lnSpc>
        <a:spcBef>
          <a:spcPts val="500"/>
        </a:spcBef>
        <a:buClr>
          <a:schemeClr val="bg1"/>
        </a:buClr>
        <a:buFont typeface="Wingdings" panose="05000000000000000000" pitchFamily="2" charset="2"/>
        <a:buChar char="§"/>
        <a:defRPr sz="1800" kern="1200">
          <a:solidFill>
            <a:schemeClr val="bg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14000"/>
        </a:lnSpc>
        <a:spcBef>
          <a:spcPts val="500"/>
        </a:spcBef>
        <a:buClr>
          <a:schemeClr val="bg1"/>
        </a:buClr>
        <a:buFont typeface="Wingdings" panose="05000000000000000000" pitchFamily="2" charset="2"/>
        <a:buChar char="§"/>
        <a:defRPr sz="1800" kern="1200">
          <a:solidFill>
            <a:schemeClr val="bg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52169"/>
            <a:ext cx="757539" cy="3156928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0526" y="5880980"/>
            <a:ext cx="4181474" cy="977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510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9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rgbClr val="2896D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8AA57-60C4-4F99-B0AC-DE6680FBDE85}" type="datetimeFigureOut">
              <a:rPr lang="cs-CZ" smtClean="0"/>
              <a:t>14.11.2025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4C8A0-6B65-47EB-9052-A29CDC2CD7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39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9560"/>
            <a:ext cx="12192000" cy="688440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1809750"/>
            <a:ext cx="101705" cy="3238500"/>
          </a:xfrm>
          <a:prstGeom prst="rect">
            <a:avLst/>
          </a:prstGeom>
        </p:spPr>
      </p:pic>
      <p:sp>
        <p:nvSpPr>
          <p:cNvPr id="5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8800" y="6169560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7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8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2896D4"/>
          </a:solidFill>
          <a:latin typeface="AvenirNext LT Pro Bold" panose="020B0804020202020204" pitchFamily="34" charset="-18"/>
          <a:ea typeface="Roboto Slab" pitchFamily="2" charset="0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69560"/>
            <a:ext cx="12192000" cy="688440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6046195" y="-1007360"/>
            <a:ext cx="99609" cy="5295678"/>
          </a:xfrm>
          <a:prstGeom prst="rect">
            <a:avLst/>
          </a:prstGeom>
        </p:spPr>
      </p:pic>
      <p:sp>
        <p:nvSpPr>
          <p:cNvPr id="5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8800" y="6170400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968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2896D4"/>
          </a:solidFill>
          <a:latin typeface="AvenirNext LT Pro Bold" panose="020B0804020202020204" pitchFamily="34" charset="-18"/>
          <a:ea typeface="Roboto Slab" pitchFamily="2" charset="0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9560"/>
            <a:ext cx="12192000" cy="68844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82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728000"/>
            <a:ext cx="10515600" cy="4320000"/>
          </a:xfrm>
          <a:prstGeom prst="rect">
            <a:avLst/>
          </a:prstGeom>
        </p:spPr>
        <p:txBody>
          <a:bodyPr vert="horz" lIns="180000" tIns="45720" rIns="91440" bIns="45720" rtlCol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8800" y="6170400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2215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73" r:id="rId2"/>
    <p:sldLayoutId id="2147483687" r:id="rId3"/>
    <p:sldLayoutId id="2147483690" r:id="rId4"/>
    <p:sldLayoutId id="2147483691" r:id="rId5"/>
    <p:sldLayoutId id="2147483675" r:id="rId6"/>
    <p:sldLayoutId id="2147483693" r:id="rId7"/>
    <p:sldLayoutId id="2147483686" r:id="rId8"/>
  </p:sldLayoutIdLst>
  <p:hf hdr="0" ftr="0" dt="0"/>
  <p:txStyles>
    <p:titleStyle>
      <a:lvl1pPr algn="ctr" defTabSz="914400" rtl="0" eaLnBrk="1" latinLnBrk="0" hangingPunct="1">
        <a:lnSpc>
          <a:spcPct val="113000"/>
        </a:lnSpc>
        <a:spcBef>
          <a:spcPct val="0"/>
        </a:spcBef>
        <a:buNone/>
        <a:defRPr sz="3600" b="1" kern="1200">
          <a:solidFill>
            <a:srgbClr val="2896D4"/>
          </a:solidFill>
          <a:latin typeface="Segoe UI" panose="020B0502040204020203" pitchFamily="34" charset="0"/>
          <a:ea typeface="Roboto Slab" pitchFamily="2" charset="0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14000"/>
        </a:lnSpc>
        <a:spcBef>
          <a:spcPts val="1000"/>
        </a:spcBef>
        <a:buClr>
          <a:srgbClr val="2896D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14000"/>
        </a:lnSpc>
        <a:spcBef>
          <a:spcPts val="500"/>
        </a:spcBef>
        <a:buClr>
          <a:srgbClr val="2896D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14000"/>
        </a:lnSpc>
        <a:spcBef>
          <a:spcPts val="500"/>
        </a:spcBef>
        <a:buClr>
          <a:srgbClr val="2896D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14000"/>
        </a:lnSpc>
        <a:spcBef>
          <a:spcPts val="500"/>
        </a:spcBef>
        <a:buClr>
          <a:srgbClr val="2896D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14000"/>
        </a:lnSpc>
        <a:spcBef>
          <a:spcPts val="500"/>
        </a:spcBef>
        <a:buClr>
          <a:srgbClr val="2896D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9560"/>
            <a:ext cx="12192000" cy="68844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82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8800" y="6170400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7434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hf hdr="0" ftr="0" dt="0"/>
  <p:txStyles>
    <p:titleStyle>
      <a:lvl1pPr algn="ctr" defTabSz="914400" rtl="0" eaLnBrk="1" latinLnBrk="0" hangingPunct="1">
        <a:lnSpc>
          <a:spcPct val="113000"/>
        </a:lnSpc>
        <a:spcBef>
          <a:spcPct val="0"/>
        </a:spcBef>
        <a:buNone/>
        <a:defRPr sz="3600" b="1" kern="1200">
          <a:solidFill>
            <a:srgbClr val="2896D4"/>
          </a:solidFill>
          <a:latin typeface="Segoe UI" panose="020B0502040204020203" pitchFamily="34" charset="0"/>
          <a:ea typeface="Roboto Slab" pitchFamily="2" charset="0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14000"/>
        </a:lnSpc>
        <a:spcBef>
          <a:spcPts val="1000"/>
        </a:spcBef>
        <a:buClr>
          <a:srgbClr val="2896D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14000"/>
        </a:lnSpc>
        <a:spcBef>
          <a:spcPts val="500"/>
        </a:spcBef>
        <a:buClr>
          <a:srgbClr val="2896D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14000"/>
        </a:lnSpc>
        <a:spcBef>
          <a:spcPts val="500"/>
        </a:spcBef>
        <a:buClr>
          <a:srgbClr val="2896D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14000"/>
        </a:lnSpc>
        <a:spcBef>
          <a:spcPts val="500"/>
        </a:spcBef>
        <a:buClr>
          <a:srgbClr val="2896D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14000"/>
        </a:lnSpc>
        <a:spcBef>
          <a:spcPts val="500"/>
        </a:spcBef>
        <a:buClr>
          <a:srgbClr val="2896D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Segoe UI" panose="020B0502040204020203" pitchFamily="34" charset="0"/>
          <a:ea typeface="Roboto" panose="02000000000000000000" pitchFamily="2" charset="0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9560"/>
            <a:ext cx="12192000" cy="688440"/>
          </a:xfrm>
          <a:prstGeom prst="rect">
            <a:avLst/>
          </a:prstGeom>
        </p:spPr>
      </p:pic>
      <p:pic>
        <p:nvPicPr>
          <p:cNvPr id="3" name="Obrázek 2"/>
          <p:cNvPicPr>
            <a:picLocks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638100" y="1082675"/>
            <a:ext cx="115200" cy="1789200"/>
          </a:xfrm>
          <a:prstGeom prst="rect">
            <a:avLst/>
          </a:prstGeom>
        </p:spPr>
      </p:pic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8800" y="6169560"/>
            <a:ext cx="442800" cy="396000"/>
          </a:xfrm>
          <a:prstGeom prst="rect">
            <a:avLst/>
          </a:prstGeom>
        </p:spPr>
        <p:txBody>
          <a:bodyPr anchor="ctr" anchorCtr="0"/>
          <a:lstStyle>
            <a:lvl1pPr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7" name="Obrázek 6"/>
          <p:cNvPicPr>
            <a:picLocks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390775" y="1082675"/>
            <a:ext cx="115200" cy="178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980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rgbClr val="2896D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69560"/>
            <a:ext cx="12192000" cy="68844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038847" y="1046793"/>
            <a:ext cx="114305" cy="1790635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593947" y="1045801"/>
            <a:ext cx="114305" cy="1790635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83740" y="1045809"/>
            <a:ext cx="114304" cy="1790619"/>
          </a:xfrm>
          <a:prstGeom prst="rect">
            <a:avLst/>
          </a:prstGeom>
        </p:spPr>
      </p:pic>
      <p:sp>
        <p:nvSpPr>
          <p:cNvPr id="12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8200" y="6169560"/>
            <a:ext cx="442800" cy="396000"/>
          </a:xfrm>
          <a:prstGeom prst="rect">
            <a:avLst/>
          </a:prstGeom>
        </p:spPr>
        <p:txBody>
          <a:bodyPr anchor="ctr" anchorCtr="0"/>
          <a:lstStyle>
            <a:lvl1pPr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4390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rgbClr val="2896D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Tomas.Sulc@mfcr.cz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9.xml"/><Relationship Id="rId4" Type="http://schemas.openxmlformats.org/officeDocument/2006/relationships/hyperlink" Target="https://www.mfcr.cz/cs/kontrola-a-regulace/rizeni-a-kontrola-verejnych-financi/zakon-o-rizeni-a-kontrole-verejnych-financi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text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/>
              <a:t>20. listopadu 2025</a:t>
            </a:r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5"/>
          </p:nvPr>
        </p:nvSpPr>
        <p:spPr>
          <a:xfrm>
            <a:off x="873209" y="4924426"/>
            <a:ext cx="4280681" cy="964646"/>
          </a:xfrm>
        </p:spPr>
        <p:txBody>
          <a:bodyPr/>
          <a:lstStyle/>
          <a:p>
            <a:r>
              <a:rPr lang="cs-CZ" dirty="0"/>
              <a:t>Ing. Tomáš Šulc</a:t>
            </a:r>
          </a:p>
        </p:txBody>
      </p:sp>
      <p:sp>
        <p:nvSpPr>
          <p:cNvPr id="2" name="Zástupný symbol pro text 1"/>
          <p:cNvSpPr>
            <a:spLocks noGrp="1"/>
          </p:cNvSpPr>
          <p:nvPr>
            <p:ph type="body" sz="quarter" idx="11"/>
          </p:nvPr>
        </p:nvSpPr>
        <p:spPr>
          <a:xfrm>
            <a:off x="873210" y="2295525"/>
            <a:ext cx="7994745" cy="2295526"/>
          </a:xfrm>
        </p:spPr>
        <p:txBody>
          <a:bodyPr/>
          <a:lstStyle/>
          <a:p>
            <a:r>
              <a:rPr lang="cs-CZ" dirty="0"/>
              <a:t>Zákon o řízení a kontrole veřejných financí</a:t>
            </a:r>
          </a:p>
        </p:txBody>
      </p:sp>
    </p:spTree>
    <p:extLst>
      <p:ext uri="{BB962C8B-B14F-4D97-AF65-F5344CB8AC3E}">
        <p14:creationId xmlns:p14="http://schemas.microsoft.com/office/powerpoint/2010/main" val="1304614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3425" y="109184"/>
            <a:ext cx="10829925" cy="1158224"/>
          </a:xfrm>
        </p:spPr>
        <p:txBody>
          <a:bodyPr/>
          <a:lstStyle/>
          <a:p>
            <a:r>
              <a:rPr lang="cs-CZ" sz="3400" dirty="0">
                <a:latin typeface="+mj-lt"/>
              </a:rPr>
              <a:t>Změny v oblasti řídicí kontroly (2/3)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838200" y="1116631"/>
            <a:ext cx="10725150" cy="4951660"/>
          </a:xfrm>
        </p:spPr>
        <p:txBody>
          <a:bodyPr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4"/>
            </a:pPr>
            <a:r>
              <a:rPr lang="cs-CZ" dirty="0">
                <a:solidFill>
                  <a:srgbClr val="FF0000"/>
                </a:solidFill>
              </a:rPr>
              <a:t>Možnost výkonu </a:t>
            </a:r>
            <a:r>
              <a:rPr lang="cs-CZ" b="1" dirty="0">
                <a:solidFill>
                  <a:srgbClr val="FF0000"/>
                </a:solidFill>
              </a:rPr>
              <a:t>následné řídicí kontroly jinou osobou než zaměstnancem </a:t>
            </a:r>
            <a:r>
              <a:rPr lang="cs-CZ" dirty="0"/>
              <a:t>orgánu veřejné správy při kumulativním splnění podmínek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OVS nemá zaměstnance s odpovídajícími předpoklady pro výkon této funkce a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V případech odůvodněných nízkou pravděpodobností výskytu nepřiměřených rizik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cs-CZ" dirty="0"/>
              <a:t>Jednoznačné vymezení povinností a odpovědností osob vykonávajících řídicí kontrolu (příkazce operace, správce rozpočtu, hlavní účetní) přímo v zákoně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Předběžná ŘK před schválením operace (příjem, výdaj): příkazce operace + správce rozpočtu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Předběžná ŘK před platbou (výdaj): příkazce operace + hlavní účetní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Předběžná ŘK majetkové operace: příkazce operace + osoba určená vedoucím OVS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Následná ŘK na vzorku postupem podle vnitřního předpisu: osoba určená vedoucím OVS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FF0000"/>
                </a:solidFill>
              </a:rPr>
              <a:t>Pořadí osob </a:t>
            </a:r>
            <a:r>
              <a:rPr lang="cs-CZ" dirty="0">
                <a:solidFill>
                  <a:srgbClr val="FF0000"/>
                </a:solidFill>
              </a:rPr>
              <a:t>(příkazce, hl. účetní, správce rozpočtu) </a:t>
            </a:r>
            <a:r>
              <a:rPr lang="cs-CZ" b="1" dirty="0">
                <a:solidFill>
                  <a:srgbClr val="FF0000"/>
                </a:solidFill>
              </a:rPr>
              <a:t>již není zákonem stanoveno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endParaRPr lang="cs-CZ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294967295"/>
          </p:nvPr>
        </p:nvSpPr>
        <p:spPr>
          <a:xfrm>
            <a:off x="206411" y="6298586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5529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3425" y="109184"/>
            <a:ext cx="10829925" cy="1158224"/>
          </a:xfrm>
        </p:spPr>
        <p:txBody>
          <a:bodyPr/>
          <a:lstStyle/>
          <a:p>
            <a:r>
              <a:rPr lang="cs-CZ" sz="3400" dirty="0">
                <a:latin typeface="+mj-lt"/>
              </a:rPr>
              <a:t>Změny v oblasti řídicí kontroly (3/3)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838200" y="1282890"/>
            <a:ext cx="10725150" cy="5015696"/>
          </a:xfrm>
        </p:spPr>
        <p:txBody>
          <a:bodyPr/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6"/>
            </a:pPr>
            <a:r>
              <a:rPr lang="cs-CZ" dirty="0">
                <a:solidFill>
                  <a:srgbClr val="FF0000"/>
                </a:solidFill>
              </a:rPr>
              <a:t>Zákon nově zvlášť upravuje situaci, kdy operace podléhá </a:t>
            </a:r>
            <a:r>
              <a:rPr lang="cs-CZ" b="1" dirty="0">
                <a:solidFill>
                  <a:srgbClr val="FF0000"/>
                </a:solidFill>
              </a:rPr>
              <a:t>schválení kolektivním orgánem </a:t>
            </a:r>
            <a:r>
              <a:rPr lang="cs-CZ" dirty="0">
                <a:solidFill>
                  <a:srgbClr val="FF0000"/>
                </a:solidFill>
              </a:rPr>
              <a:t>(např. zastupitelstvem obce):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Příkazce operace v takovém případě operaci neschvaluje, ale prověřuje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Namísto nezbytnosti operace k zajištění úkolů/záměrů/cílů a jejího souladu se zásadou řádného finančního řízení příkazce operace prověřuje soulad operace se schváleným rozhodnutím kolektivního orgánu a v mezích tohoto rozhodnutí v soulad se zásadou řádného finančního řízení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6"/>
            </a:pPr>
            <a:r>
              <a:rPr lang="cs-CZ" dirty="0"/>
              <a:t>V zákoně jsou rozšířeny výjimky z povinnosti provést předběžnou řídicí kontrolu: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Institut „limitovaného příslibu“ nahrazen obecněji formulovanou výjimkou </a:t>
            </a:r>
            <a:r>
              <a:rPr lang="cs-CZ" dirty="0"/>
              <a:t>u operací pro zajištění </a:t>
            </a:r>
            <a:r>
              <a:rPr lang="cs-CZ" b="1" dirty="0"/>
              <a:t>potřeb vyplývajících z běžné provozní činnosti </a:t>
            </a:r>
            <a:r>
              <a:rPr lang="cs-CZ" dirty="0"/>
              <a:t>– provede se souhrnně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Stanovena výjimka pro operace, jejichž </a:t>
            </a:r>
            <a:r>
              <a:rPr lang="cs-CZ" b="1" dirty="0"/>
              <a:t>uskutečnění vyplývá z právního předpisu</a:t>
            </a:r>
            <a:r>
              <a:rPr lang="cs-CZ" dirty="0"/>
              <a:t>, opatření obecné povahy, rozhodnutí soudu nebo správního orgánu – neprovede se v plném rozsahu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Stanovena výjimka pro </a:t>
            </a:r>
            <a:r>
              <a:rPr lang="cs-CZ" dirty="0">
                <a:solidFill>
                  <a:srgbClr val="FF0000"/>
                </a:solidFill>
              </a:rPr>
              <a:t>příjmové operace, které </a:t>
            </a:r>
            <a:r>
              <a:rPr lang="cs-CZ" b="1" dirty="0">
                <a:solidFill>
                  <a:srgbClr val="FF0000"/>
                </a:solidFill>
              </a:rPr>
              <a:t>nebylo možné předvídat </a:t>
            </a:r>
            <a:r>
              <a:rPr lang="cs-CZ" dirty="0"/>
              <a:t>a </a:t>
            </a:r>
            <a:r>
              <a:rPr lang="cs-CZ" dirty="0">
                <a:solidFill>
                  <a:srgbClr val="FF0000"/>
                </a:solidFill>
              </a:rPr>
              <a:t>výdajové operace, které </a:t>
            </a:r>
            <a:r>
              <a:rPr lang="cs-CZ" b="1" dirty="0">
                <a:solidFill>
                  <a:srgbClr val="FF0000"/>
                </a:solidFill>
              </a:rPr>
              <a:t>nesnesou odkladu</a:t>
            </a:r>
            <a:r>
              <a:rPr lang="cs-CZ" dirty="0">
                <a:solidFill>
                  <a:srgbClr val="FF0000"/>
                </a:solidFill>
              </a:rPr>
              <a:t>, nebo je-li nutné </a:t>
            </a:r>
            <a:r>
              <a:rPr lang="cs-CZ" b="1" dirty="0">
                <a:solidFill>
                  <a:srgbClr val="FF0000"/>
                </a:solidFill>
              </a:rPr>
              <a:t>zabránit újmě </a:t>
            </a:r>
            <a:r>
              <a:rPr lang="cs-CZ" dirty="0"/>
              <a:t>– provede se následně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294967295"/>
          </p:nvPr>
        </p:nvSpPr>
        <p:spPr>
          <a:xfrm>
            <a:off x="206411" y="6298586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6786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3425" y="109184"/>
            <a:ext cx="10829925" cy="1158224"/>
          </a:xfrm>
        </p:spPr>
        <p:txBody>
          <a:bodyPr/>
          <a:lstStyle/>
          <a:p>
            <a:r>
              <a:rPr lang="cs-CZ" sz="3400" dirty="0">
                <a:latin typeface="+mj-lt"/>
              </a:rPr>
              <a:t>Změny v oblasti interního auditu (1/3)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838200" y="1282889"/>
            <a:ext cx="10725150" cy="5411113"/>
          </a:xfrm>
        </p:spPr>
        <p:txBody>
          <a:bodyPr/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Povinnost</a:t>
            </a:r>
            <a:r>
              <a:rPr lang="cs-CZ" b="1" dirty="0"/>
              <a:t> zřídit interní audit</a:t>
            </a:r>
            <a:r>
              <a:rPr lang="cs-CZ" dirty="0"/>
              <a:t> se bude týkat těchto orgánů veřejné správy: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Správce kapitoly státního rozpočtu, Státní fond, Zdravotní pojišťovna, Veřejná vysoká škola, Státní organizace Správa železnic, Zpravodajská služba,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Územní samosprávné celky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Kraj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Hlavní město Praha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Městská část hlavního města Prahy, která má více než 15 000 obyvatel, nestanoví-li hlavní město Praha jinak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Obec, která má více než 15 000 obyvatel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Městský obvod nebo městská část statutárního města, která má více než 15 000 obyvatel, nestanoví-li statutární město jinak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ÚSC </a:t>
            </a:r>
            <a:r>
              <a:rPr lang="cs-CZ" b="1" dirty="0">
                <a:solidFill>
                  <a:srgbClr val="FF0000"/>
                </a:solidFill>
              </a:rPr>
              <a:t>mohou</a:t>
            </a:r>
            <a:r>
              <a:rPr lang="cs-CZ" dirty="0">
                <a:solidFill>
                  <a:srgbClr val="FF0000"/>
                </a:solidFill>
              </a:rPr>
              <a:t> rozhodnout o zřízení útvaru IA u </a:t>
            </a:r>
            <a:r>
              <a:rPr lang="cs-CZ">
                <a:solidFill>
                  <a:srgbClr val="FF0000"/>
                </a:solidFill>
              </a:rPr>
              <a:t>příspěvkových organizacích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294967295"/>
          </p:nvPr>
        </p:nvSpPr>
        <p:spPr>
          <a:xfrm>
            <a:off x="206411" y="6298586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72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3425" y="109184"/>
            <a:ext cx="10829925" cy="1158224"/>
          </a:xfrm>
        </p:spPr>
        <p:txBody>
          <a:bodyPr/>
          <a:lstStyle/>
          <a:p>
            <a:r>
              <a:rPr lang="cs-CZ" sz="3400" dirty="0">
                <a:latin typeface="+mj-lt"/>
              </a:rPr>
              <a:t>Změny v oblasti interního auditu (2/3)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838200" y="1282889"/>
            <a:ext cx="10725150" cy="5411113"/>
          </a:xfrm>
        </p:spPr>
        <p:txBody>
          <a:bodyPr/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cs-CZ" dirty="0"/>
              <a:t>Útvary interního auditu budou </a:t>
            </a:r>
            <a:r>
              <a:rPr lang="cs-CZ" b="1" dirty="0"/>
              <a:t>na úrovni správců kapitol státního rozpočtu centralizovány</a:t>
            </a:r>
          </a:p>
          <a:p>
            <a:pPr lvl="1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dirty="0"/>
              <a:t>Útvar interního auditu má </a:t>
            </a:r>
            <a:r>
              <a:rPr lang="cs-CZ" b="1" dirty="0"/>
              <a:t>působnost rozšířenou na celou příslušnou kapitolu státního rozpočtu</a:t>
            </a:r>
            <a:r>
              <a:rPr lang="cs-CZ" dirty="0"/>
              <a:t>, včetně zřizovaných organizačních složek a příspěvkových organizací, VVI, VKI</a:t>
            </a:r>
          </a:p>
          <a:p>
            <a:pPr lvl="2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dirty="0"/>
              <a:t>Zákon nevylučuje zřízení útvaru interního auditu v rozpočtově podřízené organizaci (rozhoduje zřizovatel), tím ovšem působnost ze strany centralizovaného útvaru nezaniká</a:t>
            </a:r>
          </a:p>
          <a:p>
            <a:pPr lvl="1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dirty="0"/>
              <a:t>Potenciál pro zvýšení kvality interního auditu a zvýšení míry ochrany veřejných prostředků při zachování stávajícího počtu interních auditorů (jejich lepší organizací, řízením kapacit a specializací činnosti)</a:t>
            </a:r>
          </a:p>
          <a:p>
            <a:pPr lvl="1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Centralizace interního auditu se netýká územních samosprávných celků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cs-CZ" dirty="0">
                <a:solidFill>
                  <a:srgbClr val="FF0000"/>
                </a:solidFill>
              </a:rPr>
              <a:t>Upraveno zařazení útvaru interního auditu </a:t>
            </a:r>
            <a:r>
              <a:rPr lang="cs-CZ" b="1" dirty="0">
                <a:solidFill>
                  <a:srgbClr val="FF0000"/>
                </a:solidFill>
              </a:rPr>
              <a:t>do úřadu </a:t>
            </a:r>
            <a:r>
              <a:rPr lang="cs-CZ" dirty="0">
                <a:solidFill>
                  <a:srgbClr val="FF0000"/>
                </a:solidFill>
              </a:rPr>
              <a:t>územního samosprávného celku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cs-CZ" dirty="0"/>
              <a:t>Explicitně doplněna možnost k internímu auditu </a:t>
            </a:r>
            <a:r>
              <a:rPr lang="cs-CZ" b="1" dirty="0"/>
              <a:t>přizvat</a:t>
            </a:r>
            <a:r>
              <a:rPr lang="cs-CZ" dirty="0"/>
              <a:t> </a:t>
            </a:r>
            <a:r>
              <a:rPr lang="cs-CZ" b="1" dirty="0"/>
              <a:t>externí fyzickou osobu </a:t>
            </a:r>
            <a:r>
              <a:rPr lang="cs-CZ" dirty="0"/>
              <a:t>v zájmu dosažení účelu auditu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294967295"/>
          </p:nvPr>
        </p:nvSpPr>
        <p:spPr>
          <a:xfrm>
            <a:off x="206411" y="6298586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5630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3425" y="109184"/>
            <a:ext cx="10829925" cy="1158224"/>
          </a:xfrm>
        </p:spPr>
        <p:txBody>
          <a:bodyPr/>
          <a:lstStyle/>
          <a:p>
            <a:r>
              <a:rPr lang="cs-CZ" sz="3400" dirty="0">
                <a:latin typeface="+mj-lt"/>
              </a:rPr>
              <a:t>Změny v oblasti interního auditu (3/3)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838200" y="1282889"/>
            <a:ext cx="10725150" cy="5411113"/>
          </a:xfrm>
        </p:spPr>
        <p:txBody>
          <a:bodyPr/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cs-CZ" dirty="0">
                <a:solidFill>
                  <a:srgbClr val="FF0000"/>
                </a:solidFill>
              </a:rPr>
              <a:t>Útvary interního auditu budou interní audit vykonávat </a:t>
            </a:r>
            <a:r>
              <a:rPr lang="cs-CZ" b="1" dirty="0">
                <a:solidFill>
                  <a:srgbClr val="FF0000"/>
                </a:solidFill>
              </a:rPr>
              <a:t>podle mezinárodních (resp. Globálních) standardů vydávaných Institutem interních auditorů </a:t>
            </a:r>
            <a:r>
              <a:rPr lang="cs-CZ" dirty="0">
                <a:solidFill>
                  <a:srgbClr val="FF0000"/>
                </a:solidFill>
              </a:rPr>
              <a:t>(IIA)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Standardy, resp.  52 standardů formulovaných v Globálních standardech jako „</a:t>
            </a:r>
            <a:r>
              <a:rPr lang="en-US" dirty="0"/>
              <a:t>requirements</a:t>
            </a:r>
            <a:r>
              <a:rPr lang="cs-CZ" dirty="0"/>
              <a:t>“, byly vyhlášeny sdělením Ministerstva financí č. 419/2025 Sb. dne 15. 10. 2025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Úprava interního auditu v zákoně má přednost před úpravou vyplývající z Globálních standardů, ale není rozpor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6"/>
            </a:pPr>
            <a:r>
              <a:rPr lang="cs-CZ" dirty="0">
                <a:solidFill>
                  <a:srgbClr val="FF0000"/>
                </a:solidFill>
              </a:rPr>
              <a:t>Povinnost zajistit alespoň jednou za 5 let </a:t>
            </a:r>
            <a:r>
              <a:rPr lang="cs-CZ" b="1" dirty="0">
                <a:solidFill>
                  <a:srgbClr val="FF0000"/>
                </a:solidFill>
              </a:rPr>
              <a:t>externí hodnocení kvality interního auditu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U ministerstev může hodnocení provést Ministerstvo financí nebo auditorská společnost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Ostatní orgány veřejné správy mohou zajistit i v rámci peer-</a:t>
            </a:r>
            <a:r>
              <a:rPr lang="cs-CZ" dirty="0" err="1"/>
              <a:t>review</a:t>
            </a:r>
            <a:r>
              <a:rPr lang="cs-CZ" dirty="0"/>
              <a:t> s obdobnými organizacemi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Správci kapitol státního rozpočtu předávají zprávy z hodnocení kvality Ministerstvu financí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4"/>
            </a:pPr>
            <a:endParaRPr lang="cs-CZ" dirty="0"/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4"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294967295"/>
          </p:nvPr>
        </p:nvSpPr>
        <p:spPr>
          <a:xfrm>
            <a:off x="206411" y="6298586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389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3425" y="109184"/>
            <a:ext cx="10829925" cy="1158224"/>
          </a:xfrm>
        </p:spPr>
        <p:txBody>
          <a:bodyPr/>
          <a:lstStyle/>
          <a:p>
            <a:r>
              <a:rPr lang="cs-CZ" sz="3400" dirty="0">
                <a:latin typeface="+mj-lt"/>
              </a:rPr>
              <a:t>Změny v oblasti veřejnosprávní kontroly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838200" y="1282890"/>
            <a:ext cx="10725150" cy="5131558"/>
          </a:xfrm>
        </p:spPr>
        <p:txBody>
          <a:bodyPr/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Nahrazení </a:t>
            </a:r>
            <a:r>
              <a:rPr lang="cs-CZ" b="1" dirty="0"/>
              <a:t>veřejnosprávní kontroly hospodaření interním auditem u správců kapitol státního rozpočtu </a:t>
            </a:r>
            <a:r>
              <a:rPr lang="cs-CZ" dirty="0"/>
              <a:t>s ohledem na centralizaci interního auditu, </a:t>
            </a:r>
            <a:r>
              <a:rPr lang="cs-CZ" b="1" dirty="0">
                <a:solidFill>
                  <a:srgbClr val="FF0000"/>
                </a:solidFill>
              </a:rPr>
              <a:t>nikoliv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b="1" dirty="0">
                <a:solidFill>
                  <a:srgbClr val="FF0000"/>
                </a:solidFill>
              </a:rPr>
              <a:t>ale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b="1" dirty="0">
                <a:solidFill>
                  <a:srgbClr val="FF0000"/>
                </a:solidFill>
              </a:rPr>
              <a:t>u ÚSC</a:t>
            </a:r>
            <a:endParaRPr lang="cs-CZ" dirty="0">
              <a:solidFill>
                <a:srgbClr val="FF0000"/>
              </a:solidFill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Veřejnosprávní kontrolu ÚSC stále může vykonávat i útvar IA – viz </a:t>
            </a:r>
            <a:r>
              <a:rPr lang="cs-CZ" b="1" dirty="0">
                <a:solidFill>
                  <a:srgbClr val="FF0000"/>
                </a:solidFill>
              </a:rPr>
              <a:t>Stanovisko CHJ č. 7/2025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Správci kapitol státního rozpočtu vůči svým organizačním složkám a příspěvkovým organizacím budou uplatňovat </a:t>
            </a:r>
            <a:r>
              <a:rPr lang="cs-CZ" b="1" dirty="0"/>
              <a:t>centralizovaný interní audit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Orgán veřejné správy mohou mezi sebou uzavřít veřejnoprávní smlouvu, jejímž předmětem je výkon veřejnosprávní kontroly veřejné finanční podpory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Jinak zůstává </a:t>
            </a:r>
            <a:r>
              <a:rPr lang="cs-CZ" dirty="0">
                <a:solidFill>
                  <a:srgbClr val="FF0000"/>
                </a:solidFill>
              </a:rPr>
              <a:t>veřejnosprávní kontrola dotací prakticky beze změn (v případě ÚSC i kontrola hospodaření)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294967295"/>
          </p:nvPr>
        </p:nvSpPr>
        <p:spPr>
          <a:xfrm>
            <a:off x="206411" y="6298586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7924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3425" y="109184"/>
            <a:ext cx="10829925" cy="1158224"/>
          </a:xfrm>
        </p:spPr>
        <p:txBody>
          <a:bodyPr/>
          <a:lstStyle/>
          <a:p>
            <a:r>
              <a:rPr lang="cs-CZ" sz="3400" dirty="0">
                <a:latin typeface="+mj-lt"/>
              </a:rPr>
              <a:t>Vykazování výsledků finančního řízení a kontroly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838200" y="1282890"/>
            <a:ext cx="10725150" cy="5131558"/>
          </a:xfrm>
        </p:spPr>
        <p:txBody>
          <a:bodyPr/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>
                <a:solidFill>
                  <a:srgbClr val="FF0000"/>
                </a:solidFill>
              </a:rPr>
              <a:t>Roční zprávu o výsledcích finančních kontrol budou nově předkládat pouze ty </a:t>
            </a:r>
            <a:r>
              <a:rPr lang="cs-CZ" b="1" dirty="0">
                <a:solidFill>
                  <a:srgbClr val="FF0000"/>
                </a:solidFill>
              </a:rPr>
              <a:t>orgány veřejné správy, které mají povinnost zřídit útvar interního auditu</a:t>
            </a:r>
            <a:endParaRPr lang="cs-CZ" dirty="0">
              <a:solidFill>
                <a:srgbClr val="FF0000"/>
              </a:solidFill>
            </a:endParaRP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Kromě informaci o činnosti útvaru interního auditu a o vykonaných veřejnosprávních kontrolách bude roční zpráva obsahovat informace o stavu vnitřního kontrolního systému včetně </a:t>
            </a:r>
            <a:r>
              <a:rPr lang="cs-CZ" b="1" dirty="0"/>
              <a:t>celkového názoru interního auditu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Přesná struktura roční zprávy již nebude stanovena prováděcí vyhláškou, ale samotnou podobou formuláře sloužícího k podání zprávy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>
                <a:solidFill>
                  <a:srgbClr val="FF0000"/>
                </a:solidFill>
              </a:rPr>
              <a:t>Zrušení povinnosti vykazovat Ministerstvu financí </a:t>
            </a:r>
            <a:r>
              <a:rPr lang="cs-CZ" b="1" dirty="0">
                <a:solidFill>
                  <a:srgbClr val="FF0000"/>
                </a:solidFill>
              </a:rPr>
              <a:t>závažná zjištění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294967295"/>
          </p:nvPr>
        </p:nvSpPr>
        <p:spPr>
          <a:xfrm>
            <a:off x="206411" y="6298586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52849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3425" y="109184"/>
            <a:ext cx="10829925" cy="1158224"/>
          </a:xfrm>
        </p:spPr>
        <p:txBody>
          <a:bodyPr/>
          <a:lstStyle/>
          <a:p>
            <a:r>
              <a:rPr lang="cs-CZ" sz="3400" dirty="0">
                <a:latin typeface="+mj-lt"/>
              </a:rPr>
              <a:t>Omezování duplicit kontrol dotací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838200" y="1282890"/>
            <a:ext cx="10725150" cy="5015696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S ohledem na zásadu jednotného auditu formulovány </a:t>
            </a:r>
            <a:r>
              <a:rPr lang="cs-CZ" b="1" dirty="0"/>
              <a:t>povinnosti pro koordinaci a spolupráci </a:t>
            </a:r>
            <a:r>
              <a:rPr lang="cs-CZ" dirty="0"/>
              <a:t>kontrolních orgánů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Zákonem je stanovena povinnost </a:t>
            </a:r>
            <a:r>
              <a:rPr lang="cs-CZ" b="1" dirty="0"/>
              <a:t>vkládat plány kontrol </a:t>
            </a:r>
            <a:r>
              <a:rPr lang="cs-CZ" dirty="0"/>
              <a:t>do informačního systému Ministerstva financí (IS FKVS MKP), vyhodnocovat potenciální duplicity kontrol a kontroly </a:t>
            </a:r>
            <a:r>
              <a:rPr lang="cs-CZ" b="1" dirty="0"/>
              <a:t>koordinovat</a:t>
            </a:r>
            <a:r>
              <a:rPr lang="cs-CZ" dirty="0"/>
              <a:t> s cílem předcházet neodůvodněnému souběhu kontrol (pokud to nebrání účelu kontroly) pro:</a:t>
            </a:r>
          </a:p>
          <a:p>
            <a:pPr marL="1257300" lvl="2" indent="-342900">
              <a:buFont typeface="+mj-lt"/>
              <a:buAutoNum type="alphaLcParenR"/>
            </a:pPr>
            <a:r>
              <a:rPr lang="cs-CZ" dirty="0">
                <a:solidFill>
                  <a:srgbClr val="FF0000"/>
                </a:solidFill>
              </a:rPr>
              <a:t>poskytovatele veřejné finanční podpory</a:t>
            </a:r>
          </a:p>
          <a:p>
            <a:pPr marL="1257300" lvl="2" indent="-342900">
              <a:buFont typeface="+mj-lt"/>
              <a:buAutoNum type="alphaLcParenR"/>
            </a:pPr>
            <a:r>
              <a:rPr lang="cs-CZ" dirty="0"/>
              <a:t>orgány zapojený do správy zahraničních prostředků</a:t>
            </a:r>
          </a:p>
          <a:p>
            <a:pPr marL="1257300" lvl="2" indent="-342900">
              <a:buFont typeface="+mj-lt"/>
              <a:buAutoNum type="alphaLcParenR"/>
            </a:pPr>
            <a:r>
              <a:rPr lang="cs-CZ" dirty="0"/>
              <a:t>Auditní orgán</a:t>
            </a:r>
          </a:p>
          <a:p>
            <a:pPr marL="1257300" lvl="2" indent="-342900">
              <a:buFont typeface="+mj-lt"/>
              <a:buAutoNum type="alphaLcParenR"/>
            </a:pPr>
            <a:r>
              <a:rPr lang="cs-CZ" dirty="0"/>
              <a:t>Úřad pro ochranu hospodářské soutěže</a:t>
            </a:r>
          </a:p>
          <a:p>
            <a:pPr marL="1257300" lvl="2" indent="-342900">
              <a:buFont typeface="+mj-lt"/>
              <a:buAutoNum type="alphaLcParenR"/>
            </a:pPr>
            <a:r>
              <a:rPr lang="cs-CZ" dirty="0"/>
              <a:t>orgány Finanční správy (ohledně PRK, nikoliv všechny kontroly FS)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Výše uvedené orgány mají při kontrolách </a:t>
            </a:r>
            <a:r>
              <a:rPr lang="cs-CZ" b="1" dirty="0"/>
              <a:t>využívat výsledky kontrol </a:t>
            </a:r>
            <a:r>
              <a:rPr lang="cs-CZ" dirty="0"/>
              <a:t>jiných kontrolních orgánů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294967295"/>
          </p:nvPr>
        </p:nvSpPr>
        <p:spPr>
          <a:xfrm>
            <a:off x="206411" y="6298586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54094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4294967295"/>
          </p:nvPr>
        </p:nvSpPr>
        <p:spPr>
          <a:xfrm>
            <a:off x="206411" y="6298586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7" name="Zástupný symbol pro text 1"/>
          <p:cNvSpPr txBox="1">
            <a:spLocks/>
          </p:cNvSpPr>
          <p:nvPr/>
        </p:nvSpPr>
        <p:spPr>
          <a:xfrm>
            <a:off x="4650828" y="1840986"/>
            <a:ext cx="5937234" cy="4457600"/>
          </a:xfrm>
          <a:prstGeom prst="rect">
            <a:avLst/>
          </a:prstGeom>
          <a:ln>
            <a:noFill/>
          </a:ln>
        </p:spPr>
        <p:txBody>
          <a:bodyPr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cs-CZ" sz="1800" dirty="0"/>
          </a:p>
          <a:p>
            <a:pPr algn="r"/>
            <a:r>
              <a:rPr lang="cs-CZ" sz="1800" b="1" dirty="0"/>
              <a:t>Ing. Tomáš Šulc</a:t>
            </a:r>
          </a:p>
          <a:p>
            <a:pPr marL="0" lvl="2" indent="0" algn="r">
              <a:spcBef>
                <a:spcPts val="1000"/>
              </a:spcBef>
              <a:buNone/>
            </a:pPr>
            <a:r>
              <a:rPr lang="cs-CZ" sz="1800" dirty="0"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  <a:hlinkClick r:id="rId3"/>
              </a:rPr>
              <a:t>Tomas.Sulc@mfcr.cz</a:t>
            </a:r>
            <a:endParaRPr lang="cs-CZ" sz="1800" dirty="0">
              <a:latin typeface="Segoe UI" panose="020B0502040204020203" pitchFamily="34" charset="0"/>
              <a:ea typeface="Roboto Slab" pitchFamily="2" charset="0"/>
              <a:cs typeface="Segoe UI" panose="020B0502040204020203" pitchFamily="34" charset="0"/>
            </a:endParaRPr>
          </a:p>
          <a:p>
            <a:pPr marL="0" lvl="2" indent="0" algn="r">
              <a:spcBef>
                <a:spcPts val="1000"/>
              </a:spcBef>
              <a:buNone/>
            </a:pPr>
            <a:r>
              <a:rPr lang="cs-CZ" sz="1800" dirty="0"/>
              <a:t>257 044 798</a:t>
            </a:r>
            <a:endParaRPr lang="cs-CZ" sz="1800" b="1" dirty="0"/>
          </a:p>
          <a:p>
            <a:pPr algn="r"/>
            <a:endParaRPr lang="cs-CZ" sz="1800" dirty="0"/>
          </a:p>
          <a:p>
            <a:pPr algn="r"/>
            <a:r>
              <a:rPr lang="cs-CZ" sz="1800" b="1" dirty="0"/>
              <a:t>aktuální informace o návrhu zákona</a:t>
            </a:r>
          </a:p>
          <a:p>
            <a:pPr algn="r"/>
            <a:r>
              <a:rPr lang="cs-CZ" sz="1800" dirty="0">
                <a:hlinkClick r:id="rId4"/>
              </a:rPr>
              <a:t>Web Ministerstva financí: Kontrola a regulace / Návrh zákona o řízení a kontrole veřejných financí</a:t>
            </a:r>
            <a:endParaRPr lang="cs-CZ" sz="1800" dirty="0"/>
          </a:p>
          <a:p>
            <a:pPr algn="r"/>
            <a:endParaRPr lang="cs-CZ" sz="1800" i="1" dirty="0"/>
          </a:p>
          <a:p>
            <a:pPr algn="r"/>
            <a:endParaRPr lang="cs-CZ" sz="1800" i="1" dirty="0"/>
          </a:p>
        </p:txBody>
      </p:sp>
      <p:sp>
        <p:nvSpPr>
          <p:cNvPr id="9" name="Nadpis 1"/>
          <p:cNvSpPr>
            <a:spLocks noGrp="1"/>
          </p:cNvSpPr>
          <p:nvPr>
            <p:ph type="title"/>
          </p:nvPr>
        </p:nvSpPr>
        <p:spPr>
          <a:xfrm>
            <a:off x="733425" y="109184"/>
            <a:ext cx="10829925" cy="1158224"/>
          </a:xfrm>
        </p:spPr>
        <p:txBody>
          <a:bodyPr/>
          <a:lstStyle/>
          <a:p>
            <a:r>
              <a:rPr lang="cs-CZ" sz="3400" dirty="0">
                <a:latin typeface="+mj-lt"/>
              </a:rPr>
              <a:t>Zdroje a kontakty</a:t>
            </a:r>
          </a:p>
        </p:txBody>
      </p:sp>
    </p:spTree>
    <p:extLst>
      <p:ext uri="{BB962C8B-B14F-4D97-AF65-F5344CB8AC3E}">
        <p14:creationId xmlns:p14="http://schemas.microsoft.com/office/powerpoint/2010/main" val="544786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3425" y="109184"/>
            <a:ext cx="10829925" cy="1158224"/>
          </a:xfrm>
        </p:spPr>
        <p:txBody>
          <a:bodyPr/>
          <a:lstStyle/>
          <a:p>
            <a:r>
              <a:rPr lang="cs-CZ" sz="3400" dirty="0">
                <a:latin typeface="+mj-lt"/>
              </a:rPr>
              <a:t>Působnost zákona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838200" y="1282890"/>
            <a:ext cx="10725150" cy="5575110"/>
          </a:xfrm>
        </p:spPr>
        <p:txBody>
          <a:bodyPr>
            <a:normAutofit fontScale="85000" lnSpcReduction="2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100" b="1" dirty="0">
                <a:latin typeface="+mn-lt"/>
              </a:rPr>
              <a:t>Finanční kontrola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100" b="1" dirty="0">
                <a:latin typeface="+mn-lt"/>
              </a:rPr>
              <a:t>Vnitřní kontrolní systém orgánů veřejné správy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100" b="1" dirty="0">
                <a:latin typeface="+mn-lt"/>
              </a:rPr>
              <a:t>Řídicí kontrola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100" b="1" dirty="0">
                <a:latin typeface="+mn-lt"/>
              </a:rPr>
              <a:t>Interní audit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100" b="1" dirty="0">
                <a:latin typeface="+mn-lt"/>
              </a:rPr>
              <a:t>Veřejnosprávní kontrola hospodaření u organizačních složek a příspěvkových organizací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100" b="1" dirty="0">
                <a:latin typeface="+mn-lt"/>
              </a:rPr>
              <a:t>Veřejnosprávní kontrola u příjemců dotací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100" dirty="0">
                <a:latin typeface="+mn-lt"/>
              </a:rPr>
              <a:t>Ostatní typy kontrol mimo režim finanční kontroly (kontrolní řád /specifická procesní úprava)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900" dirty="0">
                <a:latin typeface="+mn-lt"/>
              </a:rPr>
              <a:t>Přezkoumání hospodaření u ÚSC (MF/kraje)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900" dirty="0">
                <a:latin typeface="+mn-lt"/>
              </a:rPr>
              <a:t>Kontrola samostatné působnosti u ÚSC (MV)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900" dirty="0">
                <a:latin typeface="+mn-lt"/>
              </a:rPr>
              <a:t>Kontrola přenesené působnosti u ÚSC (ústřední orgány státní správy)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900" dirty="0">
                <a:latin typeface="+mn-lt"/>
              </a:rPr>
              <a:t>Dohled nad zadáváním veřejných zakázek (ÚOHS)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900" dirty="0">
                <a:latin typeface="+mn-lt"/>
              </a:rPr>
              <a:t>Nezávislý audit (kontrola ze strany NKÚ)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900" dirty="0">
                <a:latin typeface="+mn-lt"/>
              </a:rPr>
              <a:t>Daňová kontrola (řízení o porušení rozpočtové kázně)</a:t>
            </a:r>
          </a:p>
          <a:p>
            <a:pPr marL="457200" lvl="1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>
                <a:latin typeface="+mn-lt"/>
              </a:rPr>
              <a:t>		</a:t>
            </a:r>
            <a:r>
              <a:rPr lang="cs-CZ" sz="2000" dirty="0">
                <a:latin typeface="+mn-lt"/>
              </a:rPr>
              <a:t>	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294967295"/>
          </p:nvPr>
        </p:nvSpPr>
        <p:spPr>
          <a:xfrm>
            <a:off x="206411" y="6298586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8" name="Zaoblený obdélník 7"/>
          <p:cNvSpPr/>
          <p:nvPr/>
        </p:nvSpPr>
        <p:spPr>
          <a:xfrm>
            <a:off x="733425" y="1267408"/>
            <a:ext cx="10571747" cy="2453253"/>
          </a:xfrm>
          <a:prstGeom prst="roundRect">
            <a:avLst/>
          </a:prstGeom>
          <a:noFill/>
          <a:ln w="28575">
            <a:solidFill>
              <a:srgbClr val="66BF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9402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3425" y="109184"/>
            <a:ext cx="10829925" cy="1158224"/>
          </a:xfrm>
        </p:spPr>
        <p:txBody>
          <a:bodyPr/>
          <a:lstStyle/>
          <a:p>
            <a:r>
              <a:rPr lang="cs-CZ" sz="3400" dirty="0">
                <a:latin typeface="+mj-lt"/>
              </a:rPr>
              <a:t>Základní premisy pro tvorbu zákona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838200" y="1282890"/>
            <a:ext cx="10725150" cy="4765110"/>
          </a:xfrm>
        </p:spPr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Vycházíme z nedostatků stávající úpravy – zákon č. 320/2001 Sb., o finanční kontrole a prováděcí vyhláška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Možnost zefektivnění systémů – </a:t>
            </a:r>
            <a:r>
              <a:rPr lang="cs-CZ" b="1" dirty="0"/>
              <a:t>evoluce, nikoliv revoluce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Volnější pravidla pro řídicí kontrolu, větší důraz na audit a zlepšování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Ustanovení mají mít </a:t>
            </a:r>
            <a:r>
              <a:rPr lang="cs-CZ" b="1" dirty="0"/>
              <a:t>normativní</a:t>
            </a:r>
            <a:r>
              <a:rPr lang="cs-CZ" dirty="0"/>
              <a:t>, nikoliv metodickou podobu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Zákon do systému finanční kontroly </a:t>
            </a:r>
            <a:r>
              <a:rPr lang="cs-CZ" b="1" dirty="0"/>
              <a:t>nemá vnášet vlastní přestupky či sankce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Zákon má </a:t>
            </a:r>
            <a:r>
              <a:rPr lang="cs-CZ" b="1" dirty="0"/>
              <a:t>dopadat na obdobný okruh organizací </a:t>
            </a:r>
            <a:r>
              <a:rPr lang="cs-CZ" dirty="0"/>
              <a:t>(orgány veřejné správy) jako zákon stávající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/>
              <a:t>Omezování duplicit </a:t>
            </a:r>
            <a:r>
              <a:rPr lang="cs-CZ" dirty="0"/>
              <a:t>– nekontrolovat znovu to, co už někdo kontroloval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/>
              <a:t>Kontrola má být chápána jako integrální součást řízení</a:t>
            </a:r>
            <a:r>
              <a:rPr lang="cs-CZ" dirty="0"/>
              <a:t>, kterou není možné ze strany managementu organizace zcela delegovat na specializované kontrolní pracovníky (3 linie obrany)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294967295"/>
          </p:nvPr>
        </p:nvSpPr>
        <p:spPr>
          <a:xfrm>
            <a:off x="206411" y="6298586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4193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3425" y="109184"/>
            <a:ext cx="10829925" cy="1158224"/>
          </a:xfrm>
        </p:spPr>
        <p:txBody>
          <a:bodyPr/>
          <a:lstStyle/>
          <a:p>
            <a:r>
              <a:rPr lang="cs-CZ" sz="3400" dirty="0">
                <a:latin typeface="+mj-lt"/>
              </a:rPr>
              <a:t>Průběh legislativním procesem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838200" y="1282890"/>
            <a:ext cx="10725150" cy="5015696"/>
          </a:xfrm>
        </p:spPr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Práce na zákoně již od roku 2022 (analýzy, veřejné konzultace, věcný záměr zákona atd.)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Návrh zákona byl 15. 6. schválen Senátem ČR a podepsán prezidentem republiky 26. 6. 2025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10. 7. 2025 byl zákon vyhlášen ve Sbírce zákonů a mezinárodních smluv pod číslem 231/2025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15. 10. 2025 Sdělení MF č. 419/2025 o vyhlášení mezinárodních standardů interního auditu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FF0000"/>
                </a:solidFill>
              </a:rPr>
              <a:t>ÚČINNOST OD 1. LEDNA 2027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294967295"/>
          </p:nvPr>
        </p:nvSpPr>
        <p:spPr>
          <a:xfrm>
            <a:off x="206411" y="6298586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445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3425" y="109184"/>
            <a:ext cx="10829925" cy="1158224"/>
          </a:xfrm>
        </p:spPr>
        <p:txBody>
          <a:bodyPr/>
          <a:lstStyle/>
          <a:p>
            <a:r>
              <a:rPr lang="cs-CZ" sz="3400" dirty="0">
                <a:latin typeface="+mj-lt"/>
              </a:rPr>
              <a:t>Členění zákona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294967295"/>
          </p:nvPr>
        </p:nvSpPr>
        <p:spPr>
          <a:xfrm>
            <a:off x="206411" y="6298586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5" name="Zástupný symbol pro text 3"/>
          <p:cNvSpPr txBox="1">
            <a:spLocks/>
          </p:cNvSpPr>
          <p:nvPr/>
        </p:nvSpPr>
        <p:spPr>
          <a:xfrm>
            <a:off x="733425" y="1435290"/>
            <a:ext cx="5273237" cy="4765110"/>
          </a:xfrm>
          <a:prstGeom prst="rect">
            <a:avLst/>
          </a:prstGeom>
        </p:spPr>
        <p:txBody>
          <a:bodyPr vert="horz" lIns="18000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cs-CZ" b="1" dirty="0"/>
              <a:t>Stávající zákon o finanční kontrole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Obecná ustanovení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Veřejnosprávní kontrola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Finanční kontrola podle mezinárodních smluv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Vnitřní kontrolní systém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Řídicí kontrola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Interní audit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Přechodná a zmocňovací ustanovení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"/>
            </a:pPr>
            <a:r>
              <a:rPr lang="cs-CZ" b="1" dirty="0">
                <a:solidFill>
                  <a:srgbClr val="FF0000"/>
                </a:solidFill>
              </a:rPr>
              <a:t>Prováděcí vyhláška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Schvalovací, operační, hodnotící, revizní a auditní postupy a náležitosti ročních zpráv</a:t>
            </a:r>
          </a:p>
        </p:txBody>
      </p:sp>
      <p:sp>
        <p:nvSpPr>
          <p:cNvPr id="7" name="Zástupný symbol pro text 3"/>
          <p:cNvSpPr txBox="1">
            <a:spLocks/>
          </p:cNvSpPr>
          <p:nvPr/>
        </p:nvSpPr>
        <p:spPr>
          <a:xfrm>
            <a:off x="6290113" y="1435290"/>
            <a:ext cx="5273237" cy="4765110"/>
          </a:xfrm>
          <a:prstGeom prst="rect">
            <a:avLst/>
          </a:prstGeom>
        </p:spPr>
        <p:txBody>
          <a:bodyPr vert="horz" lIns="18000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cs-CZ" b="1" dirty="0"/>
              <a:t>Zákon o řízení a kontrole veřejných financí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Obecná ustanovení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Základní zásady řízení a kontroly veř. financí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Vnitřní kontrolní systém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Interní audit a vrchní audit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Veřejnosprávní kontrola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Povinnost koordinace a spolupráce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Vyhodnocování řízení a kontroly veř. financí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Přechodná a zrušovací ustanovení</a:t>
            </a:r>
          </a:p>
        </p:txBody>
      </p:sp>
    </p:spTree>
    <p:extLst>
      <p:ext uri="{BB962C8B-B14F-4D97-AF65-F5344CB8AC3E}">
        <p14:creationId xmlns:p14="http://schemas.microsoft.com/office/powerpoint/2010/main" val="1782856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A1EC1867-8720-4DB2-AB82-846A5376B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 koho zákon dopadá</a:t>
            </a:r>
          </a:p>
        </p:txBody>
      </p:sp>
      <p:sp>
        <p:nvSpPr>
          <p:cNvPr id="6" name="Zástupný text 5">
            <a:extLst>
              <a:ext uri="{FF2B5EF4-FFF2-40B4-BE49-F238E27FC236}">
                <a16:creationId xmlns:a16="http://schemas.microsoft.com/office/drawing/2014/main" id="{A4924A05-297D-43D5-BAEE-37DD5E0657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169353"/>
            <a:ext cx="5148000" cy="4320000"/>
          </a:xfrm>
        </p:spPr>
        <p:txBody>
          <a:bodyPr/>
          <a:lstStyle/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/>
              <a:t>organizační složka státu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/>
              <a:t>Kancelář Poslanecké sněmovny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/>
              <a:t>Kancelář Senátu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/>
              <a:t>státní příspěvková organizace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/>
              <a:t>státní fond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/>
              <a:t>státní organizace Správa železnic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/>
              <a:t>zdravotní pojišťovna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/>
              <a:t>veřejná vysoká škola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/>
              <a:t>veřejná výzkumná instituce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/>
              <a:t>veřejná kulturní instituce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/>
              <a:t>kraj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/>
              <a:t>hlavní město Praha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/>
              <a:t>městská část hlavního města Prahy</a:t>
            </a:r>
          </a:p>
          <a:p>
            <a:pPr>
              <a:spcBef>
                <a:spcPts val="0"/>
              </a:spcBef>
            </a:pPr>
            <a:endParaRPr lang="cs-CZ" dirty="0"/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6051093D-29BA-4A2F-BFB8-7FEB4EA7B2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05800" y="2169353"/>
            <a:ext cx="5148000" cy="4524650"/>
          </a:xfrm>
        </p:spPr>
        <p:txBody>
          <a:bodyPr/>
          <a:lstStyle/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obec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městský obvod nebo městská část </a:t>
            </a:r>
            <a:r>
              <a:rPr lang="cs-CZ" dirty="0"/>
              <a:t>statutárního města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dobrovolný svazek obcí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příspěvková organizace (ÚSC, DSO)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školská právnická osoba (MŠMT, ÚSC, DSO)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/>
              <a:t>zpravodajská služba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/>
              <a:t>jiná veřejná instituce podle zákona upravujícího pravidla rozpočtové odpovědnosti, která hospodaří s veřejnými prostředky nebo plní úkoly veřejné správy, s výjimkou státního podniku a obchodní společnosti</a:t>
            </a:r>
          </a:p>
        </p:txBody>
      </p:sp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C720CADA-4A32-CD07-46D8-21A2E9615479}"/>
              </a:ext>
            </a:extLst>
          </p:cNvPr>
          <p:cNvSpPr txBox="1">
            <a:spLocks/>
          </p:cNvSpPr>
          <p:nvPr/>
        </p:nvSpPr>
        <p:spPr>
          <a:xfrm>
            <a:off x="206411" y="6298586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EB3CF81-40B1-461F-ABB1-DF8E3BDEAF2C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0900906-48ED-040D-79F4-EE8841E6D86E}"/>
              </a:ext>
            </a:extLst>
          </p:cNvPr>
          <p:cNvSpPr txBox="1">
            <a:spLocks/>
          </p:cNvSpPr>
          <p:nvPr/>
        </p:nvSpPr>
        <p:spPr>
          <a:xfrm>
            <a:off x="838200" y="1583556"/>
            <a:ext cx="10725150" cy="525590"/>
          </a:xfrm>
          <a:prstGeom prst="rect">
            <a:avLst/>
          </a:prstGeom>
        </p:spPr>
        <p:txBody>
          <a:bodyPr vert="horz" lIns="18000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Clr>
                <a:srgbClr val="2896D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/>
              <a:t>Stejný okruh orgánů veřejné správy, pouze konkretizován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949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3425" y="109184"/>
            <a:ext cx="10829925" cy="1158224"/>
          </a:xfrm>
        </p:spPr>
        <p:txBody>
          <a:bodyPr/>
          <a:lstStyle/>
          <a:p>
            <a:r>
              <a:rPr lang="cs-CZ" sz="3400" dirty="0">
                <a:latin typeface="+mj-lt"/>
              </a:rPr>
              <a:t>Vymezení některých pojmů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838200" y="1282890"/>
            <a:ext cx="10725150" cy="4765110"/>
          </a:xfrm>
        </p:spPr>
        <p:txBody>
          <a:bodyPr/>
          <a:lstStyle/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/>
              <a:t>Vedoucí orgánu veřejné správy </a:t>
            </a:r>
            <a:r>
              <a:rPr lang="cs-CZ" dirty="0"/>
              <a:t>– vymezeno s ohledem na specifika územní samosprávy, aby bylo jasné, že u </a:t>
            </a:r>
            <a:r>
              <a:rPr lang="cs-CZ" dirty="0">
                <a:solidFill>
                  <a:srgbClr val="FF0000"/>
                </a:solidFill>
              </a:rPr>
              <a:t>obce je to starosta</a:t>
            </a:r>
            <a:r>
              <a:rPr lang="cs-CZ" dirty="0"/>
              <a:t>, u kraje je to ředitel krajského úřadu, nikoliv kolektivní orgány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FF0000"/>
                </a:solidFill>
              </a:rPr>
              <a:t>Většina v praxi zažitých pojmů v zákoně zachována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Příkazce operace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Hlavní účetní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Správce rozpočtu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Řídicí kontrola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Veřejnosprávní kontrola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Interní audit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Atd.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294967295"/>
          </p:nvPr>
        </p:nvSpPr>
        <p:spPr>
          <a:xfrm>
            <a:off x="206411" y="6298586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1090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3425" y="109184"/>
            <a:ext cx="10829925" cy="1158224"/>
          </a:xfrm>
        </p:spPr>
        <p:txBody>
          <a:bodyPr/>
          <a:lstStyle/>
          <a:p>
            <a:r>
              <a:rPr lang="cs-CZ" sz="3400" dirty="0">
                <a:latin typeface="+mj-lt"/>
              </a:rPr>
              <a:t>Základní zásady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838200" y="1282890"/>
            <a:ext cx="10725150" cy="4765110"/>
          </a:xfrm>
        </p:spPr>
        <p:txBody>
          <a:bodyPr/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b="1" dirty="0"/>
              <a:t>Zásada řádného finančního řízení </a:t>
            </a:r>
            <a:r>
              <a:rPr lang="cs-CZ" dirty="0"/>
              <a:t>– s veřejnými prostředky je každý povinen nakládat účelně, hospodárně a efektivitě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b="1" dirty="0"/>
              <a:t>Zásada spolupráce </a:t>
            </a:r>
            <a:r>
              <a:rPr lang="cs-CZ" dirty="0"/>
              <a:t>(zásada jednotného auditu) – orgány veřejné správy jsou povinny vzájemně spolupracovat, svou kontrolní činnost koordinovat a přejímat sdílené výsledky tam, kde je to možné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b="1" dirty="0"/>
              <a:t>Zásada prevence </a:t>
            </a:r>
            <a:r>
              <a:rPr lang="cs-CZ" dirty="0"/>
              <a:t>– orgány veřejné správy jsou povinny klást při výkonu kontroly a auditu důraz na prevenci selhání a nápravu systémových nedostatků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b="1" dirty="0"/>
              <a:t>Zásada přístupu založeného na posouzení rizik </a:t>
            </a:r>
            <a:r>
              <a:rPr lang="cs-CZ" dirty="0"/>
              <a:t>– orgány veřejné správy jsou k řízení a kontrole veřejných financí povinny přistupovat na základě vyhodnocení rizik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b="1" dirty="0"/>
              <a:t>Zásada rozdělení práv a povinností </a:t>
            </a:r>
            <a:r>
              <a:rPr lang="cs-CZ" dirty="0"/>
              <a:t>(zásada čtyř očí) – orgány veřejné správy jsou povinny dbát při řízení a kontrole veřejných financí na rozdělení práv a povinností (při přípravě, schvalování, provádění a kontrole operací) mezi více osob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b="1" dirty="0"/>
              <a:t>Zásada zachování auditní stopy </a:t>
            </a:r>
            <a:r>
              <a:rPr lang="cs-CZ" dirty="0"/>
              <a:t>– orgány veřejné správy jsou povinny uchovávat průkazné záznamy o úkonech v rámci řízení a kontroly veřejných financí a o nastavení a změnách systému</a:t>
            </a:r>
            <a:endParaRPr lang="cs-CZ" b="1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294967295"/>
          </p:nvPr>
        </p:nvSpPr>
        <p:spPr>
          <a:xfrm>
            <a:off x="206411" y="6298586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1864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3425" y="109184"/>
            <a:ext cx="10829925" cy="1158224"/>
          </a:xfrm>
        </p:spPr>
        <p:txBody>
          <a:bodyPr/>
          <a:lstStyle/>
          <a:p>
            <a:r>
              <a:rPr lang="cs-CZ" sz="3400" dirty="0">
                <a:latin typeface="+mj-lt"/>
              </a:rPr>
              <a:t>Změny v oblasti řídicí kontroly (1/3)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>
          <a:xfrm>
            <a:off x="838200" y="1282890"/>
            <a:ext cx="10725150" cy="5083404"/>
          </a:xfrm>
        </p:spPr>
        <p:txBody>
          <a:bodyPr/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Zavedení </a:t>
            </a:r>
            <a:r>
              <a:rPr lang="cs-CZ" dirty="0">
                <a:solidFill>
                  <a:srgbClr val="FF0000"/>
                </a:solidFill>
              </a:rPr>
              <a:t>povinnosti nastavit a udržovat přiměřený a účinný vnitřní kontrolní systém </a:t>
            </a:r>
            <a:r>
              <a:rPr lang="cs-CZ" b="1" dirty="0">
                <a:solidFill>
                  <a:srgbClr val="FF0000"/>
                </a:solidFill>
              </a:rPr>
              <a:t>vnitřním předpisem</a:t>
            </a:r>
            <a:r>
              <a:rPr lang="cs-CZ" dirty="0"/>
              <a:t>, vč. úpravy definice, co je považováno za „přiměřený a účinný vnitřní kontrolní systém“: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CHJ vydá vzorovou směrnici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Postupné </a:t>
            </a:r>
            <a:r>
              <a:rPr lang="cs-CZ" b="1" dirty="0"/>
              <a:t>fáze</a:t>
            </a:r>
            <a:r>
              <a:rPr lang="cs-CZ" dirty="0"/>
              <a:t> </a:t>
            </a:r>
            <a:r>
              <a:rPr lang="cs-CZ" b="1" dirty="0"/>
              <a:t>řídicí kontroly zjednodušeny </a:t>
            </a:r>
            <a:r>
              <a:rPr lang="cs-CZ" dirty="0"/>
              <a:t>na kontrolu „předběžnou řídicí kontrolu“ (před schválením operace / před platbou) a „následnou řídicí kontrolu“: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„Průběžná řídicí kontrola“ jako fáze řídicí kontroly již v zákoně definována není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cs-CZ" dirty="0"/>
              <a:t>Jednoznačné stanovení osoby </a:t>
            </a:r>
            <a:r>
              <a:rPr lang="cs-CZ" b="1" dirty="0"/>
              <a:t>příkazce operace jako osoby schvalující </a:t>
            </a:r>
            <a:r>
              <a:rPr lang="cs-CZ" dirty="0"/>
              <a:t>operaci v celém jejím rozsahu, správce rozpočtu / hlavní účetní operaci prověřují, neschvalují: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/>
              <a:t>Příkazcem operace je</a:t>
            </a:r>
            <a:r>
              <a:rPr lang="cs-CZ" dirty="0"/>
              <a:t>: vedoucí orgánu veřejné správy, jím určený zaměstnanec pověřený řízením činnosti, </a:t>
            </a:r>
            <a:r>
              <a:rPr lang="cs-CZ" dirty="0">
                <a:solidFill>
                  <a:srgbClr val="FF0000"/>
                </a:solidFill>
              </a:rPr>
              <a:t>místostarosta / náměstek primátora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Zavedení možnosti </a:t>
            </a:r>
            <a:r>
              <a:rPr lang="cs-CZ" dirty="0">
                <a:solidFill>
                  <a:srgbClr val="FF0000"/>
                </a:solidFill>
              </a:rPr>
              <a:t>v odůvodněných případech pověřit správcem rozpočtu či hlavním účetním </a:t>
            </a:r>
            <a:r>
              <a:rPr lang="cs-CZ" b="1" dirty="0">
                <a:solidFill>
                  <a:srgbClr val="FF0000"/>
                </a:solidFill>
              </a:rPr>
              <a:t>jinou osobu než zaměstnance</a:t>
            </a:r>
            <a:r>
              <a:rPr lang="cs-CZ" dirty="0"/>
              <a:t> orgánu veřejné správy (kromě ministerstva), stále platí i možnost </a:t>
            </a:r>
            <a:r>
              <a:rPr lang="cs-CZ" b="1" dirty="0"/>
              <a:t>sloučení</a:t>
            </a:r>
            <a:r>
              <a:rPr lang="cs-CZ" dirty="0"/>
              <a:t> těchto funkcí v odůvodněných případech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294967295"/>
          </p:nvPr>
        </p:nvSpPr>
        <p:spPr>
          <a:xfrm>
            <a:off x="206411" y="6298586"/>
            <a:ext cx="442784" cy="395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3482318"/>
      </p:ext>
    </p:extLst>
  </p:cSld>
  <p:clrMapOvr>
    <a:masterClrMapping/>
  </p:clrMapOvr>
</p:sld>
</file>

<file path=ppt/theme/theme1.xml><?xml version="1.0" encoding="utf-8"?>
<a:theme xmlns:a="http://schemas.openxmlformats.org/drawingml/2006/main" name="Úvod">
  <a:themeElements>
    <a:clrScheme name="Vlastní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006D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Šablona 16-9.potx [jen pro čtení]" id="{EE3247DF-29BA-43CF-93C3-EDE74429997A}" vid="{06F3A7BC-3720-476F-A7D1-0D7ED7BE6B63}"/>
    </a:ext>
  </a:extLst>
</a:theme>
</file>

<file path=ppt/theme/theme10.xml><?xml version="1.0" encoding="utf-8"?>
<a:theme xmlns:a="http://schemas.openxmlformats.org/drawingml/2006/main" name="Speciální">
  <a:themeElements>
    <a:clrScheme name="Vlastní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006D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Šablona 16-9.potx [jen pro čtení]" id="{EE3247DF-29BA-43CF-93C3-EDE74429997A}" vid="{37FA8778-92D6-4915-8EA5-B41DB337CE54}"/>
    </a:ext>
  </a:extLst>
</a:theme>
</file>

<file path=ppt/theme/theme1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Závěr">
  <a:themeElements>
    <a:clrScheme name="Vlastní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006D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Šablona 16-9.potx [jen pro čtení]" id="{EE3247DF-29BA-43CF-93C3-EDE74429997A}" vid="{B7F420CF-C64C-4332-9013-F979619DECF0}"/>
    </a:ext>
  </a:extLst>
</a:theme>
</file>

<file path=ppt/theme/theme3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Předělová stránka">
  <a:themeElements>
    <a:clrScheme name="Vlastní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006D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Šablona 16-9.potx [jen pro čtení]" id="{EE3247DF-29BA-43CF-93C3-EDE74429997A}" vid="{217D6B49-F8F3-4289-A677-23A82FF69CB3}"/>
    </a:ext>
  </a:extLst>
</a:theme>
</file>

<file path=ppt/theme/theme5.xml><?xml version="1.0" encoding="utf-8"?>
<a:theme xmlns:a="http://schemas.openxmlformats.org/drawingml/2006/main" name="Obsah">
  <a:themeElements>
    <a:clrScheme name="Vlastní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006D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Šablona 16-9.potx [jen pro čtení]" id="{EE3247DF-29BA-43CF-93C3-EDE74429997A}" vid="{E1833F38-427B-4DBA-998B-025D2933F6AA}"/>
    </a:ext>
  </a:extLst>
</a:theme>
</file>

<file path=ppt/theme/theme6.xml><?xml version="1.0" encoding="utf-8"?>
<a:theme xmlns:a="http://schemas.openxmlformats.org/drawingml/2006/main" name="Různé typy stránek">
  <a:themeElements>
    <a:clrScheme name="Vlastní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006D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Šablona 16-9.potx [jen pro čtení]" id="{EE3247DF-29BA-43CF-93C3-EDE74429997A}" vid="{BE8074D6-8066-4854-8EB6-C686D71B7F69}"/>
    </a:ext>
  </a:extLst>
</a:theme>
</file>

<file path=ppt/theme/theme7.xml><?xml version="1.0" encoding="utf-8"?>
<a:theme xmlns:a="http://schemas.openxmlformats.org/drawingml/2006/main" name="Graf">
  <a:themeElements>
    <a:clrScheme name="Vlastní 2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398D2"/>
      </a:accent1>
      <a:accent2>
        <a:srgbClr val="E94C55"/>
      </a:accent2>
      <a:accent3>
        <a:srgbClr val="F9BF73"/>
      </a:accent3>
      <a:accent4>
        <a:srgbClr val="66BFAE"/>
      </a:accent4>
      <a:accent5>
        <a:srgbClr val="955B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Šablona 16-9.potx [jen pro čtení]" id="{EE3247DF-29BA-43CF-93C3-EDE74429997A}" vid="{290F723D-7A7C-4F0D-AD17-8A533FBAD2FE}"/>
    </a:ext>
  </a:extLst>
</a:theme>
</file>

<file path=ppt/theme/theme8.xml><?xml version="1.0" encoding="utf-8"?>
<a:theme xmlns:a="http://schemas.openxmlformats.org/drawingml/2006/main" name="Dva obrázky s popisky">
  <a:themeElements>
    <a:clrScheme name="Vlastní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006D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Šablona 16-9.potx [jen pro čtení]" id="{EE3247DF-29BA-43CF-93C3-EDE74429997A}" vid="{9C399B3D-F975-495E-9461-63A565BD3A8B}"/>
    </a:ext>
  </a:extLst>
</a:theme>
</file>

<file path=ppt/theme/theme9.xml><?xml version="1.0" encoding="utf-8"?>
<a:theme xmlns:a="http://schemas.openxmlformats.org/drawingml/2006/main" name="Tři obrázky s popisky">
  <a:themeElements>
    <a:clrScheme name="Vlastní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B7E9"/>
      </a:accent1>
      <a:accent2>
        <a:srgbClr val="2896D3"/>
      </a:accent2>
      <a:accent3>
        <a:srgbClr val="006DA1"/>
      </a:accent3>
      <a:accent4>
        <a:srgbClr val="E94C55"/>
      </a:accent4>
      <a:accent5>
        <a:srgbClr val="006DA1"/>
      </a:accent5>
      <a:accent6>
        <a:srgbClr val="FFFFFF"/>
      </a:accent6>
      <a:hlink>
        <a:srgbClr val="006DA1"/>
      </a:hlink>
      <a:folHlink>
        <a:srgbClr val="E94C55"/>
      </a:folHlink>
    </a:clrScheme>
    <a:fontScheme name="Vlastní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Šablona 16-9.potx [jen pro čtení]" id="{EE3247DF-29BA-43CF-93C3-EDE74429997A}" vid="{2B30D93C-8394-4A1F-A211-B4F755C5B35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7F6911759377A489158637EE57A7A06" ma:contentTypeVersion="9" ma:contentTypeDescription="Vytvořit nový dokument" ma:contentTypeScope="" ma:versionID="22dcb395c5bd9ad3a5a6295c34e4f7ad">
  <xsd:schema xmlns:xsd="http://www.w3.org/2001/XMLSchema" xmlns:p="http://schemas.microsoft.com/office/2006/metadata/properties" xmlns:ns2="57c3d9b8-bc72-4856-b35c-920442c0b9a4" xmlns:ns3="http://schemas.microsoft.com/sharepoint/v3/fields" targetNamespace="http://schemas.microsoft.com/office/2006/metadata/properties" ma:root="true" ma:fieldsID="cf99c080062c4bb3b487e0af1ab196dc" ns2:_="" ns3:_="">
    <xsd:import namespace="57c3d9b8-bc72-4856-b35c-920442c0b9a4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pozn_x00e1_mka" minOccurs="0"/>
                <xsd:element ref="ns3:_DCDateCreated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57c3d9b8-bc72-4856-b35c-920442c0b9a4" elementFormDefault="qualified">
    <xsd:import namespace="http://schemas.microsoft.com/office/2006/documentManagement/types"/>
    <xsd:element name="pozn_x00e1_mka" ma:index="8" nillable="true" ma:displayName="Poznámka" ma:default="" ma:internalName="pozn_x00e1_mka">
      <xsd:simpleType>
        <xsd:restriction base="dms:Text">
          <xsd:maxLength value="255"/>
        </xsd:restriction>
      </xsd:simpleType>
    </xsd:element>
  </xsd:schema>
  <xsd:schema xmlns:xsd="http://www.w3.org/2001/XMLSchema" xmlns:dms="http://schemas.microsoft.com/office/2006/documentManagement/types" targetNamespace="http://schemas.microsoft.com/sharepoint/v3/fields" elementFormDefault="qualified">
    <xsd:import namespace="http://schemas.microsoft.com/office/2006/documentManagement/types"/>
    <xsd:element name="_DCDateCreated" ma:index="11" nillable="true" ma:displayName="Datum vytvoření" ma:default="[today]" ma:description="Datum, k němuž byl tento prostředek vytvořen" ma:format="DateTime" ma:internalName="_DCDateCreated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10" ma:displayName="Autor"/>
        <xsd:element ref="dcterms:created" minOccurs="0" maxOccurs="1"/>
        <xsd:element ref="dc:identifier" minOccurs="0" maxOccurs="1"/>
        <xsd:element name="contentType" minOccurs="0" maxOccurs="1" type="xsd:string" ma:index="0" ma:displayName="Typ obsahu" ma:readOnly="true"/>
        <xsd:element ref="dc:title" minOccurs="0" maxOccurs="1" ma:index="4" ma:displayName="Nadpis"/>
        <xsd:element ref="dc:subject" minOccurs="0" maxOccurs="1"/>
        <xsd:element ref="dc:description" minOccurs="0" maxOccurs="1" ma:index="9" ma:displayName="Komentář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pozn_x00e1_mka xmlns="57c3d9b8-bc72-4856-b35c-920442c0b9a4" xsi:nil="true"/>
    <_DCDateCreated xmlns="http://schemas.microsoft.com/sharepoint/v3/fields">2020-08-04T12:43:00+00:00</_DCDateCreated>
  </documentManagement>
</p:properties>
</file>

<file path=customXml/itemProps1.xml><?xml version="1.0" encoding="utf-8"?>
<ds:datastoreItem xmlns:ds="http://schemas.openxmlformats.org/officeDocument/2006/customXml" ds:itemID="{334B5AF6-26CB-4910-81DC-330A19CD42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8230E46-01C3-41A4-9FF3-AC3BE958BF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c3d9b8-bc72-4856-b35c-920442c0b9a4"/>
    <ds:schemaRef ds:uri="http://schemas.microsoft.com/sharepoint/v3/field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40119A97-8F21-48FF-B049-FE9C103EE9FA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sharepoint/v3/fields"/>
    <ds:schemaRef ds:uri="57c3d9b8-bc72-4856-b35c-920442c0b9a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Šablona 16-9</Template>
  <TotalTime>10640</TotalTime>
  <Words>1882</Words>
  <Application>Microsoft Office PowerPoint</Application>
  <PresentationFormat>Širokoúhlá obrazovka</PresentationFormat>
  <Paragraphs>206</Paragraphs>
  <Slides>18</Slides>
  <Notes>16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10</vt:i4>
      </vt:variant>
      <vt:variant>
        <vt:lpstr>Nadpisy snímků</vt:lpstr>
      </vt:variant>
      <vt:variant>
        <vt:i4>18</vt:i4>
      </vt:variant>
    </vt:vector>
  </HeadingPairs>
  <TitlesOfParts>
    <vt:vector size="35" baseType="lpstr">
      <vt:lpstr>Arial</vt:lpstr>
      <vt:lpstr>AvenirNext LT Pro Bold</vt:lpstr>
      <vt:lpstr>Calibri</vt:lpstr>
      <vt:lpstr>Calibri Light</vt:lpstr>
      <vt:lpstr>Segoe UI</vt:lpstr>
      <vt:lpstr>Symbol</vt:lpstr>
      <vt:lpstr>Wingdings</vt:lpstr>
      <vt:lpstr>Úvod</vt:lpstr>
      <vt:lpstr>Závěr</vt:lpstr>
      <vt:lpstr>Vlastní návrh</vt:lpstr>
      <vt:lpstr>Předělová stránka</vt:lpstr>
      <vt:lpstr>Obsah</vt:lpstr>
      <vt:lpstr>Různé typy stránek</vt:lpstr>
      <vt:lpstr>Graf</vt:lpstr>
      <vt:lpstr>Dva obrázky s popisky</vt:lpstr>
      <vt:lpstr>Tři obrázky s popisky</vt:lpstr>
      <vt:lpstr>Speciální</vt:lpstr>
      <vt:lpstr>Prezentace aplikace PowerPoint</vt:lpstr>
      <vt:lpstr>Působnost zákona</vt:lpstr>
      <vt:lpstr>Základní premisy pro tvorbu zákona</vt:lpstr>
      <vt:lpstr>Průběh legislativním procesem</vt:lpstr>
      <vt:lpstr>Členění zákona</vt:lpstr>
      <vt:lpstr>Na koho zákon dopadá</vt:lpstr>
      <vt:lpstr>Vymezení některých pojmů</vt:lpstr>
      <vt:lpstr>Základní zásady</vt:lpstr>
      <vt:lpstr>Změny v oblasti řídicí kontroly (1/3)</vt:lpstr>
      <vt:lpstr>Změny v oblasti řídicí kontroly (2/3)</vt:lpstr>
      <vt:lpstr>Změny v oblasti řídicí kontroly (3/3)</vt:lpstr>
      <vt:lpstr>Změny v oblasti interního auditu (1/3)</vt:lpstr>
      <vt:lpstr>Změny v oblasti interního auditu (2/3)</vt:lpstr>
      <vt:lpstr>Změny v oblasti interního auditu (3/3)</vt:lpstr>
      <vt:lpstr>Změny v oblasti veřejnosprávní kontroly</vt:lpstr>
      <vt:lpstr>Vykazování výsledků finančního řízení a kontroly</vt:lpstr>
      <vt:lpstr>Omezování duplicit kontrol dotací</vt:lpstr>
      <vt:lpstr>Zdroje a kontakty</vt:lpstr>
    </vt:vector>
  </TitlesOfParts>
  <Company>Ministerstvo financí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Kapounová Radka Ing.</dc:creator>
  <dc:description/>
  <cp:lastModifiedBy>Berková Hana</cp:lastModifiedBy>
  <cp:revision>324</cp:revision>
  <cp:lastPrinted>2025-01-20T14:43:59Z</cp:lastPrinted>
  <dcterms:created xsi:type="dcterms:W3CDTF">2021-01-20T08:44:31Z</dcterms:created>
  <dcterms:modified xsi:type="dcterms:W3CDTF">2025-11-14T09:24:43Z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0x01010067F6911759377A489158637EE57A7A06</vt:lpwstr>
  </property>
</Properties>
</file>