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9" r:id="rId4"/>
    <p:sldId id="281" r:id="rId5"/>
    <p:sldId id="259" r:id="rId6"/>
    <p:sldId id="279" r:id="rId7"/>
    <p:sldId id="270" r:id="rId8"/>
    <p:sldId id="280" r:id="rId9"/>
    <p:sldId id="268" r:id="rId10"/>
    <p:sldId id="266" r:id="rId11"/>
    <p:sldId id="282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12AF96-A109-4673-A142-F70649629C29}" v="12" dt="2025-11-19T12:27:42.2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1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8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2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7" y="367390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1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Děkujeme</a:t>
            </a:r>
            <a:br>
              <a:rPr lang="cs-CZ"/>
            </a:br>
            <a:r>
              <a:rPr lang="cs-CZ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s-CZ"/>
              <a:t>Krajský úřad ZK</a:t>
            </a:r>
          </a:p>
          <a:p>
            <a:r>
              <a:rPr lang="cs-CZ"/>
              <a:t>Třída Tomáše Bati 21</a:t>
            </a:r>
          </a:p>
          <a:p>
            <a:r>
              <a:rPr lang="cs-CZ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8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2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7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594" indent="-228594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783" indent="-228594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2971" indent="-228594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160" indent="-228594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349" indent="-228594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7" y="6111877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2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9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7" y="367390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1" y="406400"/>
            <a:ext cx="5150127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1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1" y="4563562"/>
            <a:ext cx="5150127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1" y="580543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783" indent="-228594">
              <a:buFont typeface="Wingdings" pitchFamily="2" charset="2"/>
              <a:buChar char="§"/>
              <a:defRPr/>
            </a:lvl2pPr>
            <a:lvl3pPr marL="1142971" indent="-228594">
              <a:buFont typeface="Wingdings" pitchFamily="2" charset="2"/>
              <a:buChar char="§"/>
              <a:defRPr/>
            </a:lvl3pPr>
            <a:lvl4pPr marL="1600160" indent="-228594">
              <a:buFont typeface="Wingdings" pitchFamily="2" charset="2"/>
              <a:buChar char="§"/>
              <a:defRPr/>
            </a:lvl4pPr>
            <a:lvl5pPr marL="2057349" indent="-228594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>
                <a:latin typeface="Degular" pitchFamily="82" charset="0"/>
              </a:rPr>
              <a:t>zde vložte fotku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2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7" y="367390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19.11.2025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2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7" y="367390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19.11.2025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2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7" y="367390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19.11.2025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linskykraj.cz/metodicke-doporuceni-ke-komunitnimu-kompostovani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1" y="465366"/>
            <a:ext cx="10681879" cy="3027135"/>
          </a:xfrm>
        </p:spPr>
        <p:txBody>
          <a:bodyPr anchor="t">
            <a:normAutofit/>
          </a:bodyPr>
          <a:lstStyle/>
          <a:p>
            <a:pPr algn="l">
              <a:lnSpc>
                <a:spcPct val="70000"/>
              </a:lnSpc>
            </a:pPr>
            <a:br>
              <a:rPr lang="cs-CZ" altLang="cs-CZ" sz="4800" dirty="0">
                <a:latin typeface="+mj-lt"/>
              </a:rPr>
            </a:br>
            <a:br>
              <a:rPr lang="cs-CZ" altLang="cs-CZ" sz="4800" dirty="0">
                <a:latin typeface="+mj-lt"/>
              </a:rPr>
            </a:br>
            <a:r>
              <a:rPr lang="cs-CZ" altLang="cs-CZ" sz="4800" dirty="0">
                <a:latin typeface="+mj-lt"/>
              </a:rPr>
              <a:t>Aktuality v oblasti životního prostředí</a:t>
            </a:r>
            <a:br>
              <a:rPr lang="cs-CZ" altLang="cs-CZ" sz="4800" dirty="0">
                <a:latin typeface="+mj-lt"/>
              </a:rPr>
            </a:br>
            <a:endParaRPr lang="cs-CZ" sz="480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1" y="3492501"/>
            <a:ext cx="9144000" cy="2220041"/>
          </a:xfrm>
        </p:spPr>
        <p:txBody>
          <a:bodyPr anchor="t">
            <a:normAutofit lnSpcReduction="10000"/>
          </a:bodyPr>
          <a:lstStyle/>
          <a:p>
            <a:pPr algn="l"/>
            <a:endParaRPr lang="cs-CZ" altLang="cs-CZ" dirty="0">
              <a:latin typeface="+mj-lt"/>
            </a:endParaRPr>
          </a:p>
          <a:p>
            <a:pPr algn="l"/>
            <a:r>
              <a:rPr lang="cs-CZ" altLang="cs-CZ" dirty="0">
                <a:latin typeface="+mj-lt"/>
              </a:rPr>
              <a:t>Renata Prchlíková</a:t>
            </a:r>
          </a:p>
          <a:p>
            <a:pPr algn="l"/>
            <a:r>
              <a:rPr lang="cs-CZ" altLang="cs-CZ" dirty="0">
                <a:latin typeface="+mj-lt"/>
              </a:rPr>
              <a:t>Radní pro životní prostředí a zemědělství Zlínského kraje</a:t>
            </a:r>
          </a:p>
          <a:p>
            <a:pPr algn="l"/>
            <a:endParaRPr lang="cs-CZ" altLang="cs-CZ" dirty="0">
              <a:latin typeface="+mj-lt"/>
            </a:endParaRPr>
          </a:p>
          <a:p>
            <a:pPr algn="l"/>
            <a:r>
              <a:rPr lang="cs-CZ" altLang="cs-CZ" dirty="0">
                <a:latin typeface="+mj-lt"/>
              </a:rPr>
              <a:t>Luhačovice, 20. listopadu 2025</a:t>
            </a:r>
          </a:p>
          <a:p>
            <a:pPr algn="l"/>
            <a:endParaRPr lang="cs-CZ" altLang="cs-CZ" dirty="0">
              <a:latin typeface="+mj-lt"/>
            </a:endParaRPr>
          </a:p>
          <a:p>
            <a:pPr algn="l"/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8" y="5509395"/>
            <a:ext cx="3042271" cy="88324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9EE83D9-FA5C-1BC6-C6F4-DDE799E91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7455" y="803031"/>
            <a:ext cx="2351803" cy="235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6812A7D-C6A0-B008-A8E3-CE21A82FA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7" y="367388"/>
            <a:ext cx="11264900" cy="931325"/>
          </a:xfrm>
        </p:spPr>
        <p:txBody>
          <a:bodyPr anchor="t">
            <a:normAutofit/>
          </a:bodyPr>
          <a:lstStyle/>
          <a:p>
            <a:r>
              <a:rPr lang="cs-CZ" sz="2800" dirty="0"/>
              <a:t>Spolupráce se zemědělci a potravináři Zlínského kraje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F753CB5D-FC83-6FE2-49D5-A56D426D7581}"/>
              </a:ext>
            </a:extLst>
          </p:cNvPr>
          <p:cNvSpPr txBox="1"/>
          <p:nvPr/>
        </p:nvSpPr>
        <p:spPr>
          <a:xfrm>
            <a:off x="10153651" y="5133928"/>
            <a:ext cx="4061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i="1" dirty="0"/>
              <a:t> </a:t>
            </a:r>
          </a:p>
        </p:txBody>
      </p:sp>
      <p:pic>
        <p:nvPicPr>
          <p:cNvPr id="28" name="Zástupný obsah 27" descr="Obsah obrázku tráva, venku, Louka, louky a pastviny&#10;&#10;Obsah generovaný pomocí AI může být nesprávný.">
            <a:extLst>
              <a:ext uri="{FF2B5EF4-FFF2-40B4-BE49-F238E27FC236}">
                <a16:creationId xmlns:a16="http://schemas.microsoft.com/office/drawing/2014/main" id="{4222BF5D-A6CD-A8C6-C524-9F58672E84F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028923" y="1378420"/>
            <a:ext cx="2956578" cy="5112192"/>
          </a:xfrm>
        </p:spPr>
      </p:pic>
      <p:sp>
        <p:nvSpPr>
          <p:cNvPr id="2" name="Zástupný symbol pro číslo snímku 2">
            <a:extLst>
              <a:ext uri="{FF2B5EF4-FFF2-40B4-BE49-F238E27FC236}">
                <a16:creationId xmlns:a16="http://schemas.microsoft.com/office/drawing/2014/main" id="{2291C463-AC3C-9F94-D14C-3D7CC0B7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6226453"/>
            <a:ext cx="2743200" cy="250548"/>
          </a:xfrm>
        </p:spPr>
        <p:txBody>
          <a:bodyPr anchor="b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57D43A2-98E4-B24E-9228-7624BE346F8E}" type="slidenum">
              <a:rPr lang="cs-CZ" sz="1200" b="1" i="1">
                <a:solidFill>
                  <a:schemeClr val="bg1">
                    <a:lumMod val="50000"/>
                  </a:scheme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cs-CZ" sz="1200" b="1" i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2597C89F-F373-F625-FAB7-428016FED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6748" y="1628980"/>
            <a:ext cx="7000568" cy="4861632"/>
          </a:xfrm>
        </p:spPr>
        <p:txBody>
          <a:bodyPr>
            <a:normAutofit/>
          </a:bodyPr>
          <a:lstStyle/>
          <a:p>
            <a:r>
              <a:rPr lang="cs-CZ" sz="1600" dirty="0"/>
              <a:t>Proběhla soutěž nejlepších výrobců regionálních potravin </a:t>
            </a:r>
            <a:r>
              <a:rPr lang="cs-CZ" sz="1600" b="1" dirty="0"/>
              <a:t>Regionální potravina Zlínského kraje</a:t>
            </a:r>
            <a:r>
              <a:rPr lang="cs-CZ" sz="1600" dirty="0"/>
              <a:t> a </a:t>
            </a:r>
            <a:r>
              <a:rPr lang="cs-CZ" sz="1600" b="1" dirty="0"/>
              <a:t>Chuť Zlínského kraje </a:t>
            </a:r>
            <a:r>
              <a:rPr lang="cs-CZ" sz="1600" dirty="0"/>
              <a:t>– cílem je propagovat místní výrobce a výrobky</a:t>
            </a:r>
          </a:p>
          <a:p>
            <a:r>
              <a:rPr lang="cs-CZ" sz="1600" dirty="0"/>
              <a:t>Každý měsíc je zveřejněn medailonek jednoho oceněného výrobce </a:t>
            </a:r>
            <a:br>
              <a:rPr lang="cs-CZ" sz="1600" dirty="0"/>
            </a:br>
            <a:r>
              <a:rPr lang="cs-CZ" sz="1600" dirty="0"/>
              <a:t>v magazínu Zlínského kraje</a:t>
            </a:r>
          </a:p>
          <a:p>
            <a:r>
              <a:rPr lang="cs-CZ" sz="1600" dirty="0"/>
              <a:t>Máme úzkou spolupráci s Agrární komorou Zlínského kraje a Svazem, soukromých zemědělců</a:t>
            </a:r>
          </a:p>
          <a:p>
            <a:r>
              <a:rPr lang="cs-CZ" sz="1600" dirty="0"/>
              <a:t>Podporujeme významné akce propagující regionální zemědělství a produkci – Dožínky Zlínského kraje, Top víno Slovácka</a:t>
            </a:r>
          </a:p>
          <a:p>
            <a:r>
              <a:rPr lang="cs-CZ" sz="1600" dirty="0"/>
              <a:t>Dotační titul -  RP27-25 Podpora regionální zemědělské, potravinářské </a:t>
            </a:r>
            <a:br>
              <a:rPr lang="cs-CZ" sz="1600" dirty="0"/>
            </a:br>
            <a:r>
              <a:rPr lang="cs-CZ" sz="1600" dirty="0"/>
              <a:t>a vinařské produkce – podpořeno bude 10 projektů za téměř 1,9 mil  Kč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8924D51-D354-F63A-428A-155953049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6817" y="4780409"/>
            <a:ext cx="2359742" cy="188864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1D4D4B3-5BFB-74E5-DED9-A70C2E30C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962" y="4780409"/>
            <a:ext cx="2444445" cy="183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6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08A39-383B-C698-1DB6-61CE001A3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EA1B9D-D4AC-6184-EA86-A8667F47DE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1" y="465366"/>
            <a:ext cx="10681879" cy="3027135"/>
          </a:xfrm>
        </p:spPr>
        <p:txBody>
          <a:bodyPr anchor="t">
            <a:normAutofit fontScale="90000"/>
          </a:bodyPr>
          <a:lstStyle/>
          <a:p>
            <a:pPr algn="ctr">
              <a:lnSpc>
                <a:spcPct val="70000"/>
              </a:lnSpc>
            </a:pPr>
            <a:br>
              <a:rPr lang="cs-CZ" altLang="cs-CZ" sz="4800" dirty="0">
                <a:latin typeface="+mj-lt"/>
              </a:rPr>
            </a:br>
            <a:br>
              <a:rPr lang="cs-CZ" altLang="cs-CZ" sz="4800" dirty="0">
                <a:latin typeface="+mj-lt"/>
              </a:rPr>
            </a:br>
            <a:br>
              <a:rPr lang="cs-CZ" altLang="cs-CZ" sz="4800" dirty="0">
                <a:latin typeface="+mj-lt"/>
              </a:rPr>
            </a:br>
            <a:br>
              <a:rPr lang="cs-CZ" altLang="cs-CZ" sz="4800" dirty="0">
                <a:latin typeface="+mj-lt"/>
              </a:rPr>
            </a:br>
            <a:r>
              <a:rPr lang="cs-CZ" altLang="cs-CZ" sz="4800" dirty="0">
                <a:latin typeface="+mj-lt"/>
              </a:rPr>
              <a:t>Děkuji za pozornost</a:t>
            </a:r>
            <a:br>
              <a:rPr lang="cs-CZ" altLang="cs-CZ" dirty="0">
                <a:latin typeface="+mj-lt"/>
              </a:rPr>
            </a:br>
            <a:endParaRPr lang="cs-CZ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B7259C8-14F3-2AB7-E8F5-673EF6F7D8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1" y="4434348"/>
            <a:ext cx="9144000" cy="1958286"/>
          </a:xfrm>
        </p:spPr>
        <p:txBody>
          <a:bodyPr anchor="t">
            <a:normAutofit/>
          </a:bodyPr>
          <a:lstStyle/>
          <a:p>
            <a:pPr algn="l"/>
            <a:r>
              <a:rPr lang="cs-CZ" altLang="cs-CZ" dirty="0">
                <a:latin typeface="+mj-lt"/>
              </a:rPr>
              <a:t> </a:t>
            </a:r>
          </a:p>
          <a:p>
            <a:pPr algn="l"/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71C0C7C-1022-0CAB-4905-9F3776C95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8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0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450651"/>
            <a:ext cx="10961059" cy="672095"/>
          </a:xfrm>
          <a:solidFill>
            <a:schemeClr val="tx1"/>
          </a:solidFill>
        </p:spPr>
        <p:txBody>
          <a:bodyPr anchor="ctr">
            <a:normAutofit fontScale="90000"/>
          </a:bodyPr>
          <a:lstStyle/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1" y="1469986"/>
            <a:ext cx="11264900" cy="5163869"/>
          </a:xfrm>
        </p:spPr>
        <p:txBody>
          <a:bodyPr>
            <a:normAutofit/>
          </a:bodyPr>
          <a:lstStyle/>
          <a:p>
            <a:r>
              <a:rPr lang="cs-CZ" sz="2400" dirty="0"/>
              <a:t>Odpadové hospodářství </a:t>
            </a:r>
          </a:p>
          <a:p>
            <a:r>
              <a:rPr lang="cs-CZ" sz="2400" dirty="0"/>
              <a:t>Ochrana ovzduší</a:t>
            </a:r>
          </a:p>
          <a:p>
            <a:r>
              <a:rPr lang="cs-CZ" sz="2400" dirty="0"/>
              <a:t>Dotace pro myslivce na drony</a:t>
            </a:r>
          </a:p>
          <a:p>
            <a:r>
              <a:rPr lang="cs-CZ" sz="2400" dirty="0"/>
              <a:t>Protipovodňová opatření – pilotní projekt Mikroregion </a:t>
            </a:r>
            <a:r>
              <a:rPr lang="cs-CZ" sz="2400" dirty="0" err="1"/>
              <a:t>Žídelná</a:t>
            </a:r>
            <a:endParaRPr lang="cs-CZ" sz="2400" dirty="0"/>
          </a:p>
          <a:p>
            <a:r>
              <a:rPr lang="cs-CZ" sz="2400" dirty="0"/>
              <a:t>Projekty v oblasti včelařství</a:t>
            </a:r>
          </a:p>
          <a:p>
            <a:r>
              <a:rPr lang="cs-CZ" sz="2400" dirty="0"/>
              <a:t>Ochrana přírody – nový web</a:t>
            </a:r>
          </a:p>
          <a:p>
            <a:r>
              <a:rPr lang="cs-CZ" sz="2400" dirty="0"/>
              <a:t>Regionální zemědělství a potravinářství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2">
            <a:extLst>
              <a:ext uri="{FF2B5EF4-FFF2-40B4-BE49-F238E27FC236}">
                <a16:creationId xmlns:a16="http://schemas.microsoft.com/office/drawing/2014/main" id="{159662A5-4E0D-7B44-48A7-0A4714A36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6235506"/>
            <a:ext cx="2743200" cy="250548"/>
          </a:xfrm>
        </p:spPr>
        <p:txBody>
          <a:bodyPr anchor="b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57D43A2-98E4-B24E-9228-7624BE346F8E}" type="slidenum">
              <a:rPr lang="cs-CZ" sz="1200" b="1">
                <a:solidFill>
                  <a:schemeClr val="bg1">
                    <a:lumMod val="50000"/>
                  </a:scheme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cs-CZ" sz="1200" b="1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165EB59-AF82-1886-233A-EF2BCF758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335" y="3247362"/>
            <a:ext cx="2357424" cy="192639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DDC91E2-0706-E9A5-5109-7F0B903A5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736" y="4456557"/>
            <a:ext cx="2520370" cy="177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7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8459A-A98F-87C9-6982-52C318DAE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Skupina 17">
            <a:extLst>
              <a:ext uri="{FF2B5EF4-FFF2-40B4-BE49-F238E27FC236}">
                <a16:creationId xmlns:a16="http://schemas.microsoft.com/office/drawing/2014/main" id="{D50C3A07-31BF-6E14-1045-DF5C5367D562}"/>
              </a:ext>
            </a:extLst>
          </p:cNvPr>
          <p:cNvGrpSpPr/>
          <p:nvPr/>
        </p:nvGrpSpPr>
        <p:grpSpPr>
          <a:xfrm>
            <a:off x="9406193" y="2369574"/>
            <a:ext cx="2379407" cy="2551425"/>
            <a:chOff x="1486119" y="1311234"/>
            <a:chExt cx="8298000" cy="5546766"/>
          </a:xfrm>
        </p:grpSpPr>
        <p:pic>
          <p:nvPicPr>
            <p:cNvPr id="17" name="Obrázek 16" descr="Obsah obrázku venku, mrak, obloha, území&#10;&#10;Obsah generovaný pomocí AI může být nesprávný.">
              <a:extLst>
                <a:ext uri="{FF2B5EF4-FFF2-40B4-BE49-F238E27FC236}">
                  <a16:creationId xmlns:a16="http://schemas.microsoft.com/office/drawing/2014/main" id="{9BC57BC3-94FA-DB7E-DAC4-00158BBCF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32386" y="4080714"/>
              <a:ext cx="4151733" cy="2777286"/>
            </a:xfrm>
            <a:prstGeom prst="rect">
              <a:avLst/>
            </a:prstGeom>
          </p:spPr>
        </p:pic>
        <p:pic>
          <p:nvPicPr>
            <p:cNvPr id="6" name="Obrázek 5" descr="Obsah obrázku venku, strom, obloha, Odpadkový kontejner&#10;&#10;Obsah generovaný pomocí AI může být nesprávný.">
              <a:extLst>
                <a:ext uri="{FF2B5EF4-FFF2-40B4-BE49-F238E27FC236}">
                  <a16:creationId xmlns:a16="http://schemas.microsoft.com/office/drawing/2014/main" id="{EF231239-F30D-4242-9355-A54AEE42FF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86119" y="1311234"/>
              <a:ext cx="4152414" cy="2777741"/>
            </a:xfrm>
            <a:prstGeom prst="rect">
              <a:avLst/>
            </a:prstGeom>
          </p:spPr>
        </p:pic>
        <p:pic>
          <p:nvPicPr>
            <p:cNvPr id="14" name="Obrázek 13" descr="Obsah obrázku venku, tráva, obloha, strom&#10;&#10;Obsah generovaný pomocí AI může být nesprávný.">
              <a:extLst>
                <a:ext uri="{FF2B5EF4-FFF2-40B4-BE49-F238E27FC236}">
                  <a16:creationId xmlns:a16="http://schemas.microsoft.com/office/drawing/2014/main" id="{4D1E95F5-AAFF-C111-A039-E119E1F67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32386" y="1311688"/>
              <a:ext cx="4151733" cy="2777287"/>
            </a:xfrm>
            <a:prstGeom prst="rect">
              <a:avLst/>
            </a:prstGeom>
          </p:spPr>
        </p:pic>
        <p:pic>
          <p:nvPicPr>
            <p:cNvPr id="10" name="Obrázek 9" descr="Obsah obrázku venku, obloha, budova, demolice&#10;&#10;Obsah generovaný pomocí AI může být nesprávný.">
              <a:extLst>
                <a:ext uri="{FF2B5EF4-FFF2-40B4-BE49-F238E27FC236}">
                  <a16:creationId xmlns:a16="http://schemas.microsoft.com/office/drawing/2014/main" id="{6F3D81B0-0099-08B5-B6C6-DC82A2E2D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86800" y="4080714"/>
              <a:ext cx="4151733" cy="2777286"/>
            </a:xfrm>
            <a:prstGeom prst="rect">
              <a:avLst/>
            </a:prstGeom>
          </p:spPr>
        </p:pic>
      </p:grp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898663D-C2D0-1925-E54D-511A7B8E6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6235506"/>
            <a:ext cx="2743200" cy="250548"/>
          </a:xfrm>
        </p:spPr>
        <p:txBody>
          <a:bodyPr anchor="b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57D43A2-98E4-B24E-9228-7624BE346F8E}" type="slidenum">
              <a:rPr lang="cs-CZ" sz="1200" b="1">
                <a:solidFill>
                  <a:schemeClr val="bg1">
                    <a:lumMod val="50000"/>
                  </a:scheme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cs-CZ" sz="1200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00FE9DC-2862-5754-4598-0F00D363F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63840"/>
            <a:ext cx="11264900" cy="1396134"/>
          </a:xfrm>
        </p:spPr>
        <p:txBody>
          <a:bodyPr anchor="t">
            <a:noAutofit/>
          </a:bodyPr>
          <a:lstStyle/>
          <a:p>
            <a:pPr algn="ctr"/>
            <a:r>
              <a:rPr lang="cs-CZ" sz="3200" dirty="0"/>
              <a:t> Odpadové hospodářství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E18273A-4A05-C104-6D28-B500ACB52632}"/>
              </a:ext>
            </a:extLst>
          </p:cNvPr>
          <p:cNvSpPr txBox="1"/>
          <p:nvPr/>
        </p:nvSpPr>
        <p:spPr>
          <a:xfrm>
            <a:off x="698090" y="1101213"/>
            <a:ext cx="8042787" cy="5293757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endParaRPr lang="cs-CZ" sz="16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cs-CZ" sz="16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1600" dirty="0"/>
              <a:t>Na téma nakládání s odpady proběhne </a:t>
            </a:r>
            <a:r>
              <a:rPr lang="cs-CZ" sz="1600" b="1" dirty="0"/>
              <a:t>seminář 11.12.2025 ve Zlíně v prostorách TIC</a:t>
            </a:r>
            <a:r>
              <a:rPr lang="cs-CZ" sz="1600" dirty="0"/>
              <a:t>, na programu bude:</a:t>
            </a:r>
          </a:p>
          <a:p>
            <a:pPr lvl="0"/>
            <a:r>
              <a:rPr lang="cs-CZ" sz="1600" dirty="0"/>
              <a:t>	- hodnocení plnění recyklačních cílů v obcích, výsledky rozborů odpadů</a:t>
            </a:r>
          </a:p>
          <a:p>
            <a:pPr lvl="0"/>
            <a:r>
              <a:rPr lang="cs-CZ" sz="1600" dirty="0"/>
              <a:t>	-  provoz sběrných dvorů, kompostování</a:t>
            </a:r>
          </a:p>
          <a:p>
            <a:pPr lvl="0"/>
            <a:r>
              <a:rPr lang="cs-CZ" sz="1600" dirty="0"/>
              <a:t>	-  nakládání se stavebními odpady a zeminami</a:t>
            </a:r>
          </a:p>
          <a:p>
            <a:pPr lvl="0"/>
            <a:r>
              <a:rPr lang="cs-CZ" sz="1600" dirty="0"/>
              <a:t>	-  problematika nakládání s odpadním textilem</a:t>
            </a:r>
          </a:p>
          <a:p>
            <a:pPr lvl="0"/>
            <a:r>
              <a:rPr lang="cs-CZ" sz="1600" dirty="0"/>
              <a:t>	-  zpětný odběr elektroodpadů (včetně solárních panelů) a baterií</a:t>
            </a:r>
          </a:p>
          <a:p>
            <a:pPr lvl="0"/>
            <a:r>
              <a:rPr lang="cs-CZ" sz="1600" dirty="0"/>
              <a:t>	-  příklady dobré praxe</a:t>
            </a:r>
          </a:p>
          <a:p>
            <a:r>
              <a:rPr lang="cs-CZ" sz="1600" dirty="0"/>
              <a:t> 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cs-CZ" sz="1600" dirty="0"/>
              <a:t>Na webu Zlínského kraje je zveřejněno </a:t>
            </a:r>
            <a:r>
              <a:rPr lang="cs-CZ" sz="1600" b="1" dirty="0"/>
              <a:t>metodické doporučení ke komunitnímu kompostování</a:t>
            </a:r>
            <a:r>
              <a:rPr lang="cs-CZ" sz="1600" dirty="0"/>
              <a:t>, možno nalézt na </a:t>
            </a:r>
            <a:r>
              <a:rPr lang="cs-CZ" sz="1600" u="sng" dirty="0">
                <a:hlinkClick r:id="rId6"/>
              </a:rPr>
              <a:t>https://zlinskykraj.cz/metodicke-doporuceni-ke-komunitnimu-kompostovani</a:t>
            </a:r>
            <a:endParaRPr lang="cs-CZ" sz="1600" dirty="0"/>
          </a:p>
          <a:p>
            <a:r>
              <a:rPr lang="cs-CZ" sz="1600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Textilní odpad - problém je celostátní, nedostatek zpracovatelských kapacit, řeší se na úrovni MŽP, v současnosti je vypsán dotační titul na podporu zpracování textilu 2 Kč/ kg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/>
              <a:t> </a:t>
            </a:r>
          </a:p>
          <a:p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8429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B228183-3C98-0929-2C25-4D7493283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947" y="1324916"/>
            <a:ext cx="11264900" cy="4600272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Pro školní rok 2025/2026 byl zahájen edukativní projekt v oblasti ochrany ovzduší na 4 středních školách Zlínského kraje:</a:t>
            </a:r>
          </a:p>
          <a:p>
            <a:r>
              <a:rPr lang="cs-CZ" sz="1800" dirty="0"/>
              <a:t>Proběhla přednáška na téma ochrana ovzduší a klimatické změna pro studenty i pedagogy,</a:t>
            </a:r>
          </a:p>
          <a:p>
            <a:r>
              <a:rPr lang="cs-CZ" sz="1800" dirty="0"/>
              <a:t>na každé škole vybraná skupina zájemců z řad studentů obdržela měřící techniku, provádí měření vybraných škodlivin a provádí vyhodnocení, výsledky se srovnávají s oficiálními daty stanic ČHMÚ,</a:t>
            </a:r>
          </a:p>
          <a:p>
            <a:r>
              <a:rPr lang="cs-CZ" sz="1800" dirty="0"/>
              <a:t>na jaře příštího roku proběhne setkání všech týmů, kde si navzájem představí výsledky měření.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Cílem je seznámit studenty s problematikou ochrany ovzduší a technikou, snahou je, aby se více studentů věnovalo technickým oborům.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2436AFE-5DAA-9F76-665E-9982C4DB3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295A2FC-8D73-1E6F-51C8-8F41C30AF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/>
              <a:t>Ochrana ovzduší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876FC82-7329-37C3-5A98-6D708553B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75" y="4499338"/>
            <a:ext cx="3395725" cy="210747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ADEB30F-EA53-C862-016C-22CE33606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6720" y="4499339"/>
            <a:ext cx="3881120" cy="21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04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7" y="367388"/>
            <a:ext cx="11264900" cy="931325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Dotace pro myslivce na pořízení dronů</a:t>
            </a:r>
          </a:p>
        </p:txBody>
      </p:sp>
      <p:grpSp>
        <p:nvGrpSpPr>
          <p:cNvPr id="34" name="Skupina 33">
            <a:extLst>
              <a:ext uri="{FF2B5EF4-FFF2-40B4-BE49-F238E27FC236}">
                <a16:creationId xmlns:a16="http://schemas.microsoft.com/office/drawing/2014/main" id="{32A2AFF8-40EF-8B9C-3778-B2F6761A3B43}"/>
              </a:ext>
            </a:extLst>
          </p:cNvPr>
          <p:cNvGrpSpPr/>
          <p:nvPr/>
        </p:nvGrpSpPr>
        <p:grpSpPr>
          <a:xfrm>
            <a:off x="10566815" y="1916439"/>
            <a:ext cx="1264318" cy="1233780"/>
            <a:chOff x="872189" y="3429000"/>
            <a:chExt cx="2802664" cy="2599745"/>
          </a:xfrm>
        </p:grpSpPr>
        <p:pic>
          <p:nvPicPr>
            <p:cNvPr id="29" name="Obrázek 28">
              <a:extLst>
                <a:ext uri="{FF2B5EF4-FFF2-40B4-BE49-F238E27FC236}">
                  <a16:creationId xmlns:a16="http://schemas.microsoft.com/office/drawing/2014/main" id="{70CB4536-1A39-1451-D20F-AE3AF8916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2189" y="5273717"/>
              <a:ext cx="2802664" cy="755028"/>
            </a:xfrm>
            <a:prstGeom prst="rect">
              <a:avLst/>
            </a:prstGeom>
          </p:spPr>
        </p:pic>
        <p:pic>
          <p:nvPicPr>
            <p:cNvPr id="31" name="Obrázek 30" descr="Obsah obrázku území, venku, Rádiem řízená hračka, dron&#10;&#10;Obsah generovaný pomocí AI může být nesprávný.">
              <a:extLst>
                <a:ext uri="{FF2B5EF4-FFF2-40B4-BE49-F238E27FC236}">
                  <a16:creationId xmlns:a16="http://schemas.microsoft.com/office/drawing/2014/main" id="{E7ACBB99-49B9-A292-686E-59EC0B582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2189" y="3429000"/>
              <a:ext cx="2802664" cy="1826694"/>
            </a:xfrm>
            <a:prstGeom prst="rect">
              <a:avLst/>
            </a:prstGeom>
          </p:spPr>
        </p:pic>
      </p:grpSp>
      <p:sp>
        <p:nvSpPr>
          <p:cNvPr id="2" name="Zástupný symbol pro číslo snímku 2">
            <a:extLst>
              <a:ext uri="{FF2B5EF4-FFF2-40B4-BE49-F238E27FC236}">
                <a16:creationId xmlns:a16="http://schemas.microsoft.com/office/drawing/2014/main" id="{2E58A4BB-B5BC-0150-754B-93DF5E2DB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6235506"/>
            <a:ext cx="2743200" cy="250548"/>
          </a:xfrm>
        </p:spPr>
        <p:txBody>
          <a:bodyPr anchor="b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57D43A2-98E4-B24E-9228-7624BE346F8E}" type="slidenum">
              <a:rPr lang="cs-CZ" sz="1200" b="1">
                <a:solidFill>
                  <a:schemeClr val="bg1">
                    <a:lumMod val="50000"/>
                  </a:scheme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cs-CZ" sz="1200" b="1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0328A6D-BAA3-5A2C-32CB-85E2883DA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935" y="1506190"/>
            <a:ext cx="8711381" cy="472931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1FCB189-9147-8CFE-8720-1C010D2812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0439" y="3573065"/>
            <a:ext cx="3123794" cy="298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2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F1F7665-F0FF-3EF4-4B6E-3C18D72FC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7" y="1435510"/>
            <a:ext cx="11264900" cy="5041492"/>
          </a:xfrm>
        </p:spPr>
        <p:txBody>
          <a:bodyPr>
            <a:normAutofit lnSpcReduction="10000"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listopad 2024  	na setkání se starosty vznesen požadavek na prověření možností řešení protipovodňových opatření v území 		Mikroregionu </a:t>
            </a:r>
            <a:r>
              <a:rPr kumimoji="0" lang="cs-CZ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Žídelná</a:t>
            </a: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vůči Zlínskému kraji ze  strany starostů</a:t>
            </a: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30.1.2025  	první jednání, byla diskutována problematika z pohledu opakujících se povodní v území v roce 2024 na 			širokém fóru, bylo dohodnuto zřízení pracovní skupiny pro řešení protipovodňové ochrany obcí 				Mikroregionu </a:t>
            </a:r>
            <a:r>
              <a:rPr kumimoji="0" lang="cs-CZ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Žídelná</a:t>
            </a: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18.3.2025	proběhlo první jednání pracovní skupiny, byla představena aplikace </a:t>
            </a:r>
            <a:r>
              <a:rPr kumimoji="0" lang="cs-CZ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Flapris</a:t>
            </a: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přislíbeno zajištění 				přístupu všem starostům do ní, proběhl apel na správce vodních toků a zemědělce, bylo dohodnuto, 			že starostové připraví svou představu zadání pro zpracování studie odtokových poměrů</a:t>
            </a: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04-06 2025	proběhla příprava zadání a Státní pozemkový úřad uzavřel smlouvu o dílo s názvem „Screening 				zpracovaných studií v Moravskoslezském a Zlínském kraji,“ jejímž předmětem je vyhodnocení stavu 			navržených</a:t>
            </a:r>
            <a:r>
              <a:rPr lang="cs-CZ" sz="1500" dirty="0">
                <a:solidFill>
                  <a:prstClr val="black"/>
                </a:solidFill>
              </a:rPr>
              <a:t> realizovaných </a:t>
            </a: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protipovodňových opatření, studií odtokových poměrů a dále podrobné 			vyhodnocení navržených opatření z pozemkových úprav nebo připravovaných pozemkových úprav na 			vybraných katastrálních územích.  </a:t>
            </a: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22.7.2025	na SPÚ Zlín pracovní schůzka, kde byl představen předpokládaný postup prací na studii, analyzována 			dosud realizovaná nebo navržená opatření, zpracovatel připraví návrhy doporučených úprav opatření a 			dalších liniových prvků a budou zaslány k připomínkování obcím</a:t>
            </a: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27.8.2025 	schůzka na SPÚ se zpracovatelem, podrobná diskuze nad návrhy v jednotlivých </a:t>
            </a:r>
            <a:r>
              <a:rPr kumimoji="0" lang="cs-CZ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k.ú</a:t>
            </a: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., dohodnuta terénní 			šetření ve všech obcích v daném území </a:t>
            </a: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21.10.2025	setkání s paní ústřední ředitelkou SPÚ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cs-CZ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Předpoklad ukončení prací na studii 31.12.2025, v lednu 2025 další setkání a jednání se zemědělci, kteří v území hospodaří.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cs-CZ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cs-CZ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cs-CZ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cs-CZ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cs-CZ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456FA6A-9947-E2C4-3B96-8DEBC9219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8B968A8-2F89-7783-B790-7A30E6C1B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Protipovodňová opatření – pilotní projekt Mikroregion </a:t>
            </a:r>
            <a:r>
              <a:rPr kumimoji="0" lang="cs-CZ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Žídelná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6273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D854C-2EFC-530B-0ACD-50E5E1B42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 descr="Obsah obrázku venku, žlutá, hmyz, dřevo&#10;&#10;Obsah generovaný pomocí AI může být nesprávný.">
            <a:extLst>
              <a:ext uri="{FF2B5EF4-FFF2-40B4-BE49-F238E27FC236}">
                <a16:creationId xmlns:a16="http://schemas.microsoft.com/office/drawing/2014/main" id="{8FD8AB51-D6E7-1F42-FECE-0122B36D6D9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20514" r="-1" b="-1"/>
          <a:stretch>
            <a:fillRect/>
          </a:stretch>
        </p:blipFill>
        <p:spPr>
          <a:xfrm>
            <a:off x="9940413" y="1975814"/>
            <a:ext cx="1697702" cy="1333477"/>
          </a:xfr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896BF6A-FF25-AC39-C035-687FB9DC47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3885" y="1415845"/>
            <a:ext cx="9111225" cy="4955457"/>
          </a:xfrm>
        </p:spPr>
        <p:txBody>
          <a:bodyPr>
            <a:normAutofit/>
          </a:bodyPr>
          <a:lstStyle/>
          <a:p>
            <a:pPr algn="just"/>
            <a:r>
              <a:rPr lang="cs-CZ" sz="1800" dirty="0"/>
              <a:t>V roce 2025 realizován projekt „Včely neznají hranice“ v rámci programu </a:t>
            </a:r>
            <a:r>
              <a:rPr lang="cs-CZ" sz="1800" dirty="0" err="1"/>
              <a:t>Interreg</a:t>
            </a:r>
            <a:r>
              <a:rPr lang="cs-CZ" sz="1800" dirty="0"/>
              <a:t> Slovensko – Česko 2021-2027 – Fond malých </a:t>
            </a:r>
            <a:r>
              <a:rPr lang="cs-CZ" sz="1800" dirty="0" err="1"/>
              <a:t>projektov</a:t>
            </a:r>
            <a:r>
              <a:rPr lang="cs-CZ" sz="1800" dirty="0"/>
              <a:t>, ve spolupráci Zlínský kraj společně se Slovenským </a:t>
            </a:r>
            <a:r>
              <a:rPr lang="cs-CZ" sz="1800" dirty="0" err="1"/>
              <a:t>zväzom</a:t>
            </a:r>
            <a:r>
              <a:rPr lang="cs-CZ" sz="1800" dirty="0"/>
              <a:t> </a:t>
            </a:r>
            <a:r>
              <a:rPr lang="cs-CZ" sz="1800" dirty="0" err="1"/>
              <a:t>včelárov</a:t>
            </a:r>
            <a:r>
              <a:rPr lang="cs-CZ" sz="1800" dirty="0"/>
              <a:t>, v rámci kterého bylo realizováno:</a:t>
            </a:r>
          </a:p>
          <a:p>
            <a:pPr marL="0" indent="0" algn="just">
              <a:buNone/>
            </a:pPr>
            <a:r>
              <a:rPr lang="cs-CZ" sz="1800" dirty="0"/>
              <a:t>	- 	vyšetření moru včelího plodu u včelařů na území Zlínského </a:t>
            </a:r>
            <a:br>
              <a:rPr lang="cs-CZ" sz="1800" dirty="0"/>
            </a:br>
            <a:r>
              <a:rPr lang="cs-CZ" sz="1800" dirty="0"/>
              <a:t>		a Trenčianského samosprávného kraje, vyšetřeno více 			než 1000 vzorků, na území ČR negativní</a:t>
            </a:r>
          </a:p>
          <a:p>
            <a:pPr marL="0" indent="0" algn="just">
              <a:buNone/>
            </a:pPr>
            <a:r>
              <a:rPr lang="cs-CZ" sz="1800" dirty="0"/>
              <a:t>	- 	2 setkání včelařů – semináře – jeden v </a:t>
            </a:r>
            <a:r>
              <a:rPr lang="cs-CZ" sz="1800" dirty="0" err="1"/>
              <a:t>Púchově</a:t>
            </a:r>
            <a:r>
              <a:rPr lang="cs-CZ" sz="1800" dirty="0"/>
              <a:t> se zaměřením 		na péči o zdravotní stav včelstev, choroby a péči o stanoviště, 			druhý v Horní Lidči – na téma sršeň asijská</a:t>
            </a:r>
          </a:p>
          <a:p>
            <a:pPr algn="just"/>
            <a:r>
              <a:rPr lang="cs-CZ" sz="1800" dirty="0"/>
              <a:t>Zlínským kraje byla podána žádost o další projekt v rámci mezinárodní spolupráce </a:t>
            </a:r>
            <a:br>
              <a:rPr lang="cs-CZ" sz="1800" dirty="0"/>
            </a:br>
            <a:r>
              <a:rPr lang="cs-CZ" sz="1800" dirty="0"/>
              <a:t>se včelaři ze Slovenska se zaměřením na výchovu mladých včelařů a další výměnu zkušeností mezi včelaři </a:t>
            </a:r>
          </a:p>
          <a:p>
            <a:pPr algn="just"/>
            <a:r>
              <a:rPr lang="cs-CZ" sz="1800" dirty="0"/>
              <a:t>Pokračuje dotační titul pro včelaře s alokací 1,2 mil. Kč pro rok 2026</a:t>
            </a:r>
          </a:p>
          <a:p>
            <a:pPr algn="just"/>
            <a:r>
              <a:rPr lang="cs-CZ" sz="1800" dirty="0"/>
              <a:t>I v roce 2026 budou realizovány osvětové akce pro školy na téma včelařství</a:t>
            </a:r>
          </a:p>
          <a:p>
            <a:pPr algn="just"/>
            <a:endParaRPr lang="en-US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E891F7D-87D0-E7A6-C943-2FB5CBCB9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7" y="367388"/>
            <a:ext cx="11264900" cy="931325"/>
          </a:xfrm>
        </p:spPr>
        <p:txBody>
          <a:bodyPr anchor="t">
            <a:normAutofit/>
          </a:bodyPr>
          <a:lstStyle/>
          <a:p>
            <a:r>
              <a:rPr lang="cs-CZ" sz="2800" dirty="0"/>
              <a:t>Projekty v oblasti včelařství</a:t>
            </a:r>
          </a:p>
        </p:txBody>
      </p:sp>
      <p:pic>
        <p:nvPicPr>
          <p:cNvPr id="8" name="Obrázek 7" descr="Obsah obrázku venku, tráva, strom, oblečení&#10;&#10;Obsah generovaný pomocí AI může být nesprávný.">
            <a:extLst>
              <a:ext uri="{FF2B5EF4-FFF2-40B4-BE49-F238E27FC236}">
                <a16:creationId xmlns:a16="http://schemas.microsoft.com/office/drawing/2014/main" id="{43EB9A6F-4DB4-723F-9D40-05D6CE4FA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0257" y="4349508"/>
            <a:ext cx="2047804" cy="1490159"/>
          </a:xfrm>
          <a:prstGeom prst="rect">
            <a:avLst/>
          </a:prstGeom>
        </p:spPr>
      </p:pic>
      <p:sp>
        <p:nvSpPr>
          <p:cNvPr id="2" name="Zástupný symbol pro číslo snímku 2">
            <a:extLst>
              <a:ext uri="{FF2B5EF4-FFF2-40B4-BE49-F238E27FC236}">
                <a16:creationId xmlns:a16="http://schemas.microsoft.com/office/drawing/2014/main" id="{C43500E1-4346-78EE-581D-964A8914F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6226453"/>
            <a:ext cx="2743200" cy="250548"/>
          </a:xfrm>
        </p:spPr>
        <p:txBody>
          <a:bodyPr anchor="b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57D43A2-98E4-B24E-9228-7624BE346F8E}" type="slidenum">
              <a:rPr lang="cs-CZ" sz="1200" b="1" i="1">
                <a:solidFill>
                  <a:schemeClr val="bg1">
                    <a:lumMod val="50000"/>
                  </a:scheme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cs-CZ" sz="1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34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4746E-FC28-7FDC-9175-0B36DC858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 descr="Obsah obrázku venku, žlutá, hmyz, dřevo&#10;&#10;Obsah generovaný pomocí AI může být nesprávný.">
            <a:extLst>
              <a:ext uri="{FF2B5EF4-FFF2-40B4-BE49-F238E27FC236}">
                <a16:creationId xmlns:a16="http://schemas.microsoft.com/office/drawing/2014/main" id="{285CFA7A-276E-744C-0B3A-FD46E335B38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20514" r="-1" b="-1"/>
          <a:stretch>
            <a:fillRect/>
          </a:stretch>
        </p:blipFill>
        <p:spPr>
          <a:xfrm>
            <a:off x="9940413" y="1975814"/>
            <a:ext cx="1697702" cy="1333477"/>
          </a:xfr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38F738A-B217-7723-5EDF-5B8A5CE84C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3885" y="1415845"/>
            <a:ext cx="9111225" cy="4955457"/>
          </a:xfrm>
        </p:spPr>
        <p:txBody>
          <a:bodyPr>
            <a:normAutofit/>
          </a:bodyPr>
          <a:lstStyle/>
          <a:p>
            <a:pPr algn="just"/>
            <a:r>
              <a:rPr lang="cs-CZ" sz="2000" dirty="0"/>
              <a:t>V roce 2025 realizován projekt „ Včely neznají hranice“ v rámci programu </a:t>
            </a:r>
            <a:r>
              <a:rPr lang="cs-CZ" sz="2000" dirty="0" err="1"/>
              <a:t>Interreg</a:t>
            </a:r>
            <a:r>
              <a:rPr lang="cs-CZ" sz="2000" dirty="0"/>
              <a:t> Slovensko – Česko 2021-2027 – Fond malých </a:t>
            </a:r>
            <a:r>
              <a:rPr lang="cs-CZ" sz="2000" dirty="0" err="1"/>
              <a:t>projektov</a:t>
            </a:r>
            <a:r>
              <a:rPr lang="cs-CZ" sz="2000" dirty="0"/>
              <a:t>, ve spolupráci Zlínský kraj společně se Slovenským </a:t>
            </a:r>
            <a:r>
              <a:rPr lang="cs-CZ" sz="2000" dirty="0" err="1"/>
              <a:t>zväzom</a:t>
            </a:r>
            <a:r>
              <a:rPr lang="cs-CZ" sz="2000" dirty="0"/>
              <a:t> </a:t>
            </a:r>
            <a:r>
              <a:rPr lang="cs-CZ" sz="2000" dirty="0" err="1"/>
              <a:t>včelárov</a:t>
            </a:r>
            <a:r>
              <a:rPr lang="cs-CZ" sz="2000" dirty="0"/>
              <a:t> v rámci kterého bylo realizováno:</a:t>
            </a:r>
          </a:p>
          <a:p>
            <a:pPr marL="0" indent="0" algn="just">
              <a:buNone/>
            </a:pPr>
            <a:r>
              <a:rPr lang="cs-CZ" sz="2000" dirty="0"/>
              <a:t>	- 	vyšetření moru včelího plodu u včelařů na území Zlínského </a:t>
            </a:r>
            <a:br>
              <a:rPr lang="cs-CZ" sz="2000" dirty="0"/>
            </a:br>
            <a:r>
              <a:rPr lang="cs-CZ" sz="2000" dirty="0"/>
              <a:t>		a Trenčianského samosprávného kraje, vyšetřeno více 			než1000 vzorků, na území ČR negativní</a:t>
            </a:r>
          </a:p>
          <a:p>
            <a:pPr marL="0" indent="0" algn="just">
              <a:buNone/>
            </a:pPr>
            <a:r>
              <a:rPr lang="cs-CZ" sz="2000" dirty="0"/>
              <a:t>	- 	2 setkání včelařů – semináře – jeden v </a:t>
            </a:r>
            <a:r>
              <a:rPr lang="cs-CZ" sz="2000" dirty="0" err="1"/>
              <a:t>Púchově</a:t>
            </a:r>
            <a:r>
              <a:rPr lang="cs-CZ" sz="2000" dirty="0"/>
              <a:t> se zaměřením 		na péči o zdravotní stav včelstev, choroby a péči o stanoviště, 		druhý v Horní Lidči – na téma sršeň asijská</a:t>
            </a:r>
          </a:p>
          <a:p>
            <a:pPr algn="just"/>
            <a:r>
              <a:rPr lang="cs-CZ" sz="2000" dirty="0"/>
              <a:t>ZK podána žádost o další projekt se zaměřením na výchovu mladých včelařů a další výměnu zkušeností mezi včelaři </a:t>
            </a:r>
          </a:p>
          <a:p>
            <a:pPr algn="just"/>
            <a:r>
              <a:rPr lang="cs-CZ" sz="2000" dirty="0"/>
              <a:t>Pokračuje dotační titul pro včelaře s alokací 1,2 mil. Kč pro rok 2026</a:t>
            </a:r>
          </a:p>
          <a:p>
            <a:pPr algn="just"/>
            <a:r>
              <a:rPr lang="cs-CZ" sz="2000" dirty="0"/>
              <a:t>I v roce 2026 budou realizovány osvětové akce pro školy na téma včelařství</a:t>
            </a:r>
          </a:p>
          <a:p>
            <a:pPr algn="just"/>
            <a:endParaRPr lang="en-US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6C1F1D7-4332-1573-3E7D-D0AEA6281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7" y="367388"/>
            <a:ext cx="11264900" cy="931325"/>
          </a:xfrm>
        </p:spPr>
        <p:txBody>
          <a:bodyPr anchor="t">
            <a:normAutofit/>
          </a:bodyPr>
          <a:lstStyle/>
          <a:p>
            <a:r>
              <a:rPr lang="cs-CZ" sz="2800" dirty="0"/>
              <a:t>Projekty v oblasti včelařství</a:t>
            </a:r>
          </a:p>
        </p:txBody>
      </p:sp>
      <p:pic>
        <p:nvPicPr>
          <p:cNvPr id="8" name="Obrázek 7" descr="Obsah obrázku venku, tráva, strom, oblečení&#10;&#10;Obsah generovaný pomocí AI může být nesprávný.">
            <a:extLst>
              <a:ext uri="{FF2B5EF4-FFF2-40B4-BE49-F238E27FC236}">
                <a16:creationId xmlns:a16="http://schemas.microsoft.com/office/drawing/2014/main" id="{915C0EB0-28AF-65B2-B2A7-C32733938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0257" y="4349508"/>
            <a:ext cx="2047804" cy="1490159"/>
          </a:xfrm>
          <a:prstGeom prst="rect">
            <a:avLst/>
          </a:prstGeom>
        </p:spPr>
      </p:pic>
      <p:sp>
        <p:nvSpPr>
          <p:cNvPr id="2" name="Zástupný symbol pro číslo snímku 2">
            <a:extLst>
              <a:ext uri="{FF2B5EF4-FFF2-40B4-BE49-F238E27FC236}">
                <a16:creationId xmlns:a16="http://schemas.microsoft.com/office/drawing/2014/main" id="{14C14A76-F6CE-A7BC-538F-2FCD38872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6226453"/>
            <a:ext cx="2743200" cy="250548"/>
          </a:xfrm>
        </p:spPr>
        <p:txBody>
          <a:bodyPr anchor="b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57D43A2-98E4-B24E-9228-7624BE346F8E}" type="slidenum">
              <a:rPr lang="cs-CZ" sz="1200" b="1" i="1">
                <a:solidFill>
                  <a:schemeClr val="bg1">
                    <a:lumMod val="50000"/>
                  </a:scheme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cs-CZ" sz="1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74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88194-FF30-4F2E-F793-4DB069B94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ADCE1C0-CEC3-DA28-1583-C9496ADCB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777" y="2640761"/>
            <a:ext cx="4361599" cy="145203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2000" dirty="0"/>
              <a:t>51 evropsky významných lokalit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000" dirty="0"/>
              <a:t>2 ptačí oblasti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000" dirty="0"/>
              <a:t>147 maloplošných zvláště chráněných území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000" dirty="0"/>
              <a:t>(přírodní rezervace, přírodní památka)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AB0F34D-81D6-4A89-1CB3-B3520C9A7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7" y="367388"/>
            <a:ext cx="11264900" cy="931325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Ochrana přírody – nový web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3981A653-C3CA-3A22-FE39-5F4995291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87" y="4092796"/>
            <a:ext cx="1777768" cy="177118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ABBE057-2930-385A-4C0A-A23C0C4CC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4032" y="2734305"/>
            <a:ext cx="2999968" cy="3305323"/>
          </a:xfrm>
          <a:prstGeom prst="rect">
            <a:avLst/>
          </a:prstGeom>
        </p:spPr>
      </p:pic>
      <p:grpSp>
        <p:nvGrpSpPr>
          <p:cNvPr id="7" name="Skupina 6">
            <a:extLst>
              <a:ext uri="{FF2B5EF4-FFF2-40B4-BE49-F238E27FC236}">
                <a16:creationId xmlns:a16="http://schemas.microsoft.com/office/drawing/2014/main" id="{C87EED13-2920-1BF7-2C2B-5C399D38C883}"/>
              </a:ext>
            </a:extLst>
          </p:cNvPr>
          <p:cNvGrpSpPr/>
          <p:nvPr/>
        </p:nvGrpSpPr>
        <p:grpSpPr>
          <a:xfrm>
            <a:off x="192530" y="4250962"/>
            <a:ext cx="5198983" cy="2435319"/>
            <a:chOff x="192528" y="171715"/>
            <a:chExt cx="11794511" cy="6514566"/>
          </a:xfrm>
        </p:grpSpPr>
        <p:pic>
          <p:nvPicPr>
            <p:cNvPr id="8" name="Obrázek 7" descr="Obsah obrázku pták, venku, zvířata ve volné přírodě, Pěvci&#10;&#10;Obsah generovaný pomocí AI může být nesprávný.">
              <a:extLst>
                <a:ext uri="{FF2B5EF4-FFF2-40B4-BE49-F238E27FC236}">
                  <a16:creationId xmlns:a16="http://schemas.microsoft.com/office/drawing/2014/main" id="{C7717167-95B9-BB4A-7CB4-B3DA56529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52" r="23593" b="-3"/>
            <a:stretch>
              <a:fillRect/>
            </a:stretch>
          </p:blipFill>
          <p:spPr>
            <a:xfrm>
              <a:off x="192528" y="171716"/>
              <a:ext cx="3793268" cy="6514565"/>
            </a:xfrm>
            <a:prstGeom prst="rect">
              <a:avLst/>
            </a:prstGeom>
          </p:spPr>
        </p:pic>
        <p:pic>
          <p:nvPicPr>
            <p:cNvPr id="9" name="Obrázek 8" descr="Obsah obrázku květina, rostlina, orchidej, Makrofotografie&#10;&#10;Obsah generovaný pomocí AI může být nesprávný.">
              <a:extLst>
                <a:ext uri="{FF2B5EF4-FFF2-40B4-BE49-F238E27FC236}">
                  <a16:creationId xmlns:a16="http://schemas.microsoft.com/office/drawing/2014/main" id="{06A2BA4F-C5E2-4AEE-107E-9CF807BE9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757" r="-3" b="-3"/>
            <a:stretch>
              <a:fillRect/>
            </a:stretch>
          </p:blipFill>
          <p:spPr>
            <a:xfrm rot="5400000">
              <a:off x="2838717" y="1517536"/>
              <a:ext cx="6514565" cy="3822924"/>
            </a:xfrm>
            <a:prstGeom prst="rect">
              <a:avLst/>
            </a:prstGeom>
          </p:spPr>
        </p:pic>
        <p:pic>
          <p:nvPicPr>
            <p:cNvPr id="10" name="Obrázek 9" descr="Obsah obrázku hmyz, Můry a motýli, Opylovač, květina&#10;&#10;Obsah generovaný pomocí AI může být nesprávný.">
              <a:extLst>
                <a:ext uri="{FF2B5EF4-FFF2-40B4-BE49-F238E27FC236}">
                  <a16:creationId xmlns:a16="http://schemas.microsoft.com/office/drawing/2014/main" id="{FE109A8E-5B34-CB63-5E06-56901D1F2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08" r="33455" b="-1"/>
            <a:stretch>
              <a:fillRect/>
            </a:stretch>
          </p:blipFill>
          <p:spPr>
            <a:xfrm>
              <a:off x="8188032" y="171716"/>
              <a:ext cx="3799007" cy="6514565"/>
            </a:xfrm>
            <a:prstGeom prst="rect">
              <a:avLst/>
            </a:prstGeom>
          </p:spPr>
        </p:pic>
      </p:grpSp>
      <p:pic>
        <p:nvPicPr>
          <p:cNvPr id="14" name="Obrázek 13">
            <a:extLst>
              <a:ext uri="{FF2B5EF4-FFF2-40B4-BE49-F238E27FC236}">
                <a16:creationId xmlns:a16="http://schemas.microsoft.com/office/drawing/2014/main" id="{913D0F50-391C-3783-C193-B7A9D9B60A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101" y="1517035"/>
            <a:ext cx="10210899" cy="1058499"/>
          </a:xfrm>
          <a:prstGeom prst="rect">
            <a:avLst/>
          </a:prstGeom>
        </p:spPr>
      </p:pic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706C978B-6933-CA4A-102B-A93CAE0DE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6235506"/>
            <a:ext cx="2743200" cy="250548"/>
          </a:xfrm>
        </p:spPr>
        <p:txBody>
          <a:bodyPr anchor="b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57D43A2-98E4-B24E-9228-7624BE346F8E}" type="slidenum">
              <a:rPr lang="cs-CZ" sz="1200" b="1">
                <a:solidFill>
                  <a:schemeClr val="bg1">
                    <a:lumMod val="50000"/>
                  </a:scheme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cs-CZ" sz="1200" b="1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71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330</TotalTime>
  <Words>1065</Words>
  <Application>Microsoft Office PowerPoint</Application>
  <PresentationFormat>Widescreen</PresentationFormat>
  <Paragraphs>92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Motiv Office</vt:lpstr>
      <vt:lpstr>  Aktuality v oblasti životního prostředí </vt:lpstr>
      <vt:lpstr>Obsah</vt:lpstr>
      <vt:lpstr> Odpadové hospodářství </vt:lpstr>
      <vt:lpstr>Ochrana ovzduší</vt:lpstr>
      <vt:lpstr>Dotace pro myslivce na pořízení dronů</vt:lpstr>
      <vt:lpstr>Protipovodňová opatření – pilotní projekt Mikroregion Žídelná</vt:lpstr>
      <vt:lpstr>Projekty v oblasti včelařství</vt:lpstr>
      <vt:lpstr>Projekty v oblasti včelařství</vt:lpstr>
      <vt:lpstr>Ochrana přírody – nový web</vt:lpstr>
      <vt:lpstr>Spolupráce se zemědělci a potravináři Zlínského kraje</vt:lpstr>
      <vt:lpstr>    Děkuji za pozornost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Káčerová Jana</cp:lastModifiedBy>
  <cp:revision>3</cp:revision>
  <dcterms:created xsi:type="dcterms:W3CDTF">2021-08-21T22:30:26Z</dcterms:created>
  <dcterms:modified xsi:type="dcterms:W3CDTF">2025-11-19T12:41:30Z</dcterms:modified>
</cp:coreProperties>
</file>