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608" r:id="rId3"/>
    <p:sldId id="610" r:id="rId4"/>
    <p:sldId id="609" r:id="rId5"/>
    <p:sldId id="613" r:id="rId6"/>
    <p:sldId id="642" r:id="rId7"/>
    <p:sldId id="632" r:id="rId8"/>
    <p:sldId id="645" r:id="rId9"/>
    <p:sldId id="647" r:id="rId10"/>
    <p:sldId id="649" r:id="rId11"/>
    <p:sldId id="612" r:id="rId12"/>
    <p:sldId id="540" r:id="rId13"/>
    <p:sldId id="614" r:id="rId14"/>
    <p:sldId id="651" r:id="rId15"/>
    <p:sldId id="650" r:id="rId16"/>
    <p:sldId id="652" r:id="rId17"/>
    <p:sldId id="653" r:id="rId18"/>
    <p:sldId id="654" r:id="rId19"/>
    <p:sldId id="655" r:id="rId20"/>
    <p:sldId id="656" r:id="rId21"/>
    <p:sldId id="657" r:id="rId22"/>
    <p:sldId id="658" r:id="rId23"/>
  </p:sldIdLst>
  <p:sldSz cx="10688638" cy="7562850"/>
  <p:notesSz cx="6797675" cy="9926638"/>
  <p:defaultTextStyle>
    <a:defPPr>
      <a:defRPr lang="en-US"/>
    </a:defPPr>
    <a:lvl1pPr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FF99"/>
    <a:srgbClr val="FFFFCC"/>
    <a:srgbClr val="CC0099"/>
    <a:srgbClr val="FF3399"/>
    <a:srgbClr val="FF00FF"/>
    <a:srgbClr val="FF0066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84" y="618"/>
      </p:cViewPr>
      <p:guideLst>
        <p:guide orient="horz" pos="2382"/>
        <p:guide pos="33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988AB-73A2-43F2-B1BE-BB46313D9E85}" type="datetimeFigureOut">
              <a:rPr lang="cs-CZ" smtClean="0"/>
              <a:pPr/>
              <a:t>19.11.2025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A8D82-91B3-4D0E-970E-A5A08C637AE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043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F0187-604A-44B4-BE59-F57A8648CBD1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3ED75-8B92-4C25-8A36-7C792F927F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50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7"/>
            <a:ext cx="9085342" cy="1621111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D4CF4-EEE6-4141-A7F3-CD3F692F8E4A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F06AE-1E57-489A-A6F3-A1623A5F862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3464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77C60-1AA8-406C-AB85-B037DF9ED23F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CE559-0913-46A2-855D-646AA483C5D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0952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5034" y="302866"/>
            <a:ext cx="2605356" cy="6452932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968" y="302866"/>
            <a:ext cx="7637923" cy="6452932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F57ED-61D6-4285-BEFF-18A48346D9E5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9955D-350B-455F-85CC-B2807B05015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2724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A8EB467B-1B72-0844-8B4A-9B97214D320E}"/>
              </a:ext>
            </a:extLst>
          </p:cNvPr>
          <p:cNvSpPr/>
          <p:nvPr userDrawn="1"/>
        </p:nvSpPr>
        <p:spPr>
          <a:xfrm>
            <a:off x="0" y="0"/>
            <a:ext cx="10688638" cy="1446806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753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D2B99-8320-C74A-A004-6A87A98F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87" y="1851953"/>
            <a:ext cx="9875856" cy="5073078"/>
          </a:xfrm>
          <a:prstGeom prst="rect">
            <a:avLst/>
          </a:prstGeom>
        </p:spPr>
        <p:txBody>
          <a:bodyPr/>
          <a:lstStyle>
            <a:lvl1pPr marL="200414" indent="-200414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1pPr>
            <a:lvl2pPr marL="601241" indent="-200414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2pPr>
            <a:lvl3pPr marL="1002068" indent="-200414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3pPr>
            <a:lvl4pPr marL="1402895" indent="-200414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4pPr>
            <a:lvl5pPr marL="1803723" indent="-200414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16D43F-5937-FB4B-BEE5-73342504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9987" y="6740040"/>
            <a:ext cx="2404944" cy="402652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298322F3-296F-D94B-BA69-5E3C08C45827}" type="datetime1">
              <a:rPr lang="cs-CZ" smtClean="0"/>
              <a:pPr/>
              <a:t>19.11.2025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6DB1C5-5CB2-4642-83AF-2F13EDC3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0612" y="6729812"/>
            <a:ext cx="3607415" cy="402652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7E0B1-A765-BD4B-88A5-DD684EA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7406" y="6563058"/>
            <a:ext cx="2404944" cy="579634"/>
          </a:xfrm>
          <a:prstGeom prst="rect">
            <a:avLst/>
          </a:prstGeom>
        </p:spPr>
        <p:txBody>
          <a:bodyPr anchor="b"/>
          <a:lstStyle>
            <a:lvl1pPr>
              <a:defRPr sz="3507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0A28088-5B5E-0D49-8009-650A01CA5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987" y="405148"/>
            <a:ext cx="9875856" cy="102704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3507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63138667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DFE72-258D-4F58-9F65-89DC3FC19282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E81F-8846-4392-BC08-881BFE60458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226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3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D5B5-4E3D-4620-918E-979B019E9791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A95B-99D7-40E6-B42D-E8C7D9F0712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6337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968" y="1764667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8751" y="1764667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3C07E-0E78-49D7-A8F0-F3EF868D72AF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BC4E2-AFF4-4AD1-8A7F-E4DD1304D2A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5656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7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7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7939A-834B-4B37-93F2-7D7B03923DAA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BD7AD-1517-4564-AA1F-7A6EDA4BE7B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6034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54EBB-2319-4AD7-834E-9741A3DADEE0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A5E4-CB85-40A4-9E9F-91536F37F36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6966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675CB-6B53-4FE0-A1C8-AB214429ADA4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3A767-BD73-4B6F-A023-373F003D3CC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9693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489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1" y="301115"/>
            <a:ext cx="597524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2" y="1582598"/>
            <a:ext cx="35164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84EDF-E227-45E4-BD5D-FFC34063012F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6AAF1-65CF-443E-B940-8215201FB2A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5563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7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65FB4-84FF-4E4B-8C30-0DAC68A01A34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CA58-FF41-4709-94E3-39575B06FA3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1678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title style</a:t>
            </a:r>
            <a:endParaRPr lang="en-US" altLang="cs-CZ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5300"/>
            <a:ext cx="96186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51" tIns="49775" rIns="99551" bIns="49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text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F51CCBD5-5D3A-4E5A-9546-1A0DCABB2A48}" type="datetimeFigureOut">
              <a:rPr lang="en-US" altLang="cs-CZ"/>
              <a:pPr>
                <a:defRPr/>
              </a:pPr>
              <a:t>11/19/2025</a:t>
            </a:fld>
            <a:endParaRPr lang="en-US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ctr" defTabSz="49775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0D0FEAA8-A3FF-4656-80F9-80487AC49E3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96888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73063" indent="-373063" algn="l" defTabSz="496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808038" indent="-309563" algn="l" defTabSz="496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243013" indent="-247650" algn="l" defTabSz="496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741488" indent="-247650" algn="l" defTabSz="496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238375" indent="-247650" algn="l" defTabSz="4968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vis.cz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hyperlink" Target="http://www.dppcr.c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PMO_ci_2012_ppt_podklady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5" y="23404"/>
            <a:ext cx="10688638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539750" y="539750"/>
            <a:ext cx="9466263" cy="1945531"/>
          </a:xfrm>
        </p:spPr>
        <p:txBody>
          <a:bodyPr lIns="0" tIns="101902" rIns="0" bIns="0" anchor="t"/>
          <a:lstStyle/>
          <a:p>
            <a:pPr algn="l" eaLnBrk="1" hangingPunct="1"/>
            <a:r>
              <a:rPr lang="cs-CZ" altLang="cs-CZ" sz="6600" b="1" baseline="30000" dirty="0">
                <a:solidFill>
                  <a:schemeClr val="bg1"/>
                </a:solidFill>
                <a:latin typeface="Arial ce" panose="020B0604020202020204" pitchFamily="34" charset="0"/>
                <a:ea typeface="ＭＳ Ｐゴシック" pitchFamily="34" charset="-128"/>
                <a:cs typeface="Arial ce" panose="020B0604020202020204" pitchFamily="34" charset="0"/>
              </a:rPr>
              <a:t>ZÚ </a:t>
            </a:r>
            <a:r>
              <a:rPr lang="cs-CZ" altLang="cs-CZ" sz="6600" b="1" baseline="30000" dirty="0" smtClean="0">
                <a:solidFill>
                  <a:schemeClr val="bg1"/>
                </a:solidFill>
                <a:latin typeface="Arial ce" panose="020B0604020202020204" pitchFamily="34" charset="0"/>
                <a:ea typeface="ＭＳ Ｐゴシック" pitchFamily="34" charset="-128"/>
                <a:cs typeface="Arial ce" panose="020B0604020202020204" pitchFamily="34" charset="0"/>
              </a:rPr>
              <a:t>Zlínský kraj</a:t>
            </a:r>
            <a:r>
              <a:rPr lang="cs-CZ" altLang="cs-CZ" sz="3600" b="1" baseline="3000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rPr>
              <a:t/>
            </a:r>
            <a:br>
              <a:rPr lang="cs-CZ" altLang="cs-CZ" sz="3600" b="1" baseline="3000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rPr>
            </a:b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Povodí Moravy, s.p. </a:t>
            </a:r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/>
            </a:r>
            <a:b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cs-CZ" altLang="cs-CZ" sz="36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	</a:t>
            </a:r>
            <a:r>
              <a:rPr lang="pl-PL" altLang="cs-CZ" sz="3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/>
            </a:r>
            <a:br>
              <a:rPr lang="pl-PL" altLang="cs-CZ" sz="3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pl-PL" altLang="cs-CZ" sz="3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/>
            </a:r>
            <a:br>
              <a:rPr lang="pl-PL" altLang="cs-CZ" sz="3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endParaRPr lang="en-US" altLang="cs-CZ" sz="2400" b="1" i="1" dirty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837209"/>
            <a:ext cx="5092601" cy="3130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10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3" y="1154360"/>
            <a:ext cx="3744416" cy="3092733"/>
          </a:xfrm>
          <a:prstGeom prst="rect">
            <a:avLst/>
          </a:prstGeo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19" y="1133703"/>
            <a:ext cx="4170772" cy="44670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3AA450-C04E-45C9-A48C-9BF30D258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975" y="3980743"/>
            <a:ext cx="4018544" cy="3308715"/>
          </a:xfrm>
          <a:prstGeom prst="rect">
            <a:avLst/>
          </a:prstGeom>
        </p:spPr>
      </p:pic>
      <p:pic>
        <p:nvPicPr>
          <p:cNvPr id="7" name="obrázek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4" t="25197" r="17998" b="16199"/>
          <a:stretch>
            <a:fillRect/>
          </a:stretch>
        </p:blipFill>
        <p:spPr bwMode="auto">
          <a:xfrm>
            <a:off x="1023839" y="988689"/>
            <a:ext cx="1152525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4FF5DE7-C69B-462D-9F1C-32ABC843BAF7}"/>
              </a:ext>
            </a:extLst>
          </p:cNvPr>
          <p:cNvSpPr txBox="1"/>
          <p:nvPr/>
        </p:nvSpPr>
        <p:spPr>
          <a:xfrm>
            <a:off x="650893" y="4821832"/>
            <a:ext cx="1597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Směr a rychlost proudění z 2D hydraulického modelu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27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1025"/>
            <a:ext cx="10688638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itle 1"/>
          <p:cNvSpPr txBox="1">
            <a:spLocks/>
          </p:cNvSpPr>
          <p:nvPr/>
        </p:nvSpPr>
        <p:spPr bwMode="auto">
          <a:xfrm>
            <a:off x="629171" y="6463506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 dirty="0">
                <a:solidFill>
                  <a:srgbClr val="005C95"/>
                </a:solidFill>
                <a:latin typeface="Georgia" pitchFamily="18" charset="0"/>
              </a:rPr>
              <a:t> </a:t>
            </a:r>
            <a:fld id="{C35A6C32-38B9-42DE-ABF1-47856FBC36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cs-CZ" sz="1800" b="1" dirty="0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2FBB60-0EF6-4BC3-AF64-9FBCFEC3F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26" y="1816795"/>
            <a:ext cx="5058481" cy="42487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A9E8D21-BF51-4DE6-B429-A2A5172F2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67" y="3061345"/>
            <a:ext cx="4624927" cy="324399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7F5EC93-51ED-4A7E-82FA-37A728FB8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508" y="1803954"/>
            <a:ext cx="1267002" cy="12003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4BAC55E-15C4-4C44-AAAE-B22B2A32E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66" y="1826706"/>
            <a:ext cx="1276528" cy="10764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39750" y="932395"/>
            <a:ext cx="9555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rgbClr val="0070C0"/>
                </a:solidFill>
                <a:latin typeface="Arial CE" panose="020B0604020202020204" pitchFamily="34" charset="0"/>
              </a:rPr>
              <a:t>Mapy </a:t>
            </a:r>
            <a:r>
              <a:rPr lang="cs-CZ" altLang="en-US" sz="2400" b="1" dirty="0" smtClean="0">
                <a:solidFill>
                  <a:srgbClr val="0070C0"/>
                </a:solidFill>
                <a:latin typeface="Arial CE" panose="020B0604020202020204" pitchFamily="34" charset="0"/>
              </a:rPr>
              <a:t>povodňového </a:t>
            </a:r>
            <a:r>
              <a:rPr lang="cs-CZ" altLang="en-US" sz="2400" b="1" dirty="0">
                <a:solidFill>
                  <a:srgbClr val="0070C0"/>
                </a:solidFill>
                <a:latin typeface="Arial CE" panose="020B0604020202020204" pitchFamily="34" charset="0"/>
              </a:rPr>
              <a:t>nebezpečí (dle vyhlášky č. 79/2018 Sb.) </a:t>
            </a:r>
            <a:endParaRPr lang="en-US" altLang="en-US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525"/>
            <a:ext cx="10688638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itle 1"/>
          <p:cNvSpPr txBox="1">
            <a:spLocks/>
          </p:cNvSpPr>
          <p:nvPr/>
        </p:nvSpPr>
        <p:spPr bwMode="auto">
          <a:xfrm>
            <a:off x="629171" y="6463506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 dirty="0">
                <a:solidFill>
                  <a:srgbClr val="005C95"/>
                </a:solidFill>
                <a:latin typeface="Georgia" pitchFamily="18" charset="0"/>
              </a:rPr>
              <a:t> </a:t>
            </a:r>
            <a:fld id="{C35A6C32-38B9-42DE-ABF1-47856FBC36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cs-CZ" sz="1800" b="1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39750" y="946150"/>
            <a:ext cx="977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rgbClr val="0070C0"/>
                </a:solidFill>
                <a:latin typeface="Arial CE" panose="020B0604020202020204" pitchFamily="34" charset="0"/>
              </a:rPr>
              <a:t>Mapy povodňového ohrožení a rizika (dle vyhlášky č. 79/2018 Sb.) </a:t>
            </a:r>
            <a:endParaRPr lang="en-US" altLang="en-US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41488"/>
            <a:ext cx="35591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1741488"/>
            <a:ext cx="1239837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58" y="1741487"/>
            <a:ext cx="4849875" cy="312005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262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525"/>
            <a:ext cx="10688638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itle 1"/>
          <p:cNvSpPr txBox="1">
            <a:spLocks/>
          </p:cNvSpPr>
          <p:nvPr/>
        </p:nvSpPr>
        <p:spPr bwMode="auto">
          <a:xfrm>
            <a:off x="629171" y="6463506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 dirty="0">
                <a:solidFill>
                  <a:srgbClr val="005C95"/>
                </a:solidFill>
                <a:latin typeface="Georgia" pitchFamily="18" charset="0"/>
              </a:rPr>
              <a:t> </a:t>
            </a:r>
            <a:fld id="{C35A6C32-38B9-42DE-ABF1-47856FBC36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cs-CZ" sz="1800" b="1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050E8B5-D61D-4D44-9E39-0ED82570EB97}"/>
              </a:ext>
            </a:extLst>
          </p:cNvPr>
          <p:cNvSpPr/>
          <p:nvPr/>
        </p:nvSpPr>
        <p:spPr>
          <a:xfrm>
            <a:off x="447775" y="1246606"/>
            <a:ext cx="928903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mapy ohrožení vychází rozsah aktivní zóny záplavového území (Vyhláška 79/2018 Sb.):</a:t>
            </a:r>
          </a:p>
          <a:p>
            <a:pPr algn="just"/>
            <a:endParaRPr lang="cs-CZ" sz="1600" b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6   Zpracovávání návrhu </a:t>
            </a:r>
            <a:r>
              <a:rPr lang="cs-CZ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zóny záplavového území  </a:t>
            </a:r>
            <a:r>
              <a:rPr lang="cs-CZ" sz="15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aktuálně probíhá aktualizace hydraulických parametrů dle kategorií vodních toků (pramenné, střední, dolní úseky…)</a:t>
            </a:r>
          </a:p>
          <a:p>
            <a:pPr algn="just"/>
            <a:endParaRPr lang="cs-CZ" sz="15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AZZÚ zahrnuje plochy: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vlastního koryta vodního toku a související vodních toků, náhonů apod.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území mezi tokem a stavbou vodního díla na ochranu před povodněmi podél vodního toku,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vysokého </a:t>
            </a: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povodňové ohrožení,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středního</a:t>
            </a:r>
            <a:r>
              <a:rPr lang="cs-CZ" sz="15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povodňového ohrožení kde je </a:t>
            </a:r>
            <a:r>
              <a:rPr lang="cs-CZ" sz="15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zároveň:</a:t>
            </a:r>
            <a:endParaRPr lang="cs-CZ" sz="15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2638" lvl="1" indent="-285750" algn="just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hloubka vody je větší nebo rovna 1,5 m nebo</a:t>
            </a:r>
          </a:p>
          <a:p>
            <a:pPr marL="782638" lvl="1" indent="-285750" algn="just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výslednice vektoru rychlosti proudění vody je větší nebo rovna 1,5 m/s, nebo</a:t>
            </a:r>
          </a:p>
          <a:p>
            <a:pPr marL="782638" lvl="1" indent="-285750" algn="just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součin hodnoty hloubky vody a výslednice vektoru rychlosti proudění vody je větší nebo roven 0,75 m2/s</a:t>
            </a:r>
          </a:p>
          <a:p>
            <a:pPr algn="just"/>
            <a:endParaRPr lang="cs-CZ" sz="1500" i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odůvodněných případech, například pokud vodní tok protéká údolnicí a inundační území není členité, lze u drobných nebo pramenných úseků vodních toků po konzultaci s vodoprávním úřadem navrhnout aktivní zónu záplavového území jako území vymezené záplavovou čárou povodně s </a:t>
            </a:r>
            <a:r>
              <a:rPr lang="cs-CZ" sz="15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dobou opakování 20 let.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2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525"/>
            <a:ext cx="10688638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itle 1"/>
          <p:cNvSpPr txBox="1">
            <a:spLocks/>
          </p:cNvSpPr>
          <p:nvPr/>
        </p:nvSpPr>
        <p:spPr bwMode="auto">
          <a:xfrm>
            <a:off x="629171" y="6463506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5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 dirty="0">
                <a:solidFill>
                  <a:srgbClr val="005C95"/>
                </a:solidFill>
                <a:latin typeface="Georgia" pitchFamily="18" charset="0"/>
              </a:rPr>
              <a:t> </a:t>
            </a:r>
            <a:fld id="{C35A6C32-38B9-42DE-ABF1-47856FBC36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cs-CZ" sz="1800" b="1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050E8B5-D61D-4D44-9E39-0ED82570EB97}"/>
              </a:ext>
            </a:extLst>
          </p:cNvPr>
          <p:cNvSpPr/>
          <p:nvPr/>
        </p:nvSpPr>
        <p:spPr>
          <a:xfrm>
            <a:off x="375767" y="905192"/>
            <a:ext cx="928903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 správce toku při zpracování záplavového území (ZÚ):</a:t>
            </a:r>
          </a:p>
          <a:p>
            <a:pPr algn="just"/>
            <a:endParaRPr lang="cs-CZ" sz="15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Důvody pro aktualizaci ZU – </a:t>
            </a: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výstavba PPO, změna hydrologických údajů, změna v území (výstavba silnic, nové geodetické podklady), zpřesnění novými hydrotechnickými výpočty na zpřesněných geodetických datech (digitální model terénu), průběh skutečné </a:t>
            </a:r>
            <a:r>
              <a:rPr lang="cs-CZ" sz="15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povodně se známou </a:t>
            </a:r>
            <a:r>
              <a:rPr lang="cs-CZ" sz="1500" i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5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500" dirty="0" err="1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letostí</a:t>
            </a:r>
            <a:r>
              <a:rPr lang="cs-CZ" sz="15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další</a:t>
            </a:r>
            <a:endParaRPr lang="cs-CZ" sz="15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Zahájení prací je oznámeno na příslušný vodoprávní úřad, který stanovuje ZÚ.</a:t>
            </a: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Zpracování ZÚ dle Vyhlášky 79/2018 Sb. o způsobu a rozsahu zpracování návrhu  a stanovování ZÚ a jejich dokumentace</a:t>
            </a:r>
          </a:p>
          <a:p>
            <a:pPr algn="just"/>
            <a:r>
              <a:rPr lang="cs-CZ" sz="6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případě potřeby konzultace s vodoprávním úřadem.</a:t>
            </a: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Projednání / zaslání návrhu ZÚ a AZZÚ na dotčené obce s žádostí o sdělení připomínek, případně osobní projednání.</a:t>
            </a: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Předložení žádosti o stanovení ZÚ a vymezení AZZÚ na vodoprávní úřad.</a:t>
            </a: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Vodoprávní úřad vydá Návrh opatření obecné povahy, kterým se stanovuje ZÚ a AZZÚ, zašle dotčeným obcím a dotčeným orgánům státní správy a je vyvěšen na úřední desce vodoprávního úřadu.</a:t>
            </a: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Opatření obecné povahy je zveřejněn na úřední desce příslušné obce po dobu stanoveném zákonem (min. 15 dní).</a:t>
            </a: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Návrhu OOP mohou dotčené osoby podat písemné připomínky vodoprávnímu úřadu.</a:t>
            </a: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Vypořádání připomínek správce toku ve spolupráci s vodoprávním úřadem.</a:t>
            </a:r>
          </a:p>
          <a:p>
            <a:pPr algn="just"/>
            <a:endParaRPr lang="cs-CZ" sz="6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15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Vydání Opatření obecné povahy, ZÚ a AZZÚ se stávají závazným podkladem.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1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15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47775" y="1203254"/>
            <a:ext cx="9865096" cy="46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8000" indent="-5080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/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Záplavové území </a:t>
            </a: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</a:t>
            </a:r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   - připravovaná </a:t>
            </a: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nová/aktualizovaná </a:t>
            </a:r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záplavová území:</a:t>
            </a:r>
          </a:p>
          <a:p>
            <a:pPr marL="0" indent="0" eaLnBrk="1" hangingPunct="1"/>
            <a:endParaRPr lang="cs-CZ" altLang="cs-CZ" sz="15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Rožnovská Bečva: 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Připravuje se na r. 2027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Vsetínská Bečva: 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Připravuje se na r. 2027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Senice: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Připravuje se na r. 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err="1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Mojena</a:t>
            </a: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přítoky: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Připravuje se na r. 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Morava – Kroměříž: 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Porovnává se ZU s mapami ohrožení dle </a:t>
            </a:r>
            <a:r>
              <a:rPr lang="cs-CZ" altLang="cs-CZ" sz="1800" dirty="0" err="1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PpZPO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Moštěnka: 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Porovnává se ZU s mapami ohrožení dle </a:t>
            </a:r>
            <a:r>
              <a:rPr lang="cs-CZ" altLang="cs-CZ" sz="1800" dirty="0" err="1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PpZPO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cs-CZ" altLang="cs-CZ" sz="1800" b="1" dirty="0" smtClean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err="1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Kotojedka</a:t>
            </a: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Porovnává se ZU s mapami ohrožení dle </a:t>
            </a:r>
            <a:r>
              <a:rPr lang="cs-CZ" altLang="cs-CZ" sz="1800" dirty="0" err="1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PpZPO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cs-CZ" altLang="cs-CZ" sz="1800" b="1" dirty="0" smtClean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Dřevnice: 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Připravuje se na r. 2026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 Brod – Olšava: </a:t>
            </a:r>
            <a:r>
              <a:rPr lang="cs-CZ" altLang="cs-CZ" sz="1800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Vyhlášeno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 smtClean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UH. Hradiště: 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Připravuje se na r. 2026</a:t>
            </a:r>
          </a:p>
          <a:p>
            <a:pPr marL="0" indent="0" eaLnBrk="1" hangingPunct="1"/>
            <a:endParaRPr lang="cs-CZ" altLang="cs-CZ" sz="1500" b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/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/>
            <a:endParaRPr lang="cs-CZ" altLang="cs-CZ" sz="18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b="1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b="1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b="1" dirty="0">
              <a:solidFill>
                <a:srgbClr val="01396B"/>
              </a:solidFill>
              <a:latin typeface="Georgia" pitchFamily="18" charset="0"/>
            </a:endParaRPr>
          </a:p>
          <a:p>
            <a:pPr marL="285750" indent="-285750" eaLnBrk="1" hangingPunct="1">
              <a:buFontTx/>
              <a:buChar char="-"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285750" indent="-285750" eaLnBrk="1" hangingPunct="1">
              <a:buFontTx/>
              <a:buChar char="-"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285750" indent="-285750" eaLnBrk="1" hangingPunct="1">
              <a:buFontTx/>
              <a:buChar char="-"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285750" indent="-285750" eaLnBrk="1" hangingPunct="1">
              <a:buFontTx/>
              <a:buChar char="-"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285750" indent="-285750" eaLnBrk="1" hangingPunct="1">
              <a:buFontTx/>
              <a:buChar char="-"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285750" indent="-285750" eaLnBrk="1" hangingPunct="1">
              <a:buFontTx/>
              <a:buChar char="-"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285750" indent="-285750" eaLnBrk="1" hangingPunct="1">
              <a:buFontTx/>
              <a:buChar char="-"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285750" indent="-285750" eaLnBrk="1" hangingPunct="1">
              <a:buFontTx/>
              <a:buChar char="-"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cs-CZ" altLang="cs-CZ" sz="900" dirty="0">
              <a:solidFill>
                <a:srgbClr val="01396B"/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1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MO_blue_gradient_do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4451350" y="1879600"/>
            <a:ext cx="56832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1902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 smtClean="0">
                <a:solidFill>
                  <a:schemeClr val="bg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Zpracovali: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 smtClean="0">
                <a:solidFill>
                  <a:schemeClr val="bg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Ing</a:t>
            </a:r>
            <a:r>
              <a:rPr lang="cs-CZ" altLang="en-US" sz="2000" dirty="0">
                <a:solidFill>
                  <a:schemeClr val="bg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. </a:t>
            </a:r>
            <a:r>
              <a:rPr lang="cs-CZ" altLang="en-US" sz="2000" dirty="0" smtClean="0">
                <a:solidFill>
                  <a:schemeClr val="bg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Jindřich Řezník, Ing. Iva Jelínková</a:t>
            </a:r>
            <a:endParaRPr lang="en-US" altLang="en-US" sz="2000" dirty="0">
              <a:solidFill>
                <a:schemeClr val="bg1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2000" dirty="0">
                <a:solidFill>
                  <a:schemeClr val="bg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reznik@pmo.cz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solidFill>
                  <a:schemeClr val="bg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Povodí Moravy, s.p., ředitelství podniku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dirty="0">
                <a:solidFill>
                  <a:schemeClr val="bg1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Dřevařská 11, 601 75 Brno</a:t>
            </a:r>
            <a:endParaRPr lang="en-US" altLang="en-US" sz="2000" dirty="0">
              <a:solidFill>
                <a:schemeClr val="bg1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  <p:pic>
        <p:nvPicPr>
          <p:cNvPr id="15364" name="Picture 2" descr="PMO_vlna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8"/>
          <a:stretch>
            <a:fillRect/>
          </a:stretch>
        </p:blipFill>
        <p:spPr bwMode="auto">
          <a:xfrm>
            <a:off x="0" y="4889500"/>
            <a:ext cx="1068863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itle 1"/>
          <p:cNvSpPr txBox="1">
            <a:spLocks/>
          </p:cNvSpPr>
          <p:nvPr/>
        </p:nvSpPr>
        <p:spPr bwMode="auto">
          <a:xfrm>
            <a:off x="539750" y="425450"/>
            <a:ext cx="35242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968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4000" b="1">
                <a:solidFill>
                  <a:schemeClr val="bg1"/>
                </a:solidFill>
                <a:latin typeface="Arial CE" panose="020B0604020202020204" pitchFamily="34" charset="0"/>
              </a:rPr>
              <a:t>Děkuji za pozornost</a:t>
            </a:r>
            <a:endParaRPr lang="en-US" altLang="en-US" sz="40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3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B0ABEF9-ECA7-5A40-B7C6-1FD962DE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747" y="5605292"/>
            <a:ext cx="2667137" cy="774330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A470C84C-FA25-4B48-8EA5-40D03BC15649}"/>
              </a:ext>
            </a:extLst>
          </p:cNvPr>
          <p:cNvSpPr txBox="1">
            <a:spLocks/>
          </p:cNvSpPr>
          <p:nvPr/>
        </p:nvSpPr>
        <p:spPr>
          <a:xfrm>
            <a:off x="122156" y="2524702"/>
            <a:ext cx="10398517" cy="1455816"/>
          </a:xfrm>
          <a:prstGeom prst="rect">
            <a:avLst/>
          </a:prstGeom>
        </p:spPr>
        <p:txBody>
          <a:bodyPr vert="horz" lIns="80165" tIns="40082" rIns="80165" bIns="40082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altLang="cs-CZ" sz="3507" b="1" spc="44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8DC3786-CA32-7399-F998-7C25C2CA565B}"/>
              </a:ext>
            </a:extLst>
          </p:cNvPr>
          <p:cNvSpPr txBox="1"/>
          <p:nvPr/>
        </p:nvSpPr>
        <p:spPr>
          <a:xfrm>
            <a:off x="1066344" y="2091158"/>
            <a:ext cx="884283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156" b="1" dirty="0"/>
              <a:t>ZÁPLAVOVÁ ÚZEMÍ</a:t>
            </a:r>
          </a:p>
        </p:txBody>
      </p:sp>
      <p:pic>
        <p:nvPicPr>
          <p:cNvPr id="1028" name="Picture 4" descr="Poručíme větru, dešti: Co je důsledkem regulace vodních toků? - ČT edu -  Česká televize">
            <a:extLst>
              <a:ext uri="{FF2B5EF4-FFF2-40B4-BE49-F238E27FC236}">
                <a16:creationId xmlns:a16="http://schemas.microsoft.com/office/drawing/2014/main" id="{9EDF808B-EC36-4FA6-5A89-D988CDCF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6" y="2828886"/>
            <a:ext cx="2428317" cy="24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11760B9-6382-E5AF-492A-B6CB46AB8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250" y="1417650"/>
            <a:ext cx="3259065" cy="18250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4C80013-2D5B-22B7-4A3E-3E3ECF604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526" y="3629724"/>
            <a:ext cx="3489526" cy="274989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A84E3F9-4491-5415-1A5E-772605779F75}"/>
              </a:ext>
            </a:extLst>
          </p:cNvPr>
          <p:cNvSpPr txBox="1"/>
          <p:nvPr/>
        </p:nvSpPr>
        <p:spPr>
          <a:xfrm>
            <a:off x="7375756" y="4023395"/>
            <a:ext cx="2429063" cy="740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3" b="1" dirty="0"/>
              <a:t>Ing. Dana Zápecová</a:t>
            </a:r>
          </a:p>
          <a:p>
            <a:r>
              <a:rPr lang="cs-CZ" sz="1403" b="1" dirty="0"/>
              <a:t>Tel. 577 043 357</a:t>
            </a:r>
          </a:p>
          <a:p>
            <a:r>
              <a:rPr lang="cs-CZ" sz="1403" b="1" dirty="0"/>
              <a:t>dana.zapecova@zlinskykraj.cz</a:t>
            </a:r>
          </a:p>
        </p:txBody>
      </p:sp>
    </p:spTree>
    <p:extLst>
      <p:ext uri="{BB962C8B-B14F-4D97-AF65-F5344CB8AC3E}">
        <p14:creationId xmlns:p14="http://schemas.microsoft.com/office/powerpoint/2010/main" val="165016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F33221-5FF6-3F45-A2C5-792216B76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06" y="1079867"/>
            <a:ext cx="2161893" cy="628206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0A479A-FF39-90EB-183D-50504E56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8CE8261-3761-F69F-D8D8-31AE1113AC41}"/>
              </a:ext>
            </a:extLst>
          </p:cNvPr>
          <p:cNvSpPr txBox="1"/>
          <p:nvPr/>
        </p:nvSpPr>
        <p:spPr>
          <a:xfrm>
            <a:off x="463217" y="2242280"/>
            <a:ext cx="9500121" cy="3061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929" dirty="0"/>
              <a:t>Záplavová území (ZÚ) jsou administrativně určená území, která mohou být při výskytu přirozené povodně zaplavena vodou. </a:t>
            </a:r>
          </a:p>
          <a:p>
            <a:pPr algn="just"/>
            <a:r>
              <a:rPr lang="cs-CZ" sz="1929" dirty="0"/>
              <a:t>Jejich rozsah je povinen stanovit na návrh správce vodního toku vodoprávní úřad.</a:t>
            </a:r>
          </a:p>
          <a:p>
            <a:pPr algn="just"/>
            <a:r>
              <a:rPr lang="cs-CZ" sz="1929" dirty="0"/>
              <a:t>Způsob a rozsah zpracovávání návrhu a stanovování ZÚ, AZZÚ a jejich dokumentace je popsáno ve vyhlášce 79/2018 Sb.</a:t>
            </a:r>
          </a:p>
          <a:p>
            <a:pPr algn="just"/>
            <a:endParaRPr lang="cs-CZ" sz="1929" dirty="0"/>
          </a:p>
          <a:p>
            <a:pPr algn="just"/>
            <a:r>
              <a:rPr lang="cs-CZ" sz="1929" dirty="0"/>
              <a:t>Vodní zákon v § 47 odst. 1 rozlišuje významné vodní toky a drobné vodní toky. </a:t>
            </a:r>
          </a:p>
          <a:p>
            <a:pPr algn="just"/>
            <a:endParaRPr lang="cs-CZ" sz="1929" dirty="0"/>
          </a:p>
          <a:p>
            <a:pPr algn="just"/>
            <a:r>
              <a:rPr lang="cs-CZ" sz="1929" dirty="0"/>
              <a:t>Dle § 107 odst. 1 písm. m) stanovuje krajský úřad na návrh správce povodí záplavové území a jejich aktivní zóny pro významné vodní toky.</a:t>
            </a:r>
          </a:p>
        </p:txBody>
      </p:sp>
    </p:spTree>
    <p:extLst>
      <p:ext uri="{BB962C8B-B14F-4D97-AF65-F5344CB8AC3E}">
        <p14:creationId xmlns:p14="http://schemas.microsoft.com/office/powerpoint/2010/main" val="188488043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A30109-A3A9-8B3E-3099-8601445F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DE4202-7944-7684-74BA-03B52CDFF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06" y="1035532"/>
            <a:ext cx="2161893" cy="628206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A36C28-F068-8871-CF42-9C05FA5B3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929" dirty="0"/>
              <a:t>Dle § 66 odst. 7 vodního zákona se záplavová území a jejich aktivní zóny stanovují opatřením obecné povahy.</a:t>
            </a:r>
          </a:p>
          <a:p>
            <a:pPr marL="0" indent="0" algn="just">
              <a:buNone/>
            </a:pPr>
            <a:r>
              <a:rPr lang="cs-CZ" sz="1929" u="sng" dirty="0"/>
              <a:t>Praxe stanovení záplavových území na krajském úřadě:</a:t>
            </a:r>
          </a:p>
          <a:p>
            <a:pPr algn="just">
              <a:buFontTx/>
              <a:buChar char="-"/>
            </a:pPr>
            <a:r>
              <a:rPr lang="cs-CZ" sz="1929" dirty="0"/>
              <a:t>Návrh opatření obecné povahy je zveřejněn na úřední desce po dobu 30 dnů. Možno podat připomínky. Mapové podklady se po stejnou dobu zveřejní na stránkách KÚ.</a:t>
            </a:r>
          </a:p>
          <a:p>
            <a:pPr algn="just">
              <a:buFontTx/>
              <a:buChar char="-"/>
            </a:pPr>
            <a:r>
              <a:rPr lang="cs-CZ" sz="1929" dirty="0"/>
              <a:t>Vypořádání připomínek. Pokud připomínky způsobí změnu v mapách, následuje nový návrh stanovení ZÚ a nová lhůta.</a:t>
            </a:r>
          </a:p>
          <a:p>
            <a:pPr algn="just">
              <a:buFontTx/>
              <a:buChar char="-"/>
            </a:pPr>
            <a:r>
              <a:rPr lang="cs-CZ" sz="1929" dirty="0"/>
              <a:t> Opatření obecné povahy, 15 dnů úřední deska, poté nabývá účinnosti.</a:t>
            </a:r>
          </a:p>
          <a:p>
            <a:pPr marL="0" indent="0" algn="just">
              <a:buNone/>
            </a:pPr>
            <a:endParaRPr lang="cs-CZ" sz="1929" dirty="0"/>
          </a:p>
          <a:p>
            <a:pPr marL="0" indent="0" algn="just">
              <a:buNone/>
            </a:pPr>
            <a:r>
              <a:rPr lang="cs-CZ" sz="1929" dirty="0"/>
              <a:t>KÚ zasílá opatření obecné povahy dotčeným obcím, městům, městským úřadům (všem dotčeným odborům včetně stavebního). Mapy k záplavovým územím jsou zasílány přes datovou úschovnu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5043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 txBox="1">
            <a:spLocks/>
          </p:cNvSpPr>
          <p:nvPr/>
        </p:nvSpPr>
        <p:spPr bwMode="auto">
          <a:xfrm>
            <a:off x="286544" y="1133101"/>
            <a:ext cx="10115550" cy="459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8000" indent="-5080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66 vodního zákona 254/2001 Sb. v platném znění – Záplavová území</a:t>
            </a:r>
          </a:p>
          <a:p>
            <a:pPr eaLnBrk="1" hangingPunct="1"/>
            <a:endParaRPr lang="cs-CZ" altLang="cs-CZ" sz="1800" b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AutoNum type="arabicParenBoth"/>
            </a:pPr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Záplavová území 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území administrativně určená území, která mohou být při výskytu přirozené povodně zaplavena vodou.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Jejich rozsah je povinen stanovit na návrh správce vodního toku vodoprávní úřad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(Významné vodní toky krajský úřad, Drobné vodní toky ORP)…….</a:t>
            </a:r>
          </a:p>
          <a:p>
            <a:pPr eaLnBrk="1" hangingPunct="1">
              <a:buAutoNum type="arabicParenBoth"/>
            </a:pPr>
            <a:endParaRPr lang="cs-CZ" altLang="cs-CZ" sz="18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AutoNum type="arabicParenBoth"/>
            </a:pP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zastavěných územích, v zastavitelných plochách podle územně plánovací dokumentace, případně podle potřeby v dalších územích, vymezí vodoprávní úřad na návrh správce vodního toku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zónu záplavového území 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nebezpečnosti povodňových průtoků.</a:t>
            </a:r>
          </a:p>
          <a:p>
            <a:pPr eaLnBrk="1" hangingPunct="1">
              <a:buAutoNum type="arabicParenBoth"/>
            </a:pPr>
            <a:endParaRPr lang="cs-CZ" altLang="cs-CZ" sz="18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	Způsob a rozsah zpracovávání návrhu a stanovování záplavových území a jejich dokumentace stanoví Ministerstvo životního prostředí vyhláškou (</a:t>
            </a:r>
            <a:r>
              <a:rPr lang="cs-CZ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Vyhláška 79/2018 Sb</a:t>
            </a:r>
            <a:r>
              <a:rPr lang="cs-CZ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i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způsobu a rozsahu zpracování návrhu  a stanovování ZÚ a jejich dokumentace, </a:t>
            </a:r>
            <a:r>
              <a:rPr lang="cs-CZ" sz="1600" i="1" u="sng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probíhá její aktualizace</a:t>
            </a:r>
            <a:r>
              <a:rPr lang="cs-CZ" sz="1600" i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/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 eaLnBrk="1" hangingPunct="1"/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 eaLnBrk="1" hangingPunct="1"/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	Záplavová území a jejich aktivní zóny se stanovují formou </a:t>
            </a:r>
            <a:r>
              <a:rPr 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obecné povahy</a:t>
            </a: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8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/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cs-CZ" altLang="cs-CZ" sz="900" dirty="0">
              <a:solidFill>
                <a:srgbClr val="01396B"/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2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704174A-C187-EFE4-7A43-98E67F797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87" y="2247522"/>
            <a:ext cx="9875856" cy="410901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u="sng" dirty="0"/>
              <a:t>Podmínky, které v současné době KÚ stanovuje mimo aktivní zónu ZÚ v opatření obecné povahy:</a:t>
            </a:r>
          </a:p>
          <a:p>
            <a:pPr lvl="0" algn="just"/>
            <a:r>
              <a:rPr lang="cs-CZ" dirty="0"/>
              <a:t>ke stavbám, k těžbě nerostů nebo k terénním úpravám v záplavových územích, je nutný souhlas dle § 17 vodního zákona, vydaný příslušným vodoprávním úřadem; ustanovení § 67 vodního zákona tím není dotčeno, </a:t>
            </a:r>
          </a:p>
          <a:p>
            <a:pPr lvl="0" algn="just"/>
            <a:r>
              <a:rPr lang="cs-CZ" dirty="0"/>
              <a:t>každá plánovaná výstavba v záplavovém území musí být posuzována s ohledem na ovlivnění odtokových poměrů v inundaci, s ohledem na možné hloubky a rychlosti vody a případné ohrožení stavby. Veškerá plánovaná výstavba v záplavovém území musí být projednána se správcem povodí tj. Povodí Moravy, </a:t>
            </a:r>
            <a:r>
              <a:rPr lang="cs-CZ" dirty="0" err="1"/>
              <a:t>s.p</a:t>
            </a:r>
            <a:r>
              <a:rPr lang="cs-CZ" dirty="0"/>
              <a:t>., který ke stavbám v záplavových územích dle § 54 odst. 4 vodního zákona vydává stanovisko,</a:t>
            </a:r>
          </a:p>
          <a:p>
            <a:pPr lvl="0" algn="just"/>
            <a:r>
              <a:rPr lang="cs-CZ" dirty="0"/>
              <a:t>v případě plánování větších staveb v záplavovém území, které mohou ovlivnit odtokové poměry, je nutno lokalitu detailně přeměřit a průběhy hladin v dané lokalitě přepočítat a vyhodnotit vhodná protipovodňová opatření a vliv na odtokové poměry. Zásadní příčné stavby v inundaci (např. komunikace), které by ovlivnily odtokové poměry, bude nutno posuzovat i pro případ větších vod než Q</a:t>
            </a:r>
            <a:r>
              <a:rPr lang="cs-CZ" baseline="-25000" dirty="0"/>
              <a:t>100</a:t>
            </a:r>
            <a:r>
              <a:rPr lang="cs-CZ" dirty="0"/>
              <a:t>,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213902-69DB-83BF-2964-63FA6EBB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51DF03-4730-8DCE-510C-55F7A42EA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06" y="1079867"/>
            <a:ext cx="2161893" cy="6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1601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0C61C5A-FBA2-3B3F-743E-FD45E1B43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 algn="just"/>
            <a:r>
              <a:rPr lang="cs-CZ" dirty="0"/>
              <a:t>skladovat odplavitelný materiál lze pouze za podmínek takového zabezpečení, aby nemohlo dojít ke splavení do koryta vodního toku a tím k omezení proudění nebo jiné změně odtokových poměrů,</a:t>
            </a:r>
          </a:p>
          <a:p>
            <a:pPr lvl="0" algn="just"/>
            <a:r>
              <a:rPr lang="cs-CZ" dirty="0"/>
              <a:t>skladovat látky závadné vodám je možné pouze za předpokladu, že budou zabezpečeny proti úniku, aby v případě záplavy nemohly kontaminovat povrchové a podzemní vody,</a:t>
            </a:r>
          </a:p>
          <a:p>
            <a:pPr lvl="0" algn="just"/>
            <a:r>
              <a:rPr lang="cs-CZ" dirty="0"/>
              <a:t>nová výstavba liniových objektů (např. oplocení pozemků, komunikace, cyklostezky) je možná pouze tehdy, pokud stavbou nebudou negativně ovlivněny odtokové poměry,</a:t>
            </a:r>
          </a:p>
          <a:p>
            <a:pPr lvl="0" algn="just"/>
            <a:r>
              <a:rPr lang="cs-CZ" dirty="0"/>
              <a:t>nová výstavba objektů, v nichž se trvale zdržují lidé (např. nemocnice, domovy pro seniory, školy, obchodní centra, atd.) je možná pouze ve výjimečných případech a za podmínky, že budou zajištěna dostatečná protipovodňová a evakuační opatření,</a:t>
            </a:r>
          </a:p>
          <a:p>
            <a:pPr lvl="0" algn="just"/>
            <a:r>
              <a:rPr lang="cs-CZ" dirty="0"/>
              <a:t>veškerá nová výstavba musí splňovat požadavky na zvýšenou odolnost proti účinkům povodně (materiál, zabezpečení stavby, situování objektu v lokalitě, umístění vnitřního vybavení, atd.) tak, aby byla minimalizována možnost vzniku škod na majetku, zdraví a životech lidí a zvířat. Doporučuje se neumísťovat podsklepené objekty.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EF12D2-F754-F22E-59DE-28B7B27B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095B42-3BF6-EA63-FA73-95F0ABAAD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06" y="1079867"/>
            <a:ext cx="2161893" cy="6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705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B5BE5-D105-6488-9243-08BFA9DB2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C322AE1-D1C5-161C-C331-8FA2407AE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91" y="2247522"/>
            <a:ext cx="9875856" cy="403302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sz="1929" dirty="0"/>
              <a:t>Stanovené záplavové území je závazným podkladem pro územní plánování v území, jehož se týká a musí být v příslušném rozsahu zahrnuto do jednotlivých stupňů územně plánovací dokumentace v souladu s platnou vyhláškou č. 157/2024 Sb., o územně analytických podkladech, územně plánovací dokumentaci a jednotném standardu. </a:t>
            </a:r>
          </a:p>
          <a:p>
            <a:pPr marL="0" indent="0" algn="just">
              <a:buNone/>
            </a:pPr>
            <a:r>
              <a:rPr lang="cs-CZ" sz="1929" dirty="0"/>
              <a:t>Dle ustanovení § 16 zák. č. 283/2021 Sb., stavební zákon, ve znění pozdějších předpisů, jsou obce i kraje povinny soustavně sledovat uplatňování územně plánovací dokumentace a vyhodnocovat je podle stavebního zákona. Dojde-li ke změně ZÚ jsou pak povinny pořídit změnu příslušné územně plánovací dokumentace.</a:t>
            </a:r>
          </a:p>
          <a:p>
            <a:pPr marL="0" indent="0" algn="just">
              <a:buNone/>
            </a:pPr>
            <a:r>
              <a:rPr lang="cs-CZ" sz="1929" dirty="0"/>
              <a:t>Mapy se ZÚ jsou na stránkách kraje, odbory, odbor životního prostředí a zemědělství, důležité informace.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929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929" dirty="0"/>
              <a:t>V současné době stanoveno záplavové území pro 32 významných vodních toků  krajským úřadem a pro 6 drobných vodních toků obecním úřadem ORP.</a:t>
            </a:r>
          </a:p>
          <a:p>
            <a:pPr marL="0" indent="0" algn="just">
              <a:buNone/>
            </a:pPr>
            <a:endParaRPr lang="cs-CZ" sz="1929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CECDAA-512F-79BD-B966-FB51D4FF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3A2-98E4-B24E-9228-7624BE346F8E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D5F7CB-72E6-1C03-A5BA-F567E773E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06" y="1079867"/>
            <a:ext cx="2161893" cy="6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1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 txBox="1">
            <a:spLocks/>
          </p:cNvSpPr>
          <p:nvPr/>
        </p:nvSpPr>
        <p:spPr bwMode="auto">
          <a:xfrm>
            <a:off x="215106" y="847725"/>
            <a:ext cx="10115550" cy="502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8000" indent="-5080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eaLnBrk="1" hangingPunct="1"/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67 vodního zákona – Omezení v záplavových územích</a:t>
            </a:r>
          </a:p>
          <a:p>
            <a:pPr eaLnBrk="1" hangingPunct="1"/>
            <a:endParaRPr lang="cs-CZ" altLang="cs-CZ" sz="1800" b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arenBoth"/>
            </a:pPr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aktivní zóně záplavového území se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nesmí 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umísťovat, povolovat ani provádět stavby </a:t>
            </a:r>
            <a:r>
              <a:rPr lang="cs-CZ" altLang="cs-CZ" sz="1800" u="sng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 výjimkou vodních děl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jimiž se upravuje vodní tok, převádějí povodňové průtoky, provádějí opatření na ochranu před povodněmi nebo která jinak souvisejí s vodním tokem nebo jimiž se zlepšují odtokové poměry, </a:t>
            </a:r>
            <a:r>
              <a:rPr lang="cs-CZ" altLang="cs-CZ" sz="1800" u="sng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staveb pro jímání vod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u="sng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odvádění odpadních vod a odvádění srážkových vod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dále nezbytných staveb </a:t>
            </a:r>
            <a:r>
              <a:rPr lang="cs-CZ" altLang="cs-CZ" sz="1800" u="sng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dopravní a technické infrastruktury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zřizování konstrukcí </a:t>
            </a:r>
            <a:r>
              <a:rPr lang="cs-CZ" altLang="cs-CZ" sz="1800" u="sng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chmelnic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za podmínky, že současně budou provedena taková opatření, že bude minimalizován vliv na povodňové průtoky</a:t>
            </a:r>
            <a:r>
              <a:rPr lang="en-US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cs-CZ" sz="1800" u="sng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cs-CZ" altLang="cs-CZ" sz="1800" u="sng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neplatí pro údržbu staveb a stavební úpravy, pokud nedojde ke zhoršení odtokových poměrů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3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A669CC8-E54E-4A72-BFAE-88FBD4546C0F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 txBox="1">
            <a:spLocks/>
          </p:cNvSpPr>
          <p:nvPr/>
        </p:nvSpPr>
        <p:spPr bwMode="auto">
          <a:xfrm>
            <a:off x="215106" y="1047596"/>
            <a:ext cx="10115550" cy="559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8000" indent="-5080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67 vodního zákona – Omezení v záplavových územích</a:t>
            </a:r>
          </a:p>
          <a:p>
            <a:pPr eaLnBrk="1" hangingPunct="1"/>
            <a:endParaRPr lang="cs-CZ" altLang="cs-CZ" sz="1200" b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/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V aktivní zóně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dále zakázáno</a:t>
            </a:r>
          </a:p>
          <a:p>
            <a:pPr marL="977900" lvl="2" indent="-342900" eaLnBrk="1" hangingPunct="1">
              <a:buFont typeface="+mj-lt"/>
              <a:buAutoNum type="alphaLcParenR"/>
            </a:pP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těžit nerosty a zeminu způsobem zhoršujícím odtok povrchových vod a provádět terénní úpravy zhoršující odtok povrchových vod,</a:t>
            </a:r>
          </a:p>
          <a:p>
            <a:pPr marL="977900" lvl="2" indent="-342900" eaLnBrk="1" hangingPunct="1">
              <a:buFont typeface="+mj-lt"/>
              <a:buAutoNum type="alphaLcParenR"/>
            </a:pP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skladovat odplavitelný materiál, látky a předměty,</a:t>
            </a:r>
          </a:p>
          <a:p>
            <a:pPr marL="977900" lvl="2" indent="-342900" eaLnBrk="1" hangingPunct="1">
              <a:buFont typeface="+mj-lt"/>
              <a:buAutoNum type="alphaLcParenR"/>
            </a:pP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zřizovat oplocení, živé ploty a jiné podobné překážky,</a:t>
            </a:r>
          </a:p>
          <a:p>
            <a:pPr marL="977900" lvl="2" indent="-342900" eaLnBrk="1" hangingPunct="1">
              <a:buFont typeface="+mj-lt"/>
              <a:buAutoNum type="alphaLcParenR"/>
            </a:pP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zřizovat tábory, kempy a jiná dočasná ubytovací zařízení, </a:t>
            </a: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neplatí pro zřizování táborů sestávajících pouze ze stanů, které byly před stanovením aktivní zóny záplavového území v tomto místě zřizovány a které lze v případě povodňového nebezpečí neprodleně odstranit.</a:t>
            </a:r>
          </a:p>
          <a:p>
            <a:pPr lvl="1" eaLnBrk="1" hangingPunct="1"/>
            <a:endParaRPr lang="cs-CZ" altLang="cs-CZ" sz="12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 aktivní zónu v ZÚ stanoví</a:t>
            </a:r>
            <a:r>
              <a:rPr 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vodoprávní úřad podle povodňového nebezpečí nebo povodňového ohrožení opatřením</a:t>
            </a: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obecné povahy omezující podmínky. </a:t>
            </a:r>
            <a:r>
              <a:rPr lang="cs-CZ" altLang="cs-CZ" sz="1800" i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(např. omezení skladování nebezpečného odplavitelného materiálu a skladování nebezpečných látek, omezení výstavby liniových objektů, omezení objektů, ve kterých se shromažďují lidé, požadavky na zvýšení odolnosti staveb, ..…)  </a:t>
            </a:r>
            <a:r>
              <a:rPr lang="cs-CZ" altLang="cs-CZ" sz="1500" i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(viz </a:t>
            </a:r>
            <a:r>
              <a:rPr lang="cs-CZ" sz="15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Metodický pokyn </a:t>
            </a:r>
            <a:r>
              <a:rPr lang="cs-CZ" sz="1500" i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odboru ochrany vod Ministerstva životního prostředí ke stanovení omezujících podmínek mimo aktivní zónu v záplavovém území podle § 67 odst. 3 vodního zákona).</a:t>
            </a:r>
            <a:endParaRPr lang="cs-CZ" altLang="cs-CZ" sz="1500" i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4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6085680"/>
            <a:ext cx="10688638" cy="147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69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 txBox="1">
            <a:spLocks/>
          </p:cNvSpPr>
          <p:nvPr/>
        </p:nvSpPr>
        <p:spPr bwMode="auto">
          <a:xfrm>
            <a:off x="286544" y="1333153"/>
            <a:ext cx="10115550" cy="586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8000" indent="-5080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65  vodního zákona 254/2001 Sb. v platném znění – Povodňová opatření</a:t>
            </a:r>
          </a:p>
          <a:p>
            <a:endParaRPr lang="cs-CZ" sz="1800" b="1" dirty="0">
              <a:solidFill>
                <a:srgbClr val="01396B"/>
              </a:solidFill>
              <a:latin typeface="Georgia" pitchFamily="18" charset="0"/>
            </a:endParaRPr>
          </a:p>
          <a:p>
            <a:r>
              <a:rPr lang="cs-CZ" sz="1800" b="1" dirty="0">
                <a:solidFill>
                  <a:srgbClr val="01396B"/>
                </a:solidFill>
                <a:latin typeface="Georgia" pitchFamily="18" charset="0"/>
              </a:rPr>
              <a:t>(</a:t>
            </a:r>
            <a:r>
              <a:rPr lang="cs-CZ" sz="1800" dirty="0">
                <a:solidFill>
                  <a:srgbClr val="01396B"/>
                </a:solidFill>
                <a:latin typeface="Georgia" pitchFamily="18" charset="0"/>
              </a:rPr>
              <a:t>1) </a:t>
            </a:r>
            <a:r>
              <a:rPr 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Povodňová opatření </a:t>
            </a: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přípravná opatření</a:t>
            </a: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opatření prováděná při nebezpečí povodně, za povodně a opatření prováděná po povodni.</a:t>
            </a:r>
          </a:p>
          <a:p>
            <a:endParaRPr 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r>
              <a:rPr lang="cs-CZ" sz="1800" dirty="0">
                <a:solidFill>
                  <a:srgbClr val="01396B"/>
                </a:solidFill>
                <a:latin typeface="Georgia" pitchFamily="18" charset="0"/>
              </a:rPr>
              <a:t>(2) </a:t>
            </a:r>
            <a:r>
              <a:rPr 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Přípravná opatření jsou</a:t>
            </a:r>
          </a:p>
          <a:p>
            <a:r>
              <a:rPr lang="cs-CZ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a) stanovení záplavových území</a:t>
            </a: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 vymezení směrodatných limitů stupňů povodňové aktivity,</a:t>
            </a:r>
          </a:p>
          <a:p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c) povodňové plány,</a:t>
            </a:r>
          </a:p>
          <a:p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d) povodňové prohlídky,</a:t>
            </a:r>
          </a:p>
          <a:p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e) příprava předpovědní a hlásné povodňové služby,</a:t>
            </a:r>
          </a:p>
          <a:p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f) organizační a technická příprava,</a:t>
            </a:r>
          </a:p>
          <a:p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g) vytváření hmotných povodňových rezerv,</a:t>
            </a:r>
          </a:p>
          <a:p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h) příprava účastníků povodňové ochrany</a:t>
            </a: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0" indent="0" eaLnBrk="1" hangingPunct="1"/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cs-CZ" altLang="cs-CZ" sz="900" dirty="0">
              <a:solidFill>
                <a:srgbClr val="01396B"/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5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74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 txBox="1">
            <a:spLocks/>
          </p:cNvSpPr>
          <p:nvPr/>
        </p:nvSpPr>
        <p:spPr bwMode="auto">
          <a:xfrm>
            <a:off x="525023" y="1117130"/>
            <a:ext cx="9790906" cy="104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8000" indent="-5080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defTabSz="914400" eaLnBrk="1" hangingPunct="1">
              <a:spcBef>
                <a:spcPts val="0"/>
              </a:spcBef>
              <a:buClr>
                <a:schemeClr val="accent1"/>
              </a:buClr>
              <a:buSzPct val="76000"/>
              <a:buFont typeface="Wingdings" pitchFamily="2" charset="2"/>
              <a:buNone/>
            </a:pPr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účinné zvládání povodní a snižování povodňových škod je nutná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připravenost</a:t>
            </a:r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vodoprávních úřadů, obcí, povodňových orgánů, správců povodí a vodních toků, podnikatelských subjektů i veřejnosti – tedy znalost záplavového území.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6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dnadpis 2"/>
          <p:cNvSpPr>
            <a:spLocks/>
          </p:cNvSpPr>
          <p:nvPr/>
        </p:nvSpPr>
        <p:spPr bwMode="auto">
          <a:xfrm>
            <a:off x="215106" y="3061345"/>
            <a:ext cx="9052470" cy="297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None/>
            </a:pPr>
            <a:endParaRPr lang="cs-CZ" altLang="cs-CZ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956DE-F202-4601-88AC-10FF28F5223D}"/>
              </a:ext>
            </a:extLst>
          </p:cNvPr>
          <p:cNvSpPr txBox="1">
            <a:spLocks/>
          </p:cNvSpPr>
          <p:nvPr/>
        </p:nvSpPr>
        <p:spPr bwMode="auto">
          <a:xfrm>
            <a:off x="525023" y="2269257"/>
            <a:ext cx="3889319" cy="18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8000" indent="-5080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cs-CZ" alt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ZÚ: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2400" dirty="0">
                <a:solidFill>
                  <a:srgbClr val="01396B"/>
                </a:solidFill>
                <a:latin typeface="Georgia" pitchFamily="18" charset="0"/>
                <a:hlinkClick r:id="rId3"/>
              </a:rPr>
              <a:t>www.povis.cz</a:t>
            </a:r>
            <a:r>
              <a:rPr lang="cs-CZ" altLang="cs-CZ" sz="2400" dirty="0">
                <a:solidFill>
                  <a:srgbClr val="01396B"/>
                </a:solidFill>
                <a:latin typeface="Georgia" pitchFamily="18" charset="0"/>
              </a:rPr>
              <a:t>    </a:t>
            </a:r>
            <a:r>
              <a:rPr lang="cs-CZ" altLang="cs-CZ" sz="2400" dirty="0">
                <a:solidFill>
                  <a:srgbClr val="01396B"/>
                </a:solidFill>
                <a:latin typeface="Georgia" pitchFamily="18" charset="0"/>
                <a:hlinkClick r:id="rId4"/>
              </a:rPr>
              <a:t>www.dppcr.cz</a:t>
            </a:r>
            <a:r>
              <a:rPr lang="cs-CZ" altLang="cs-CZ" sz="2400" dirty="0">
                <a:solidFill>
                  <a:srgbClr val="01396B"/>
                </a:solidFill>
                <a:latin typeface="Georgia" pitchFamily="18" charset="0"/>
              </a:rPr>
              <a:t> 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MŽP připravuje aktualizaci informačního systému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POVIS 2, spuštění cca 06/2026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AD62467-8EC7-4A50-B1ED-A07FB3080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159" y="3968024"/>
            <a:ext cx="6642223" cy="31695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0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7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61769" y="933981"/>
            <a:ext cx="656672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8000" indent="-5080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600" b="1" dirty="0">
                <a:solidFill>
                  <a:srgbClr val="01396B"/>
                </a:solidFill>
                <a:latin typeface="Georgia" pitchFamily="18" charset="0"/>
              </a:rPr>
              <a:t>Snímek záplavového území a aktivní zóny</a:t>
            </a:r>
            <a:endParaRPr lang="cs-CZ" altLang="cs-CZ" sz="1600" dirty="0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55" y="1201610"/>
            <a:ext cx="7266970" cy="5045855"/>
          </a:xfrm>
          <a:prstGeom prst="rect">
            <a:avLst/>
          </a:prstGeom>
        </p:spPr>
      </p:pic>
      <p:pic>
        <p:nvPicPr>
          <p:cNvPr id="7" name="obrázek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4" t="25197" r="17998" b="16199"/>
          <a:stretch>
            <a:fillRect/>
          </a:stretch>
        </p:blipFill>
        <p:spPr bwMode="auto">
          <a:xfrm>
            <a:off x="7072511" y="5072227"/>
            <a:ext cx="1152525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1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8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0364" y="1031057"/>
            <a:ext cx="101195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Vyhláška 79/2018 Sb. </a:t>
            </a:r>
          </a:p>
          <a:p>
            <a:r>
              <a:rPr 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způsobu a rozsahu zpracování návrhu  a stanovování ZÚ a jejich dokumentace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15510" y="1708165"/>
            <a:ext cx="101195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01396B"/>
                </a:solidFill>
                <a:latin typeface="Georgia" pitchFamily="18" charset="0"/>
              </a:rPr>
              <a:t>§2   </a:t>
            </a:r>
            <a:r>
              <a:rPr 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pojmy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Záplavovou čárou se rozumí průsečnice hladiny vody se zemským povrchem nebo stavbou vodního díla na ochranu před povodněmi při zaplavení povodní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Doba opakování povodně 5, 20, 100 a 500 let se rozumí výskyt povodně, který je dosažen nebo překročen průměrně jednou za 5, 20, 100 a 500 let.</a:t>
            </a:r>
          </a:p>
          <a:p>
            <a:pPr marL="342900" indent="-342900">
              <a:buAutoNum type="alphaLcParenR"/>
            </a:pPr>
            <a:endParaRPr lang="cs-CZ" sz="12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4   Podklady pro zpracování návrhu ZÚ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hydrologické údaje ČHMÚ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manipulační řády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základní mapu ČR v měřítku 1 : 10 000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digitální model reliéfu/terénu  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cs-CZ" sz="1800" dirty="0" err="1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ortofotomapa</a:t>
            </a:r>
            <a:endParaRPr lang="cs-CZ" sz="18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geodetické zaměření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historické povodně</a:t>
            </a:r>
          </a:p>
          <a:p>
            <a:pPr marL="342900" indent="-342900">
              <a:buAutoNum type="alphaLcParenR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průzkum terénu</a:t>
            </a:r>
          </a:p>
          <a:p>
            <a:pPr marL="342900" indent="-342900">
              <a:buAutoNum type="alphaLcParenR"/>
            </a:pPr>
            <a:endParaRPr lang="cs-CZ" sz="1200" dirty="0">
              <a:solidFill>
                <a:srgbClr val="01396B"/>
              </a:solidFill>
              <a:latin typeface="Georgia" pitchFamily="18" charset="0"/>
            </a:endParaRPr>
          </a:p>
          <a:p>
            <a:endParaRPr lang="cs-CZ" sz="1800" dirty="0">
              <a:solidFill>
                <a:srgbClr val="01396B"/>
              </a:solidFill>
              <a:latin typeface="Georgia" pitchFamily="18" charset="0"/>
            </a:endParaRPr>
          </a:p>
          <a:p>
            <a:pPr marL="342900" indent="-342900">
              <a:buAutoNum type="alphaLcParenR"/>
            </a:pPr>
            <a:endParaRPr 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 txBox="1">
            <a:spLocks/>
          </p:cNvSpPr>
          <p:nvPr/>
        </p:nvSpPr>
        <p:spPr bwMode="auto">
          <a:xfrm>
            <a:off x="539750" y="6272213"/>
            <a:ext cx="94662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cs-CZ" altLang="cs-CZ" sz="1800" baseline="30000">
                <a:solidFill>
                  <a:srgbClr val="219CD3"/>
                </a:solidFill>
                <a:latin typeface="Georgia" pitchFamily="18" charset="0"/>
              </a:rPr>
              <a:t>Strana</a:t>
            </a:r>
            <a:r>
              <a:rPr lang="cs-CZ" altLang="cs-CZ" sz="1800" baseline="30000">
                <a:solidFill>
                  <a:srgbClr val="005C95"/>
                </a:solidFill>
                <a:latin typeface="Georgia" pitchFamily="18" charset="0"/>
              </a:rPr>
              <a:t> </a:t>
            </a:r>
            <a:fld id="{47CC1C7E-66C3-4499-9A06-AAB1F70B8070}" type="slidenum">
              <a:rPr lang="cs-CZ" altLang="cs-CZ" sz="1800" b="1" baseline="30000">
                <a:solidFill>
                  <a:srgbClr val="01396B"/>
                </a:solidFill>
                <a:latin typeface="Georgia" pitchFamily="18" charset="0"/>
              </a:rPr>
              <a:pPr eaLnBrk="1" hangingPunct="1"/>
              <a:t>9</a:t>
            </a:fld>
            <a:endParaRPr lang="en-US" altLang="cs-CZ" sz="1800" b="1">
              <a:solidFill>
                <a:srgbClr val="01396B"/>
              </a:solidFill>
              <a:latin typeface="Georgia" pitchFamily="18" charset="0"/>
            </a:endParaRPr>
          </a:p>
        </p:txBody>
      </p:sp>
      <p:pic>
        <p:nvPicPr>
          <p:cNvPr id="33796" name="Picture 3" descr="PMO_ci_2012_ppt_podklady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/>
          <a:stretch>
            <a:fillRect/>
          </a:stretch>
        </p:blipFill>
        <p:spPr bwMode="auto">
          <a:xfrm>
            <a:off x="0" y="5829300"/>
            <a:ext cx="106886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34564" y="1150173"/>
            <a:ext cx="101195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Sestavení numerického modelu  - výpočet hydraulických charakteristik proudění vody v korytě a v inundaci</a:t>
            </a:r>
          </a:p>
          <a:p>
            <a:endParaRPr lang="cs-CZ" sz="1800" b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Povodňové scénáře pro  5, 20, 100 a 500 leté povodně</a:t>
            </a:r>
          </a:p>
          <a:p>
            <a:endParaRPr lang="cs-CZ" sz="1800" b="1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 numerický model – výpočet proudění vody v příčných profilech v korytě vodního toku a v definované síti příčných profilů v inundaci. Hydraulické charakteristiky jsou pro definované příčné profily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numerický model – výpočet dvourozměrného proudění vody na ploše digitálního modelu terénu. Hydraulické charakteristiky v libovolném místě modelu.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139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139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1D/2D modely – kombinace 1D tok, 2D inundace</a:t>
            </a:r>
          </a:p>
          <a:p>
            <a:pPr marL="342900" indent="-342900">
              <a:buAutoNum type="alphaLcParenR"/>
            </a:pPr>
            <a:endParaRPr lang="cs-CZ" sz="1800" dirty="0">
              <a:solidFill>
                <a:srgbClr val="01396B"/>
              </a:solidFill>
              <a:latin typeface="Georgia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3A1791-7B97-4785-876B-C97C6238551B}"/>
              </a:ext>
            </a:extLst>
          </p:cNvPr>
          <p:cNvSpPr txBox="1">
            <a:spLocks/>
          </p:cNvSpPr>
          <p:nvPr/>
        </p:nvSpPr>
        <p:spPr bwMode="auto">
          <a:xfrm>
            <a:off x="539750" y="412749"/>
            <a:ext cx="9709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cs-CZ" altLang="cs-CZ" sz="3200" b="1" dirty="0" smtClean="0">
                <a:solidFill>
                  <a:srgbClr val="0070C0"/>
                </a:solidFill>
                <a:latin typeface="Arial ce" panose="020B0604020202020204" pitchFamily="34" charset="0"/>
                <a:cs typeface="Arial ce" panose="020B0604020202020204" pitchFamily="34" charset="0"/>
              </a:rPr>
              <a:t>ZÁPLAVOVÁ ÚZEMÍ</a:t>
            </a:r>
            <a:endParaRPr lang="cs-CZ" altLang="cs-CZ" sz="3200" b="1" dirty="0">
              <a:solidFill>
                <a:srgbClr val="0070C0"/>
              </a:solidFill>
              <a:latin typeface="Arial ce" panose="020B0604020202020204" pitchFamily="34" charset="0"/>
              <a:cs typeface="Arial ce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45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2902</TotalTime>
  <Words>2206</Words>
  <Application>Microsoft Office PowerPoint</Application>
  <PresentationFormat>Vlastní</PresentationFormat>
  <Paragraphs>216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2" baseType="lpstr">
      <vt:lpstr>MS PGothic</vt:lpstr>
      <vt:lpstr>MS PGothic</vt:lpstr>
      <vt:lpstr>Arial</vt:lpstr>
      <vt:lpstr>Arial Black</vt:lpstr>
      <vt:lpstr>Arial CE</vt:lpstr>
      <vt:lpstr>Arial CE</vt:lpstr>
      <vt:lpstr>Calibri</vt:lpstr>
      <vt:lpstr>Georgia</vt:lpstr>
      <vt:lpstr>Wingdings</vt:lpstr>
      <vt:lpstr>Office Theme</vt:lpstr>
      <vt:lpstr>ZÚ Zlínský kraj Povodí Moravy, s.p.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Komise PDP Moravy  Komise PDP Dyje          Povodí Moravy, s.p.       20. 2. 2018</dc:title>
  <dc:creator>Foltýn Miroslav</dc:creator>
  <cp:lastModifiedBy>Řezník Jindřich</cp:lastModifiedBy>
  <cp:revision>301</cp:revision>
  <cp:lastPrinted>2018-02-20T06:12:29Z</cp:lastPrinted>
  <dcterms:modified xsi:type="dcterms:W3CDTF">2025-11-19T10:55:23Z</dcterms:modified>
</cp:coreProperties>
</file>