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2"/>
  </p:notesMasterIdLst>
  <p:handoutMasterIdLst>
    <p:handoutMasterId r:id="rId43"/>
  </p:handoutMasterIdLst>
  <p:sldIdLst>
    <p:sldId id="256" r:id="rId5"/>
    <p:sldId id="308" r:id="rId6"/>
    <p:sldId id="370" r:id="rId7"/>
    <p:sldId id="364" r:id="rId8"/>
    <p:sldId id="365" r:id="rId9"/>
    <p:sldId id="380" r:id="rId10"/>
    <p:sldId id="381" r:id="rId11"/>
    <p:sldId id="382" r:id="rId12"/>
    <p:sldId id="383" r:id="rId13"/>
    <p:sldId id="384" r:id="rId14"/>
    <p:sldId id="385" r:id="rId15"/>
    <p:sldId id="292" r:id="rId16"/>
    <p:sldId id="368" r:id="rId17"/>
    <p:sldId id="379" r:id="rId18"/>
    <p:sldId id="367" r:id="rId19"/>
    <p:sldId id="369" r:id="rId20"/>
    <p:sldId id="272" r:id="rId21"/>
    <p:sldId id="298" r:id="rId22"/>
    <p:sldId id="299" r:id="rId23"/>
    <p:sldId id="300" r:id="rId24"/>
    <p:sldId id="371" r:id="rId25"/>
    <p:sldId id="366" r:id="rId26"/>
    <p:sldId id="373" r:id="rId27"/>
    <p:sldId id="372" r:id="rId28"/>
    <p:sldId id="302" r:id="rId29"/>
    <p:sldId id="386" r:id="rId30"/>
    <p:sldId id="387" r:id="rId31"/>
    <p:sldId id="375" r:id="rId32"/>
    <p:sldId id="374" r:id="rId33"/>
    <p:sldId id="377" r:id="rId34"/>
    <p:sldId id="378" r:id="rId35"/>
    <p:sldId id="376" r:id="rId36"/>
    <p:sldId id="388" r:id="rId37"/>
    <p:sldId id="389" r:id="rId38"/>
    <p:sldId id="390" r:id="rId39"/>
    <p:sldId id="391" r:id="rId40"/>
    <p:sldId id="264" r:id="rId41"/>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00"/>
    <a:srgbClr val="FEE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Styl s motivem 1 – zvýraznění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8034E78-7F5D-4C2E-B375-FC64B27BC917}" styleName="Tmavý styl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967" autoAdjust="0"/>
    <p:restoredTop sz="96327"/>
  </p:normalViewPr>
  <p:slideViewPr>
    <p:cSldViewPr snapToGrid="0" snapToObjects="1">
      <p:cViewPr varScale="1">
        <p:scale>
          <a:sx n="79" d="100"/>
          <a:sy n="79" d="100"/>
        </p:scale>
        <p:origin x="26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48"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Žmolíková Darina" userId="da9ba98f-0ed6-4a3a-b86a-9e7378a9cee0" providerId="ADAL" clId="{E2F7F7A6-C466-4A57-A572-C0CB9D7253DA}"/>
    <pc:docChg chg="custSel modSld">
      <pc:chgData name="Žmolíková Darina" userId="da9ba98f-0ed6-4a3a-b86a-9e7378a9cee0" providerId="ADAL" clId="{E2F7F7A6-C466-4A57-A572-C0CB9D7253DA}" dt="2024-11-14T15:41:04.217" v="200" actId="27636"/>
      <pc:docMkLst>
        <pc:docMk/>
      </pc:docMkLst>
      <pc:sldChg chg="modSp mod">
        <pc:chgData name="Žmolíková Darina" userId="da9ba98f-0ed6-4a3a-b86a-9e7378a9cee0" providerId="ADAL" clId="{E2F7F7A6-C466-4A57-A572-C0CB9D7253DA}" dt="2024-11-14T15:07:02.223" v="121" actId="20577"/>
        <pc:sldMkLst>
          <pc:docMk/>
          <pc:sldMk cId="2801371736" sldId="272"/>
        </pc:sldMkLst>
        <pc:spChg chg="mod">
          <ac:chgData name="Žmolíková Darina" userId="da9ba98f-0ed6-4a3a-b86a-9e7378a9cee0" providerId="ADAL" clId="{E2F7F7A6-C466-4A57-A572-C0CB9D7253DA}" dt="2024-11-14T15:07:02.223" v="121" actId="20577"/>
          <ac:spMkLst>
            <pc:docMk/>
            <pc:sldMk cId="2801371736" sldId="272"/>
            <ac:spMk id="2" creationId="{00000000-0000-0000-0000-000000000000}"/>
          </ac:spMkLst>
        </pc:spChg>
      </pc:sldChg>
      <pc:sldChg chg="modSp mod">
        <pc:chgData name="Žmolíková Darina" userId="da9ba98f-0ed6-4a3a-b86a-9e7378a9cee0" providerId="ADAL" clId="{E2F7F7A6-C466-4A57-A572-C0CB9D7253DA}" dt="2024-11-14T15:11:12.628" v="143" actId="20577"/>
        <pc:sldMkLst>
          <pc:docMk/>
          <pc:sldMk cId="2407807436" sldId="299"/>
        </pc:sldMkLst>
        <pc:spChg chg="mod">
          <ac:chgData name="Žmolíková Darina" userId="da9ba98f-0ed6-4a3a-b86a-9e7378a9cee0" providerId="ADAL" clId="{E2F7F7A6-C466-4A57-A572-C0CB9D7253DA}" dt="2024-11-14T15:11:12.628" v="143" actId="20577"/>
          <ac:spMkLst>
            <pc:docMk/>
            <pc:sldMk cId="2407807436" sldId="299"/>
            <ac:spMk id="2" creationId="{00000000-0000-0000-0000-000000000000}"/>
          </ac:spMkLst>
        </pc:spChg>
      </pc:sldChg>
      <pc:sldChg chg="modSp mod">
        <pc:chgData name="Žmolíková Darina" userId="da9ba98f-0ed6-4a3a-b86a-9e7378a9cee0" providerId="ADAL" clId="{E2F7F7A6-C466-4A57-A572-C0CB9D7253DA}" dt="2024-11-14T15:12:44.231" v="144" actId="207"/>
        <pc:sldMkLst>
          <pc:docMk/>
          <pc:sldMk cId="3695945461" sldId="300"/>
        </pc:sldMkLst>
        <pc:spChg chg="mod">
          <ac:chgData name="Žmolíková Darina" userId="da9ba98f-0ed6-4a3a-b86a-9e7378a9cee0" providerId="ADAL" clId="{E2F7F7A6-C466-4A57-A572-C0CB9D7253DA}" dt="2024-11-14T15:12:44.231" v="144" actId="207"/>
          <ac:spMkLst>
            <pc:docMk/>
            <pc:sldMk cId="3695945461" sldId="300"/>
            <ac:spMk id="2" creationId="{00000000-0000-0000-0000-000000000000}"/>
          </ac:spMkLst>
        </pc:spChg>
      </pc:sldChg>
      <pc:sldChg chg="modSp mod">
        <pc:chgData name="Žmolíková Darina" userId="da9ba98f-0ed6-4a3a-b86a-9e7378a9cee0" providerId="ADAL" clId="{E2F7F7A6-C466-4A57-A572-C0CB9D7253DA}" dt="2024-11-14T15:16:49.350" v="160" actId="5793"/>
        <pc:sldMkLst>
          <pc:docMk/>
          <pc:sldMk cId="2005318241" sldId="366"/>
        </pc:sldMkLst>
        <pc:spChg chg="mod">
          <ac:chgData name="Žmolíková Darina" userId="da9ba98f-0ed6-4a3a-b86a-9e7378a9cee0" providerId="ADAL" clId="{E2F7F7A6-C466-4A57-A572-C0CB9D7253DA}" dt="2024-11-14T15:16:49.350" v="160" actId="5793"/>
          <ac:spMkLst>
            <pc:docMk/>
            <pc:sldMk cId="2005318241" sldId="366"/>
            <ac:spMk id="2" creationId="{1AE85A44-5819-659D-FF58-61750F550622}"/>
          </ac:spMkLst>
        </pc:spChg>
      </pc:sldChg>
      <pc:sldChg chg="modSp mod">
        <pc:chgData name="Žmolíková Darina" userId="da9ba98f-0ed6-4a3a-b86a-9e7378a9cee0" providerId="ADAL" clId="{E2F7F7A6-C466-4A57-A572-C0CB9D7253DA}" dt="2024-11-14T15:04:29.181" v="111" actId="2711"/>
        <pc:sldMkLst>
          <pc:docMk/>
          <pc:sldMk cId="1039614629" sldId="367"/>
        </pc:sldMkLst>
        <pc:spChg chg="mod">
          <ac:chgData name="Žmolíková Darina" userId="da9ba98f-0ed6-4a3a-b86a-9e7378a9cee0" providerId="ADAL" clId="{E2F7F7A6-C466-4A57-A572-C0CB9D7253DA}" dt="2024-11-14T15:04:29.181" v="111" actId="2711"/>
          <ac:spMkLst>
            <pc:docMk/>
            <pc:sldMk cId="1039614629" sldId="367"/>
            <ac:spMk id="2" creationId="{6218EC57-C300-41FD-8935-3FE31ADC2051}"/>
          </ac:spMkLst>
        </pc:spChg>
      </pc:sldChg>
      <pc:sldChg chg="modSp mod">
        <pc:chgData name="Žmolíková Darina" userId="da9ba98f-0ed6-4a3a-b86a-9e7378a9cee0" providerId="ADAL" clId="{E2F7F7A6-C466-4A57-A572-C0CB9D7253DA}" dt="2024-11-14T15:05:55.252" v="117" actId="20577"/>
        <pc:sldMkLst>
          <pc:docMk/>
          <pc:sldMk cId="1665069409" sldId="369"/>
        </pc:sldMkLst>
        <pc:spChg chg="mod">
          <ac:chgData name="Žmolíková Darina" userId="da9ba98f-0ed6-4a3a-b86a-9e7378a9cee0" providerId="ADAL" clId="{E2F7F7A6-C466-4A57-A572-C0CB9D7253DA}" dt="2024-11-14T15:05:55.252" v="117" actId="20577"/>
          <ac:spMkLst>
            <pc:docMk/>
            <pc:sldMk cId="1665069409" sldId="369"/>
            <ac:spMk id="2" creationId="{483675B7-CF59-CA37-6AC5-0F63DD94BA03}"/>
          </ac:spMkLst>
        </pc:spChg>
      </pc:sldChg>
      <pc:sldChg chg="modSp mod">
        <pc:chgData name="Žmolíková Darina" userId="da9ba98f-0ed6-4a3a-b86a-9e7378a9cee0" providerId="ADAL" clId="{E2F7F7A6-C466-4A57-A572-C0CB9D7253DA}" dt="2024-11-14T15:15:04.385" v="146" actId="207"/>
        <pc:sldMkLst>
          <pc:docMk/>
          <pc:sldMk cId="3382225019" sldId="371"/>
        </pc:sldMkLst>
        <pc:spChg chg="mod">
          <ac:chgData name="Žmolíková Darina" userId="da9ba98f-0ed6-4a3a-b86a-9e7378a9cee0" providerId="ADAL" clId="{E2F7F7A6-C466-4A57-A572-C0CB9D7253DA}" dt="2024-11-14T15:15:04.385" v="146" actId="207"/>
          <ac:spMkLst>
            <pc:docMk/>
            <pc:sldMk cId="3382225019" sldId="371"/>
            <ac:spMk id="2" creationId="{50D6C9F9-F332-0833-D19D-5A50E74E614A}"/>
          </ac:spMkLst>
        </pc:spChg>
      </pc:sldChg>
      <pc:sldChg chg="modSp mod">
        <pc:chgData name="Žmolíková Darina" userId="da9ba98f-0ed6-4a3a-b86a-9e7378a9cee0" providerId="ADAL" clId="{E2F7F7A6-C466-4A57-A572-C0CB9D7253DA}" dt="2024-11-14T15:20:31.900" v="177" actId="14100"/>
        <pc:sldMkLst>
          <pc:docMk/>
          <pc:sldMk cId="2838115847" sldId="372"/>
        </pc:sldMkLst>
        <pc:spChg chg="mod">
          <ac:chgData name="Žmolíková Darina" userId="da9ba98f-0ed6-4a3a-b86a-9e7378a9cee0" providerId="ADAL" clId="{E2F7F7A6-C466-4A57-A572-C0CB9D7253DA}" dt="2024-11-14T15:20:31.900" v="177" actId="14100"/>
          <ac:spMkLst>
            <pc:docMk/>
            <pc:sldMk cId="2838115847" sldId="372"/>
            <ac:spMk id="3" creationId="{9A2478C3-7D59-7FA4-7136-B88C90BCE2E9}"/>
          </ac:spMkLst>
        </pc:spChg>
      </pc:sldChg>
      <pc:sldChg chg="modSp mod">
        <pc:chgData name="Žmolíková Darina" userId="da9ba98f-0ed6-4a3a-b86a-9e7378a9cee0" providerId="ADAL" clId="{E2F7F7A6-C466-4A57-A572-C0CB9D7253DA}" dt="2024-11-14T15:18:54.798" v="176" actId="20577"/>
        <pc:sldMkLst>
          <pc:docMk/>
          <pc:sldMk cId="4045560898" sldId="373"/>
        </pc:sldMkLst>
        <pc:spChg chg="mod">
          <ac:chgData name="Žmolíková Darina" userId="da9ba98f-0ed6-4a3a-b86a-9e7378a9cee0" providerId="ADAL" clId="{E2F7F7A6-C466-4A57-A572-C0CB9D7253DA}" dt="2024-11-14T15:18:54.798" v="176" actId="20577"/>
          <ac:spMkLst>
            <pc:docMk/>
            <pc:sldMk cId="4045560898" sldId="373"/>
            <ac:spMk id="2" creationId="{DEAE1FE2-BAD3-70E0-F607-AE95D0EAC61B}"/>
          </ac:spMkLst>
        </pc:spChg>
      </pc:sldChg>
      <pc:sldChg chg="modSp mod">
        <pc:chgData name="Žmolíková Darina" userId="da9ba98f-0ed6-4a3a-b86a-9e7378a9cee0" providerId="ADAL" clId="{E2F7F7A6-C466-4A57-A572-C0CB9D7253DA}" dt="2024-11-14T15:23:38.301" v="188" actId="20577"/>
        <pc:sldMkLst>
          <pc:docMk/>
          <pc:sldMk cId="861314751" sldId="375"/>
        </pc:sldMkLst>
        <pc:spChg chg="mod">
          <ac:chgData name="Žmolíková Darina" userId="da9ba98f-0ed6-4a3a-b86a-9e7378a9cee0" providerId="ADAL" clId="{E2F7F7A6-C466-4A57-A572-C0CB9D7253DA}" dt="2024-11-14T15:23:38.301" v="188" actId="20577"/>
          <ac:spMkLst>
            <pc:docMk/>
            <pc:sldMk cId="861314751" sldId="375"/>
            <ac:spMk id="2" creationId="{F0541C49-6E9D-556D-7DEC-EA6E9058AD2F}"/>
          </ac:spMkLst>
        </pc:spChg>
      </pc:sldChg>
      <pc:sldChg chg="modSp mod">
        <pc:chgData name="Žmolíková Darina" userId="da9ba98f-0ed6-4a3a-b86a-9e7378a9cee0" providerId="ADAL" clId="{E2F7F7A6-C466-4A57-A572-C0CB9D7253DA}" dt="2024-11-14T15:39:11.513" v="195" actId="27636"/>
        <pc:sldMkLst>
          <pc:docMk/>
          <pc:sldMk cId="1828434983" sldId="377"/>
        </pc:sldMkLst>
        <pc:spChg chg="mod">
          <ac:chgData name="Žmolíková Darina" userId="da9ba98f-0ed6-4a3a-b86a-9e7378a9cee0" providerId="ADAL" clId="{E2F7F7A6-C466-4A57-A572-C0CB9D7253DA}" dt="2024-11-14T15:39:11.513" v="195" actId="27636"/>
          <ac:spMkLst>
            <pc:docMk/>
            <pc:sldMk cId="1828434983" sldId="377"/>
            <ac:spMk id="2" creationId="{751F9023-26DB-1C11-C60E-B5A8FCD3AF8D}"/>
          </ac:spMkLst>
        </pc:spChg>
      </pc:sldChg>
      <pc:sldChg chg="modSp mod">
        <pc:chgData name="Žmolíková Darina" userId="da9ba98f-0ed6-4a3a-b86a-9e7378a9cee0" providerId="ADAL" clId="{E2F7F7A6-C466-4A57-A572-C0CB9D7253DA}" dt="2024-11-14T15:41:04.217" v="200" actId="27636"/>
        <pc:sldMkLst>
          <pc:docMk/>
          <pc:sldMk cId="1872942721" sldId="378"/>
        </pc:sldMkLst>
        <pc:spChg chg="mod">
          <ac:chgData name="Žmolíková Darina" userId="da9ba98f-0ed6-4a3a-b86a-9e7378a9cee0" providerId="ADAL" clId="{E2F7F7A6-C466-4A57-A572-C0CB9D7253DA}" dt="2024-11-14T15:41:04.217" v="200" actId="27636"/>
          <ac:spMkLst>
            <pc:docMk/>
            <pc:sldMk cId="1872942721" sldId="378"/>
            <ac:spMk id="2" creationId="{288A07B3-8BCA-CF10-E40C-FE1C78A482B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C313F62F-4B1C-4424-8265-3AB90DD72409}" type="datetimeFigureOut">
              <a:rPr lang="cs-CZ" smtClean="0"/>
              <a:t>06.01.2025</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4546C85-B86B-47DE-B15D-616A53CCF4A4}" type="slidenum">
              <a:rPr lang="cs-CZ" smtClean="0"/>
              <a:t>‹#›</a:t>
            </a:fld>
            <a:endParaRPr lang="cs-CZ"/>
          </a:p>
        </p:txBody>
      </p:sp>
    </p:spTree>
    <p:extLst>
      <p:ext uri="{BB962C8B-B14F-4D97-AF65-F5344CB8AC3E}">
        <p14:creationId xmlns:p14="http://schemas.microsoft.com/office/powerpoint/2010/main" val="3690409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B96DCAC-CE6C-F34D-BB40-15ED19D929C0}" type="datetimeFigureOut">
              <a:rPr lang="cs-CZ" smtClean="0"/>
              <a:t>06.01.2025</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6DDD35B-1E30-6B4F-BA7A-178A1A8012AE}" type="slidenum">
              <a:rPr lang="cs-CZ" smtClean="0"/>
              <a:t>‹#›</a:t>
            </a:fld>
            <a:endParaRPr lang="cs-CZ"/>
          </a:p>
        </p:txBody>
      </p:sp>
    </p:spTree>
    <p:extLst>
      <p:ext uri="{BB962C8B-B14F-4D97-AF65-F5344CB8AC3E}">
        <p14:creationId xmlns:p14="http://schemas.microsoft.com/office/powerpoint/2010/main" val="2761588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a:t>
            </a:fld>
            <a:endParaRPr lang="cs-CZ"/>
          </a:p>
        </p:txBody>
      </p:sp>
    </p:spTree>
    <p:extLst>
      <p:ext uri="{BB962C8B-B14F-4D97-AF65-F5344CB8AC3E}">
        <p14:creationId xmlns:p14="http://schemas.microsoft.com/office/powerpoint/2010/main" val="1263301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10</a:t>
            </a:fld>
            <a:endParaRPr lang="cs-CZ"/>
          </a:p>
        </p:txBody>
      </p:sp>
    </p:spTree>
    <p:extLst>
      <p:ext uri="{BB962C8B-B14F-4D97-AF65-F5344CB8AC3E}">
        <p14:creationId xmlns:p14="http://schemas.microsoft.com/office/powerpoint/2010/main" val="37607681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11</a:t>
            </a:fld>
            <a:endParaRPr lang="cs-CZ"/>
          </a:p>
        </p:txBody>
      </p:sp>
    </p:spTree>
    <p:extLst>
      <p:ext uri="{BB962C8B-B14F-4D97-AF65-F5344CB8AC3E}">
        <p14:creationId xmlns:p14="http://schemas.microsoft.com/office/powerpoint/2010/main" val="41147274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12</a:t>
            </a:fld>
            <a:endParaRPr lang="cs-CZ"/>
          </a:p>
        </p:txBody>
      </p:sp>
    </p:spTree>
    <p:extLst>
      <p:ext uri="{BB962C8B-B14F-4D97-AF65-F5344CB8AC3E}">
        <p14:creationId xmlns:p14="http://schemas.microsoft.com/office/powerpoint/2010/main" val="1722827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13</a:t>
            </a:fld>
            <a:endParaRPr lang="cs-CZ"/>
          </a:p>
        </p:txBody>
      </p:sp>
    </p:spTree>
    <p:extLst>
      <p:ext uri="{BB962C8B-B14F-4D97-AF65-F5344CB8AC3E}">
        <p14:creationId xmlns:p14="http://schemas.microsoft.com/office/powerpoint/2010/main" val="1933004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14</a:t>
            </a:fld>
            <a:endParaRPr lang="cs-CZ"/>
          </a:p>
        </p:txBody>
      </p:sp>
    </p:spTree>
    <p:extLst>
      <p:ext uri="{BB962C8B-B14F-4D97-AF65-F5344CB8AC3E}">
        <p14:creationId xmlns:p14="http://schemas.microsoft.com/office/powerpoint/2010/main" val="32345470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15</a:t>
            </a:fld>
            <a:endParaRPr lang="cs-CZ"/>
          </a:p>
        </p:txBody>
      </p:sp>
    </p:spTree>
    <p:extLst>
      <p:ext uri="{BB962C8B-B14F-4D97-AF65-F5344CB8AC3E}">
        <p14:creationId xmlns:p14="http://schemas.microsoft.com/office/powerpoint/2010/main" val="26281445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16</a:t>
            </a:fld>
            <a:endParaRPr lang="cs-CZ"/>
          </a:p>
        </p:txBody>
      </p:sp>
    </p:spTree>
    <p:extLst>
      <p:ext uri="{BB962C8B-B14F-4D97-AF65-F5344CB8AC3E}">
        <p14:creationId xmlns:p14="http://schemas.microsoft.com/office/powerpoint/2010/main" val="29875976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17</a:t>
            </a:fld>
            <a:endParaRPr lang="cs-CZ"/>
          </a:p>
        </p:txBody>
      </p:sp>
    </p:spTree>
    <p:extLst>
      <p:ext uri="{BB962C8B-B14F-4D97-AF65-F5344CB8AC3E}">
        <p14:creationId xmlns:p14="http://schemas.microsoft.com/office/powerpoint/2010/main" val="25989963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18</a:t>
            </a:fld>
            <a:endParaRPr lang="cs-CZ"/>
          </a:p>
        </p:txBody>
      </p:sp>
    </p:spTree>
    <p:extLst>
      <p:ext uri="{BB962C8B-B14F-4D97-AF65-F5344CB8AC3E}">
        <p14:creationId xmlns:p14="http://schemas.microsoft.com/office/powerpoint/2010/main" val="30558539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19</a:t>
            </a:fld>
            <a:endParaRPr lang="cs-CZ"/>
          </a:p>
        </p:txBody>
      </p:sp>
    </p:spTree>
    <p:extLst>
      <p:ext uri="{BB962C8B-B14F-4D97-AF65-F5344CB8AC3E}">
        <p14:creationId xmlns:p14="http://schemas.microsoft.com/office/powerpoint/2010/main" val="174033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a:t>
            </a:fld>
            <a:endParaRPr lang="cs-CZ"/>
          </a:p>
        </p:txBody>
      </p:sp>
    </p:spTree>
    <p:extLst>
      <p:ext uri="{BB962C8B-B14F-4D97-AF65-F5344CB8AC3E}">
        <p14:creationId xmlns:p14="http://schemas.microsoft.com/office/powerpoint/2010/main" val="10647876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20</a:t>
            </a:fld>
            <a:endParaRPr lang="cs-CZ"/>
          </a:p>
        </p:txBody>
      </p:sp>
    </p:spTree>
    <p:extLst>
      <p:ext uri="{BB962C8B-B14F-4D97-AF65-F5344CB8AC3E}">
        <p14:creationId xmlns:p14="http://schemas.microsoft.com/office/powerpoint/2010/main" val="33474003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21</a:t>
            </a:fld>
            <a:endParaRPr lang="cs-CZ"/>
          </a:p>
        </p:txBody>
      </p:sp>
    </p:spTree>
    <p:extLst>
      <p:ext uri="{BB962C8B-B14F-4D97-AF65-F5344CB8AC3E}">
        <p14:creationId xmlns:p14="http://schemas.microsoft.com/office/powerpoint/2010/main" val="8053379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22</a:t>
            </a:fld>
            <a:endParaRPr lang="cs-CZ"/>
          </a:p>
        </p:txBody>
      </p:sp>
    </p:spTree>
    <p:extLst>
      <p:ext uri="{BB962C8B-B14F-4D97-AF65-F5344CB8AC3E}">
        <p14:creationId xmlns:p14="http://schemas.microsoft.com/office/powerpoint/2010/main" val="24276693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23</a:t>
            </a:fld>
            <a:endParaRPr lang="cs-CZ"/>
          </a:p>
        </p:txBody>
      </p:sp>
    </p:spTree>
    <p:extLst>
      <p:ext uri="{BB962C8B-B14F-4D97-AF65-F5344CB8AC3E}">
        <p14:creationId xmlns:p14="http://schemas.microsoft.com/office/powerpoint/2010/main" val="67461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24</a:t>
            </a:fld>
            <a:endParaRPr lang="cs-CZ"/>
          </a:p>
        </p:txBody>
      </p:sp>
    </p:spTree>
    <p:extLst>
      <p:ext uri="{BB962C8B-B14F-4D97-AF65-F5344CB8AC3E}">
        <p14:creationId xmlns:p14="http://schemas.microsoft.com/office/powerpoint/2010/main" val="3302599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25</a:t>
            </a:fld>
            <a:endParaRPr lang="cs-CZ"/>
          </a:p>
        </p:txBody>
      </p:sp>
    </p:spTree>
    <p:extLst>
      <p:ext uri="{BB962C8B-B14F-4D97-AF65-F5344CB8AC3E}">
        <p14:creationId xmlns:p14="http://schemas.microsoft.com/office/powerpoint/2010/main" val="11532252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26</a:t>
            </a:fld>
            <a:endParaRPr lang="cs-CZ"/>
          </a:p>
        </p:txBody>
      </p:sp>
    </p:spTree>
    <p:extLst>
      <p:ext uri="{BB962C8B-B14F-4D97-AF65-F5344CB8AC3E}">
        <p14:creationId xmlns:p14="http://schemas.microsoft.com/office/powerpoint/2010/main" val="29113377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27</a:t>
            </a:fld>
            <a:endParaRPr lang="cs-CZ"/>
          </a:p>
        </p:txBody>
      </p:sp>
    </p:spTree>
    <p:extLst>
      <p:ext uri="{BB962C8B-B14F-4D97-AF65-F5344CB8AC3E}">
        <p14:creationId xmlns:p14="http://schemas.microsoft.com/office/powerpoint/2010/main" val="7142257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28</a:t>
            </a:fld>
            <a:endParaRPr lang="cs-CZ"/>
          </a:p>
        </p:txBody>
      </p:sp>
    </p:spTree>
    <p:extLst>
      <p:ext uri="{BB962C8B-B14F-4D97-AF65-F5344CB8AC3E}">
        <p14:creationId xmlns:p14="http://schemas.microsoft.com/office/powerpoint/2010/main" val="41875099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29</a:t>
            </a:fld>
            <a:endParaRPr lang="cs-CZ"/>
          </a:p>
        </p:txBody>
      </p:sp>
    </p:spTree>
    <p:extLst>
      <p:ext uri="{BB962C8B-B14F-4D97-AF65-F5344CB8AC3E}">
        <p14:creationId xmlns:p14="http://schemas.microsoft.com/office/powerpoint/2010/main" val="3839884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3</a:t>
            </a:fld>
            <a:endParaRPr lang="cs-CZ"/>
          </a:p>
        </p:txBody>
      </p:sp>
    </p:spTree>
    <p:extLst>
      <p:ext uri="{BB962C8B-B14F-4D97-AF65-F5344CB8AC3E}">
        <p14:creationId xmlns:p14="http://schemas.microsoft.com/office/powerpoint/2010/main" val="31033165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30</a:t>
            </a:fld>
            <a:endParaRPr lang="cs-CZ"/>
          </a:p>
        </p:txBody>
      </p:sp>
    </p:spTree>
    <p:extLst>
      <p:ext uri="{BB962C8B-B14F-4D97-AF65-F5344CB8AC3E}">
        <p14:creationId xmlns:p14="http://schemas.microsoft.com/office/powerpoint/2010/main" val="39466374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31</a:t>
            </a:fld>
            <a:endParaRPr lang="cs-CZ"/>
          </a:p>
        </p:txBody>
      </p:sp>
    </p:spTree>
    <p:extLst>
      <p:ext uri="{BB962C8B-B14F-4D97-AF65-F5344CB8AC3E}">
        <p14:creationId xmlns:p14="http://schemas.microsoft.com/office/powerpoint/2010/main" val="25861877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32</a:t>
            </a:fld>
            <a:endParaRPr lang="cs-CZ"/>
          </a:p>
        </p:txBody>
      </p:sp>
    </p:spTree>
    <p:extLst>
      <p:ext uri="{BB962C8B-B14F-4D97-AF65-F5344CB8AC3E}">
        <p14:creationId xmlns:p14="http://schemas.microsoft.com/office/powerpoint/2010/main" val="28630429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33</a:t>
            </a:fld>
            <a:endParaRPr lang="cs-CZ"/>
          </a:p>
        </p:txBody>
      </p:sp>
    </p:spTree>
    <p:extLst>
      <p:ext uri="{BB962C8B-B14F-4D97-AF65-F5344CB8AC3E}">
        <p14:creationId xmlns:p14="http://schemas.microsoft.com/office/powerpoint/2010/main" val="2157827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34</a:t>
            </a:fld>
            <a:endParaRPr lang="cs-CZ"/>
          </a:p>
        </p:txBody>
      </p:sp>
    </p:spTree>
    <p:extLst>
      <p:ext uri="{BB962C8B-B14F-4D97-AF65-F5344CB8AC3E}">
        <p14:creationId xmlns:p14="http://schemas.microsoft.com/office/powerpoint/2010/main" val="7496378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35</a:t>
            </a:fld>
            <a:endParaRPr lang="cs-CZ"/>
          </a:p>
        </p:txBody>
      </p:sp>
    </p:spTree>
    <p:extLst>
      <p:ext uri="{BB962C8B-B14F-4D97-AF65-F5344CB8AC3E}">
        <p14:creationId xmlns:p14="http://schemas.microsoft.com/office/powerpoint/2010/main" val="40917196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36</a:t>
            </a:fld>
            <a:endParaRPr lang="cs-CZ"/>
          </a:p>
        </p:txBody>
      </p:sp>
    </p:spTree>
    <p:extLst>
      <p:ext uri="{BB962C8B-B14F-4D97-AF65-F5344CB8AC3E}">
        <p14:creationId xmlns:p14="http://schemas.microsoft.com/office/powerpoint/2010/main" val="19284332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37</a:t>
            </a:fld>
            <a:endParaRPr lang="cs-CZ"/>
          </a:p>
        </p:txBody>
      </p:sp>
    </p:spTree>
    <p:extLst>
      <p:ext uri="{BB962C8B-B14F-4D97-AF65-F5344CB8AC3E}">
        <p14:creationId xmlns:p14="http://schemas.microsoft.com/office/powerpoint/2010/main" val="3082378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4</a:t>
            </a:fld>
            <a:endParaRPr lang="cs-CZ"/>
          </a:p>
        </p:txBody>
      </p:sp>
    </p:spTree>
    <p:extLst>
      <p:ext uri="{BB962C8B-B14F-4D97-AF65-F5344CB8AC3E}">
        <p14:creationId xmlns:p14="http://schemas.microsoft.com/office/powerpoint/2010/main" val="230689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5</a:t>
            </a:fld>
            <a:endParaRPr lang="cs-CZ"/>
          </a:p>
        </p:txBody>
      </p:sp>
    </p:spTree>
    <p:extLst>
      <p:ext uri="{BB962C8B-B14F-4D97-AF65-F5344CB8AC3E}">
        <p14:creationId xmlns:p14="http://schemas.microsoft.com/office/powerpoint/2010/main" val="1770297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6</a:t>
            </a:fld>
            <a:endParaRPr lang="cs-CZ"/>
          </a:p>
        </p:txBody>
      </p:sp>
    </p:spTree>
    <p:extLst>
      <p:ext uri="{BB962C8B-B14F-4D97-AF65-F5344CB8AC3E}">
        <p14:creationId xmlns:p14="http://schemas.microsoft.com/office/powerpoint/2010/main" val="3573557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7</a:t>
            </a:fld>
            <a:endParaRPr lang="cs-CZ"/>
          </a:p>
        </p:txBody>
      </p:sp>
    </p:spTree>
    <p:extLst>
      <p:ext uri="{BB962C8B-B14F-4D97-AF65-F5344CB8AC3E}">
        <p14:creationId xmlns:p14="http://schemas.microsoft.com/office/powerpoint/2010/main" val="31381034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8</a:t>
            </a:fld>
            <a:endParaRPr lang="cs-CZ"/>
          </a:p>
        </p:txBody>
      </p:sp>
    </p:spTree>
    <p:extLst>
      <p:ext uri="{BB962C8B-B14F-4D97-AF65-F5344CB8AC3E}">
        <p14:creationId xmlns:p14="http://schemas.microsoft.com/office/powerpoint/2010/main" val="31897655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36DDD35B-1E30-6B4F-BA7A-178A1A8012AE}" type="slidenum">
              <a:rPr lang="cs-CZ" smtClean="0"/>
              <a:t>9</a:t>
            </a:fld>
            <a:endParaRPr lang="cs-CZ"/>
          </a:p>
        </p:txBody>
      </p:sp>
    </p:spTree>
    <p:extLst>
      <p:ext uri="{BB962C8B-B14F-4D97-AF65-F5344CB8AC3E}">
        <p14:creationId xmlns:p14="http://schemas.microsoft.com/office/powerpoint/2010/main" val="29735581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288479-C83F-D340-AC78-BAEA2E3FCD6E}"/>
              </a:ext>
            </a:extLst>
          </p:cNvPr>
          <p:cNvSpPr>
            <a:spLocks noGrp="1"/>
          </p:cNvSpPr>
          <p:nvPr>
            <p:ph type="ctrTitle"/>
          </p:nvPr>
        </p:nvSpPr>
        <p:spPr>
          <a:xfrm>
            <a:off x="495300" y="406400"/>
            <a:ext cx="9144000" cy="3022600"/>
          </a:xfrm>
          <a:prstGeom prst="rect">
            <a:avLst/>
          </a:prstGeom>
        </p:spPr>
        <p:txBody>
          <a:bodyPr anchor="t">
            <a:noAutofit/>
          </a:bodyPr>
          <a:lstStyle>
            <a:lvl1pPr algn="l">
              <a:lnSpc>
                <a:spcPct val="80000"/>
              </a:lnSpc>
              <a:defRPr sz="8800" b="1" i="0" spc="50" baseline="0">
                <a:latin typeface="Arial" panose="020B0604020202020204" pitchFamily="34" charset="0"/>
              </a:defRPr>
            </a:lvl1pPr>
          </a:lstStyle>
          <a:p>
            <a:r>
              <a:rPr lang="cs-CZ" dirty="0"/>
              <a:t>Kliknutím lze upravit styl.</a:t>
            </a:r>
          </a:p>
        </p:txBody>
      </p:sp>
      <p:sp>
        <p:nvSpPr>
          <p:cNvPr id="3" name="Podnadpis 2">
            <a:extLst>
              <a:ext uri="{FF2B5EF4-FFF2-40B4-BE49-F238E27FC236}">
                <a16:creationId xmlns:a16="http://schemas.microsoft.com/office/drawing/2014/main" id="{66B8C09E-EFCA-AB4C-BA83-68F103555CEF}"/>
              </a:ext>
            </a:extLst>
          </p:cNvPr>
          <p:cNvSpPr>
            <a:spLocks noGrp="1"/>
          </p:cNvSpPr>
          <p:nvPr>
            <p:ph type="subTitle" idx="1"/>
          </p:nvPr>
        </p:nvSpPr>
        <p:spPr>
          <a:xfrm>
            <a:off x="495300" y="3429000"/>
            <a:ext cx="9144000" cy="1655762"/>
          </a:xfrm>
          <a:prstGeom prst="rect">
            <a:avLst/>
          </a:prstGeom>
        </p:spPr>
        <p:txBody>
          <a:bodyPr/>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9" name="Obrázek 8">
            <a:extLst>
              <a:ext uri="{FF2B5EF4-FFF2-40B4-BE49-F238E27FC236}">
                <a16:creationId xmlns:a16="http://schemas.microsoft.com/office/drawing/2014/main" id="{9E9F0EB4-8389-0C47-86B2-1847372CE24D}"/>
              </a:ext>
            </a:extLst>
          </p:cNvPr>
          <p:cNvPicPr>
            <a:picLocks noChangeAspect="1"/>
          </p:cNvPicPr>
          <p:nvPr userDrawn="1"/>
        </p:nvPicPr>
        <p:blipFill>
          <a:blip r:embed="rId2"/>
          <a:stretch>
            <a:fillRect/>
          </a:stretch>
        </p:blipFill>
        <p:spPr>
          <a:xfrm>
            <a:off x="8707437" y="5509395"/>
            <a:ext cx="3042271" cy="883240"/>
          </a:xfrm>
          <a:prstGeom prst="rect">
            <a:avLst/>
          </a:prstGeom>
        </p:spPr>
      </p:pic>
    </p:spTree>
    <p:extLst>
      <p:ext uri="{BB962C8B-B14F-4D97-AF65-F5344CB8AC3E}">
        <p14:creationId xmlns:p14="http://schemas.microsoft.com/office/powerpoint/2010/main" val="4022667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adpis a svislý text">
    <p:spTree>
      <p:nvGrpSpPr>
        <p:cNvPr id="1" name=""/>
        <p:cNvGrpSpPr/>
        <p:nvPr/>
      </p:nvGrpSpPr>
      <p:grpSpPr>
        <a:xfrm>
          <a:off x="0" y="0"/>
          <a:ext cx="0" cy="0"/>
          <a:chOff x="0" y="0"/>
          <a:chExt cx="0" cy="0"/>
        </a:xfrm>
      </p:grpSpPr>
      <p:sp>
        <p:nvSpPr>
          <p:cNvPr id="3" name="Zástupný symbol pro svislý text 2">
            <a:extLst>
              <a:ext uri="{FF2B5EF4-FFF2-40B4-BE49-F238E27FC236}">
                <a16:creationId xmlns:a16="http://schemas.microsoft.com/office/drawing/2014/main" id="{8CA75BC3-4017-C342-A2A7-3958F6DBCB60}"/>
              </a:ext>
            </a:extLst>
          </p:cNvPr>
          <p:cNvSpPr>
            <a:spLocks noGrp="1"/>
          </p:cNvSpPr>
          <p:nvPr>
            <p:ph type="body" orient="vert" idx="1"/>
          </p:nvPr>
        </p:nvSpPr>
        <p:spPr>
          <a:xfrm>
            <a:off x="838200" y="1825625"/>
            <a:ext cx="10515600" cy="4351338"/>
          </a:xfrm>
          <a:prstGeom prst="rect">
            <a:avLst/>
          </a:prstGeo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19803EF-32E5-1145-A509-F7994F4EDF71}"/>
              </a:ext>
            </a:extLst>
          </p:cNvPr>
          <p:cNvSpPr>
            <a:spLocks noGrp="1"/>
          </p:cNvSpPr>
          <p:nvPr>
            <p:ph type="dt" sz="half" idx="10"/>
          </p:nvPr>
        </p:nvSpPr>
        <p:spPr>
          <a:xfrm>
            <a:off x="838200" y="6356350"/>
            <a:ext cx="2743200" cy="365125"/>
          </a:xfrm>
          <a:prstGeom prst="rect">
            <a:avLst/>
          </a:prstGeom>
        </p:spPr>
        <p:txBody>
          <a:bodyPr/>
          <a:lstStyle/>
          <a:p>
            <a:fld id="{221651C8-0589-0A4E-A648-43E7970689D8}" type="datetime1">
              <a:rPr lang="cs-CZ" smtClean="0"/>
              <a:t>06.01.2025</a:t>
            </a:fld>
            <a:endParaRPr lang="cs-CZ"/>
          </a:p>
        </p:txBody>
      </p:sp>
      <p:sp>
        <p:nvSpPr>
          <p:cNvPr id="5" name="Zástupný symbol pro zápatí 4">
            <a:extLst>
              <a:ext uri="{FF2B5EF4-FFF2-40B4-BE49-F238E27FC236}">
                <a16:creationId xmlns:a16="http://schemas.microsoft.com/office/drawing/2014/main" id="{E4D0D550-6A80-2244-AA4F-0A3275A4AF59}"/>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6" name="Zástupný symbol pro číslo snímku 5">
            <a:extLst>
              <a:ext uri="{FF2B5EF4-FFF2-40B4-BE49-F238E27FC236}">
                <a16:creationId xmlns:a16="http://schemas.microsoft.com/office/drawing/2014/main" id="{25F316BE-2998-1E4A-83A9-D9050107CAF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7" name="Obdélník 6">
            <a:extLst>
              <a:ext uri="{FF2B5EF4-FFF2-40B4-BE49-F238E27FC236}">
                <a16:creationId xmlns:a16="http://schemas.microsoft.com/office/drawing/2014/main" id="{662E07EA-F260-7549-976E-B5A77B1A6F8B}"/>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Nadpis 1">
            <a:extLst>
              <a:ext uri="{FF2B5EF4-FFF2-40B4-BE49-F238E27FC236}">
                <a16:creationId xmlns:a16="http://schemas.microsoft.com/office/drawing/2014/main" id="{38936CAC-5922-E64E-B61E-0EBB8C2FF15B}"/>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13017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Záverečný slide">
    <p:bg>
      <p:bgPr>
        <a:solidFill>
          <a:srgbClr val="FFD900"/>
        </a:solidFill>
        <a:effectLst/>
      </p:bgPr>
    </p:bg>
    <p:spTree>
      <p:nvGrpSpPr>
        <p:cNvPr id="1" name=""/>
        <p:cNvGrpSpPr/>
        <p:nvPr/>
      </p:nvGrpSpPr>
      <p:grpSpPr>
        <a:xfrm>
          <a:off x="0" y="0"/>
          <a:ext cx="0" cy="0"/>
          <a:chOff x="0" y="0"/>
          <a:chExt cx="0" cy="0"/>
        </a:xfrm>
      </p:grpSpPr>
      <p:sp>
        <p:nvSpPr>
          <p:cNvPr id="7" name="Nadpis 1">
            <a:extLst>
              <a:ext uri="{FF2B5EF4-FFF2-40B4-BE49-F238E27FC236}">
                <a16:creationId xmlns:a16="http://schemas.microsoft.com/office/drawing/2014/main" id="{5CC4AAD7-5472-9243-9B53-33AAA4C37C18}"/>
              </a:ext>
            </a:extLst>
          </p:cNvPr>
          <p:cNvSpPr>
            <a:spLocks noGrp="1"/>
          </p:cNvSpPr>
          <p:nvPr>
            <p:ph type="ctrTitle" hasCustomPrompt="1"/>
          </p:nvPr>
        </p:nvSpPr>
        <p:spPr>
          <a:xfrm>
            <a:off x="495300" y="406400"/>
            <a:ext cx="9144000" cy="3022600"/>
          </a:xfrm>
          <a:prstGeom prst="rect">
            <a:avLst/>
          </a:prstGeom>
          <a:noFill/>
        </p:spPr>
        <p:txBody>
          <a:bodyPr anchor="t">
            <a:noAutofit/>
          </a:bodyPr>
          <a:lstStyle>
            <a:lvl1pPr algn="l">
              <a:lnSpc>
                <a:spcPct val="70000"/>
              </a:lnSpc>
              <a:defRPr sz="9600" b="1" i="0" spc="50" baseline="0">
                <a:latin typeface="Arial" panose="020B0604020202020204" pitchFamily="34" charset="0"/>
              </a:defRPr>
            </a:lvl1pPr>
          </a:lstStyle>
          <a:p>
            <a:r>
              <a:rPr lang="cs-CZ" dirty="0"/>
              <a:t>Děkujeme</a:t>
            </a:r>
            <a:br>
              <a:rPr lang="cs-CZ" dirty="0"/>
            </a:br>
            <a:r>
              <a:rPr lang="cs-CZ" dirty="0"/>
              <a:t>za pozornost</a:t>
            </a:r>
          </a:p>
        </p:txBody>
      </p:sp>
      <p:sp>
        <p:nvSpPr>
          <p:cNvPr id="8" name="Podnadpis 2">
            <a:extLst>
              <a:ext uri="{FF2B5EF4-FFF2-40B4-BE49-F238E27FC236}">
                <a16:creationId xmlns:a16="http://schemas.microsoft.com/office/drawing/2014/main" id="{AAF84FE4-A791-154D-8D89-7AE14B2F073F}"/>
              </a:ext>
            </a:extLst>
          </p:cNvPr>
          <p:cNvSpPr>
            <a:spLocks noGrp="1"/>
          </p:cNvSpPr>
          <p:nvPr>
            <p:ph type="subTitle" idx="1" hasCustomPrompt="1"/>
          </p:nvPr>
        </p:nvSpPr>
        <p:spPr>
          <a:xfrm>
            <a:off x="495300" y="4736873"/>
            <a:ext cx="9144000" cy="1655762"/>
          </a:xfrm>
          <a:prstGeom prst="rect">
            <a:avLst/>
          </a:prstGeom>
          <a:noFill/>
        </p:spPr>
        <p:txBody>
          <a:bodyPr anchor="b"/>
          <a:lstStyle>
            <a:lvl1pPr marL="0" indent="0" algn="l">
              <a:lnSpc>
                <a:spcPct val="60000"/>
              </a:lnSpc>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Krajský úřad ZK</a:t>
            </a:r>
          </a:p>
          <a:p>
            <a:r>
              <a:rPr lang="cs-CZ" dirty="0"/>
              <a:t>Třída Tomáše Bati 21</a:t>
            </a:r>
          </a:p>
          <a:p>
            <a:r>
              <a:rPr lang="cs-CZ" dirty="0"/>
              <a:t>Zlín 761 90</a:t>
            </a:r>
          </a:p>
        </p:txBody>
      </p:sp>
      <p:pic>
        <p:nvPicPr>
          <p:cNvPr id="9" name="Obrázek 8">
            <a:extLst>
              <a:ext uri="{FF2B5EF4-FFF2-40B4-BE49-F238E27FC236}">
                <a16:creationId xmlns:a16="http://schemas.microsoft.com/office/drawing/2014/main" id="{E34A837E-901A-C645-93E3-46FC598A675D}"/>
              </a:ext>
            </a:extLst>
          </p:cNvPr>
          <p:cNvPicPr>
            <a:picLocks noChangeAspect="1"/>
          </p:cNvPicPr>
          <p:nvPr userDrawn="1"/>
        </p:nvPicPr>
        <p:blipFill>
          <a:blip r:embed="rId2"/>
          <a:stretch>
            <a:fillRect/>
          </a:stretch>
        </p:blipFill>
        <p:spPr>
          <a:xfrm>
            <a:off x="8707437" y="5509395"/>
            <a:ext cx="3042271" cy="883240"/>
          </a:xfrm>
          <a:prstGeom prst="rect">
            <a:avLst/>
          </a:prstGeom>
          <a:noFill/>
        </p:spPr>
      </p:pic>
    </p:spTree>
    <p:extLst>
      <p:ext uri="{BB962C8B-B14F-4D97-AF65-F5344CB8AC3E}">
        <p14:creationId xmlns:p14="http://schemas.microsoft.com/office/powerpoint/2010/main" val="1356602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12" name="Obdélník 11">
            <a:extLst>
              <a:ext uri="{FF2B5EF4-FFF2-40B4-BE49-F238E27FC236}">
                <a16:creationId xmlns:a16="http://schemas.microsoft.com/office/drawing/2014/main" id="{A8EB467B-1B72-0844-8B4A-9B97214D320E}"/>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 name="Zástupný obsah 2">
            <a:extLst>
              <a:ext uri="{FF2B5EF4-FFF2-40B4-BE49-F238E27FC236}">
                <a16:creationId xmlns:a16="http://schemas.microsoft.com/office/drawing/2014/main" id="{0CED2B99-8320-C74A-A004-6A87A98F4461}"/>
              </a:ext>
            </a:extLst>
          </p:cNvPr>
          <p:cNvSpPr>
            <a:spLocks noGrp="1"/>
          </p:cNvSpPr>
          <p:nvPr>
            <p:ph idx="1"/>
          </p:nvPr>
        </p:nvSpPr>
        <p:spPr>
          <a:xfrm>
            <a:off x="422026" y="1679353"/>
            <a:ext cx="11264900" cy="4600272"/>
          </a:xfrm>
          <a:prstGeom prst="rect">
            <a:avLst/>
          </a:prstGeom>
        </p:spPr>
        <p:txBody>
          <a:bodyPr/>
          <a:lstStyle>
            <a:lvl1pPr marL="228600" indent="-228600">
              <a:buFont typeface="Wingdings" pitchFamily="2" charset="2"/>
              <a:buChar char="§"/>
              <a:defRPr>
                <a:latin typeface="Arial" panose="020B0604020202020204" pitchFamily="34" charset="0"/>
              </a:defRPr>
            </a:lvl1pPr>
            <a:lvl2pPr marL="685800" indent="-228600">
              <a:buFont typeface="Wingdings" pitchFamily="2" charset="2"/>
              <a:buChar char="§"/>
              <a:defRPr>
                <a:latin typeface="Arial" panose="020B0604020202020204" pitchFamily="34" charset="0"/>
              </a:defRPr>
            </a:lvl2pPr>
            <a:lvl3pPr marL="1143000" indent="-228600">
              <a:buFont typeface="Wingdings" pitchFamily="2" charset="2"/>
              <a:buChar char="§"/>
              <a:defRPr>
                <a:latin typeface="Arial" panose="020B0604020202020204" pitchFamily="34" charset="0"/>
              </a:defRPr>
            </a:lvl3pPr>
            <a:lvl4pPr marL="1600200" indent="-228600">
              <a:buFont typeface="Wingdings" pitchFamily="2" charset="2"/>
              <a:buChar char="§"/>
              <a:defRPr>
                <a:latin typeface="Arial" panose="020B0604020202020204" pitchFamily="34" charset="0"/>
              </a:defRPr>
            </a:lvl4pPr>
            <a:lvl5pPr marL="2057400" indent="-228600">
              <a:buFont typeface="Wingdings" pitchFamily="2" charset="2"/>
              <a:buChar char="§"/>
              <a:defRPr>
                <a:latin typeface="Arial" panose="020B0604020202020204" pitchFamily="34" charset="0"/>
              </a:defRPr>
            </a:lvl5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A516D43F-5937-FB4B-BEE5-73342504779B}"/>
              </a:ext>
            </a:extLst>
          </p:cNvPr>
          <p:cNvSpPr>
            <a:spLocks noGrp="1"/>
          </p:cNvSpPr>
          <p:nvPr>
            <p:ph type="dt" sz="half" idx="10"/>
          </p:nvPr>
        </p:nvSpPr>
        <p:spPr>
          <a:xfrm>
            <a:off x="422026" y="6111875"/>
            <a:ext cx="2743200" cy="365125"/>
          </a:xfrm>
          <a:prstGeom prst="rect">
            <a:avLst/>
          </a:prstGeom>
        </p:spPr>
        <p:txBody>
          <a:bodyPr anchor="b"/>
          <a:lstStyle>
            <a:lvl1pPr>
              <a:defRPr b="0" i="0">
                <a:solidFill>
                  <a:schemeClr val="tx1"/>
                </a:solidFill>
                <a:latin typeface="Arial" panose="020B0604020202020204" pitchFamily="34" charset="0"/>
              </a:defRPr>
            </a:lvl1pPr>
          </a:lstStyle>
          <a:p>
            <a:fld id="{298322F3-296F-D94B-BA69-5E3C08C45827}" type="datetime1">
              <a:rPr lang="cs-CZ" smtClean="0"/>
              <a:pPr/>
              <a:t>06.01.2025</a:t>
            </a:fld>
            <a:endParaRPr lang="cs-CZ" dirty="0"/>
          </a:p>
        </p:txBody>
      </p:sp>
      <p:sp>
        <p:nvSpPr>
          <p:cNvPr id="5" name="Zástupný symbol pro zápatí 4">
            <a:extLst>
              <a:ext uri="{FF2B5EF4-FFF2-40B4-BE49-F238E27FC236}">
                <a16:creationId xmlns:a16="http://schemas.microsoft.com/office/drawing/2014/main" id="{0E6DB1C5-5CB2-4642-83AF-2F13EDC3DBF8}"/>
              </a:ext>
            </a:extLst>
          </p:cNvPr>
          <p:cNvSpPr>
            <a:spLocks noGrp="1"/>
          </p:cNvSpPr>
          <p:nvPr>
            <p:ph type="ftr" sz="quarter" idx="11"/>
          </p:nvPr>
        </p:nvSpPr>
        <p:spPr>
          <a:xfrm>
            <a:off x="4038600" y="6102600"/>
            <a:ext cx="4114800" cy="365125"/>
          </a:xfrm>
          <a:prstGeom prst="rect">
            <a:avLst/>
          </a:prstGeom>
        </p:spPr>
        <p:txBody>
          <a:bodyPr anchor="b"/>
          <a:lstStyle>
            <a:lvl1pPr>
              <a:defRPr b="0" i="0">
                <a:solidFill>
                  <a:schemeClr val="tx1"/>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43B7E0B1-A765-BD4B-88A5-DD684EA5E1C2}"/>
              </a:ext>
            </a:extLst>
          </p:cNvPr>
          <p:cNvSpPr>
            <a:spLocks noGrp="1"/>
          </p:cNvSpPr>
          <p:nvPr>
            <p:ph type="sldNum" sz="quarter" idx="12"/>
          </p:nvPr>
        </p:nvSpPr>
        <p:spPr>
          <a:xfrm>
            <a:off x="9042400" y="5951387"/>
            <a:ext cx="2743200" cy="525613"/>
          </a:xfrm>
          <a:prstGeom prst="rect">
            <a:avLst/>
          </a:prstGeom>
        </p:spPr>
        <p:txBody>
          <a:bodyPr anchor="b"/>
          <a:lstStyle>
            <a:lvl1pPr>
              <a:defRPr sz="4000" b="0" i="1">
                <a:solidFill>
                  <a:schemeClr val="tx1"/>
                </a:solidFill>
                <a:latin typeface="Arial" panose="020B0604020202020204" pitchFamily="34" charset="0"/>
              </a:defRPr>
            </a:lvl1pPr>
          </a:lstStyle>
          <a:p>
            <a:fld id="{157D43A2-98E4-B24E-9228-7624BE346F8E}" type="slidenum">
              <a:rPr lang="cs-CZ" smtClean="0"/>
              <a:pPr/>
              <a:t>‹#›</a:t>
            </a:fld>
            <a:endParaRPr lang="cs-CZ" dirty="0"/>
          </a:p>
        </p:txBody>
      </p:sp>
      <p:sp>
        <p:nvSpPr>
          <p:cNvPr id="9" name="Nadpis 1">
            <a:extLst>
              <a:ext uri="{FF2B5EF4-FFF2-40B4-BE49-F238E27FC236}">
                <a16:creationId xmlns:a16="http://schemas.microsoft.com/office/drawing/2014/main" id="{B0A28088-5B5E-0D49-8009-650A01CA558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4146108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oddílu">
    <p:bg>
      <p:bgPr>
        <a:solidFill>
          <a:srgbClr val="FFD900"/>
        </a:solidFill>
        <a:effectLst/>
      </p:bgPr>
    </p:bg>
    <p:spTree>
      <p:nvGrpSpPr>
        <p:cNvPr id="1" name=""/>
        <p:cNvGrpSpPr/>
        <p:nvPr/>
      </p:nvGrpSpPr>
      <p:grpSpPr>
        <a:xfrm>
          <a:off x="0" y="0"/>
          <a:ext cx="0" cy="0"/>
          <a:chOff x="0" y="0"/>
          <a:chExt cx="0" cy="0"/>
        </a:xfrm>
      </p:grpSpPr>
      <p:sp>
        <p:nvSpPr>
          <p:cNvPr id="4" name="Zástupný symbol pro datum 3">
            <a:extLst>
              <a:ext uri="{FF2B5EF4-FFF2-40B4-BE49-F238E27FC236}">
                <a16:creationId xmlns:a16="http://schemas.microsoft.com/office/drawing/2014/main" id="{A0FF8C54-ADC3-FB41-8FA8-5442DAA0E790}"/>
              </a:ext>
            </a:extLst>
          </p:cNvPr>
          <p:cNvSpPr>
            <a:spLocks noGrp="1"/>
          </p:cNvSpPr>
          <p:nvPr>
            <p:ph type="dt" sz="half" idx="10"/>
          </p:nvPr>
        </p:nvSpPr>
        <p:spPr>
          <a:xfrm>
            <a:off x="495300" y="6356350"/>
            <a:ext cx="2743200" cy="365125"/>
          </a:xfrm>
          <a:prstGeom prst="rect">
            <a:avLst/>
          </a:prstGeom>
        </p:spPr>
        <p:txBody>
          <a:bodyPr/>
          <a:lstStyle/>
          <a:p>
            <a:fld id="{08CA4094-DA60-0047-89AF-3ECD26EBCBC6}" type="datetime1">
              <a:rPr lang="cs-CZ" smtClean="0"/>
              <a:t>06.01.2025</a:t>
            </a:fld>
            <a:endParaRPr lang="cs-CZ"/>
          </a:p>
        </p:txBody>
      </p:sp>
      <p:sp>
        <p:nvSpPr>
          <p:cNvPr id="5" name="Zástupný symbol pro zápatí 4">
            <a:extLst>
              <a:ext uri="{FF2B5EF4-FFF2-40B4-BE49-F238E27FC236}">
                <a16:creationId xmlns:a16="http://schemas.microsoft.com/office/drawing/2014/main" id="{4B99A2F4-445F-3B40-9D23-8AB4D4FE04B7}"/>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Nadpis 1">
            <a:extLst>
              <a:ext uri="{FF2B5EF4-FFF2-40B4-BE49-F238E27FC236}">
                <a16:creationId xmlns:a16="http://schemas.microsoft.com/office/drawing/2014/main" id="{2D341A6C-DE7B-3344-BDB9-8EFB1402813B}"/>
              </a:ext>
            </a:extLst>
          </p:cNvPr>
          <p:cNvSpPr>
            <a:spLocks noGrp="1"/>
          </p:cNvSpPr>
          <p:nvPr>
            <p:ph type="ctrTitle"/>
          </p:nvPr>
        </p:nvSpPr>
        <p:spPr>
          <a:xfrm>
            <a:off x="495300" y="406400"/>
            <a:ext cx="5150126" cy="3022600"/>
          </a:xfrm>
          <a:prstGeom prst="rect">
            <a:avLst/>
          </a:prstGeom>
        </p:spPr>
        <p:txBody>
          <a:bodyPr anchor="t">
            <a:noAutofit/>
          </a:bodyPr>
          <a:lstStyle>
            <a:lvl1pPr algn="l">
              <a:lnSpc>
                <a:spcPct val="80000"/>
              </a:lnSpc>
              <a:defRPr sz="7200" b="1" i="0" spc="50" baseline="0">
                <a:latin typeface="Arial" panose="020B0604020202020204" pitchFamily="34" charset="0"/>
              </a:defRPr>
            </a:lvl1pPr>
          </a:lstStyle>
          <a:p>
            <a:r>
              <a:rPr lang="cs-CZ" dirty="0"/>
              <a:t>Kliknutím lze upravit styl.</a:t>
            </a:r>
          </a:p>
        </p:txBody>
      </p:sp>
      <p:sp>
        <p:nvSpPr>
          <p:cNvPr id="8" name="Podnadpis 2">
            <a:extLst>
              <a:ext uri="{FF2B5EF4-FFF2-40B4-BE49-F238E27FC236}">
                <a16:creationId xmlns:a16="http://schemas.microsoft.com/office/drawing/2014/main" id="{D7C209FA-AB6E-2841-B554-164C048ED5D5}"/>
              </a:ext>
            </a:extLst>
          </p:cNvPr>
          <p:cNvSpPr>
            <a:spLocks noGrp="1"/>
          </p:cNvSpPr>
          <p:nvPr>
            <p:ph type="subTitle" idx="1"/>
          </p:nvPr>
        </p:nvSpPr>
        <p:spPr>
          <a:xfrm>
            <a:off x="495300" y="4563562"/>
            <a:ext cx="5150126" cy="1655762"/>
          </a:xfrm>
          <a:prstGeom prst="rect">
            <a:avLst/>
          </a:prstGeom>
        </p:spPr>
        <p:txBody>
          <a:bodyPr anchor="b"/>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
        <p:nvSpPr>
          <p:cNvPr id="10" name="Zástupný obsah 2">
            <a:extLst>
              <a:ext uri="{FF2B5EF4-FFF2-40B4-BE49-F238E27FC236}">
                <a16:creationId xmlns:a16="http://schemas.microsoft.com/office/drawing/2014/main" id="{A9D1F263-5082-D040-8558-9E708E7123C4}"/>
              </a:ext>
            </a:extLst>
          </p:cNvPr>
          <p:cNvSpPr>
            <a:spLocks noGrp="1"/>
          </p:cNvSpPr>
          <p:nvPr>
            <p:ph sz="half" idx="13" hasCustomPrompt="1"/>
          </p:nvPr>
        </p:nvSpPr>
        <p:spPr>
          <a:xfrm>
            <a:off x="6096000" y="580541"/>
            <a:ext cx="5499652" cy="5638783"/>
          </a:xfrm>
          <a:prstGeom prst="rect">
            <a:avLst/>
          </a:prstGeom>
        </p:spPr>
        <p:txBody>
          <a:bodyPr anchor="ctr"/>
          <a:lstStyle>
            <a:lvl1pPr marL="0" indent="0" algn="ctr">
              <a:buFont typeface="Wingdings" pitchFamily="2" charset="2"/>
              <a:buNone/>
              <a:defRPr b="0" i="1">
                <a:latin typeface="Arial" panose="020B0604020202020204" pitchFamily="34" charset="0"/>
              </a:defRPr>
            </a:lvl1pPr>
            <a:lvl2pPr marL="685800" indent="-228600">
              <a:buFont typeface="Wingdings" pitchFamily="2" charset="2"/>
              <a:buChar char="§"/>
              <a:defRPr/>
            </a:lvl2pPr>
            <a:lvl3pPr marL="1143000" indent="-228600">
              <a:buFont typeface="Wingdings" pitchFamily="2" charset="2"/>
              <a:buChar char="§"/>
              <a:defRPr/>
            </a:lvl3pPr>
            <a:lvl4pPr marL="1600200" indent="-228600">
              <a:buFont typeface="Wingdings" pitchFamily="2" charset="2"/>
              <a:buChar char="§"/>
              <a:defRPr/>
            </a:lvl4pPr>
            <a:lvl5pPr marL="2057400" indent="-228600">
              <a:buFont typeface="Wingdings" pitchFamily="2" charset="2"/>
              <a:buChar char="§"/>
              <a:defRPr/>
            </a:lvl5pPr>
          </a:lstStyle>
          <a:p>
            <a:pPr lvl="0"/>
            <a:r>
              <a:rPr lang="cs-CZ" b="0" i="1" dirty="0">
                <a:latin typeface="Degular" pitchFamily="82" charset="0"/>
              </a:rPr>
              <a:t>zde vložte fotku</a:t>
            </a:r>
            <a:endParaRPr lang="cs-CZ" dirty="0"/>
          </a:p>
        </p:txBody>
      </p:sp>
    </p:spTree>
    <p:extLst>
      <p:ext uri="{BB962C8B-B14F-4D97-AF65-F5344CB8AC3E}">
        <p14:creationId xmlns:p14="http://schemas.microsoft.com/office/powerpoint/2010/main" val="612407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138301C3-EDD8-8443-9B23-624712369A19}"/>
              </a:ext>
            </a:extLst>
          </p:cNvPr>
          <p:cNvSpPr>
            <a:spLocks noGrp="1"/>
          </p:cNvSpPr>
          <p:nvPr>
            <p:ph sz="half" idx="1"/>
          </p:nvPr>
        </p:nvSpPr>
        <p:spPr>
          <a:xfrm>
            <a:off x="838200" y="1825625"/>
            <a:ext cx="5181600" cy="4351338"/>
          </a:xfrm>
          <a:prstGeom prst="rect">
            <a:avLst/>
          </a:prstGeo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obsah 3">
            <a:extLst>
              <a:ext uri="{FF2B5EF4-FFF2-40B4-BE49-F238E27FC236}">
                <a16:creationId xmlns:a16="http://schemas.microsoft.com/office/drawing/2014/main" id="{1ABF2C62-EAA8-FD46-AB0C-AFB46182D940}"/>
              </a:ext>
            </a:extLst>
          </p:cNvPr>
          <p:cNvSpPr>
            <a:spLocks noGrp="1"/>
          </p:cNvSpPr>
          <p:nvPr>
            <p:ph sz="half" idx="2"/>
          </p:nvPr>
        </p:nvSpPr>
        <p:spPr>
          <a:xfrm>
            <a:off x="6172200" y="1825625"/>
            <a:ext cx="5181600" cy="435133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81FEBD6D-B94A-4C40-AA98-1C5062D62E12}"/>
              </a:ext>
            </a:extLst>
          </p:cNvPr>
          <p:cNvSpPr>
            <a:spLocks noGrp="1"/>
          </p:cNvSpPr>
          <p:nvPr>
            <p:ph type="dt" sz="half" idx="10"/>
          </p:nvPr>
        </p:nvSpPr>
        <p:spPr>
          <a:xfrm>
            <a:off x="838200" y="6356350"/>
            <a:ext cx="2743200" cy="365125"/>
          </a:xfrm>
          <a:prstGeom prst="rect">
            <a:avLst/>
          </a:prstGeom>
        </p:spPr>
        <p:txBody>
          <a:bodyPr/>
          <a:lstStyle/>
          <a:p>
            <a:fld id="{D3144E17-280E-3341-A412-19E1FCCEF808}" type="datetime1">
              <a:rPr lang="cs-CZ" smtClean="0"/>
              <a:t>06.01.2025</a:t>
            </a:fld>
            <a:endParaRPr lang="cs-CZ"/>
          </a:p>
        </p:txBody>
      </p:sp>
      <p:sp>
        <p:nvSpPr>
          <p:cNvPr id="6" name="Zástupný symbol pro zápatí 5">
            <a:extLst>
              <a:ext uri="{FF2B5EF4-FFF2-40B4-BE49-F238E27FC236}">
                <a16:creationId xmlns:a16="http://schemas.microsoft.com/office/drawing/2014/main" id="{86001B55-F3D8-B245-916B-3D87F5313BEF}"/>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A3B028F9-C99B-2345-BCCE-D5C768B7CA69}"/>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8" name="Obdélník 7">
            <a:extLst>
              <a:ext uri="{FF2B5EF4-FFF2-40B4-BE49-F238E27FC236}">
                <a16:creationId xmlns:a16="http://schemas.microsoft.com/office/drawing/2014/main" id="{1F83C6B9-51BF-354A-813E-1E819CCC41A1}"/>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Nadpis 1">
            <a:extLst>
              <a:ext uri="{FF2B5EF4-FFF2-40B4-BE49-F238E27FC236}">
                <a16:creationId xmlns:a16="http://schemas.microsoft.com/office/drawing/2014/main" id="{0A18D240-3BE2-B74D-A516-B0F270362F63}"/>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598566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orovnání">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id="{C960D600-9E1D-644E-955C-AB90DEDEA912}"/>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72E7F195-0ECA-5B4E-A9CE-6F805D887DFC}"/>
              </a:ext>
            </a:extLst>
          </p:cNvPr>
          <p:cNvSpPr>
            <a:spLocks noGrp="1"/>
          </p:cNvSpPr>
          <p:nvPr>
            <p:ph sz="half" idx="2"/>
          </p:nvPr>
        </p:nvSpPr>
        <p:spPr>
          <a:xfrm>
            <a:off x="839788" y="2505075"/>
            <a:ext cx="5157787"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69F282E-870E-E74D-944D-04EE93DED5E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715EF3A7-92DE-084B-987D-EA363959281A}"/>
              </a:ext>
            </a:extLst>
          </p:cNvPr>
          <p:cNvSpPr>
            <a:spLocks noGrp="1"/>
          </p:cNvSpPr>
          <p:nvPr>
            <p:ph sz="quarter" idx="4"/>
          </p:nvPr>
        </p:nvSpPr>
        <p:spPr>
          <a:xfrm>
            <a:off x="6172200" y="2505075"/>
            <a:ext cx="5183188"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C139B72-6DD2-A340-833A-5DC55CEC54D2}"/>
              </a:ext>
            </a:extLst>
          </p:cNvPr>
          <p:cNvSpPr>
            <a:spLocks noGrp="1"/>
          </p:cNvSpPr>
          <p:nvPr>
            <p:ph type="dt" sz="half" idx="10"/>
          </p:nvPr>
        </p:nvSpPr>
        <p:spPr>
          <a:xfrm>
            <a:off x="838200" y="6356350"/>
            <a:ext cx="2743200" cy="365125"/>
          </a:xfrm>
          <a:prstGeom prst="rect">
            <a:avLst/>
          </a:prstGeom>
        </p:spPr>
        <p:txBody>
          <a:bodyPr/>
          <a:lstStyle/>
          <a:p>
            <a:fld id="{F5E85617-9B28-DF47-BAEC-26C747C8C48A}" type="datetime1">
              <a:rPr lang="cs-CZ" smtClean="0"/>
              <a:t>06.01.2025</a:t>
            </a:fld>
            <a:endParaRPr lang="cs-CZ"/>
          </a:p>
        </p:txBody>
      </p:sp>
      <p:sp>
        <p:nvSpPr>
          <p:cNvPr id="8" name="Zástupný symbol pro zápatí 7">
            <a:extLst>
              <a:ext uri="{FF2B5EF4-FFF2-40B4-BE49-F238E27FC236}">
                <a16:creationId xmlns:a16="http://schemas.microsoft.com/office/drawing/2014/main" id="{4101F343-B190-BE48-9F5D-5B2FD4CDF2C1}"/>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9" name="Zástupný symbol pro číslo snímku 8">
            <a:extLst>
              <a:ext uri="{FF2B5EF4-FFF2-40B4-BE49-F238E27FC236}">
                <a16:creationId xmlns:a16="http://schemas.microsoft.com/office/drawing/2014/main" id="{5E1B4949-59AC-7B49-9256-34E0F63B318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10" name="Obdélník 9">
            <a:extLst>
              <a:ext uri="{FF2B5EF4-FFF2-40B4-BE49-F238E27FC236}">
                <a16:creationId xmlns:a16="http://schemas.microsoft.com/office/drawing/2014/main" id="{ECF809C9-6CD1-224D-B38B-D9054EF10F1C}"/>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
            <a:extLst>
              <a:ext uri="{FF2B5EF4-FFF2-40B4-BE49-F238E27FC236}">
                <a16:creationId xmlns:a16="http://schemas.microsoft.com/office/drawing/2014/main" id="{D4AA426A-68B9-3C47-AFEB-D3AC3F0BF83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76903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enom nadpis">
    <p:spTree>
      <p:nvGrpSpPr>
        <p:cNvPr id="1" name=""/>
        <p:cNvGrpSpPr/>
        <p:nvPr/>
      </p:nvGrpSpPr>
      <p:grpSpPr>
        <a:xfrm>
          <a:off x="0" y="0"/>
          <a:ext cx="0" cy="0"/>
          <a:chOff x="0" y="0"/>
          <a:chExt cx="0" cy="0"/>
        </a:xfrm>
      </p:grpSpPr>
      <p:sp>
        <p:nvSpPr>
          <p:cNvPr id="3" name="Zástupný symbol pro datum 2">
            <a:extLst>
              <a:ext uri="{FF2B5EF4-FFF2-40B4-BE49-F238E27FC236}">
                <a16:creationId xmlns:a16="http://schemas.microsoft.com/office/drawing/2014/main" id="{467392C5-49AE-E548-81A5-FC459F4C3857}"/>
              </a:ext>
            </a:extLst>
          </p:cNvPr>
          <p:cNvSpPr>
            <a:spLocks noGrp="1"/>
          </p:cNvSpPr>
          <p:nvPr>
            <p:ph type="dt" sz="half" idx="10"/>
          </p:nvPr>
        </p:nvSpPr>
        <p:spPr>
          <a:xfrm>
            <a:off x="838200" y="6356350"/>
            <a:ext cx="2743200" cy="365125"/>
          </a:xfrm>
          <a:prstGeom prst="rect">
            <a:avLst/>
          </a:prstGeom>
        </p:spPr>
        <p:txBody>
          <a:bodyPr/>
          <a:lstStyle/>
          <a:p>
            <a:fld id="{AA9F845A-1646-B040-9BDE-B0949ABAA815}" type="datetime1">
              <a:rPr lang="cs-CZ" smtClean="0"/>
              <a:t>06.01.2025</a:t>
            </a:fld>
            <a:endParaRPr lang="cs-CZ"/>
          </a:p>
        </p:txBody>
      </p:sp>
      <p:sp>
        <p:nvSpPr>
          <p:cNvPr id="4" name="Zástupný symbol pro zápatí 3">
            <a:extLst>
              <a:ext uri="{FF2B5EF4-FFF2-40B4-BE49-F238E27FC236}">
                <a16:creationId xmlns:a16="http://schemas.microsoft.com/office/drawing/2014/main" id="{27EE62BF-0652-CC49-B1C6-740D979D6655}"/>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5" name="Zástupný symbol pro číslo snímku 4">
            <a:extLst>
              <a:ext uri="{FF2B5EF4-FFF2-40B4-BE49-F238E27FC236}">
                <a16:creationId xmlns:a16="http://schemas.microsoft.com/office/drawing/2014/main" id="{A1BE27E5-F9AD-FA40-BB59-77DCC9C5FF10}"/>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6" name="Obdélník 5">
            <a:extLst>
              <a:ext uri="{FF2B5EF4-FFF2-40B4-BE49-F238E27FC236}">
                <a16:creationId xmlns:a16="http://schemas.microsoft.com/office/drawing/2014/main" id="{6B4FD313-B4A8-0A46-A50D-B31C9DA87A8E}"/>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Nadpis 1">
            <a:extLst>
              <a:ext uri="{FF2B5EF4-FFF2-40B4-BE49-F238E27FC236}">
                <a16:creationId xmlns:a16="http://schemas.microsoft.com/office/drawing/2014/main" id="{01BCA978-992E-9541-9BE1-4AF26B9D8524}"/>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665731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866500E-7FAE-3947-9DAD-FBA5BC7E9567}"/>
              </a:ext>
            </a:extLst>
          </p:cNvPr>
          <p:cNvSpPr>
            <a:spLocks noGrp="1"/>
          </p:cNvSpPr>
          <p:nvPr>
            <p:ph type="dt" sz="half" idx="10"/>
          </p:nvPr>
        </p:nvSpPr>
        <p:spPr>
          <a:xfrm>
            <a:off x="838200" y="6356350"/>
            <a:ext cx="2743200" cy="365125"/>
          </a:xfrm>
          <a:prstGeom prst="rect">
            <a:avLst/>
          </a:prstGeom>
        </p:spPr>
        <p:txBody>
          <a:bodyPr/>
          <a:lstStyle/>
          <a:p>
            <a:fld id="{DB0C0A0B-5067-DE47-AFC8-F97D18BD4B1F}" type="datetime1">
              <a:rPr lang="cs-CZ" smtClean="0"/>
              <a:t>06.01.2025</a:t>
            </a:fld>
            <a:endParaRPr lang="cs-CZ"/>
          </a:p>
        </p:txBody>
      </p:sp>
      <p:sp>
        <p:nvSpPr>
          <p:cNvPr id="3" name="Zástupný symbol pro zápatí 2">
            <a:extLst>
              <a:ext uri="{FF2B5EF4-FFF2-40B4-BE49-F238E27FC236}">
                <a16:creationId xmlns:a16="http://schemas.microsoft.com/office/drawing/2014/main" id="{358ACE9A-9F8E-CA4C-B782-EFD36998EECE}"/>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4" name="Zástupný symbol pro číslo snímku 3">
            <a:extLst>
              <a:ext uri="{FF2B5EF4-FFF2-40B4-BE49-F238E27FC236}">
                <a16:creationId xmlns:a16="http://schemas.microsoft.com/office/drawing/2014/main" id="{6A900C6D-9313-3E4C-B392-797DCC38C81E}"/>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374297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C8F003-A3D3-034D-9720-A29A641DBBD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056C9885-78EF-7E49-B9B7-55A0262D406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9CB5D9DD-0ECA-C54D-88FB-0C68D8DF3F0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430A157-10E2-3A41-9082-3C345EC0316E}"/>
              </a:ext>
            </a:extLst>
          </p:cNvPr>
          <p:cNvSpPr>
            <a:spLocks noGrp="1"/>
          </p:cNvSpPr>
          <p:nvPr>
            <p:ph type="dt" sz="half" idx="10"/>
          </p:nvPr>
        </p:nvSpPr>
        <p:spPr>
          <a:xfrm>
            <a:off x="838200" y="6356350"/>
            <a:ext cx="2743200" cy="365125"/>
          </a:xfrm>
          <a:prstGeom prst="rect">
            <a:avLst/>
          </a:prstGeom>
        </p:spPr>
        <p:txBody>
          <a:bodyPr/>
          <a:lstStyle/>
          <a:p>
            <a:fld id="{2E67CFD3-BCAB-884C-9D47-4C8AA78F6E8C}" type="datetime1">
              <a:rPr lang="cs-CZ" smtClean="0"/>
              <a:t>06.01.2025</a:t>
            </a:fld>
            <a:endParaRPr lang="cs-CZ"/>
          </a:p>
        </p:txBody>
      </p:sp>
      <p:sp>
        <p:nvSpPr>
          <p:cNvPr id="6" name="Zástupný symbol pro zápatí 5">
            <a:extLst>
              <a:ext uri="{FF2B5EF4-FFF2-40B4-BE49-F238E27FC236}">
                <a16:creationId xmlns:a16="http://schemas.microsoft.com/office/drawing/2014/main" id="{644CFB0E-3ED7-644D-9D3C-61F36A5F5E34}"/>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B8B83830-1354-2D43-AE7D-380C4FEA2A6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910881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46E36E-C6D9-964D-B45E-DBD89DD49C5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5845132-64BF-844A-8C4F-0A043DE08D8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7262657-9F70-6F44-BA53-3669D8E34FE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FF32EC5D-74A5-B64D-AAF7-CD3ACB694BB9}"/>
              </a:ext>
            </a:extLst>
          </p:cNvPr>
          <p:cNvSpPr>
            <a:spLocks noGrp="1"/>
          </p:cNvSpPr>
          <p:nvPr>
            <p:ph type="dt" sz="half" idx="10"/>
          </p:nvPr>
        </p:nvSpPr>
        <p:spPr>
          <a:xfrm>
            <a:off x="838200" y="6356350"/>
            <a:ext cx="2743200" cy="365125"/>
          </a:xfrm>
          <a:prstGeom prst="rect">
            <a:avLst/>
          </a:prstGeom>
        </p:spPr>
        <p:txBody>
          <a:bodyPr/>
          <a:lstStyle/>
          <a:p>
            <a:fld id="{7A05ACCB-DF1B-A540-A5D2-32650422C0FD}" type="datetime1">
              <a:rPr lang="cs-CZ" smtClean="0"/>
              <a:t>06.01.2025</a:t>
            </a:fld>
            <a:endParaRPr lang="cs-CZ"/>
          </a:p>
        </p:txBody>
      </p:sp>
      <p:sp>
        <p:nvSpPr>
          <p:cNvPr id="6" name="Zástupný symbol pro zápatí 5">
            <a:extLst>
              <a:ext uri="{FF2B5EF4-FFF2-40B4-BE49-F238E27FC236}">
                <a16:creationId xmlns:a16="http://schemas.microsoft.com/office/drawing/2014/main" id="{87C7E311-A125-DB47-B7CE-65018DAA4AF2}"/>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F1CC73E3-49F8-B845-AD36-F5386031C1FB}"/>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4267745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8BBF5F4-3DF4-D44B-9838-6CB84E6AAB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dirty="0"/>
              <a:t>Kliknutím lze upravit styl.</a:t>
            </a:r>
          </a:p>
        </p:txBody>
      </p:sp>
      <p:sp>
        <p:nvSpPr>
          <p:cNvPr id="3" name="Zástupný text 2">
            <a:extLst>
              <a:ext uri="{FF2B5EF4-FFF2-40B4-BE49-F238E27FC236}">
                <a16:creationId xmlns:a16="http://schemas.microsoft.com/office/drawing/2014/main" id="{555FD67A-23F8-3A4C-8A09-6F2FFDD280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33E14E2A-7861-2E4E-AE70-2C50E156B6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Arial" panose="020B0604020202020204" pitchFamily="34" charset="0"/>
              </a:defRPr>
            </a:lvl1pPr>
          </a:lstStyle>
          <a:p>
            <a:fld id="{A7EFC59B-10BD-D14D-AB9A-171FF071635D}" type="datetime1">
              <a:rPr lang="cs-CZ" smtClean="0"/>
              <a:pPr/>
              <a:t>06.01.2025</a:t>
            </a:fld>
            <a:endParaRPr lang="cs-CZ" dirty="0"/>
          </a:p>
        </p:txBody>
      </p:sp>
      <p:sp>
        <p:nvSpPr>
          <p:cNvPr id="5" name="Zástupný symbol pro zápatí 4">
            <a:extLst>
              <a:ext uri="{FF2B5EF4-FFF2-40B4-BE49-F238E27FC236}">
                <a16:creationId xmlns:a16="http://schemas.microsoft.com/office/drawing/2014/main" id="{C41FCBC8-96E6-C244-ACD4-C5CE32D244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542C4FB4-DF05-094A-A789-D60084923A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defRPr>
            </a:lvl1pPr>
          </a:lstStyle>
          <a:p>
            <a:fld id="{157D43A2-98E4-B24E-9228-7624BE346F8E}" type="slidenum">
              <a:rPr lang="cs-CZ" smtClean="0"/>
              <a:pPr/>
              <a:t>‹#›</a:t>
            </a:fld>
            <a:endParaRPr lang="cs-CZ" dirty="0"/>
          </a:p>
        </p:txBody>
      </p:sp>
    </p:spTree>
    <p:extLst>
      <p:ext uri="{BB962C8B-B14F-4D97-AF65-F5344CB8AC3E}">
        <p14:creationId xmlns:p14="http://schemas.microsoft.com/office/powerpoint/2010/main" val="227158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0" i="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aspi.cz/products/lawText/13/102/1/ASPI%253A/241/2022%20Sb."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andrea.polehlova@zlinskykraj.cz" TargetMode="External"/><Relationship Id="rId7" Type="http://schemas.openxmlformats.org/officeDocument/2006/relationships/hyperlink" Target="mailto:katerina.valentova@zlinskykraj.cz"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pavla.doupovcova@zlinskykraj.cz" TargetMode="External"/><Relationship Id="rId5" Type="http://schemas.openxmlformats.org/officeDocument/2006/relationships/hyperlink" Target="mailto:darina.zmolikova@zlinskykraj.cz" TargetMode="External"/><Relationship Id="rId4" Type="http://schemas.openxmlformats.org/officeDocument/2006/relationships/hyperlink" Target="mailto:blanka.durdakova@zlinskykraj.cz"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www.aspi.cz/products/lawText/13/102/1/ASPI%253A/241/2022%20Sb."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aspi.cz/products/lawText/13/102/1/ASPI%253A/106/1999%20Sb.%25232.4"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beck-online.cz/bo/document-view.seam?documentId=njptcojzhfptgmc7mnqv6mzzgq"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https://www.aspi.cz/products/lawText/13/102/1/ASPI%253A/500/2004%20Sb.%252380" TargetMode="External"/><Relationship Id="rId3" Type="http://schemas.openxmlformats.org/officeDocument/2006/relationships/hyperlink" Target="https://www.aspi.cz/products/lawText/13/102/1/ASPI%253A/500/2004%20Sb." TargetMode="External"/><Relationship Id="rId7" Type="http://schemas.openxmlformats.org/officeDocument/2006/relationships/hyperlink" Target="https://www.aspi.cz/products/lawText/13/102/1/ASPI%253A/500/2004%20Sb.%252340"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s://www.aspi.cz/products/lawText/13/102/1/ASPI%253A/500/2004%20Sb.%25232-8" TargetMode="External"/><Relationship Id="rId5" Type="http://schemas.openxmlformats.org/officeDocument/2006/relationships/hyperlink" Target="https://www.aspi.cz/products/lawText/13/102/1/ASPI%253A/106/1999%20Sb." TargetMode="External"/><Relationship Id="rId4" Type="http://schemas.openxmlformats.org/officeDocument/2006/relationships/hyperlink" Target="https://www.aspi.cz/products/lawText/13/102/1/ASPI%253A/106/1999%20Sb.%252320.4" TargetMode="External"/><Relationship Id="rId9" Type="http://schemas.openxmlformats.org/officeDocument/2006/relationships/hyperlink" Target="https://www.aspi.cz/products/lawText/13/102/1/ASPI%253A/500/2004%20Sb.%2523178"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464F62-C66D-7747-AE1D-B98617324826}"/>
              </a:ext>
            </a:extLst>
          </p:cNvPr>
          <p:cNvSpPr>
            <a:spLocks noGrp="1"/>
          </p:cNvSpPr>
          <p:nvPr>
            <p:ph type="ctrTitle"/>
          </p:nvPr>
        </p:nvSpPr>
        <p:spPr>
          <a:xfrm>
            <a:off x="451560" y="835572"/>
            <a:ext cx="10681878" cy="2948152"/>
          </a:xfrm>
        </p:spPr>
        <p:txBody>
          <a:bodyPr anchor="t">
            <a:normAutofit/>
          </a:bodyPr>
          <a:lstStyle/>
          <a:p>
            <a:pPr algn="ctr">
              <a:lnSpc>
                <a:spcPct val="70000"/>
              </a:lnSpc>
            </a:pPr>
            <a:br>
              <a:rPr lang="cs-CZ" sz="6000" b="1" spc="50" dirty="0">
                <a:latin typeface="+mj-lt"/>
              </a:rPr>
            </a:br>
            <a:r>
              <a:rPr lang="cs-CZ" sz="5400" b="1" spc="50" dirty="0">
                <a:latin typeface="+mj-lt"/>
              </a:rPr>
              <a:t>Praktické </a:t>
            </a:r>
            <a:r>
              <a:rPr lang="cs-CZ" sz="5400" dirty="0">
                <a:latin typeface="+mj-lt"/>
              </a:rPr>
              <a:t>otázky poskytování informací dle zák. 106/1999 Sb.</a:t>
            </a:r>
            <a:endParaRPr lang="cs-CZ" sz="5400" b="1" spc="50" dirty="0">
              <a:latin typeface="+mj-lt"/>
            </a:endParaRPr>
          </a:p>
        </p:txBody>
      </p:sp>
      <p:sp>
        <p:nvSpPr>
          <p:cNvPr id="3" name="Podnadpis 2">
            <a:extLst>
              <a:ext uri="{FF2B5EF4-FFF2-40B4-BE49-F238E27FC236}">
                <a16:creationId xmlns:a16="http://schemas.microsoft.com/office/drawing/2014/main" id="{A470C84C-FA25-4B48-8EA5-40D03BC15649}"/>
              </a:ext>
            </a:extLst>
          </p:cNvPr>
          <p:cNvSpPr>
            <a:spLocks noGrp="1"/>
          </p:cNvSpPr>
          <p:nvPr>
            <p:ph type="subTitle" idx="1"/>
          </p:nvPr>
        </p:nvSpPr>
        <p:spPr>
          <a:xfrm>
            <a:off x="451560" y="3492500"/>
            <a:ext cx="9144000" cy="1410576"/>
          </a:xfrm>
        </p:spPr>
        <p:txBody>
          <a:bodyPr anchor="t">
            <a:noAutofit/>
          </a:bodyPr>
          <a:lstStyle/>
          <a:p>
            <a:pPr algn="l"/>
            <a:endParaRPr lang="cs-CZ" altLang="cs-CZ" dirty="0">
              <a:latin typeface="+mj-lt"/>
            </a:endParaRPr>
          </a:p>
          <a:p>
            <a:pPr algn="l"/>
            <a:r>
              <a:rPr lang="cs-CZ" altLang="cs-CZ" dirty="0">
                <a:latin typeface="+mj-lt"/>
              </a:rPr>
              <a:t>Zlín, listopad 2024</a:t>
            </a:r>
          </a:p>
          <a:p>
            <a:pPr algn="l"/>
            <a:endParaRPr lang="cs-CZ" dirty="0">
              <a:latin typeface="+mj-lt"/>
            </a:endParaRPr>
          </a:p>
          <a:p>
            <a:pPr algn="l"/>
            <a:r>
              <a:rPr lang="cs-CZ" dirty="0">
                <a:latin typeface="+mj-lt"/>
              </a:rPr>
              <a:t>Odbor právní a Krajský živnostenský úřad</a:t>
            </a:r>
          </a:p>
          <a:p>
            <a:pPr algn="l"/>
            <a:r>
              <a:rPr lang="cs-CZ" dirty="0">
                <a:latin typeface="+mj-lt"/>
              </a:rPr>
              <a:t>Oddělení státního občanství a přestupků</a:t>
            </a:r>
          </a:p>
        </p:txBody>
      </p:sp>
    </p:spTree>
    <p:extLst>
      <p:ext uri="{BB962C8B-B14F-4D97-AF65-F5344CB8AC3E}">
        <p14:creationId xmlns:p14="http://schemas.microsoft.com/office/powerpoint/2010/main" val="2134653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Zástupný obsah 5">
            <a:extLst>
              <a:ext uri="{FF2B5EF4-FFF2-40B4-BE49-F238E27FC236}">
                <a16:creationId xmlns:a16="http://schemas.microsoft.com/office/drawing/2014/main" id="{AA64BFC1-1994-99EB-0BF8-B60B737C486D}"/>
              </a:ext>
            </a:extLst>
          </p:cNvPr>
          <p:cNvGraphicFramePr>
            <a:graphicFrameLocks noGrp="1"/>
          </p:cNvGraphicFramePr>
          <p:nvPr>
            <p:ph idx="1"/>
            <p:extLst>
              <p:ext uri="{D42A27DB-BD31-4B8C-83A1-F6EECF244321}">
                <p14:modId xmlns:p14="http://schemas.microsoft.com/office/powerpoint/2010/main" val="3390252095"/>
              </p:ext>
            </p:extLst>
          </p:nvPr>
        </p:nvGraphicFramePr>
        <p:xfrm>
          <a:off x="422275" y="1679575"/>
          <a:ext cx="11264900" cy="3754120"/>
        </p:xfrm>
        <a:graphic>
          <a:graphicData uri="http://schemas.openxmlformats.org/drawingml/2006/table">
            <a:tbl>
              <a:tblPr firstRow="1" bandRow="1">
                <a:tableStyleId>{125E5076-3810-47DD-B79F-674D7AD40C01}</a:tableStyleId>
              </a:tblPr>
              <a:tblGrid>
                <a:gridCol w="5632450">
                  <a:extLst>
                    <a:ext uri="{9D8B030D-6E8A-4147-A177-3AD203B41FA5}">
                      <a16:colId xmlns:a16="http://schemas.microsoft.com/office/drawing/2014/main" val="27456578"/>
                    </a:ext>
                  </a:extLst>
                </a:gridCol>
                <a:gridCol w="5632450">
                  <a:extLst>
                    <a:ext uri="{9D8B030D-6E8A-4147-A177-3AD203B41FA5}">
                      <a16:colId xmlns:a16="http://schemas.microsoft.com/office/drawing/2014/main" val="226407422"/>
                    </a:ext>
                  </a:extLst>
                </a:gridCol>
              </a:tblGrid>
              <a:tr h="370840">
                <a:tc>
                  <a:txBody>
                    <a:bodyPr/>
                    <a:lstStyle/>
                    <a:p>
                      <a:r>
                        <a:rPr lang="cs-CZ" dirty="0"/>
                        <a:t>ÚKON</a:t>
                      </a:r>
                    </a:p>
                  </a:txBody>
                  <a:tcPr/>
                </a:tc>
                <a:tc>
                  <a:txBody>
                    <a:bodyPr/>
                    <a:lstStyle/>
                    <a:p>
                      <a:r>
                        <a:rPr lang="cs-CZ" dirty="0"/>
                        <a:t>LHŮTA</a:t>
                      </a:r>
                    </a:p>
                  </a:txBody>
                  <a:tcPr/>
                </a:tc>
                <a:extLst>
                  <a:ext uri="{0D108BD9-81ED-4DB2-BD59-A6C34878D82A}">
                    <a16:rowId xmlns:a16="http://schemas.microsoft.com/office/drawing/2014/main" val="3905229744"/>
                  </a:ext>
                </a:extLst>
              </a:tr>
              <a:tr h="370840">
                <a:tc>
                  <a:txBody>
                    <a:bodyPr/>
                    <a:lstStyle/>
                    <a:p>
                      <a:pPr algn="ctr"/>
                      <a:r>
                        <a:rPr lang="cs-CZ" sz="3000" dirty="0"/>
                        <a:t>Odložení žádosti při nezaplacení požadované úhrady</a:t>
                      </a:r>
                    </a:p>
                  </a:txBody>
                  <a:tcPr>
                    <a:lnR w="38100" cap="flat" cmpd="sng" algn="ctr">
                      <a:solidFill>
                        <a:schemeClr val="tx1"/>
                      </a:solidFill>
                      <a:prstDash val="solid"/>
                      <a:round/>
                      <a:headEnd type="none" w="med" len="med"/>
                      <a:tailEnd type="none" w="med" len="med"/>
                    </a:lnR>
                  </a:tcPr>
                </a:tc>
                <a:tc>
                  <a:txBody>
                    <a:bodyPr/>
                    <a:lstStyle/>
                    <a:p>
                      <a:pPr algn="ctr"/>
                      <a:r>
                        <a:rPr lang="cs-CZ" sz="3000" dirty="0"/>
                        <a:t>po marném uplynutí 60denní lhůty (po dobu vyřizování stížnosti proti výši úhrady lhůta neběží)</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80812050"/>
                  </a:ext>
                </a:extLst>
              </a:tr>
              <a:tr h="370840">
                <a:tc>
                  <a:txBody>
                    <a:bodyPr/>
                    <a:lstStyle/>
                    <a:p>
                      <a:pPr algn="ctr"/>
                      <a:r>
                        <a:rPr lang="cs-CZ" sz="3000" dirty="0"/>
                        <a:t>Zveřejnění poskytnutých informací způsobem umožňující dálkový přístup</a:t>
                      </a:r>
                    </a:p>
                  </a:txBody>
                  <a:tcPr>
                    <a:lnR w="38100" cap="flat" cmpd="sng" algn="ctr">
                      <a:solidFill>
                        <a:schemeClr val="tx1"/>
                      </a:solidFill>
                      <a:prstDash val="solid"/>
                      <a:round/>
                      <a:headEnd type="none" w="med" len="med"/>
                      <a:tailEnd type="none" w="med" len="med"/>
                    </a:lnR>
                  </a:tcPr>
                </a:tc>
                <a:tc>
                  <a:txBody>
                    <a:bodyPr/>
                    <a:lstStyle/>
                    <a:p>
                      <a:pPr algn="ctr"/>
                      <a:r>
                        <a:rPr lang="cs-CZ" sz="3000" dirty="0"/>
                        <a:t>do 15 dnů ode dne poskytnutí informace</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432449591"/>
                  </a:ext>
                </a:extLst>
              </a:tr>
            </a:tbl>
          </a:graphicData>
        </a:graphic>
      </p:graphicFrame>
      <p:sp>
        <p:nvSpPr>
          <p:cNvPr id="3" name="Zástupný symbol pro číslo snímku 2">
            <a:extLst>
              <a:ext uri="{FF2B5EF4-FFF2-40B4-BE49-F238E27FC236}">
                <a16:creationId xmlns:a16="http://schemas.microsoft.com/office/drawing/2014/main" id="{CBF2B9B1-9E71-F9C3-E16E-FFCEA72C80F1}"/>
              </a:ext>
            </a:extLst>
          </p:cNvPr>
          <p:cNvSpPr>
            <a:spLocks noGrp="1"/>
          </p:cNvSpPr>
          <p:nvPr>
            <p:ph type="sldNum" sz="quarter" idx="12"/>
          </p:nvPr>
        </p:nvSpPr>
        <p:spPr/>
        <p:txBody>
          <a:bodyPr/>
          <a:lstStyle/>
          <a:p>
            <a:fld id="{157D43A2-98E4-B24E-9228-7624BE346F8E}" type="slidenum">
              <a:rPr lang="cs-CZ" smtClean="0"/>
              <a:pPr/>
              <a:t>10</a:t>
            </a:fld>
            <a:endParaRPr lang="cs-CZ" dirty="0"/>
          </a:p>
        </p:txBody>
      </p:sp>
      <p:sp>
        <p:nvSpPr>
          <p:cNvPr id="4" name="Nadpis 3">
            <a:extLst>
              <a:ext uri="{FF2B5EF4-FFF2-40B4-BE49-F238E27FC236}">
                <a16:creationId xmlns:a16="http://schemas.microsoft.com/office/drawing/2014/main" id="{F14C23B2-409B-9069-4BF5-7D7E589571BA}"/>
              </a:ext>
            </a:extLst>
          </p:cNvPr>
          <p:cNvSpPr>
            <a:spLocks noGrp="1"/>
          </p:cNvSpPr>
          <p:nvPr>
            <p:ph type="title"/>
          </p:nvPr>
        </p:nvSpPr>
        <p:spPr/>
        <p:txBody>
          <a:bodyPr/>
          <a:lstStyle/>
          <a:p>
            <a:r>
              <a:rPr lang="cs-CZ" dirty="0"/>
              <a:t>Přehled lhůt V</a:t>
            </a:r>
          </a:p>
        </p:txBody>
      </p:sp>
    </p:spTree>
    <p:extLst>
      <p:ext uri="{BB962C8B-B14F-4D97-AF65-F5344CB8AC3E}">
        <p14:creationId xmlns:p14="http://schemas.microsoft.com/office/powerpoint/2010/main" val="1637254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99BAF97-F505-42C1-B0B0-2E976067EB01}"/>
              </a:ext>
            </a:extLst>
          </p:cNvPr>
          <p:cNvSpPr>
            <a:spLocks noGrp="1"/>
          </p:cNvSpPr>
          <p:nvPr>
            <p:ph idx="1"/>
          </p:nvPr>
        </p:nvSpPr>
        <p:spPr/>
        <p:txBody>
          <a:bodyPr>
            <a:normAutofit/>
          </a:bodyPr>
          <a:lstStyle/>
          <a:p>
            <a:r>
              <a:rPr lang="cs-CZ" sz="3000" dirty="0"/>
              <a:t>Do 15 dnů ode dne poskytnutí informace</a:t>
            </a:r>
          </a:p>
          <a:p>
            <a:r>
              <a:rPr lang="cs-CZ" sz="3000" dirty="0"/>
              <a:t>Zveřejňuje se pouze poskytnutá informace či doprovodná informace</a:t>
            </a:r>
          </a:p>
          <a:p>
            <a:r>
              <a:rPr lang="cs-CZ" sz="3000" b="1" dirty="0"/>
              <a:t>Poskytnutá nebo doprovodná informace musí být zveřejněna nejméně po dobu 6 let</a:t>
            </a:r>
          </a:p>
          <a:p>
            <a:r>
              <a:rPr lang="cs-CZ" sz="3000" dirty="0"/>
              <a:t>Povinně zveřejňované informace</a:t>
            </a:r>
          </a:p>
          <a:p>
            <a:pPr lvl="1"/>
            <a:r>
              <a:rPr lang="cs-CZ" sz="3000" dirty="0"/>
              <a:t>Příloha č. 1 k vyhlášce č. 515/2020 Sb.</a:t>
            </a:r>
          </a:p>
        </p:txBody>
      </p:sp>
      <p:sp>
        <p:nvSpPr>
          <p:cNvPr id="3" name="Zástupný symbol pro číslo snímku 2">
            <a:extLst>
              <a:ext uri="{FF2B5EF4-FFF2-40B4-BE49-F238E27FC236}">
                <a16:creationId xmlns:a16="http://schemas.microsoft.com/office/drawing/2014/main" id="{11A08BE6-B4F6-32C9-5B17-86C5EFD774FD}"/>
              </a:ext>
            </a:extLst>
          </p:cNvPr>
          <p:cNvSpPr>
            <a:spLocks noGrp="1"/>
          </p:cNvSpPr>
          <p:nvPr>
            <p:ph type="sldNum" sz="quarter" idx="12"/>
          </p:nvPr>
        </p:nvSpPr>
        <p:spPr/>
        <p:txBody>
          <a:bodyPr/>
          <a:lstStyle/>
          <a:p>
            <a:fld id="{157D43A2-98E4-B24E-9228-7624BE346F8E}" type="slidenum">
              <a:rPr lang="cs-CZ" smtClean="0"/>
              <a:pPr/>
              <a:t>11</a:t>
            </a:fld>
            <a:endParaRPr lang="cs-CZ" dirty="0"/>
          </a:p>
        </p:txBody>
      </p:sp>
      <p:sp>
        <p:nvSpPr>
          <p:cNvPr id="4" name="Nadpis 3">
            <a:extLst>
              <a:ext uri="{FF2B5EF4-FFF2-40B4-BE49-F238E27FC236}">
                <a16:creationId xmlns:a16="http://schemas.microsoft.com/office/drawing/2014/main" id="{ABCB93FA-8D87-53D0-5F72-A278BCE05004}"/>
              </a:ext>
            </a:extLst>
          </p:cNvPr>
          <p:cNvSpPr>
            <a:spLocks noGrp="1"/>
          </p:cNvSpPr>
          <p:nvPr>
            <p:ph type="title"/>
          </p:nvPr>
        </p:nvSpPr>
        <p:spPr/>
        <p:txBody>
          <a:bodyPr/>
          <a:lstStyle/>
          <a:p>
            <a:r>
              <a:rPr lang="cs-CZ" dirty="0"/>
              <a:t>Zveřejňování informací</a:t>
            </a:r>
          </a:p>
        </p:txBody>
      </p:sp>
    </p:spTree>
    <p:extLst>
      <p:ext uri="{BB962C8B-B14F-4D97-AF65-F5344CB8AC3E}">
        <p14:creationId xmlns:p14="http://schemas.microsoft.com/office/powerpoint/2010/main" val="2421733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22026" y="1412240"/>
            <a:ext cx="11617574" cy="5374640"/>
          </a:xfrm>
        </p:spPr>
        <p:txBody>
          <a:bodyPr>
            <a:normAutofit/>
          </a:bodyPr>
          <a:lstStyle/>
          <a:p>
            <a:pPr lvl="0"/>
            <a:r>
              <a:rPr lang="cs-CZ" sz="2400" dirty="0">
                <a:solidFill>
                  <a:prstClr val="black"/>
                </a:solidFill>
              </a:rPr>
              <a:t>Dvě skupiny příjemců veřejných prostředků (příjmu ze závislé činnosti nebo funkčních požitků) - § 8c</a:t>
            </a:r>
          </a:p>
          <a:p>
            <a:pPr marL="744538" lvl="0" indent="-342900"/>
            <a:r>
              <a:rPr lang="cs-CZ" sz="2400" dirty="0">
                <a:solidFill>
                  <a:prstClr val="black"/>
                </a:solidFill>
              </a:rPr>
              <a:t> </a:t>
            </a:r>
            <a:r>
              <a:rPr lang="cs-CZ" sz="2400" b="1" dirty="0">
                <a:solidFill>
                  <a:prstClr val="black"/>
                </a:solidFill>
              </a:rPr>
              <a:t>vedoucí pracovníci, </a:t>
            </a:r>
            <a:r>
              <a:rPr lang="cs-CZ" sz="2400" dirty="0">
                <a:solidFill>
                  <a:prstClr val="black"/>
                </a:solidFill>
              </a:rPr>
              <a:t>na které se vztahují povinnosti podle zákona o střetu zájmů, členové statutárního, řídícího, dozorčího nebo kontrolního orgánu</a:t>
            </a:r>
          </a:p>
          <a:p>
            <a:pPr marL="1201738" lvl="1" indent="-342900"/>
            <a:r>
              <a:rPr lang="cs-CZ" dirty="0">
                <a:solidFill>
                  <a:prstClr val="black"/>
                </a:solidFill>
              </a:rPr>
              <a:t>žadatel neprokazuje veřejný zájem, </a:t>
            </a:r>
            <a:r>
              <a:rPr lang="cs-CZ" b="1" dirty="0">
                <a:solidFill>
                  <a:prstClr val="black"/>
                </a:solidFill>
              </a:rPr>
              <a:t>informace o příjmu se poskytují bez dalšího</a:t>
            </a:r>
          </a:p>
          <a:p>
            <a:pPr marL="744538" lvl="0" indent="-342900"/>
            <a:endParaRPr lang="cs-CZ" sz="2400" dirty="0">
              <a:solidFill>
                <a:prstClr val="black"/>
              </a:solidFill>
            </a:endParaRPr>
          </a:p>
          <a:p>
            <a:pPr marL="744538" lvl="0" indent="-342900"/>
            <a:r>
              <a:rPr lang="cs-CZ" sz="2400" dirty="0">
                <a:solidFill>
                  <a:prstClr val="black"/>
                </a:solidFill>
              </a:rPr>
              <a:t> </a:t>
            </a:r>
            <a:r>
              <a:rPr lang="cs-CZ" sz="2400" b="1" dirty="0">
                <a:solidFill>
                  <a:prstClr val="black"/>
                </a:solidFill>
              </a:rPr>
              <a:t>ostatní příjemci</a:t>
            </a:r>
            <a:r>
              <a:rPr lang="cs-CZ" sz="2400" dirty="0">
                <a:solidFill>
                  <a:prstClr val="black"/>
                </a:solidFill>
              </a:rPr>
              <a:t>	     </a:t>
            </a:r>
          </a:p>
          <a:p>
            <a:pPr marL="1201738" lvl="1" indent="-342900"/>
            <a:r>
              <a:rPr lang="cs-CZ" dirty="0">
                <a:solidFill>
                  <a:prstClr val="black"/>
                </a:solidFill>
              </a:rPr>
              <a:t>žadatel musí prokázat </a:t>
            </a:r>
            <a:r>
              <a:rPr lang="cs-CZ" b="1" dirty="0">
                <a:solidFill>
                  <a:prstClr val="black"/>
                </a:solidFill>
              </a:rPr>
              <a:t>veřejný zájem </a:t>
            </a:r>
            <a:r>
              <a:rPr lang="cs-CZ" dirty="0">
                <a:solidFill>
                  <a:prstClr val="black"/>
                </a:solidFill>
              </a:rPr>
              <a:t>na poskytnutí informace o výši příjmu této osoby a tento zájem v jednotlivém případě musí převažovat nad zájmem na ochraně informace </a:t>
            </a:r>
            <a:r>
              <a:rPr lang="cs-CZ" b="1" dirty="0">
                <a:solidFill>
                  <a:prstClr val="black"/>
                </a:solidFill>
              </a:rPr>
              <a:t>(provádí se tzv. test proporcionality, resp. platový test).</a:t>
            </a:r>
            <a:r>
              <a:rPr lang="cs-CZ" sz="2400" dirty="0">
                <a:solidFill>
                  <a:prstClr val="black"/>
                </a:solidFill>
              </a:rPr>
              <a:t> V tomto případě je povinný subjekt vždy povinen </a:t>
            </a:r>
            <a:r>
              <a:rPr lang="cs-CZ" sz="2400" dirty="0">
                <a:solidFill>
                  <a:srgbClr val="FF0000"/>
                </a:solidFill>
              </a:rPr>
              <a:t>oslovit osoby dotčené </a:t>
            </a:r>
            <a:r>
              <a:rPr lang="cs-CZ" sz="2400" dirty="0">
                <a:solidFill>
                  <a:prstClr val="black"/>
                </a:solidFill>
              </a:rPr>
              <a:t>žádostí o informace</a:t>
            </a:r>
          </a:p>
        </p:txBody>
      </p:sp>
      <p:sp>
        <p:nvSpPr>
          <p:cNvPr id="4" name="Nadpis 3"/>
          <p:cNvSpPr>
            <a:spLocks noGrp="1"/>
          </p:cNvSpPr>
          <p:nvPr>
            <p:ph type="title"/>
          </p:nvPr>
        </p:nvSpPr>
        <p:spPr/>
        <p:txBody>
          <a:bodyPr/>
          <a:lstStyle/>
          <a:p>
            <a:r>
              <a:rPr lang="cs-CZ" dirty="0"/>
              <a:t>Informování o příjmech</a:t>
            </a:r>
          </a:p>
        </p:txBody>
      </p:sp>
    </p:spTree>
    <p:extLst>
      <p:ext uri="{BB962C8B-B14F-4D97-AF65-F5344CB8AC3E}">
        <p14:creationId xmlns:p14="http://schemas.microsoft.com/office/powerpoint/2010/main" val="2691655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4357BA4-BA8B-DC9E-D361-B7FAF9A0CE2F}"/>
              </a:ext>
            </a:extLst>
          </p:cNvPr>
          <p:cNvSpPr>
            <a:spLocks noGrp="1"/>
          </p:cNvSpPr>
          <p:nvPr>
            <p:ph idx="1"/>
          </p:nvPr>
        </p:nvSpPr>
        <p:spPr>
          <a:xfrm>
            <a:off x="422026" y="1298713"/>
            <a:ext cx="11264900" cy="5295127"/>
          </a:xfrm>
        </p:spPr>
        <p:txBody>
          <a:bodyPr>
            <a:normAutofit/>
          </a:bodyPr>
          <a:lstStyle/>
          <a:p>
            <a:r>
              <a:rPr lang="cs-CZ" b="1" dirty="0">
                <a:latin typeface="+mj-lt"/>
              </a:rPr>
              <a:t>Nález Ústavního soud ze dne 1. 11. 2017, </a:t>
            </a:r>
            <a:r>
              <a:rPr lang="cs-CZ" b="1" dirty="0" err="1">
                <a:latin typeface="+mj-lt"/>
              </a:rPr>
              <a:t>sp</a:t>
            </a:r>
            <a:r>
              <a:rPr lang="cs-CZ" b="1" dirty="0">
                <a:latin typeface="+mj-lt"/>
              </a:rPr>
              <a:t>. zn. IV. ÚS 1378/16</a:t>
            </a:r>
          </a:p>
          <a:p>
            <a:endParaRPr lang="cs-CZ" b="0" i="0" dirty="0">
              <a:solidFill>
                <a:srgbClr val="212529"/>
              </a:solidFill>
              <a:effectLst/>
              <a:latin typeface="+mj-lt"/>
            </a:endParaRPr>
          </a:p>
          <a:p>
            <a:r>
              <a:rPr lang="cs-CZ" b="0" i="0" dirty="0">
                <a:solidFill>
                  <a:srgbClr val="212529"/>
                </a:solidFill>
                <a:effectLst/>
                <a:latin typeface="+mj-lt"/>
              </a:rPr>
              <a:t>ÚS dovodil </a:t>
            </a:r>
            <a:r>
              <a:rPr lang="cs-CZ" b="1" i="0" dirty="0">
                <a:solidFill>
                  <a:srgbClr val="212529"/>
                </a:solidFill>
                <a:effectLst/>
                <a:latin typeface="+mj-lt"/>
              </a:rPr>
              <a:t>nezbytnost provádět při vyřizování každé žádosti poměřování práva na ochranu soukromí zaměstnance a práva na informace ve veřejném zájmu.</a:t>
            </a:r>
            <a:r>
              <a:rPr lang="cs-CZ" b="0" i="0" dirty="0">
                <a:solidFill>
                  <a:srgbClr val="212529"/>
                </a:solidFill>
                <a:effectLst/>
                <a:latin typeface="+mj-lt"/>
              </a:rPr>
              <a:t> </a:t>
            </a:r>
          </a:p>
          <a:p>
            <a:endParaRPr lang="cs-CZ" b="0" i="0" dirty="0">
              <a:solidFill>
                <a:srgbClr val="212529"/>
              </a:solidFill>
              <a:effectLst/>
              <a:latin typeface="+mj-lt"/>
            </a:endParaRPr>
          </a:p>
          <a:p>
            <a:r>
              <a:rPr lang="cs-CZ" b="0" i="0" dirty="0">
                <a:solidFill>
                  <a:srgbClr val="212529"/>
                </a:solidFill>
                <a:effectLst/>
                <a:latin typeface="+mj-lt"/>
              </a:rPr>
              <a:t>ÚS stanovil, že p</a:t>
            </a:r>
            <a:r>
              <a:rPr lang="cs-CZ" dirty="0">
                <a:latin typeface="+mj-lt"/>
              </a:rPr>
              <a:t>odmínkou zpřístupnění informace o platu či odměně konkrétního zaměstnance je splnění zároveň všech čtyř požadavků uvedených v platovém nálezu – jde o </a:t>
            </a:r>
            <a:r>
              <a:rPr lang="cs-CZ" dirty="0">
                <a:solidFill>
                  <a:srgbClr val="212529"/>
                </a:solidFill>
                <a:latin typeface="+mj-lt"/>
              </a:rPr>
              <a:t>4 </a:t>
            </a:r>
            <a:r>
              <a:rPr lang="cs-CZ" b="1" dirty="0">
                <a:solidFill>
                  <a:srgbClr val="212529"/>
                </a:solidFill>
                <a:latin typeface="+mj-lt"/>
              </a:rPr>
              <a:t>podmínky, které jsou často označovány jako </a:t>
            </a:r>
            <a:r>
              <a:rPr lang="cs-CZ" b="1" dirty="0">
                <a:solidFill>
                  <a:srgbClr val="FF0000"/>
                </a:solidFill>
                <a:latin typeface="+mj-lt"/>
              </a:rPr>
              <a:t>platový test </a:t>
            </a:r>
            <a:r>
              <a:rPr lang="cs-CZ" dirty="0">
                <a:latin typeface="+mj-lt"/>
              </a:rPr>
              <a:t>(tedy pozitivní odpověď na všechny čtyři otázky platového testu). </a:t>
            </a:r>
          </a:p>
        </p:txBody>
      </p:sp>
      <p:sp>
        <p:nvSpPr>
          <p:cNvPr id="3" name="Zástupný symbol pro číslo snímku 2">
            <a:extLst>
              <a:ext uri="{FF2B5EF4-FFF2-40B4-BE49-F238E27FC236}">
                <a16:creationId xmlns:a16="http://schemas.microsoft.com/office/drawing/2014/main" id="{B589D4E7-2E05-9A5C-88F0-109C8C8E11F5}"/>
              </a:ext>
            </a:extLst>
          </p:cNvPr>
          <p:cNvSpPr>
            <a:spLocks noGrp="1"/>
          </p:cNvSpPr>
          <p:nvPr>
            <p:ph type="sldNum" sz="quarter" idx="12"/>
          </p:nvPr>
        </p:nvSpPr>
        <p:spPr/>
        <p:txBody>
          <a:bodyPr/>
          <a:lstStyle/>
          <a:p>
            <a:fld id="{157D43A2-98E4-B24E-9228-7624BE346F8E}" type="slidenum">
              <a:rPr lang="cs-CZ" smtClean="0"/>
              <a:pPr/>
              <a:t>13</a:t>
            </a:fld>
            <a:endParaRPr lang="cs-CZ" dirty="0"/>
          </a:p>
        </p:txBody>
      </p:sp>
      <p:sp>
        <p:nvSpPr>
          <p:cNvPr id="4" name="Nadpis 3">
            <a:extLst>
              <a:ext uri="{FF2B5EF4-FFF2-40B4-BE49-F238E27FC236}">
                <a16:creationId xmlns:a16="http://schemas.microsoft.com/office/drawing/2014/main" id="{2D6430FC-BBDA-D3AA-2C12-AE0B1606ACB6}"/>
              </a:ext>
            </a:extLst>
          </p:cNvPr>
          <p:cNvSpPr>
            <a:spLocks noGrp="1"/>
          </p:cNvSpPr>
          <p:nvPr>
            <p:ph type="title"/>
          </p:nvPr>
        </p:nvSpPr>
        <p:spPr/>
        <p:txBody>
          <a:bodyPr/>
          <a:lstStyle/>
          <a:p>
            <a:r>
              <a:rPr lang="cs-CZ" dirty="0"/>
              <a:t>Platový test</a:t>
            </a:r>
          </a:p>
        </p:txBody>
      </p:sp>
    </p:spTree>
    <p:extLst>
      <p:ext uri="{BB962C8B-B14F-4D97-AF65-F5344CB8AC3E}">
        <p14:creationId xmlns:p14="http://schemas.microsoft.com/office/powerpoint/2010/main" val="3231486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06F3946-E7E2-F3C8-A3A8-7657A8B4938F}"/>
              </a:ext>
            </a:extLst>
          </p:cNvPr>
          <p:cNvSpPr>
            <a:spLocks noGrp="1"/>
          </p:cNvSpPr>
          <p:nvPr>
            <p:ph idx="1"/>
          </p:nvPr>
        </p:nvSpPr>
        <p:spPr>
          <a:xfrm>
            <a:off x="422026" y="1298712"/>
            <a:ext cx="11264900" cy="5559287"/>
          </a:xfrm>
        </p:spPr>
        <p:txBody>
          <a:bodyPr>
            <a:normAutofit/>
          </a:bodyPr>
          <a:lstStyle/>
          <a:p>
            <a:r>
              <a:rPr lang="cs-CZ" dirty="0"/>
              <a:t>Je tedy nutné hodnotit: </a:t>
            </a:r>
          </a:p>
          <a:p>
            <a:pPr lvl="1"/>
            <a:r>
              <a:rPr lang="cs-CZ" dirty="0"/>
              <a:t>a) </a:t>
            </a:r>
            <a:r>
              <a:rPr lang="cs-CZ" b="1" dirty="0"/>
              <a:t>zda je účelem vyžádání informace přispět k diskusi o věcech veřejného zájmu </a:t>
            </a:r>
            <a:r>
              <a:rPr lang="cs-CZ" dirty="0"/>
              <a:t>- </a:t>
            </a:r>
            <a:r>
              <a:rPr lang="cs-CZ" b="0" i="0" dirty="0">
                <a:solidFill>
                  <a:srgbClr val="212529"/>
                </a:solidFill>
                <a:effectLst/>
                <a:latin typeface="-apple-system"/>
              </a:rPr>
              <a:t>jestli znalost příslušné výše platu či odměny u konkrétního zaměstnance skutečně přispěje k veřejné diskusi, např. při podezření na korupční praktiky nebo nepřiměřeně vysokém odměňování u určité osoby.</a:t>
            </a:r>
            <a:endParaRPr lang="cs-CZ" dirty="0"/>
          </a:p>
          <a:p>
            <a:pPr lvl="1"/>
            <a:r>
              <a:rPr lang="cs-CZ" dirty="0"/>
              <a:t>b) </a:t>
            </a:r>
            <a:r>
              <a:rPr lang="cs-CZ" b="1" dirty="0"/>
              <a:t>zda se informace samotná týká veřejného zájmu </a:t>
            </a:r>
            <a:r>
              <a:rPr lang="cs-CZ" dirty="0"/>
              <a:t>- j</a:t>
            </a:r>
            <a:r>
              <a:rPr lang="cs-CZ" b="0" i="0" dirty="0">
                <a:effectLst/>
                <a:latin typeface="-apple-system"/>
              </a:rPr>
              <a:t>e možné obecně říci, že platy a odměny se vždy týkají veřejného zájmu, avšak je nutné posoudit, zda je opravdu ve veřejném zájmu nezbytné znát příslušný plat či odměnu u konkrétní osoby.</a:t>
            </a:r>
            <a:endParaRPr lang="cs-CZ" dirty="0"/>
          </a:p>
          <a:p>
            <a:pPr lvl="1"/>
            <a:r>
              <a:rPr lang="cs-CZ" dirty="0"/>
              <a:t>c) </a:t>
            </a:r>
            <a:r>
              <a:rPr lang="cs-CZ" b="1" dirty="0"/>
              <a:t>zda žadatel o informaci plní úkoly či poslání dozoru veřejnosti či roli tzv. „společenského hlídacího psa“ </a:t>
            </a:r>
            <a:r>
              <a:rPr lang="cs-CZ" dirty="0"/>
              <a:t>- </a:t>
            </a:r>
            <a:r>
              <a:rPr lang="cs-CZ" b="0" i="0" dirty="0">
                <a:effectLst/>
                <a:latin typeface="-apple-system"/>
              </a:rPr>
              <a:t>zda žadatel o informace zastává specifickou úlohu při přijímání a rozšiřování informací veřejnosti (např. jako novinář)</a:t>
            </a:r>
            <a:endParaRPr lang="cs-CZ" dirty="0"/>
          </a:p>
          <a:p>
            <a:pPr lvl="1"/>
            <a:r>
              <a:rPr lang="cs-CZ" dirty="0"/>
              <a:t>d) </a:t>
            </a:r>
            <a:r>
              <a:rPr lang="cs-CZ" b="1" dirty="0"/>
              <a:t>zda informace existuje a je dostupná</a:t>
            </a:r>
            <a:r>
              <a:rPr lang="cs-CZ" dirty="0"/>
              <a:t> - </a:t>
            </a:r>
            <a:r>
              <a:rPr lang="cs-CZ" b="0" i="0" dirty="0">
                <a:effectLst/>
                <a:latin typeface="-apple-system"/>
              </a:rPr>
              <a:t>V případě platů a odměn zaměstnanců bude tato podmínka splněna v zásadě vždy.</a:t>
            </a:r>
            <a:endParaRPr lang="cs-CZ" dirty="0"/>
          </a:p>
          <a:p>
            <a:endParaRPr lang="cs-CZ" dirty="0"/>
          </a:p>
        </p:txBody>
      </p:sp>
      <p:sp>
        <p:nvSpPr>
          <p:cNvPr id="3" name="Zástupný symbol pro číslo snímku 2">
            <a:extLst>
              <a:ext uri="{FF2B5EF4-FFF2-40B4-BE49-F238E27FC236}">
                <a16:creationId xmlns:a16="http://schemas.microsoft.com/office/drawing/2014/main" id="{F91D385E-6051-5777-F22F-6C4F0816EADA}"/>
              </a:ext>
            </a:extLst>
          </p:cNvPr>
          <p:cNvSpPr>
            <a:spLocks noGrp="1"/>
          </p:cNvSpPr>
          <p:nvPr>
            <p:ph type="sldNum" sz="quarter" idx="12"/>
          </p:nvPr>
        </p:nvSpPr>
        <p:spPr/>
        <p:txBody>
          <a:bodyPr/>
          <a:lstStyle/>
          <a:p>
            <a:fld id="{157D43A2-98E4-B24E-9228-7624BE346F8E}" type="slidenum">
              <a:rPr lang="cs-CZ" smtClean="0"/>
              <a:pPr/>
              <a:t>14</a:t>
            </a:fld>
            <a:endParaRPr lang="cs-CZ" dirty="0"/>
          </a:p>
        </p:txBody>
      </p:sp>
      <p:sp>
        <p:nvSpPr>
          <p:cNvPr id="4" name="Nadpis 3">
            <a:extLst>
              <a:ext uri="{FF2B5EF4-FFF2-40B4-BE49-F238E27FC236}">
                <a16:creationId xmlns:a16="http://schemas.microsoft.com/office/drawing/2014/main" id="{ECAFFD8F-719B-6393-2578-2A93A897683F}"/>
              </a:ext>
            </a:extLst>
          </p:cNvPr>
          <p:cNvSpPr>
            <a:spLocks noGrp="1"/>
          </p:cNvSpPr>
          <p:nvPr>
            <p:ph type="title"/>
          </p:nvPr>
        </p:nvSpPr>
        <p:spPr/>
        <p:txBody>
          <a:bodyPr/>
          <a:lstStyle/>
          <a:p>
            <a:r>
              <a:rPr lang="cs-CZ" dirty="0"/>
              <a:t>Vyhodnocení platového testu</a:t>
            </a:r>
          </a:p>
        </p:txBody>
      </p:sp>
    </p:spTree>
    <p:extLst>
      <p:ext uri="{BB962C8B-B14F-4D97-AF65-F5344CB8AC3E}">
        <p14:creationId xmlns:p14="http://schemas.microsoft.com/office/powerpoint/2010/main" val="4071978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218EC57-C300-41FD-8935-3FE31ADC2051}"/>
              </a:ext>
            </a:extLst>
          </p:cNvPr>
          <p:cNvSpPr>
            <a:spLocks noGrp="1"/>
          </p:cNvSpPr>
          <p:nvPr>
            <p:ph idx="1"/>
          </p:nvPr>
        </p:nvSpPr>
        <p:spPr>
          <a:xfrm>
            <a:off x="422026" y="1298714"/>
            <a:ext cx="11264900" cy="5630406"/>
          </a:xfrm>
        </p:spPr>
        <p:txBody>
          <a:bodyPr>
            <a:normAutofit/>
          </a:bodyPr>
          <a:lstStyle/>
          <a:p>
            <a:r>
              <a:rPr lang="cs-CZ" sz="2600" dirty="0">
                <a:latin typeface="+mj-lt"/>
              </a:rPr>
              <a:t>Žadatel v žádosti obhajuje veřejný zájem:</a:t>
            </a:r>
          </a:p>
          <a:p>
            <a:pPr lvl="1"/>
            <a:r>
              <a:rPr lang="cs-CZ" sz="2600" dirty="0">
                <a:latin typeface="+mj-lt"/>
              </a:rPr>
              <a:t>Pokud </a:t>
            </a:r>
            <a:r>
              <a:rPr lang="cs-CZ" sz="2600" dirty="0">
                <a:solidFill>
                  <a:srgbClr val="FF0000"/>
                </a:solidFill>
                <a:latin typeface="+mj-lt"/>
              </a:rPr>
              <a:t>žadatel již v podané žádosti vymezí (vyloží), zda a jak jsou splněna hlediska Ústavního soudu</a:t>
            </a:r>
            <a:r>
              <a:rPr lang="cs-CZ" sz="2600" dirty="0">
                <a:latin typeface="+mj-lt"/>
              </a:rPr>
              <a:t>, není nutné jej jakkoli kontaktovat a povinný subjekt se při vyřizování žádosti soustředí nato, zda žádost platovým testem skutečně projde (může např. prověřovat pravdivost či validitu argumentace žadatele apod.). </a:t>
            </a:r>
          </a:p>
          <a:p>
            <a:r>
              <a:rPr lang="cs-CZ" sz="2600" dirty="0">
                <a:latin typeface="+mj-lt"/>
              </a:rPr>
              <a:t>Žadatel v žádosti k veřejnému zájmu nic neuvede:</a:t>
            </a:r>
          </a:p>
          <a:p>
            <a:pPr lvl="1"/>
            <a:r>
              <a:rPr lang="cs-CZ" sz="2600" dirty="0">
                <a:latin typeface="+mj-lt"/>
              </a:rPr>
              <a:t>Pokud žadatel splnění kritérií podle nálezu </a:t>
            </a:r>
            <a:r>
              <a:rPr lang="cs-CZ" sz="2600" dirty="0">
                <a:solidFill>
                  <a:srgbClr val="FF0000"/>
                </a:solidFill>
                <a:latin typeface="+mj-lt"/>
              </a:rPr>
              <a:t>nijak prokazovat nebude</a:t>
            </a:r>
            <a:r>
              <a:rPr lang="cs-CZ" sz="2600" dirty="0">
                <a:latin typeface="+mj-lt"/>
              </a:rPr>
              <a:t>, nebo tak učiní zjevně </a:t>
            </a:r>
            <a:r>
              <a:rPr lang="cs-CZ" sz="2600" dirty="0">
                <a:solidFill>
                  <a:srgbClr val="FF0000"/>
                </a:solidFill>
                <a:latin typeface="+mj-lt"/>
              </a:rPr>
              <a:t>nedostatečně</a:t>
            </a:r>
            <a:r>
              <a:rPr lang="cs-CZ" sz="2600" dirty="0">
                <a:latin typeface="+mj-lt"/>
              </a:rPr>
              <a:t>, je namístě žadatele </a:t>
            </a:r>
            <a:r>
              <a:rPr lang="cs-CZ" sz="2600" b="1" u="sng" dirty="0">
                <a:latin typeface="+mj-lt"/>
              </a:rPr>
              <a:t>vyzvat</a:t>
            </a:r>
            <a:r>
              <a:rPr lang="cs-CZ" sz="2600" dirty="0">
                <a:latin typeface="+mj-lt"/>
              </a:rPr>
              <a:t>, aby příslušné údaje povinnému subjektu doplnil s odkazem na požadavky Ústavního soudu a svá tvrzení adekvátně doložil (prokázal). Povinnost žadatele vyzvat vyplývá z § 4 odst. 3 a 4 správního řádu – pokud nereaguje = PS je </a:t>
            </a:r>
            <a:r>
              <a:rPr lang="cs-CZ" sz="2600" b="0" i="0" dirty="0">
                <a:solidFill>
                  <a:srgbClr val="212529"/>
                </a:solidFill>
                <a:effectLst/>
                <a:latin typeface="+mj-lt"/>
              </a:rPr>
              <a:t>povinny </a:t>
            </a:r>
            <a:r>
              <a:rPr lang="cs-CZ" sz="2600" b="1" i="0" dirty="0">
                <a:solidFill>
                  <a:srgbClr val="212529"/>
                </a:solidFill>
                <a:effectLst/>
                <a:latin typeface="+mj-lt"/>
              </a:rPr>
              <a:t>zjišťovat z dostupných zdrojů, zda žadatel naplnil předmětná kritéria či nikoliv</a:t>
            </a:r>
            <a:endParaRPr lang="cs-CZ" sz="2600" dirty="0">
              <a:latin typeface="+mj-lt"/>
            </a:endParaRPr>
          </a:p>
        </p:txBody>
      </p:sp>
      <p:sp>
        <p:nvSpPr>
          <p:cNvPr id="3" name="Zástupný symbol pro číslo snímku 2">
            <a:extLst>
              <a:ext uri="{FF2B5EF4-FFF2-40B4-BE49-F238E27FC236}">
                <a16:creationId xmlns:a16="http://schemas.microsoft.com/office/drawing/2014/main" id="{62BDF60D-BEC1-D896-9F51-9082D9E8151F}"/>
              </a:ext>
            </a:extLst>
          </p:cNvPr>
          <p:cNvSpPr>
            <a:spLocks noGrp="1"/>
          </p:cNvSpPr>
          <p:nvPr>
            <p:ph type="sldNum" sz="quarter" idx="12"/>
          </p:nvPr>
        </p:nvSpPr>
        <p:spPr/>
        <p:txBody>
          <a:bodyPr/>
          <a:lstStyle/>
          <a:p>
            <a:fld id="{157D43A2-98E4-B24E-9228-7624BE346F8E}" type="slidenum">
              <a:rPr lang="cs-CZ" smtClean="0"/>
              <a:pPr/>
              <a:t>15</a:t>
            </a:fld>
            <a:endParaRPr lang="cs-CZ" dirty="0"/>
          </a:p>
        </p:txBody>
      </p:sp>
      <p:sp>
        <p:nvSpPr>
          <p:cNvPr id="4" name="Nadpis 3">
            <a:extLst>
              <a:ext uri="{FF2B5EF4-FFF2-40B4-BE49-F238E27FC236}">
                <a16:creationId xmlns:a16="http://schemas.microsoft.com/office/drawing/2014/main" id="{16ECC1F8-DC35-4414-92A3-E35246291FF6}"/>
              </a:ext>
            </a:extLst>
          </p:cNvPr>
          <p:cNvSpPr>
            <a:spLocks noGrp="1"/>
          </p:cNvSpPr>
          <p:nvPr>
            <p:ph type="title"/>
          </p:nvPr>
        </p:nvSpPr>
        <p:spPr/>
        <p:txBody>
          <a:bodyPr/>
          <a:lstStyle/>
          <a:p>
            <a:r>
              <a:rPr lang="cs-CZ" dirty="0"/>
              <a:t>Prokázání veřejného zájmu</a:t>
            </a:r>
          </a:p>
        </p:txBody>
      </p:sp>
    </p:spTree>
    <p:extLst>
      <p:ext uri="{BB962C8B-B14F-4D97-AF65-F5344CB8AC3E}">
        <p14:creationId xmlns:p14="http://schemas.microsoft.com/office/powerpoint/2010/main" val="10396146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83675B7-CF59-CA37-6AC5-0F63DD94BA03}"/>
              </a:ext>
            </a:extLst>
          </p:cNvPr>
          <p:cNvSpPr>
            <a:spLocks noGrp="1"/>
          </p:cNvSpPr>
          <p:nvPr>
            <p:ph idx="1"/>
          </p:nvPr>
        </p:nvSpPr>
        <p:spPr>
          <a:xfrm>
            <a:off x="422026" y="1381760"/>
            <a:ext cx="11264900" cy="4897865"/>
          </a:xfrm>
        </p:spPr>
        <p:txBody>
          <a:bodyPr>
            <a:normAutofit fontScale="92500"/>
          </a:bodyPr>
          <a:lstStyle/>
          <a:p>
            <a:r>
              <a:rPr lang="cs-CZ" dirty="0"/>
              <a:t>Touto výzvou </a:t>
            </a:r>
            <a:r>
              <a:rPr lang="cs-CZ" dirty="0">
                <a:solidFill>
                  <a:srgbClr val="FF0000"/>
                </a:solidFill>
              </a:rPr>
              <a:t>nedochází k přerušení lhůty </a:t>
            </a:r>
            <a:r>
              <a:rPr lang="cs-CZ" dirty="0"/>
              <a:t>pro vyřízení žádosti o informace </a:t>
            </a:r>
          </a:p>
          <a:p>
            <a:r>
              <a:rPr lang="cs-CZ" dirty="0">
                <a:solidFill>
                  <a:srgbClr val="FF0000"/>
                </a:solidFill>
              </a:rPr>
              <a:t>Žadatel nemusí reagovat </a:t>
            </a:r>
            <a:r>
              <a:rPr lang="cs-CZ" dirty="0"/>
              <a:t>- její nevyhovění není samo o sobě důvodem pro odmítnutí či odložení žádosti bez jejího věcného vyřizování. </a:t>
            </a:r>
          </a:p>
          <a:p>
            <a:r>
              <a:rPr lang="cs-CZ" dirty="0"/>
              <a:t>Uplatnění této výzvy žadateli také </a:t>
            </a:r>
            <a:r>
              <a:rPr lang="cs-CZ" dirty="0">
                <a:solidFill>
                  <a:srgbClr val="FF0000"/>
                </a:solidFill>
              </a:rPr>
              <a:t>není zákonným důvodem pro prodloužení lhůty </a:t>
            </a:r>
            <a:r>
              <a:rPr lang="cs-CZ" dirty="0"/>
              <a:t>pro vyřízení žádosti o informace podle § 14 odst. 6 </a:t>
            </a:r>
            <a:r>
              <a:rPr lang="cs-CZ" dirty="0" err="1"/>
              <a:t>InfZ</a:t>
            </a:r>
            <a:endParaRPr lang="cs-CZ" dirty="0"/>
          </a:p>
          <a:p>
            <a:r>
              <a:rPr lang="cs-CZ" dirty="0"/>
              <a:t>Výzvu je možné učinit jakkoli </a:t>
            </a:r>
            <a:r>
              <a:rPr lang="cs-CZ" dirty="0">
                <a:solidFill>
                  <a:srgbClr val="FF0000"/>
                </a:solidFill>
              </a:rPr>
              <a:t>neformálně</a:t>
            </a:r>
            <a:r>
              <a:rPr lang="cs-CZ" dirty="0"/>
              <a:t> např. elektronicky na e-mail, do datové schránky (prioritně), poštou (bez nutnosti zasílat doporučeně či s dodejkou). </a:t>
            </a:r>
          </a:p>
          <a:p>
            <a:r>
              <a:rPr lang="cs-CZ" dirty="0"/>
              <a:t>Výzvu </a:t>
            </a:r>
            <a:r>
              <a:rPr lang="cs-CZ" dirty="0">
                <a:solidFill>
                  <a:srgbClr val="FF0000"/>
                </a:solidFill>
              </a:rPr>
              <a:t>není nutné zasílat </a:t>
            </a:r>
            <a:r>
              <a:rPr lang="cs-CZ" dirty="0"/>
              <a:t>tehdy, jestliže žadatel sice žádné podrobné údaje pro posouzení své osoby či účelu požadovaných informací nedá, přesto bude </a:t>
            </a:r>
            <a:r>
              <a:rPr lang="cs-CZ" dirty="0">
                <a:solidFill>
                  <a:srgbClr val="FF0000"/>
                </a:solidFill>
              </a:rPr>
              <a:t>splnění či nesplnění platového testu zcela zřejmé</a:t>
            </a:r>
            <a:r>
              <a:rPr lang="cs-CZ" dirty="0"/>
              <a:t>. </a:t>
            </a:r>
          </a:p>
        </p:txBody>
      </p:sp>
      <p:sp>
        <p:nvSpPr>
          <p:cNvPr id="3" name="Zástupný symbol pro číslo snímku 2">
            <a:extLst>
              <a:ext uri="{FF2B5EF4-FFF2-40B4-BE49-F238E27FC236}">
                <a16:creationId xmlns:a16="http://schemas.microsoft.com/office/drawing/2014/main" id="{7C4FFE07-527F-D348-9711-ACC063F58495}"/>
              </a:ext>
            </a:extLst>
          </p:cNvPr>
          <p:cNvSpPr>
            <a:spLocks noGrp="1"/>
          </p:cNvSpPr>
          <p:nvPr>
            <p:ph type="sldNum" sz="quarter" idx="12"/>
          </p:nvPr>
        </p:nvSpPr>
        <p:spPr/>
        <p:txBody>
          <a:bodyPr/>
          <a:lstStyle/>
          <a:p>
            <a:fld id="{157D43A2-98E4-B24E-9228-7624BE346F8E}" type="slidenum">
              <a:rPr lang="cs-CZ" smtClean="0"/>
              <a:pPr/>
              <a:t>16</a:t>
            </a:fld>
            <a:endParaRPr lang="cs-CZ" dirty="0"/>
          </a:p>
        </p:txBody>
      </p:sp>
      <p:sp>
        <p:nvSpPr>
          <p:cNvPr id="4" name="Nadpis 3">
            <a:extLst>
              <a:ext uri="{FF2B5EF4-FFF2-40B4-BE49-F238E27FC236}">
                <a16:creationId xmlns:a16="http://schemas.microsoft.com/office/drawing/2014/main" id="{15E4BDB7-8968-7FC3-674F-09E7BAD9D21C}"/>
              </a:ext>
            </a:extLst>
          </p:cNvPr>
          <p:cNvSpPr>
            <a:spLocks noGrp="1"/>
          </p:cNvSpPr>
          <p:nvPr>
            <p:ph type="title"/>
          </p:nvPr>
        </p:nvSpPr>
        <p:spPr/>
        <p:txBody>
          <a:bodyPr/>
          <a:lstStyle/>
          <a:p>
            <a:r>
              <a:rPr lang="cs-CZ" dirty="0"/>
              <a:t>Výzva k prokázání veř. zájmu</a:t>
            </a:r>
          </a:p>
        </p:txBody>
      </p:sp>
    </p:spTree>
    <p:extLst>
      <p:ext uri="{BB962C8B-B14F-4D97-AF65-F5344CB8AC3E}">
        <p14:creationId xmlns:p14="http://schemas.microsoft.com/office/powerpoint/2010/main" val="1665069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22026" y="1679352"/>
            <a:ext cx="11264900" cy="5006119"/>
          </a:xfrm>
        </p:spPr>
        <p:txBody>
          <a:bodyPr/>
          <a:lstStyle/>
          <a:p>
            <a:r>
              <a:rPr lang="cs-CZ" dirty="0"/>
              <a:t>Jaké informace se poskytují:</a:t>
            </a:r>
          </a:p>
          <a:p>
            <a:pPr lvl="1">
              <a:buFont typeface="Wingdings" panose="05000000000000000000" pitchFamily="2" charset="2"/>
              <a:buChar char="ü"/>
            </a:pPr>
            <a:r>
              <a:rPr lang="cs-CZ" dirty="0"/>
              <a:t> jméno, příjmení</a:t>
            </a:r>
          </a:p>
          <a:p>
            <a:pPr lvl="1">
              <a:buFont typeface="Wingdings" panose="05000000000000000000" pitchFamily="2" charset="2"/>
              <a:buChar char="ü"/>
            </a:pPr>
            <a:r>
              <a:rPr lang="cs-CZ" dirty="0"/>
              <a:t> funkční, pracovní či jiné obdobné zařazení</a:t>
            </a:r>
          </a:p>
          <a:p>
            <a:pPr lvl="1">
              <a:buFont typeface="Wingdings" panose="05000000000000000000" pitchFamily="2" charset="2"/>
              <a:buChar char="ü"/>
            </a:pPr>
            <a:r>
              <a:rPr lang="cs-CZ" dirty="0"/>
              <a:t> výše veřejných prostředků (před zdaněním a dalšími povinnými odvody)</a:t>
            </a:r>
          </a:p>
          <a:p>
            <a:pPr marL="342900" lvl="1" indent="-342900"/>
            <a:r>
              <a:rPr lang="cs-CZ" dirty="0"/>
              <a:t>Pokud </a:t>
            </a:r>
            <a:r>
              <a:rPr lang="cs-CZ" dirty="0">
                <a:solidFill>
                  <a:srgbClr val="FF0000"/>
                </a:solidFill>
              </a:rPr>
              <a:t>podmínky</a:t>
            </a:r>
            <a:r>
              <a:rPr lang="cs-CZ" dirty="0"/>
              <a:t> pro zpřístupnění informace o platu či odměně </a:t>
            </a:r>
            <a:r>
              <a:rPr lang="cs-CZ" dirty="0">
                <a:solidFill>
                  <a:srgbClr val="FF0000"/>
                </a:solidFill>
              </a:rPr>
              <a:t>splněny nejsou</a:t>
            </a:r>
            <a:r>
              <a:rPr lang="cs-CZ" dirty="0"/>
              <a:t>, musí povinný subjekt žádost o informace </a:t>
            </a:r>
            <a:r>
              <a:rPr lang="cs-CZ" dirty="0">
                <a:solidFill>
                  <a:srgbClr val="FF0000"/>
                </a:solidFill>
              </a:rPr>
              <a:t>odmítnout rozhodnutím </a:t>
            </a:r>
            <a:r>
              <a:rPr lang="cs-CZ" dirty="0"/>
              <a:t>podle § 15 odst. 1 </a:t>
            </a:r>
            <a:r>
              <a:rPr lang="cs-CZ" dirty="0" err="1"/>
              <a:t>InfZ</a:t>
            </a:r>
            <a:r>
              <a:rPr lang="cs-CZ" dirty="0"/>
              <a:t>. </a:t>
            </a:r>
          </a:p>
          <a:p>
            <a:pPr marL="342900" lvl="1" indent="-342900"/>
            <a:r>
              <a:rPr lang="cs-CZ" dirty="0"/>
              <a:t>Toto rozhodnutí je rozhodnutím podle </a:t>
            </a:r>
            <a:r>
              <a:rPr lang="cs-CZ" dirty="0">
                <a:solidFill>
                  <a:srgbClr val="FF0000"/>
                </a:solidFill>
              </a:rPr>
              <a:t>správního řádu!</a:t>
            </a:r>
            <a:r>
              <a:rPr lang="cs-CZ" dirty="0"/>
              <a:t>, a musí proto obsahovat správním řádem stanovené náležitosti. Především pak musí proto být řádně odůvodněno (k tomu podrobně viz níže). </a:t>
            </a:r>
          </a:p>
          <a:p>
            <a:pPr marL="342900" lvl="1" indent="-342900"/>
            <a:r>
              <a:rPr lang="cs-CZ" dirty="0"/>
              <a:t>Poskytnuté informace o příjmech se </a:t>
            </a:r>
            <a:r>
              <a:rPr lang="cs-CZ" b="1" dirty="0">
                <a:solidFill>
                  <a:srgbClr val="FF0000"/>
                </a:solidFill>
              </a:rPr>
              <a:t>nezveřejňují </a:t>
            </a:r>
            <a:r>
              <a:rPr lang="cs-CZ" dirty="0"/>
              <a:t>(ani dobrovolně) způsobem umožňujícím dálkový přístup (§ 8a odst. 2).</a:t>
            </a:r>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17</a:t>
            </a:fld>
            <a:endParaRPr lang="cs-CZ" dirty="0"/>
          </a:p>
        </p:txBody>
      </p:sp>
      <p:sp>
        <p:nvSpPr>
          <p:cNvPr id="4" name="Nadpis 3"/>
          <p:cNvSpPr>
            <a:spLocks noGrp="1"/>
          </p:cNvSpPr>
          <p:nvPr>
            <p:ph type="title"/>
          </p:nvPr>
        </p:nvSpPr>
        <p:spPr>
          <a:xfrm>
            <a:off x="422026" y="367388"/>
            <a:ext cx="11264900" cy="1114590"/>
          </a:xfrm>
        </p:spPr>
        <p:txBody>
          <a:bodyPr>
            <a:normAutofit/>
          </a:bodyPr>
          <a:lstStyle/>
          <a:p>
            <a:r>
              <a:rPr lang="cs-CZ" dirty="0"/>
              <a:t>Informování o příjmech</a:t>
            </a:r>
          </a:p>
        </p:txBody>
      </p:sp>
    </p:spTree>
    <p:extLst>
      <p:ext uri="{BB962C8B-B14F-4D97-AF65-F5344CB8AC3E}">
        <p14:creationId xmlns:p14="http://schemas.microsoft.com/office/powerpoint/2010/main" val="2801371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22026" y="1679352"/>
            <a:ext cx="11264900" cy="5087207"/>
          </a:xfrm>
        </p:spPr>
        <p:txBody>
          <a:bodyPr>
            <a:normAutofit fontScale="92500" lnSpcReduction="10000"/>
          </a:bodyPr>
          <a:lstStyle/>
          <a:p>
            <a:r>
              <a:rPr lang="cs-CZ" dirty="0"/>
              <a:t>Před novelou, která tento důvod odmítnutí kodifikovala č. </a:t>
            </a:r>
            <a:r>
              <a:rPr lang="cs-CZ" sz="2800" b="0" i="0" u="none" strike="noStrike" dirty="0">
                <a:solidFill>
                  <a:srgbClr val="005B92"/>
                </a:solidFill>
                <a:effectLst/>
                <a:latin typeface="Fira Sans" panose="020B0503050000020004" pitchFamily="34" charset="0"/>
                <a:hlinkClick r:id="rId3"/>
              </a:rPr>
              <a:t>241/2022 Sb.</a:t>
            </a:r>
            <a:r>
              <a:rPr lang="cs-CZ" dirty="0"/>
              <a:t>, byl tento důvod dovozován z judikatury (např. rozsudky NSS č.j. 9 </a:t>
            </a:r>
            <a:r>
              <a:rPr lang="cs-CZ" dirty="0" err="1"/>
              <a:t>Ans</a:t>
            </a:r>
            <a:r>
              <a:rPr lang="cs-CZ" dirty="0"/>
              <a:t> 7/2012-53, č.j. 8 As 55/2012-62 nebo č.j. 8 As 12/2015-46)</a:t>
            </a:r>
          </a:p>
          <a:p>
            <a:pPr marL="0" indent="0">
              <a:buNone/>
            </a:pPr>
            <a:r>
              <a:rPr lang="cs-CZ" dirty="0"/>
              <a:t>Žádost nebo její část lze </a:t>
            </a:r>
            <a:r>
              <a:rPr lang="cs-CZ" dirty="0">
                <a:solidFill>
                  <a:srgbClr val="FF0000"/>
                </a:solidFill>
              </a:rPr>
              <a:t>odmítnout podle § 11a odst. 1 </a:t>
            </a:r>
            <a:r>
              <a:rPr lang="cs-CZ" dirty="0" err="1">
                <a:solidFill>
                  <a:srgbClr val="FF0000"/>
                </a:solidFill>
              </a:rPr>
              <a:t>InfZ</a:t>
            </a:r>
            <a:r>
              <a:rPr lang="cs-CZ" dirty="0">
                <a:solidFill>
                  <a:srgbClr val="FF0000"/>
                </a:solidFill>
              </a:rPr>
              <a:t> </a:t>
            </a:r>
            <a:r>
              <a:rPr lang="cs-CZ" dirty="0"/>
              <a:t>v případě, že</a:t>
            </a:r>
            <a:br>
              <a:rPr lang="cs-CZ" dirty="0"/>
            </a:br>
            <a:r>
              <a:rPr lang="cs-CZ" dirty="0"/>
              <a:t>z žádosti lze dovodit, že cílem žadatele je způsobit – </a:t>
            </a:r>
            <a:endParaRPr lang="cs-CZ" dirty="0">
              <a:solidFill>
                <a:srgbClr val="FF0000"/>
              </a:solidFill>
            </a:endParaRPr>
          </a:p>
          <a:p>
            <a:pPr marL="0" indent="0">
              <a:buNone/>
            </a:pPr>
            <a:r>
              <a:rPr lang="cs-CZ" b="1" dirty="0"/>
              <a:t>a) </a:t>
            </a:r>
            <a:r>
              <a:rPr lang="cs-CZ" u="sng" dirty="0">
                <a:solidFill>
                  <a:srgbClr val="FF0000"/>
                </a:solidFill>
              </a:rPr>
              <a:t>nátlak na fyzickou osobu</a:t>
            </a:r>
            <a:r>
              <a:rPr lang="cs-CZ" dirty="0"/>
              <a:t>, jíž se týkají požadované informace, pokud nejde o informace podle § 8a odst. 2, nebo</a:t>
            </a:r>
          </a:p>
          <a:p>
            <a:pPr marL="0" indent="0">
              <a:buNone/>
            </a:pPr>
            <a:r>
              <a:rPr lang="cs-CZ" b="1" dirty="0"/>
              <a:t>b)</a:t>
            </a:r>
            <a:r>
              <a:rPr lang="cs-CZ" dirty="0"/>
              <a:t> </a:t>
            </a:r>
            <a:r>
              <a:rPr lang="cs-CZ" u="sng" dirty="0">
                <a:solidFill>
                  <a:srgbClr val="FF0000"/>
                </a:solidFill>
              </a:rPr>
              <a:t>nepřiměřenou zátěž povinného subjektu</a:t>
            </a:r>
            <a:r>
              <a:rPr lang="cs-CZ" dirty="0"/>
              <a:t>; za způsobení nepřiměřené zátěže se považuje také podávání žádostí o informace u většího počtu povinných subjektů bez zjevné obsahové souvislosti požadovaných informací,</a:t>
            </a:r>
          </a:p>
          <a:p>
            <a:r>
              <a:rPr lang="cs-CZ" dirty="0"/>
              <a:t>a to zpravidla v reakci na předcházející postup povinného subjektu vůči žadateli nebo na vztah s fyzickou osobou uvedenou v písmenu a).</a:t>
            </a:r>
          </a:p>
          <a:p>
            <a:pPr marL="0" indent="0">
              <a:buNone/>
            </a:pPr>
            <a:endParaRPr lang="cs-CZ" dirty="0"/>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18</a:t>
            </a:fld>
            <a:endParaRPr lang="cs-CZ" dirty="0"/>
          </a:p>
        </p:txBody>
      </p:sp>
      <p:sp>
        <p:nvSpPr>
          <p:cNvPr id="4" name="Nadpis 3"/>
          <p:cNvSpPr>
            <a:spLocks noGrp="1"/>
          </p:cNvSpPr>
          <p:nvPr>
            <p:ph type="title"/>
          </p:nvPr>
        </p:nvSpPr>
        <p:spPr/>
        <p:txBody>
          <a:bodyPr/>
          <a:lstStyle/>
          <a:p>
            <a:r>
              <a:rPr lang="cs-CZ" dirty="0"/>
              <a:t>Zneužití práva na informace</a:t>
            </a:r>
          </a:p>
        </p:txBody>
      </p:sp>
    </p:spTree>
    <p:extLst>
      <p:ext uri="{BB962C8B-B14F-4D97-AF65-F5344CB8AC3E}">
        <p14:creationId xmlns:p14="http://schemas.microsoft.com/office/powerpoint/2010/main" val="1733085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22026" y="1298712"/>
            <a:ext cx="11668374" cy="5488167"/>
          </a:xfrm>
        </p:spPr>
        <p:txBody>
          <a:bodyPr>
            <a:normAutofit/>
          </a:bodyPr>
          <a:lstStyle/>
          <a:p>
            <a:r>
              <a:rPr lang="cs-CZ" dirty="0"/>
              <a:t>§ 11a odst. 2 </a:t>
            </a:r>
            <a:r>
              <a:rPr lang="cs-CZ" dirty="0" err="1"/>
              <a:t>InfZ</a:t>
            </a:r>
            <a:endParaRPr lang="cs-CZ" dirty="0"/>
          </a:p>
          <a:p>
            <a:pPr marL="0" indent="0">
              <a:buNone/>
            </a:pPr>
            <a:r>
              <a:rPr lang="cs-CZ" b="1" dirty="0"/>
              <a:t>Rozsah</a:t>
            </a:r>
            <a:r>
              <a:rPr lang="cs-CZ" dirty="0"/>
              <a:t> požadovaných informací nebo </a:t>
            </a:r>
            <a:r>
              <a:rPr lang="cs-CZ" b="1" dirty="0"/>
              <a:t>počet</a:t>
            </a:r>
            <a:r>
              <a:rPr lang="cs-CZ" dirty="0"/>
              <a:t> podaných </a:t>
            </a:r>
            <a:r>
              <a:rPr lang="cs-CZ" b="1" dirty="0"/>
              <a:t>žádostí</a:t>
            </a:r>
            <a:r>
              <a:rPr lang="cs-CZ" dirty="0"/>
              <a:t> </a:t>
            </a:r>
            <a:r>
              <a:rPr lang="cs-CZ" b="1" dirty="0"/>
              <a:t>není bez dalšího</a:t>
            </a:r>
            <a:r>
              <a:rPr lang="cs-CZ" dirty="0"/>
              <a:t> důvodem pro odmítnutí žádosti podle odstavce 1.</a:t>
            </a:r>
          </a:p>
          <a:p>
            <a:pPr>
              <a:buFontTx/>
              <a:buChar char="-"/>
            </a:pPr>
            <a:r>
              <a:rPr lang="cs-CZ" dirty="0"/>
              <a:t>Má to ale </a:t>
            </a:r>
            <a:r>
              <a:rPr lang="cs-CZ" b="1" dirty="0"/>
              <a:t>vazbu na dovětek </a:t>
            </a:r>
            <a:r>
              <a:rPr lang="cs-CZ" dirty="0"/>
              <a:t>odst. 1 citovaného ustanovení: zpravidla v reakci na předcházející postup povinného subjektu vůči žadateli nebo na vztah s fyzickou osobou uvedenou v písmenu a)</a:t>
            </a:r>
          </a:p>
          <a:p>
            <a:pPr>
              <a:buFontTx/>
              <a:buChar char="-"/>
            </a:pPr>
            <a:r>
              <a:rPr lang="cs-CZ" dirty="0"/>
              <a:t>Pozor: </a:t>
            </a:r>
            <a:r>
              <a:rPr lang="cs-CZ" dirty="0">
                <a:solidFill>
                  <a:srgbClr val="FF0000"/>
                </a:solidFill>
              </a:rPr>
              <a:t>nelze kumulovat důvody </a:t>
            </a:r>
            <a:r>
              <a:rPr lang="cs-CZ" dirty="0"/>
              <a:t>např. zneužití práva na </a:t>
            </a:r>
            <a:r>
              <a:rPr lang="cs-CZ" dirty="0" err="1"/>
              <a:t>infromace</a:t>
            </a:r>
            <a:r>
              <a:rPr lang="cs-CZ" dirty="0"/>
              <a:t> a zároveň z důvodu ochrany osobních údajů</a:t>
            </a:r>
          </a:p>
          <a:p>
            <a:pPr lvl="1">
              <a:buFontTx/>
              <a:buChar char="-"/>
            </a:pPr>
            <a:r>
              <a:rPr lang="cs-CZ" kern="0" dirty="0">
                <a:effectLst/>
                <a:latin typeface="Arial" panose="020B0604020202020204" pitchFamily="34" charset="0"/>
                <a:ea typeface="Times New Roman" panose="02020603050405020304" pitchFamily="18" charset="0"/>
              </a:rPr>
              <a:t>zneužití práva jako důvod pro odmítnutí je nutno považovat jako </a:t>
            </a:r>
            <a:r>
              <a:rPr lang="cs-CZ" kern="0" dirty="0">
                <a:solidFill>
                  <a:srgbClr val="FF0000"/>
                </a:solidFill>
                <a:effectLst/>
                <a:latin typeface="Arial" panose="020B0604020202020204" pitchFamily="34" charset="0"/>
                <a:ea typeface="Times New Roman" panose="02020603050405020304" pitchFamily="18" charset="0"/>
              </a:rPr>
              <a:t>speciální úpravu k ostatním věcným důvodům odmítnutí</a:t>
            </a:r>
            <a:r>
              <a:rPr lang="cs-CZ" kern="0" dirty="0">
                <a:effectLst/>
                <a:latin typeface="Arial" panose="020B0604020202020204" pitchFamily="34" charset="0"/>
                <a:ea typeface="Times New Roman" panose="02020603050405020304" pitchFamily="18" charset="0"/>
              </a:rPr>
              <a:t>. V případě, že jde zjevně o šikanózní žádost, lze aplikovat důvod podle § 11a </a:t>
            </a:r>
            <a:r>
              <a:rPr lang="cs-CZ" kern="0" dirty="0" err="1">
                <a:effectLst/>
                <a:latin typeface="Arial" panose="020B0604020202020204" pitchFamily="34" charset="0"/>
                <a:ea typeface="Times New Roman" panose="02020603050405020304" pitchFamily="18" charset="0"/>
              </a:rPr>
              <a:t>InfZ</a:t>
            </a:r>
            <a:r>
              <a:rPr lang="cs-CZ" kern="0" dirty="0">
                <a:effectLst/>
                <a:latin typeface="Arial" panose="020B0604020202020204" pitchFamily="34" charset="0"/>
                <a:ea typeface="Times New Roman" panose="02020603050405020304" pitchFamily="18" charset="0"/>
              </a:rPr>
              <a:t> v sedmidenní </a:t>
            </a:r>
            <a:r>
              <a:rPr lang="cs-CZ" b="1" u="sng" kern="0" dirty="0">
                <a:effectLst/>
                <a:latin typeface="Arial" panose="020B0604020202020204" pitchFamily="34" charset="0"/>
                <a:ea typeface="Times New Roman" panose="02020603050405020304" pitchFamily="18" charset="0"/>
              </a:rPr>
              <a:t>prekluzivní</a:t>
            </a:r>
            <a:r>
              <a:rPr lang="cs-CZ" kern="0" dirty="0">
                <a:effectLst/>
                <a:latin typeface="Arial" panose="020B0604020202020204" pitchFamily="34" charset="0"/>
                <a:ea typeface="Times New Roman" panose="02020603050405020304" pitchFamily="18" charset="0"/>
              </a:rPr>
              <a:t> lhůtě, v případě, že tento důvod nelze aplikovat, přichází v úvahu i jiné věcné důvody odmítnutí žádosti. </a:t>
            </a:r>
            <a:endParaRPr lang="cs-CZ" dirty="0">
              <a:solidFill>
                <a:srgbClr val="FF0000"/>
              </a:solidFill>
            </a:endParaRPr>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19</a:t>
            </a:fld>
            <a:endParaRPr lang="cs-CZ" dirty="0"/>
          </a:p>
        </p:txBody>
      </p:sp>
      <p:sp>
        <p:nvSpPr>
          <p:cNvPr id="4" name="Nadpis 3"/>
          <p:cNvSpPr>
            <a:spLocks noGrp="1"/>
          </p:cNvSpPr>
          <p:nvPr>
            <p:ph type="title"/>
          </p:nvPr>
        </p:nvSpPr>
        <p:spPr/>
        <p:txBody>
          <a:bodyPr/>
          <a:lstStyle/>
          <a:p>
            <a:r>
              <a:rPr lang="cs-CZ" dirty="0"/>
              <a:t>Zneužití práva na informace</a:t>
            </a:r>
          </a:p>
        </p:txBody>
      </p:sp>
    </p:spTree>
    <p:extLst>
      <p:ext uri="{BB962C8B-B14F-4D97-AF65-F5344CB8AC3E}">
        <p14:creationId xmlns:p14="http://schemas.microsoft.com/office/powerpoint/2010/main" val="2407807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sz="2400" dirty="0"/>
              <a:t>Odbor právní a Krajský živnostenský úřad</a:t>
            </a:r>
          </a:p>
          <a:p>
            <a:pPr marL="0" indent="0">
              <a:buNone/>
            </a:pPr>
            <a:r>
              <a:rPr lang="cs-CZ" sz="2400" dirty="0"/>
              <a:t>oddělení státního občanství a přestupků</a:t>
            </a:r>
          </a:p>
          <a:p>
            <a:pPr marL="0" indent="0">
              <a:buNone/>
            </a:pPr>
            <a:endParaRPr lang="cs-CZ" dirty="0"/>
          </a:p>
          <a:p>
            <a:pPr marL="0" indent="0">
              <a:buNone/>
            </a:pPr>
            <a:r>
              <a:rPr lang="cs-CZ" sz="2400" dirty="0"/>
              <a:t>Mgr. Andrea Polehlová, vedoucí oddělení - </a:t>
            </a:r>
            <a:r>
              <a:rPr lang="cs-CZ" sz="2400" dirty="0">
                <a:hlinkClick r:id="rId3"/>
              </a:rPr>
              <a:t>andrea.polehlova@zlinskykraj.cz</a:t>
            </a:r>
            <a:r>
              <a:rPr lang="cs-CZ" sz="2400" dirty="0"/>
              <a:t> </a:t>
            </a:r>
          </a:p>
          <a:p>
            <a:pPr marL="0" indent="0">
              <a:buNone/>
            </a:pPr>
            <a:r>
              <a:rPr lang="cs-CZ" sz="2400" dirty="0"/>
              <a:t>Mgr. Blanka Durďáková - </a:t>
            </a:r>
            <a:r>
              <a:rPr lang="cs-CZ" sz="2400" dirty="0">
                <a:hlinkClick r:id="rId4"/>
              </a:rPr>
              <a:t>blanka.durdakova@zlinskykraj.cz</a:t>
            </a:r>
            <a:r>
              <a:rPr lang="cs-CZ" sz="2400" dirty="0"/>
              <a:t> </a:t>
            </a:r>
          </a:p>
          <a:p>
            <a:pPr marL="0" indent="0">
              <a:buNone/>
            </a:pPr>
            <a:r>
              <a:rPr lang="cs-CZ" sz="2400" dirty="0"/>
              <a:t>JUDr. Darina </a:t>
            </a:r>
            <a:r>
              <a:rPr lang="cs-CZ" sz="2400" dirty="0" err="1"/>
              <a:t>Žmolíková</a:t>
            </a:r>
            <a:r>
              <a:rPr lang="cs-CZ" sz="2400" dirty="0"/>
              <a:t>, Ph.D. - </a:t>
            </a:r>
            <a:r>
              <a:rPr lang="cs-CZ" sz="2400" dirty="0">
                <a:hlinkClick r:id="rId5"/>
              </a:rPr>
              <a:t>darina.zmolikova@zlinskykraj.cz</a:t>
            </a:r>
            <a:r>
              <a:rPr lang="cs-CZ" sz="2400" dirty="0"/>
              <a:t> </a:t>
            </a:r>
          </a:p>
          <a:p>
            <a:pPr marL="0" indent="0">
              <a:buNone/>
            </a:pPr>
            <a:r>
              <a:rPr lang="cs-CZ" sz="2400" dirty="0"/>
              <a:t>Mgr. Pavla Doupovcová - </a:t>
            </a:r>
            <a:r>
              <a:rPr lang="cs-CZ" sz="2400" dirty="0">
                <a:hlinkClick r:id="rId6"/>
              </a:rPr>
              <a:t>pavla.doupovcova@zlinskykraj.cz</a:t>
            </a:r>
            <a:r>
              <a:rPr lang="cs-CZ" sz="2400" dirty="0"/>
              <a:t> </a:t>
            </a:r>
          </a:p>
          <a:p>
            <a:pPr marL="0" indent="0">
              <a:buNone/>
            </a:pPr>
            <a:r>
              <a:rPr lang="cs-CZ" sz="2400" dirty="0"/>
              <a:t>Mgr. Kateřina Valentová - </a:t>
            </a:r>
            <a:r>
              <a:rPr lang="cs-CZ" sz="2400" dirty="0">
                <a:hlinkClick r:id="rId7"/>
              </a:rPr>
              <a:t>katerina.valentova@zlinskykraj.cz</a:t>
            </a:r>
            <a:r>
              <a:rPr lang="cs-CZ" sz="2400" dirty="0"/>
              <a:t> </a:t>
            </a:r>
          </a:p>
          <a:p>
            <a:pPr marL="0" indent="0">
              <a:buNone/>
            </a:pPr>
            <a:endParaRPr lang="cs-CZ" dirty="0"/>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2</a:t>
            </a:fld>
            <a:endParaRPr lang="cs-CZ" dirty="0"/>
          </a:p>
        </p:txBody>
      </p:sp>
      <p:sp>
        <p:nvSpPr>
          <p:cNvPr id="4" name="Nadpis 3"/>
          <p:cNvSpPr>
            <a:spLocks noGrp="1"/>
          </p:cNvSpPr>
          <p:nvPr>
            <p:ph type="title"/>
          </p:nvPr>
        </p:nvSpPr>
        <p:spPr/>
        <p:txBody>
          <a:bodyPr>
            <a:normAutofit/>
          </a:bodyPr>
          <a:lstStyle/>
          <a:p>
            <a:r>
              <a:rPr lang="cs-CZ" sz="3200" dirty="0">
                <a:latin typeface="+mj-lt"/>
              </a:rPr>
              <a:t>Personální obsazení</a:t>
            </a:r>
          </a:p>
        </p:txBody>
      </p:sp>
    </p:spTree>
    <p:extLst>
      <p:ext uri="{BB962C8B-B14F-4D97-AF65-F5344CB8AC3E}">
        <p14:creationId xmlns:p14="http://schemas.microsoft.com/office/powerpoint/2010/main" val="364961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22026" y="1298712"/>
            <a:ext cx="11264900" cy="5559287"/>
          </a:xfrm>
        </p:spPr>
        <p:txBody>
          <a:bodyPr>
            <a:normAutofit fontScale="92500" lnSpcReduction="10000"/>
          </a:bodyPr>
          <a:lstStyle/>
          <a:p>
            <a:r>
              <a:rPr lang="cs-CZ" sz="2400" dirty="0">
                <a:latin typeface="+mj-lt"/>
              </a:rPr>
              <a:t>§ 11b </a:t>
            </a:r>
            <a:r>
              <a:rPr lang="cs-CZ" sz="2400" dirty="0" err="1">
                <a:latin typeface="+mj-lt"/>
              </a:rPr>
              <a:t>InfZ</a:t>
            </a:r>
            <a:r>
              <a:rPr lang="cs-CZ" sz="2400" dirty="0">
                <a:latin typeface="+mj-lt"/>
              </a:rPr>
              <a:t> </a:t>
            </a:r>
          </a:p>
          <a:p>
            <a:r>
              <a:rPr lang="cs-CZ" sz="2600" b="0" i="0" dirty="0">
                <a:solidFill>
                  <a:srgbClr val="232323"/>
                </a:solidFill>
                <a:effectLst/>
                <a:latin typeface="+mj-lt"/>
              </a:rPr>
              <a:t>Odmítnutí žádosti o informaci, kterou povinný subjekt nemá a zároveň nemá povinnost ji mít, bylo před novelou č. </a:t>
            </a:r>
            <a:r>
              <a:rPr lang="cs-CZ" sz="2600" b="0" i="0" u="none" strike="noStrike" dirty="0">
                <a:solidFill>
                  <a:srgbClr val="005B92"/>
                </a:solidFill>
                <a:effectLst/>
                <a:latin typeface="+mj-lt"/>
                <a:hlinkClick r:id="rId3"/>
              </a:rPr>
              <a:t>241/2022 Sb.</a:t>
            </a:r>
            <a:r>
              <a:rPr lang="cs-CZ" sz="2600" b="0" i="0" dirty="0">
                <a:solidFill>
                  <a:srgbClr val="232323"/>
                </a:solidFill>
                <a:effectLst/>
                <a:latin typeface="+mj-lt"/>
              </a:rPr>
              <a:t> tzv. faktickým důvodem dovozovým judikaturou. </a:t>
            </a:r>
            <a:endParaRPr lang="cs-CZ" sz="2600" dirty="0">
              <a:latin typeface="+mj-lt"/>
            </a:endParaRPr>
          </a:p>
          <a:p>
            <a:pPr marL="0" indent="0" algn="just">
              <a:buNone/>
            </a:pPr>
            <a:r>
              <a:rPr lang="cs-CZ" sz="2400" dirty="0">
                <a:latin typeface="+mj-lt"/>
              </a:rPr>
              <a:t>Povinný subjekt může odmítnout žádost o poskytnutí informace, jestliže požadovanou </a:t>
            </a:r>
            <a:r>
              <a:rPr lang="cs-CZ" sz="2400" b="1" dirty="0">
                <a:latin typeface="+mj-lt"/>
              </a:rPr>
              <a:t>informaci nemá </a:t>
            </a:r>
            <a:r>
              <a:rPr lang="cs-CZ" sz="2400" dirty="0">
                <a:latin typeface="+mj-lt"/>
              </a:rPr>
              <a:t>a jestliže mu povinnost ji mít </a:t>
            </a:r>
            <a:r>
              <a:rPr lang="cs-CZ" sz="2400" b="1" dirty="0">
                <a:latin typeface="+mj-lt"/>
              </a:rPr>
              <a:t>nevyplývá</a:t>
            </a:r>
            <a:r>
              <a:rPr lang="cs-CZ" sz="2400" dirty="0">
                <a:latin typeface="+mj-lt"/>
              </a:rPr>
              <a:t> ze zákona; to neplatí, pokud povinný subjekt může požadovanou informaci získat </a:t>
            </a:r>
            <a:r>
              <a:rPr lang="cs-CZ" sz="2400" dirty="0">
                <a:solidFill>
                  <a:srgbClr val="FF0000"/>
                </a:solidFill>
                <a:latin typeface="+mj-lt"/>
              </a:rPr>
              <a:t>na základě jednoduchých úkonů </a:t>
            </a:r>
            <a:r>
              <a:rPr lang="cs-CZ" sz="2400" dirty="0">
                <a:latin typeface="+mj-lt"/>
              </a:rPr>
              <a:t>z jiných informací, které povinný subjekt má, případně poskytnout postupem podle § 4a odst. 1 věty třetí.“</a:t>
            </a:r>
          </a:p>
          <a:p>
            <a:pPr algn="just">
              <a:buFontTx/>
              <a:buChar char="-"/>
            </a:pPr>
            <a:r>
              <a:rPr lang="cs-CZ" sz="2400" dirty="0">
                <a:latin typeface="+mj-lt"/>
              </a:rPr>
              <a:t>tento důvod pro odmítnutí dosud dovozován z judikatury – např. rozsudek NSS č.j. 9 As 124/2016-42</a:t>
            </a:r>
          </a:p>
          <a:p>
            <a:pPr algn="just">
              <a:buFontTx/>
              <a:buChar char="-"/>
            </a:pPr>
            <a:r>
              <a:rPr lang="cs-CZ" sz="2400" dirty="0">
                <a:solidFill>
                  <a:srgbClr val="00B050"/>
                </a:solidFill>
                <a:latin typeface="+mj-lt"/>
              </a:rPr>
              <a:t>Informace neexistuje a současně povinný subjekt nemá zákonnou povinnost jí disponovat; povinnost odůvodnění  </a:t>
            </a:r>
          </a:p>
          <a:p>
            <a:pPr marL="0" indent="0" algn="just">
              <a:buNone/>
            </a:pPr>
            <a:r>
              <a:rPr lang="cs-CZ" sz="2400" b="1" dirty="0">
                <a:solidFill>
                  <a:srgbClr val="FF0000"/>
                </a:solidFill>
                <a:latin typeface="+mj-lt"/>
              </a:rPr>
              <a:t>!</a:t>
            </a:r>
            <a:r>
              <a:rPr lang="cs-CZ" sz="2400" dirty="0">
                <a:solidFill>
                  <a:srgbClr val="FF0000"/>
                </a:solidFill>
                <a:latin typeface="+mj-lt"/>
              </a:rPr>
              <a:t> </a:t>
            </a:r>
            <a:r>
              <a:rPr lang="cs-CZ" sz="2400" dirty="0">
                <a:latin typeface="+mj-lt"/>
              </a:rPr>
              <a:t>Povinnost mít informaci může vyplývat ze zákona, ze smlouvy nebo z obecných právních principů, jimiž se řídí činnost povinného subjektu.</a:t>
            </a:r>
          </a:p>
          <a:p>
            <a:pPr marL="0" indent="0" algn="just">
              <a:buNone/>
            </a:pPr>
            <a:r>
              <a:rPr lang="cs-CZ" sz="2400" dirty="0">
                <a:solidFill>
                  <a:srgbClr val="FF0000"/>
                </a:solidFill>
                <a:latin typeface="+mj-lt"/>
              </a:rPr>
              <a:t>pozor – nekombinovat s původním odmítacím důvodem § 2/4 </a:t>
            </a:r>
            <a:r>
              <a:rPr lang="cs-CZ" sz="2400" dirty="0" err="1">
                <a:solidFill>
                  <a:srgbClr val="FF0000"/>
                </a:solidFill>
                <a:latin typeface="+mj-lt"/>
              </a:rPr>
              <a:t>InfZ</a:t>
            </a:r>
            <a:r>
              <a:rPr lang="cs-CZ" sz="2400" dirty="0">
                <a:solidFill>
                  <a:srgbClr val="FF0000"/>
                </a:solidFill>
                <a:latin typeface="+mj-lt"/>
              </a:rPr>
              <a:t> (viz dále)</a:t>
            </a:r>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20</a:t>
            </a:fld>
            <a:endParaRPr lang="cs-CZ" dirty="0"/>
          </a:p>
        </p:txBody>
      </p:sp>
      <p:sp>
        <p:nvSpPr>
          <p:cNvPr id="4" name="Nadpis 3"/>
          <p:cNvSpPr>
            <a:spLocks noGrp="1"/>
          </p:cNvSpPr>
          <p:nvPr>
            <p:ph type="title"/>
          </p:nvPr>
        </p:nvSpPr>
        <p:spPr/>
        <p:txBody>
          <a:bodyPr/>
          <a:lstStyle/>
          <a:p>
            <a:r>
              <a:rPr lang="cs-CZ" dirty="0"/>
              <a:t>Neexistující informace</a:t>
            </a:r>
          </a:p>
        </p:txBody>
      </p:sp>
    </p:spTree>
    <p:extLst>
      <p:ext uri="{BB962C8B-B14F-4D97-AF65-F5344CB8AC3E}">
        <p14:creationId xmlns:p14="http://schemas.microsoft.com/office/powerpoint/2010/main" val="36959454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0D6C9F9-F332-0833-D19D-5A50E74E614A}"/>
              </a:ext>
            </a:extLst>
          </p:cNvPr>
          <p:cNvSpPr>
            <a:spLocks noGrp="1"/>
          </p:cNvSpPr>
          <p:nvPr>
            <p:ph idx="1"/>
          </p:nvPr>
        </p:nvSpPr>
        <p:spPr>
          <a:xfrm>
            <a:off x="422026" y="1298713"/>
            <a:ext cx="11264900" cy="4980912"/>
          </a:xfrm>
        </p:spPr>
        <p:txBody>
          <a:bodyPr>
            <a:normAutofit lnSpcReduction="10000"/>
          </a:bodyPr>
          <a:lstStyle/>
          <a:p>
            <a:r>
              <a:rPr lang="cs-CZ" b="0" i="0" dirty="0">
                <a:solidFill>
                  <a:srgbClr val="232323"/>
                </a:solidFill>
                <a:effectLst/>
                <a:latin typeface="+mj-lt"/>
              </a:rPr>
              <a:t>Je potřeba rozlišovat, zda jde o požadavek o </a:t>
            </a:r>
            <a:r>
              <a:rPr lang="cs-CZ" b="1" i="0" u="sng" dirty="0">
                <a:solidFill>
                  <a:srgbClr val="232323"/>
                </a:solidFill>
                <a:effectLst/>
                <a:latin typeface="+mj-lt"/>
              </a:rPr>
              <a:t>fakticky neexistující </a:t>
            </a:r>
            <a:r>
              <a:rPr lang="cs-CZ" b="0" i="0" dirty="0">
                <a:solidFill>
                  <a:srgbClr val="232323"/>
                </a:solidFill>
                <a:effectLst/>
                <a:latin typeface="+mj-lt"/>
              </a:rPr>
              <a:t>informaci nebo o </a:t>
            </a:r>
            <a:r>
              <a:rPr lang="cs-CZ" b="1" i="0" u="sng" dirty="0">
                <a:solidFill>
                  <a:srgbClr val="232323"/>
                </a:solidFill>
                <a:effectLst/>
                <a:latin typeface="+mj-lt"/>
              </a:rPr>
              <a:t>novou</a:t>
            </a:r>
            <a:r>
              <a:rPr lang="cs-CZ" b="0" i="0" dirty="0">
                <a:solidFill>
                  <a:srgbClr val="232323"/>
                </a:solidFill>
                <a:effectLst/>
                <a:latin typeface="+mj-lt"/>
              </a:rPr>
              <a:t> informaci</a:t>
            </a:r>
          </a:p>
          <a:p>
            <a:r>
              <a:rPr lang="cs-CZ" b="0" i="0" dirty="0">
                <a:solidFill>
                  <a:srgbClr val="232323"/>
                </a:solidFill>
                <a:effectLst/>
                <a:latin typeface="+mj-lt"/>
              </a:rPr>
              <a:t>novým ustanovením § 11b </a:t>
            </a:r>
            <a:r>
              <a:rPr lang="cs-CZ" b="0" i="0" dirty="0" err="1">
                <a:solidFill>
                  <a:srgbClr val="232323"/>
                </a:solidFill>
                <a:effectLst/>
                <a:latin typeface="+mj-lt"/>
              </a:rPr>
              <a:t>InfZ</a:t>
            </a:r>
            <a:r>
              <a:rPr lang="cs-CZ" b="0" i="0" dirty="0">
                <a:solidFill>
                  <a:srgbClr val="232323"/>
                </a:solidFill>
                <a:effectLst/>
                <a:latin typeface="+mj-lt"/>
              </a:rPr>
              <a:t> </a:t>
            </a:r>
            <a:r>
              <a:rPr lang="cs-CZ" b="0" i="0" dirty="0">
                <a:effectLst/>
                <a:latin typeface="+mj-lt"/>
              </a:rPr>
              <a:t>nedochází ke kolizi s ustanovením </a:t>
            </a:r>
            <a:br>
              <a:rPr lang="cs-CZ" b="0" i="0" dirty="0">
                <a:effectLst/>
                <a:latin typeface="+mj-lt"/>
              </a:rPr>
            </a:br>
            <a:r>
              <a:rPr lang="cs-CZ" u="sng" dirty="0">
                <a:latin typeface="+mj-lt"/>
                <a:hlinkClick r:id="rId3">
                  <a:extLst>
                    <a:ext uri="{A12FA001-AC4F-418D-AE19-62706E023703}">
                      <ahyp:hlinkClr xmlns:ahyp="http://schemas.microsoft.com/office/drawing/2018/hyperlinkcolor" val="tx"/>
                    </a:ext>
                  </a:extLst>
                </a:hlinkClick>
              </a:rPr>
              <a:t>§ 2 odst. 4 </a:t>
            </a:r>
            <a:r>
              <a:rPr lang="cs-CZ" u="sng" dirty="0" err="1">
                <a:latin typeface="+mj-lt"/>
              </a:rPr>
              <a:t>InfZ</a:t>
            </a:r>
            <a:endParaRPr lang="cs-CZ" b="0" i="0" u="sng" strike="noStrike" dirty="0">
              <a:effectLst/>
              <a:latin typeface="+mj-lt"/>
            </a:endParaRPr>
          </a:p>
          <a:p>
            <a:r>
              <a:rPr lang="cs-CZ" b="0" i="0" dirty="0">
                <a:effectLst/>
                <a:latin typeface="+mj-lt"/>
              </a:rPr>
              <a:t>Určení hranice mezi </a:t>
            </a:r>
            <a:r>
              <a:rPr lang="cs-CZ" b="0" i="0" dirty="0">
                <a:solidFill>
                  <a:srgbClr val="FF0000"/>
                </a:solidFill>
                <a:effectLst/>
                <a:latin typeface="+mj-lt"/>
              </a:rPr>
              <a:t>neexistující informací </a:t>
            </a:r>
            <a:r>
              <a:rPr lang="cs-CZ" b="0" i="0" dirty="0">
                <a:solidFill>
                  <a:srgbClr val="232323"/>
                </a:solidFill>
                <a:effectLst/>
                <a:latin typeface="+mj-lt"/>
              </a:rPr>
              <a:t>a požadavkem na </a:t>
            </a:r>
            <a:r>
              <a:rPr lang="cs-CZ" b="0" i="0" dirty="0">
                <a:solidFill>
                  <a:srgbClr val="FF0000"/>
                </a:solidFill>
                <a:effectLst/>
                <a:latin typeface="+mj-lt"/>
              </a:rPr>
              <a:t>vytvoření nové informace </a:t>
            </a:r>
            <a:r>
              <a:rPr lang="cs-CZ" b="0" i="0" dirty="0">
                <a:solidFill>
                  <a:srgbClr val="232323"/>
                </a:solidFill>
                <a:effectLst/>
                <a:latin typeface="+mj-lt"/>
              </a:rPr>
              <a:t>spočívá (nadále) v „posouzení vůle žadatele“, vyjádřené v jím učiněné žádosti o poskytnutí informací. </a:t>
            </a:r>
            <a:endParaRPr lang="cs-CZ" dirty="0">
              <a:solidFill>
                <a:srgbClr val="232323"/>
              </a:solidFill>
              <a:latin typeface="+mj-lt"/>
            </a:endParaRPr>
          </a:p>
          <a:p>
            <a:r>
              <a:rPr lang="cs-CZ" b="0" i="0" dirty="0">
                <a:solidFill>
                  <a:srgbClr val="232323"/>
                </a:solidFill>
                <a:effectLst/>
                <a:latin typeface="+mj-lt"/>
              </a:rPr>
              <a:t>Ustanovení § 2 odst. 4 </a:t>
            </a:r>
            <a:r>
              <a:rPr lang="cs-CZ" b="0" i="0" dirty="0" err="1">
                <a:solidFill>
                  <a:srgbClr val="232323"/>
                </a:solidFill>
                <a:effectLst/>
                <a:latin typeface="+mj-lt"/>
              </a:rPr>
              <a:t>InfZ</a:t>
            </a:r>
            <a:r>
              <a:rPr lang="cs-CZ" b="0" i="0" dirty="0">
                <a:solidFill>
                  <a:srgbClr val="232323"/>
                </a:solidFill>
                <a:effectLst/>
                <a:latin typeface="+mj-lt"/>
              </a:rPr>
              <a:t> lze vztáhnout pouze na situace, kdy z obsahu žádosti žadatele vyplývá </a:t>
            </a:r>
            <a:r>
              <a:rPr lang="cs-CZ" b="0" i="0" dirty="0">
                <a:solidFill>
                  <a:srgbClr val="00B050"/>
                </a:solidFill>
                <a:effectLst/>
                <a:latin typeface="+mj-lt"/>
              </a:rPr>
              <a:t>požadavek na vytvoření zcela nové informace. </a:t>
            </a:r>
            <a:r>
              <a:rPr lang="cs-CZ" b="0" i="0" dirty="0">
                <a:solidFill>
                  <a:srgbClr val="232323"/>
                </a:solidFill>
                <a:effectLst/>
                <a:latin typeface="+mj-lt"/>
              </a:rPr>
              <a:t>Pokud by ale vůle žadatele směřovala k poskytnutí </a:t>
            </a:r>
            <a:r>
              <a:rPr lang="cs-CZ" b="0" i="0" dirty="0">
                <a:solidFill>
                  <a:srgbClr val="00B050"/>
                </a:solidFill>
                <a:effectLst/>
                <a:latin typeface="+mj-lt"/>
              </a:rPr>
              <a:t>informace, o které se žadatel domnívá, že existuje</a:t>
            </a:r>
            <a:r>
              <a:rPr lang="cs-CZ" b="0" i="0" dirty="0">
                <a:solidFill>
                  <a:srgbClr val="232323"/>
                </a:solidFill>
                <a:effectLst/>
                <a:latin typeface="+mj-lt"/>
              </a:rPr>
              <a:t>, pak by naopak bylo aplikovatelné </a:t>
            </a:r>
            <a:r>
              <a:rPr lang="cs-CZ" b="0" i="0" dirty="0" err="1">
                <a:solidFill>
                  <a:srgbClr val="232323"/>
                </a:solidFill>
                <a:effectLst/>
                <a:latin typeface="+mj-lt"/>
              </a:rPr>
              <a:t>ust</a:t>
            </a:r>
            <a:r>
              <a:rPr lang="cs-CZ" b="0" i="0" dirty="0">
                <a:solidFill>
                  <a:srgbClr val="232323"/>
                </a:solidFill>
                <a:effectLst/>
                <a:latin typeface="+mj-lt"/>
              </a:rPr>
              <a:t>. § 11b </a:t>
            </a:r>
            <a:r>
              <a:rPr lang="cs-CZ" b="0" i="0" dirty="0" err="1">
                <a:solidFill>
                  <a:srgbClr val="232323"/>
                </a:solidFill>
                <a:effectLst/>
                <a:latin typeface="+mj-lt"/>
              </a:rPr>
              <a:t>InfZ</a:t>
            </a:r>
            <a:endParaRPr lang="cs-CZ" dirty="0">
              <a:latin typeface="+mj-lt"/>
            </a:endParaRPr>
          </a:p>
        </p:txBody>
      </p:sp>
      <p:sp>
        <p:nvSpPr>
          <p:cNvPr id="3" name="Zástupný symbol pro číslo snímku 2">
            <a:extLst>
              <a:ext uri="{FF2B5EF4-FFF2-40B4-BE49-F238E27FC236}">
                <a16:creationId xmlns:a16="http://schemas.microsoft.com/office/drawing/2014/main" id="{110D8283-F264-9366-C163-997C152F17D0}"/>
              </a:ext>
            </a:extLst>
          </p:cNvPr>
          <p:cNvSpPr>
            <a:spLocks noGrp="1"/>
          </p:cNvSpPr>
          <p:nvPr>
            <p:ph type="sldNum" sz="quarter" idx="12"/>
          </p:nvPr>
        </p:nvSpPr>
        <p:spPr/>
        <p:txBody>
          <a:bodyPr/>
          <a:lstStyle/>
          <a:p>
            <a:fld id="{157D43A2-98E4-B24E-9228-7624BE346F8E}" type="slidenum">
              <a:rPr lang="cs-CZ" smtClean="0"/>
              <a:pPr/>
              <a:t>21</a:t>
            </a:fld>
            <a:endParaRPr lang="cs-CZ" dirty="0"/>
          </a:p>
        </p:txBody>
      </p:sp>
      <p:sp>
        <p:nvSpPr>
          <p:cNvPr id="4" name="Nadpis 3">
            <a:extLst>
              <a:ext uri="{FF2B5EF4-FFF2-40B4-BE49-F238E27FC236}">
                <a16:creationId xmlns:a16="http://schemas.microsoft.com/office/drawing/2014/main" id="{B32D6869-7066-9C28-B139-28C0536CEEC6}"/>
              </a:ext>
            </a:extLst>
          </p:cNvPr>
          <p:cNvSpPr>
            <a:spLocks noGrp="1"/>
          </p:cNvSpPr>
          <p:nvPr>
            <p:ph type="title"/>
          </p:nvPr>
        </p:nvSpPr>
        <p:spPr/>
        <p:txBody>
          <a:bodyPr/>
          <a:lstStyle/>
          <a:p>
            <a:r>
              <a:rPr lang="cs-CZ" dirty="0"/>
              <a:t>Neexistence vs. nová informace</a:t>
            </a:r>
          </a:p>
        </p:txBody>
      </p:sp>
    </p:spTree>
    <p:extLst>
      <p:ext uri="{BB962C8B-B14F-4D97-AF65-F5344CB8AC3E}">
        <p14:creationId xmlns:p14="http://schemas.microsoft.com/office/powerpoint/2010/main" val="3382225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E85A44-5819-659D-FF58-61750F550622}"/>
              </a:ext>
            </a:extLst>
          </p:cNvPr>
          <p:cNvSpPr>
            <a:spLocks noGrp="1"/>
          </p:cNvSpPr>
          <p:nvPr>
            <p:ph idx="1"/>
          </p:nvPr>
        </p:nvSpPr>
        <p:spPr>
          <a:xfrm>
            <a:off x="422026" y="1679352"/>
            <a:ext cx="11264900" cy="4965287"/>
          </a:xfrm>
        </p:spPr>
        <p:txBody>
          <a:bodyPr>
            <a:normAutofit fontScale="92500"/>
          </a:bodyPr>
          <a:lstStyle/>
          <a:p>
            <a:r>
              <a:rPr lang="cs-CZ" b="0" i="0" dirty="0">
                <a:solidFill>
                  <a:srgbClr val="212529"/>
                </a:solidFill>
                <a:effectLst/>
                <a:latin typeface="+mj-lt"/>
              </a:rPr>
              <a:t>Rozhodnutí o odmítnutí je nutné aplikovat příslušná ustanovení správního řádu. </a:t>
            </a:r>
          </a:p>
          <a:p>
            <a:r>
              <a:rPr lang="cs-CZ" b="1" i="0" dirty="0">
                <a:solidFill>
                  <a:srgbClr val="212529"/>
                </a:solidFill>
                <a:effectLst/>
                <a:latin typeface="+mj-lt"/>
              </a:rPr>
              <a:t>Náležitosti rozhodnutí o odmítnutí jsou stanoveny v § 68 až 70 správního řádu.</a:t>
            </a:r>
            <a:r>
              <a:rPr lang="cs-CZ" b="0" i="0" dirty="0">
                <a:solidFill>
                  <a:srgbClr val="212529"/>
                </a:solidFill>
                <a:effectLst/>
                <a:latin typeface="+mj-lt"/>
              </a:rPr>
              <a:t> Z těchto ustanovení vyplývá, že rozhodnutí se skládá z </a:t>
            </a:r>
          </a:p>
          <a:p>
            <a:pPr lvl="1"/>
            <a:r>
              <a:rPr lang="cs-CZ" sz="2800" b="0" i="0" dirty="0">
                <a:solidFill>
                  <a:srgbClr val="212529"/>
                </a:solidFill>
                <a:effectLst/>
                <a:latin typeface="+mj-lt"/>
              </a:rPr>
              <a:t>výrokové části </a:t>
            </a:r>
          </a:p>
          <a:p>
            <a:pPr lvl="1"/>
            <a:r>
              <a:rPr lang="cs-CZ" sz="2800" b="0" i="0" dirty="0">
                <a:solidFill>
                  <a:srgbClr val="212529"/>
                </a:solidFill>
                <a:effectLst/>
                <a:latin typeface="+mj-lt"/>
              </a:rPr>
              <a:t>odůvodnění a </a:t>
            </a:r>
          </a:p>
          <a:p>
            <a:pPr lvl="1"/>
            <a:r>
              <a:rPr lang="cs-CZ" sz="2800" dirty="0">
                <a:solidFill>
                  <a:srgbClr val="212529"/>
                </a:solidFill>
                <a:latin typeface="+mj-lt"/>
              </a:rPr>
              <a:t>P</a:t>
            </a:r>
            <a:r>
              <a:rPr lang="cs-CZ" sz="2800" b="0" i="0" dirty="0">
                <a:solidFill>
                  <a:srgbClr val="212529"/>
                </a:solidFill>
                <a:effectLst/>
                <a:latin typeface="+mj-lt"/>
              </a:rPr>
              <a:t>oučení</a:t>
            </a:r>
          </a:p>
          <a:p>
            <a:pPr marL="457200" lvl="1" indent="0">
              <a:buNone/>
            </a:pPr>
            <a:endParaRPr lang="cs-CZ" sz="2800" dirty="0">
              <a:solidFill>
                <a:srgbClr val="212529"/>
              </a:solidFill>
              <a:latin typeface="+mj-lt"/>
            </a:endParaRPr>
          </a:p>
          <a:p>
            <a:pPr marL="457200" lvl="1" indent="0">
              <a:buNone/>
            </a:pPr>
            <a:r>
              <a:rPr lang="cs-CZ" sz="2800" b="0" i="0" dirty="0">
                <a:solidFill>
                  <a:srgbClr val="212529"/>
                </a:solidFill>
                <a:effectLst/>
                <a:latin typeface="+mj-lt"/>
              </a:rPr>
              <a:t>Všem částem by obce měly věnovat náležitou pozornost, jelikož v případě, že rozhodnutí nebude obsahovat některou ze zákonných náležitostí, může dojít k jeho </a:t>
            </a:r>
            <a:r>
              <a:rPr lang="cs-CZ" sz="2800" b="1" i="0" dirty="0">
                <a:solidFill>
                  <a:srgbClr val="212529"/>
                </a:solidFill>
                <a:effectLst/>
                <a:latin typeface="+mj-lt"/>
              </a:rPr>
              <a:t>zrušení nadřízeným orgánem z důvodu </a:t>
            </a:r>
            <a:r>
              <a:rPr lang="cs-CZ" sz="2800" b="1" i="0" dirty="0">
                <a:solidFill>
                  <a:srgbClr val="FF0000"/>
                </a:solidFill>
                <a:effectLst/>
                <a:latin typeface="+mj-lt"/>
              </a:rPr>
              <a:t>nezákonnosti nebo nepřezkoumatelnosti</a:t>
            </a:r>
            <a:r>
              <a:rPr lang="cs-CZ" sz="2800" b="0" i="0" dirty="0">
                <a:solidFill>
                  <a:srgbClr val="212529"/>
                </a:solidFill>
                <a:effectLst/>
                <a:latin typeface="+mj-lt"/>
              </a:rPr>
              <a:t>.</a:t>
            </a:r>
          </a:p>
        </p:txBody>
      </p:sp>
      <p:sp>
        <p:nvSpPr>
          <p:cNvPr id="3" name="Zástupný symbol pro číslo snímku 2">
            <a:extLst>
              <a:ext uri="{FF2B5EF4-FFF2-40B4-BE49-F238E27FC236}">
                <a16:creationId xmlns:a16="http://schemas.microsoft.com/office/drawing/2014/main" id="{4F4C2CE7-0A56-77C1-78D6-0BED8FED199E}"/>
              </a:ext>
            </a:extLst>
          </p:cNvPr>
          <p:cNvSpPr>
            <a:spLocks noGrp="1"/>
          </p:cNvSpPr>
          <p:nvPr>
            <p:ph type="sldNum" sz="quarter" idx="12"/>
          </p:nvPr>
        </p:nvSpPr>
        <p:spPr/>
        <p:txBody>
          <a:bodyPr/>
          <a:lstStyle/>
          <a:p>
            <a:fld id="{157D43A2-98E4-B24E-9228-7624BE346F8E}" type="slidenum">
              <a:rPr lang="cs-CZ" smtClean="0"/>
              <a:pPr/>
              <a:t>22</a:t>
            </a:fld>
            <a:endParaRPr lang="cs-CZ" dirty="0"/>
          </a:p>
        </p:txBody>
      </p:sp>
      <p:sp>
        <p:nvSpPr>
          <p:cNvPr id="4" name="Nadpis 3">
            <a:extLst>
              <a:ext uri="{FF2B5EF4-FFF2-40B4-BE49-F238E27FC236}">
                <a16:creationId xmlns:a16="http://schemas.microsoft.com/office/drawing/2014/main" id="{A4F93A48-A615-3C63-8551-2390BF6E1EFE}"/>
              </a:ext>
            </a:extLst>
          </p:cNvPr>
          <p:cNvSpPr>
            <a:spLocks noGrp="1"/>
          </p:cNvSpPr>
          <p:nvPr>
            <p:ph type="title"/>
          </p:nvPr>
        </p:nvSpPr>
        <p:spPr/>
        <p:txBody>
          <a:bodyPr/>
          <a:lstStyle/>
          <a:p>
            <a:r>
              <a:rPr lang="cs-CZ" dirty="0"/>
              <a:t>Náležitosti rozhodnutí o odmítnutí</a:t>
            </a:r>
          </a:p>
        </p:txBody>
      </p:sp>
    </p:spTree>
    <p:extLst>
      <p:ext uri="{BB962C8B-B14F-4D97-AF65-F5344CB8AC3E}">
        <p14:creationId xmlns:p14="http://schemas.microsoft.com/office/powerpoint/2010/main" val="2005318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EAE1FE2-BAD3-70E0-F607-AE95D0EAC61B}"/>
              </a:ext>
            </a:extLst>
          </p:cNvPr>
          <p:cNvSpPr>
            <a:spLocks noGrp="1"/>
          </p:cNvSpPr>
          <p:nvPr>
            <p:ph idx="1"/>
          </p:nvPr>
        </p:nvSpPr>
        <p:spPr>
          <a:xfrm>
            <a:off x="422026" y="1298712"/>
            <a:ext cx="11698854" cy="5559287"/>
          </a:xfrm>
        </p:spPr>
        <p:txBody>
          <a:bodyPr>
            <a:noAutofit/>
          </a:bodyPr>
          <a:lstStyle/>
          <a:p>
            <a:r>
              <a:rPr lang="cs-CZ" sz="2300" kern="0" dirty="0">
                <a:ea typeface="Times New Roman" panose="02020603050405020304" pitchFamily="18" charset="0"/>
                <a:cs typeface="Times New Roman" panose="02020603050405020304" pitchFamily="18" charset="0"/>
              </a:rPr>
              <a:t>Z</a:t>
            </a:r>
            <a: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t> § </a:t>
            </a:r>
            <a:r>
              <a:rPr lang="cs-CZ" sz="2300" kern="0" dirty="0">
                <a:ea typeface="Times New Roman" panose="02020603050405020304" pitchFamily="18" charset="0"/>
                <a:cs typeface="Times New Roman" panose="02020603050405020304" pitchFamily="18" charset="0"/>
              </a:rPr>
              <a:t>68 odst. 2 správního řádu vyplývá</a:t>
            </a:r>
            <a: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t>, že v</a:t>
            </a:r>
            <a:r>
              <a:rPr lang="cs-CZ" sz="2300" kern="0" dirty="0">
                <a:solidFill>
                  <a:srgbClr val="000000"/>
                </a:solidFill>
                <a:effectLst/>
                <a:latin typeface="Arial" panose="020B0604020202020204" pitchFamily="34" charset="0"/>
                <a:ea typeface="Times New Roman" panose="02020603050405020304" pitchFamily="18" charset="0"/>
              </a:rPr>
              <a:t>e výrokové části se uvede řešení otázky, která je předmětem řízení, </a:t>
            </a:r>
            <a:r>
              <a:rPr lang="cs-CZ" sz="2300" b="1" u="sng" kern="0" dirty="0">
                <a:solidFill>
                  <a:srgbClr val="FF0000"/>
                </a:solidFill>
                <a:effectLst/>
                <a:latin typeface="Arial" panose="020B0604020202020204" pitchFamily="34" charset="0"/>
                <a:ea typeface="Times New Roman" panose="02020603050405020304" pitchFamily="18" charset="0"/>
              </a:rPr>
              <a:t>právní ustanovení</a:t>
            </a:r>
            <a:r>
              <a:rPr lang="cs-CZ" sz="2300" kern="0" dirty="0">
                <a:solidFill>
                  <a:srgbClr val="000000"/>
                </a:solidFill>
                <a:effectLst/>
                <a:latin typeface="Arial" panose="020B0604020202020204" pitchFamily="34" charset="0"/>
                <a:ea typeface="Times New Roman" panose="02020603050405020304" pitchFamily="18" charset="0"/>
              </a:rPr>
              <a:t>, podle nichž bylo rozhodováno, a označení účastníků. </a:t>
            </a:r>
            <a:endParaRPr lang="cs-CZ" sz="2300" kern="0" dirty="0">
              <a:effectLst/>
              <a:latin typeface="Arial" panose="020B0604020202020204" pitchFamily="34" charset="0"/>
              <a:ea typeface="Times New Roman" panose="02020603050405020304" pitchFamily="18" charset="0"/>
              <a:cs typeface="Times New Roman" panose="02020603050405020304" pitchFamily="18" charset="0"/>
            </a:endParaRPr>
          </a:p>
          <a:p>
            <a: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t>Nelze odkázat pouze na ustanovení </a:t>
            </a:r>
            <a:r>
              <a:rPr lang="cs-CZ" sz="23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15 odst. 1 </a:t>
            </a:r>
            <a:r>
              <a:rPr lang="cs-CZ" sz="2300" kern="0" dirty="0" err="1">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InfZ</a:t>
            </a:r>
            <a: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t>, který zakotvuje procesní postup povinného subjektu v souvislosti s vydáním rozhodnutí o odmítnutí (části) žádosti. </a:t>
            </a:r>
          </a:p>
          <a:p>
            <a: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t>Z výroku musí být rovněž zřejmé, o jaký taxativně stanovený důvod vyplývající </a:t>
            </a:r>
            <a:b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br>
            <a: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t>z ustanovení </a:t>
            </a:r>
            <a:r>
              <a:rPr lang="cs-CZ" sz="23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7 až § 11b </a:t>
            </a:r>
            <a:r>
              <a:rPr lang="cs-CZ" sz="2300" kern="0" dirty="0" err="1">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InfZ</a:t>
            </a:r>
            <a:r>
              <a:rPr lang="cs-CZ" sz="23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a:t>
            </a:r>
            <a: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t> případně ustanovení </a:t>
            </a:r>
            <a:r>
              <a:rPr lang="cs-CZ" sz="23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některých zvláštních zákonů</a:t>
            </a:r>
            <a: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t>, povinný subjekt své rozhodnutí opírá. </a:t>
            </a:r>
          </a:p>
          <a:p>
            <a:r>
              <a:rPr lang="cs-CZ" sz="2300" kern="0" dirty="0">
                <a:effectLst/>
                <a:latin typeface="Arial" panose="020B0604020202020204" pitchFamily="34" charset="0"/>
                <a:ea typeface="Times New Roman" panose="02020603050405020304" pitchFamily="18" charset="0"/>
                <a:cs typeface="Times New Roman" panose="02020603050405020304" pitchFamily="18" charset="0"/>
              </a:rPr>
              <a:t>Výrok musí být </a:t>
            </a:r>
            <a:r>
              <a:rPr lang="cs-CZ" sz="2300" b="1" kern="0" dirty="0">
                <a:solidFill>
                  <a:srgbClr val="000000"/>
                </a:solidFill>
                <a:effectLst/>
                <a:latin typeface="Arial" panose="020B0604020202020204" pitchFamily="34" charset="0"/>
                <a:ea typeface="Times New Roman" panose="02020603050405020304" pitchFamily="18" charset="0"/>
              </a:rPr>
              <a:t>jasný, přesný, srozumitelný a určitý</a:t>
            </a:r>
            <a:r>
              <a:rPr lang="cs-CZ" sz="2300" kern="0" dirty="0">
                <a:solidFill>
                  <a:srgbClr val="000000"/>
                </a:solidFill>
                <a:effectLst/>
                <a:latin typeface="Arial" panose="020B0604020202020204" pitchFamily="34" charset="0"/>
                <a:ea typeface="Times New Roman" panose="02020603050405020304" pitchFamily="18" charset="0"/>
              </a:rPr>
              <a:t> (srov. např. Nález Ústavního soudu </a:t>
            </a:r>
            <a:r>
              <a:rPr lang="cs-CZ" sz="2300" kern="0" dirty="0" err="1">
                <a:solidFill>
                  <a:srgbClr val="000000"/>
                </a:solidFill>
                <a:effectLst/>
                <a:latin typeface="Arial" panose="020B0604020202020204" pitchFamily="34" charset="0"/>
                <a:ea typeface="Times New Roman" panose="02020603050405020304" pitchFamily="18" charset="0"/>
              </a:rPr>
              <a:t>sp</a:t>
            </a:r>
            <a:r>
              <a:rPr lang="cs-CZ" sz="2300" kern="0" dirty="0">
                <a:solidFill>
                  <a:srgbClr val="000000"/>
                </a:solidFill>
                <a:effectLst/>
                <a:latin typeface="Arial" panose="020B0604020202020204" pitchFamily="34" charset="0"/>
                <a:ea typeface="Times New Roman" panose="02020603050405020304" pitchFamily="18" charset="0"/>
              </a:rPr>
              <a:t>. zn. II. ÚS 583/2003 nebo rozsudek Krajského soudu v Plzni č. j. </a:t>
            </a:r>
            <a:r>
              <a:rPr lang="cs-CZ" sz="2300" u="none" strike="noStrike"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3"/>
              </a:rPr>
              <a:t>30 Ca 394/99</a:t>
            </a:r>
            <a:r>
              <a:rPr lang="cs-CZ" sz="2300" kern="0" dirty="0">
                <a:effectLst/>
                <a:latin typeface="Arial" panose="020B0604020202020204" pitchFamily="34" charset="0"/>
                <a:ea typeface="Times New Roman" panose="02020603050405020304" pitchFamily="18" charset="0"/>
              </a:rPr>
              <a:t>). </a:t>
            </a:r>
          </a:p>
          <a:p>
            <a:r>
              <a:rPr lang="cs-CZ" sz="2300" kern="0" dirty="0">
                <a:effectLst/>
                <a:latin typeface="Arial" panose="020B0604020202020204" pitchFamily="34" charset="0"/>
                <a:ea typeface="Times New Roman" panose="02020603050405020304" pitchFamily="18" charset="0"/>
              </a:rPr>
              <a:t>Jedině výrok rozhodnutí je závazný a vykonatelný! Uvedení zákonných ustanovení, podle nichž je žádost žadatele odmítána, je nezbytnou náležitostí rozhodnutí (výrokové části), uvedení zákonného znění takového ustanovení </a:t>
            </a:r>
            <a:r>
              <a:rPr lang="cs-CZ" sz="2300" kern="0" dirty="0">
                <a:solidFill>
                  <a:srgbClr val="00B050"/>
                </a:solidFill>
                <a:effectLst/>
                <a:latin typeface="Arial" panose="020B0604020202020204" pitchFamily="34" charset="0"/>
                <a:ea typeface="Times New Roman" panose="02020603050405020304" pitchFamily="18" charset="0"/>
              </a:rPr>
              <a:t>v odůvodnění rozhodnutí má však pouze podpůrnou funkci</a:t>
            </a:r>
            <a:r>
              <a:rPr lang="cs-CZ" sz="2300" kern="0" dirty="0">
                <a:effectLst/>
                <a:latin typeface="Arial" panose="020B0604020202020204" pitchFamily="34" charset="0"/>
                <a:ea typeface="Times New Roman" panose="02020603050405020304" pitchFamily="18" charset="0"/>
              </a:rPr>
              <a:t>. </a:t>
            </a:r>
            <a:endParaRPr lang="cs-CZ" sz="2300" dirty="0"/>
          </a:p>
        </p:txBody>
      </p:sp>
      <p:sp>
        <p:nvSpPr>
          <p:cNvPr id="3" name="Zástupný symbol pro číslo snímku 2">
            <a:extLst>
              <a:ext uri="{FF2B5EF4-FFF2-40B4-BE49-F238E27FC236}">
                <a16:creationId xmlns:a16="http://schemas.microsoft.com/office/drawing/2014/main" id="{D82EC22D-7943-9A41-0F7E-CE6F65F51330}"/>
              </a:ext>
            </a:extLst>
          </p:cNvPr>
          <p:cNvSpPr>
            <a:spLocks noGrp="1"/>
          </p:cNvSpPr>
          <p:nvPr>
            <p:ph type="sldNum" sz="quarter" idx="12"/>
          </p:nvPr>
        </p:nvSpPr>
        <p:spPr/>
        <p:txBody>
          <a:bodyPr/>
          <a:lstStyle/>
          <a:p>
            <a:fld id="{157D43A2-98E4-B24E-9228-7624BE346F8E}" type="slidenum">
              <a:rPr lang="cs-CZ" smtClean="0"/>
              <a:pPr/>
              <a:t>23</a:t>
            </a:fld>
            <a:endParaRPr lang="cs-CZ" dirty="0"/>
          </a:p>
        </p:txBody>
      </p:sp>
      <p:sp>
        <p:nvSpPr>
          <p:cNvPr id="4" name="Nadpis 3">
            <a:extLst>
              <a:ext uri="{FF2B5EF4-FFF2-40B4-BE49-F238E27FC236}">
                <a16:creationId xmlns:a16="http://schemas.microsoft.com/office/drawing/2014/main" id="{617C0937-4B2B-F6F5-B489-C0BA76205304}"/>
              </a:ext>
            </a:extLst>
          </p:cNvPr>
          <p:cNvSpPr>
            <a:spLocks noGrp="1"/>
          </p:cNvSpPr>
          <p:nvPr>
            <p:ph type="title"/>
          </p:nvPr>
        </p:nvSpPr>
        <p:spPr/>
        <p:txBody>
          <a:bodyPr/>
          <a:lstStyle/>
          <a:p>
            <a:r>
              <a:rPr lang="cs-CZ" dirty="0"/>
              <a:t>Výrok rozhodnutí</a:t>
            </a:r>
          </a:p>
        </p:txBody>
      </p:sp>
    </p:spTree>
    <p:extLst>
      <p:ext uri="{BB962C8B-B14F-4D97-AF65-F5344CB8AC3E}">
        <p14:creationId xmlns:p14="http://schemas.microsoft.com/office/powerpoint/2010/main" val="40455608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309D69C-F43A-312B-6AC0-B3A46D897DDD}"/>
              </a:ext>
            </a:extLst>
          </p:cNvPr>
          <p:cNvSpPr>
            <a:spLocks noGrp="1"/>
          </p:cNvSpPr>
          <p:nvPr>
            <p:ph idx="1"/>
          </p:nvPr>
        </p:nvSpPr>
        <p:spPr>
          <a:xfrm>
            <a:off x="422026" y="1298712"/>
            <a:ext cx="11597254" cy="5559287"/>
          </a:xfrm>
        </p:spPr>
        <p:txBody>
          <a:bodyPr>
            <a:noAutofit/>
          </a:bodyPr>
          <a:lstStyle/>
          <a:p>
            <a:r>
              <a:rPr lang="cs-CZ" kern="0" dirty="0">
                <a:effectLst/>
                <a:latin typeface="Arial" panose="020B0604020202020204" pitchFamily="34" charset="0"/>
                <a:ea typeface="Times New Roman" panose="02020603050405020304" pitchFamily="18" charset="0"/>
              </a:rPr>
              <a:t>Podle § 8a odst. 2 </a:t>
            </a:r>
            <a:r>
              <a:rPr lang="cs-CZ" kern="0" dirty="0" err="1">
                <a:effectLst/>
                <a:latin typeface="Arial" panose="020B0604020202020204" pitchFamily="34" charset="0"/>
                <a:ea typeface="Times New Roman" panose="02020603050405020304" pitchFamily="18" charset="0"/>
              </a:rPr>
              <a:t>InfZ</a:t>
            </a:r>
            <a:r>
              <a:rPr lang="cs-CZ" kern="0" dirty="0">
                <a:effectLst/>
                <a:latin typeface="Arial" panose="020B0604020202020204" pitchFamily="34" charset="0"/>
                <a:ea typeface="Times New Roman" panose="02020603050405020304" pitchFamily="18" charset="0"/>
              </a:rPr>
              <a:t> platí, že povinný subjekt poskytne osobní údaje o veřejně činné osobě, funkcionáři nebo zaměstnanci veřejné správy, které vypovídají </a:t>
            </a:r>
            <a:r>
              <a:rPr lang="cs-CZ" kern="0" dirty="0">
                <a:solidFill>
                  <a:srgbClr val="FF0000"/>
                </a:solidFill>
                <a:effectLst/>
                <a:latin typeface="Arial" panose="020B0604020202020204" pitchFamily="34" charset="0"/>
                <a:ea typeface="Times New Roman" panose="02020603050405020304" pitchFamily="18" charset="0"/>
              </a:rPr>
              <a:t>o jeho veřejné nebo úřední činnosti </a:t>
            </a:r>
            <a:r>
              <a:rPr lang="cs-CZ" kern="0" dirty="0">
                <a:effectLst/>
                <a:latin typeface="Arial" panose="020B0604020202020204" pitchFamily="34" charset="0"/>
                <a:ea typeface="Times New Roman" panose="02020603050405020304" pitchFamily="18" charset="0"/>
              </a:rPr>
              <a:t>nebo o jeho funkčním nebo pracovním zařazení. </a:t>
            </a:r>
          </a:p>
          <a:p>
            <a:r>
              <a:rPr lang="cs-CZ" kern="0" dirty="0">
                <a:effectLst/>
                <a:latin typeface="Arial" panose="020B0604020202020204" pitchFamily="34" charset="0"/>
                <a:ea typeface="Times New Roman" panose="02020603050405020304" pitchFamily="18" charset="0"/>
              </a:rPr>
              <a:t>V této souvislosti je potřeba poukázat na ustálenou judikaturu příslušných soudů, z nichž vyplývá, že </a:t>
            </a:r>
            <a:r>
              <a:rPr lang="cs-CZ" kern="0" dirty="0">
                <a:solidFill>
                  <a:srgbClr val="FF0000"/>
                </a:solidFill>
                <a:effectLst/>
                <a:latin typeface="Arial" panose="020B0604020202020204" pitchFamily="34" charset="0"/>
                <a:ea typeface="Times New Roman" panose="02020603050405020304" pitchFamily="18" charset="0"/>
              </a:rPr>
              <a:t>do sféry veřejné patří také údaje o dosaženém vzdělání zaměstnanců veřejné správy</a:t>
            </a:r>
            <a:r>
              <a:rPr lang="cs-CZ" kern="0" dirty="0">
                <a:effectLst/>
                <a:latin typeface="Arial" panose="020B0604020202020204" pitchFamily="34" charset="0"/>
                <a:ea typeface="Times New Roman" panose="02020603050405020304" pitchFamily="18" charset="0"/>
              </a:rPr>
              <a:t>. </a:t>
            </a:r>
          </a:p>
          <a:p>
            <a:r>
              <a:rPr lang="cs-CZ" kern="0" dirty="0">
                <a:ea typeface="Times New Roman" panose="02020603050405020304" pitchFamily="18" charset="0"/>
              </a:rPr>
              <a:t>„</a:t>
            </a:r>
            <a:r>
              <a:rPr lang="cs-CZ" kern="0" dirty="0">
                <a:effectLst/>
                <a:latin typeface="Arial" panose="020B0604020202020204" pitchFamily="34" charset="0"/>
                <a:ea typeface="Times New Roman" panose="02020603050405020304" pitchFamily="18" charset="0"/>
              </a:rPr>
              <a:t>Otázky, zda jsou pracovní pozice ve veřejné správě obsazovány lidmi s odpovídající kvalifikací, jsou důvodně předmětem veřejného zájmu a jsou způsobilé přispět k veřejné diskuzi“ (srov. např. </a:t>
            </a:r>
            <a:r>
              <a:rPr lang="cs-CZ" kern="0" dirty="0">
                <a:effectLst/>
                <a:latin typeface="Arial" panose="020B0604020202020204" pitchFamily="34" charset="0"/>
                <a:ea typeface="Times New Roman" panose="02020603050405020304" pitchFamily="18" charset="0"/>
                <a:cs typeface="Times New Roman" panose="02020603050405020304" pitchFamily="18" charset="0"/>
              </a:rPr>
              <a:t>rozsudek NSS ze dne 25. 3. 2015, č. j. 8 As 12/2015 – 46). </a:t>
            </a:r>
          </a:p>
          <a:p>
            <a:r>
              <a:rPr lang="cs-CZ" kern="0" dirty="0">
                <a:effectLst/>
                <a:latin typeface="Arial" panose="020B0604020202020204" pitchFamily="34" charset="0"/>
                <a:ea typeface="Times New Roman" panose="02020603050405020304" pitchFamily="18" charset="0"/>
              </a:rPr>
              <a:t>Na tyto požadované údaje tudíž dopadá právo na informace zaručené v čl. 17 odst. 4 Listiny základních práv a svobod.</a:t>
            </a:r>
            <a:endParaRPr lang="cs-CZ" dirty="0"/>
          </a:p>
        </p:txBody>
      </p:sp>
      <p:sp>
        <p:nvSpPr>
          <p:cNvPr id="3" name="Zástupný symbol pro číslo snímku 2">
            <a:extLst>
              <a:ext uri="{FF2B5EF4-FFF2-40B4-BE49-F238E27FC236}">
                <a16:creationId xmlns:a16="http://schemas.microsoft.com/office/drawing/2014/main" id="{9A2478C3-7D59-7FA4-7136-B88C90BCE2E9}"/>
              </a:ext>
            </a:extLst>
          </p:cNvPr>
          <p:cNvSpPr>
            <a:spLocks noGrp="1"/>
          </p:cNvSpPr>
          <p:nvPr>
            <p:ph type="sldNum" sz="quarter" idx="12"/>
          </p:nvPr>
        </p:nvSpPr>
        <p:spPr>
          <a:xfrm>
            <a:off x="9042400" y="5951387"/>
            <a:ext cx="2743200" cy="906612"/>
          </a:xfrm>
        </p:spPr>
        <p:txBody>
          <a:bodyPr/>
          <a:lstStyle/>
          <a:p>
            <a:fld id="{157D43A2-98E4-B24E-9228-7624BE346F8E}" type="slidenum">
              <a:rPr lang="cs-CZ" smtClean="0"/>
              <a:pPr/>
              <a:t>24</a:t>
            </a:fld>
            <a:endParaRPr lang="cs-CZ" dirty="0"/>
          </a:p>
        </p:txBody>
      </p:sp>
      <p:sp>
        <p:nvSpPr>
          <p:cNvPr id="4" name="Nadpis 3">
            <a:extLst>
              <a:ext uri="{FF2B5EF4-FFF2-40B4-BE49-F238E27FC236}">
                <a16:creationId xmlns:a16="http://schemas.microsoft.com/office/drawing/2014/main" id="{F63B4687-15A8-B018-F55E-42F31E959CBA}"/>
              </a:ext>
            </a:extLst>
          </p:cNvPr>
          <p:cNvSpPr>
            <a:spLocks noGrp="1"/>
          </p:cNvSpPr>
          <p:nvPr>
            <p:ph type="title"/>
          </p:nvPr>
        </p:nvSpPr>
        <p:spPr/>
        <p:txBody>
          <a:bodyPr/>
          <a:lstStyle/>
          <a:p>
            <a:r>
              <a:rPr lang="cs-CZ" dirty="0"/>
              <a:t>Údaje o vzdělání jako osobní údaje</a:t>
            </a:r>
          </a:p>
        </p:txBody>
      </p:sp>
    </p:spTree>
    <p:extLst>
      <p:ext uri="{BB962C8B-B14F-4D97-AF65-F5344CB8AC3E}">
        <p14:creationId xmlns:p14="http://schemas.microsoft.com/office/powerpoint/2010/main" val="2838115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22026" y="1298712"/>
            <a:ext cx="11264900" cy="5396727"/>
          </a:xfrm>
        </p:spPr>
        <p:txBody>
          <a:bodyPr>
            <a:normAutofit/>
          </a:bodyPr>
          <a:lstStyle/>
          <a:p>
            <a:r>
              <a:rPr lang="cs-CZ" sz="3000" dirty="0"/>
              <a:t>Novela č. 241/2022 – účinnost od 1. ledna 2023</a:t>
            </a:r>
          </a:p>
          <a:p>
            <a:pPr lvl="1"/>
            <a:r>
              <a:rPr lang="cs-CZ" sz="2800" dirty="0"/>
              <a:t>Zjednodušení postupu povinných subjektů při poskytování kopií dokumentů, z nichž byly vyloučeny pouze osobní údaje nebo informace, které jsou bankovním nebo obchodním tajemstvím a které povinný subjekt získal při postupech podle správního, daňového nebo kontrolního řádu</a:t>
            </a:r>
          </a:p>
          <a:p>
            <a:r>
              <a:rPr lang="cs-CZ" sz="3000" dirty="0"/>
              <a:t>Povinný subjekt v těchto případech nemusí vydávat rozhodnutí o odmítnutí žádosti</a:t>
            </a:r>
          </a:p>
          <a:p>
            <a:r>
              <a:rPr lang="cs-CZ" sz="3000" dirty="0"/>
              <a:t>Žadatel může přímo v podané žádosti nebo do 15 dnů ode dne doručení požadované informace sdělit, že trvá na vydání rozhodnutí -&gt; poté povinný subjekt požadované rozhodnutí vydá</a:t>
            </a:r>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25</a:t>
            </a:fld>
            <a:endParaRPr lang="cs-CZ" dirty="0"/>
          </a:p>
        </p:txBody>
      </p:sp>
      <p:sp>
        <p:nvSpPr>
          <p:cNvPr id="4" name="Nadpis 3"/>
          <p:cNvSpPr>
            <a:spLocks noGrp="1"/>
          </p:cNvSpPr>
          <p:nvPr>
            <p:ph type="title"/>
          </p:nvPr>
        </p:nvSpPr>
        <p:spPr/>
        <p:txBody>
          <a:bodyPr/>
          <a:lstStyle/>
          <a:p>
            <a:r>
              <a:rPr lang="cs-CZ" dirty="0"/>
              <a:t>Zjednodušená </a:t>
            </a:r>
            <a:r>
              <a:rPr lang="cs-CZ" dirty="0" err="1"/>
              <a:t>anonymizace</a:t>
            </a:r>
            <a:endParaRPr lang="cs-CZ" dirty="0"/>
          </a:p>
        </p:txBody>
      </p:sp>
    </p:spTree>
    <p:extLst>
      <p:ext uri="{BB962C8B-B14F-4D97-AF65-F5344CB8AC3E}">
        <p14:creationId xmlns:p14="http://schemas.microsoft.com/office/powerpoint/2010/main" val="3659904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27211E6-E8A8-3A79-C138-E76314977AF0}"/>
              </a:ext>
            </a:extLst>
          </p:cNvPr>
          <p:cNvSpPr>
            <a:spLocks noGrp="1"/>
          </p:cNvSpPr>
          <p:nvPr>
            <p:ph idx="1"/>
          </p:nvPr>
        </p:nvSpPr>
        <p:spPr/>
        <p:txBody>
          <a:bodyPr>
            <a:normAutofit lnSpcReduction="10000"/>
          </a:bodyPr>
          <a:lstStyle/>
          <a:p>
            <a:r>
              <a:rPr lang="cs-CZ" dirty="0"/>
              <a:t>Čl. 4 odst. 1 GDPR</a:t>
            </a:r>
          </a:p>
          <a:p>
            <a:pPr lvl="1"/>
            <a:r>
              <a:rPr lang="cs-CZ" dirty="0"/>
              <a:t>Veškeré informace o identifikované nebo identifikovatelné FO</a:t>
            </a:r>
          </a:p>
          <a:p>
            <a:pPr lvl="1"/>
            <a:r>
              <a:rPr lang="cs-CZ" dirty="0"/>
              <a:t>Identifikovatelnou FO je FO, kterou lze přímo či nepřímo identifikovat, zejména odkazem na určitý identifikátor, např. jméno, identifikační číslo, lokační údaje, síťový identifikátor nebo na jeden či více zvláštních prvků fyzické, fyziologické, genetické, psychické ekonomické, kulturní nebo společenské identity této FO</a:t>
            </a:r>
          </a:p>
          <a:p>
            <a:r>
              <a:rPr lang="cs-CZ" dirty="0"/>
              <a:t>znakem osobního údaje je individuální určitelnost konkrétní osoby, resp. její </a:t>
            </a:r>
            <a:r>
              <a:rPr lang="cs-CZ" dirty="0" err="1"/>
              <a:t>kontaktovatelnost</a:t>
            </a:r>
            <a:r>
              <a:rPr lang="cs-CZ" dirty="0"/>
              <a:t> na základě posuzovaného údaje</a:t>
            </a:r>
          </a:p>
          <a:p>
            <a:r>
              <a:rPr lang="cs-CZ" dirty="0"/>
              <a:t>NSS 1 As 387/2019</a:t>
            </a:r>
          </a:p>
          <a:p>
            <a:pPr lvl="1"/>
            <a:r>
              <a:rPr lang="cs-CZ" dirty="0"/>
              <a:t>„…informace je osobním údajem, existují-li jakékoliv osoby nebo orgány, které by daný subjekt údajů dokázaly na základě předmětné informace (ve spojení s jimi dostupnými doplňujícími údaji) identifikovat</a:t>
            </a:r>
          </a:p>
        </p:txBody>
      </p:sp>
      <p:sp>
        <p:nvSpPr>
          <p:cNvPr id="3" name="Zástupný symbol pro číslo snímku 2">
            <a:extLst>
              <a:ext uri="{FF2B5EF4-FFF2-40B4-BE49-F238E27FC236}">
                <a16:creationId xmlns:a16="http://schemas.microsoft.com/office/drawing/2014/main" id="{4BEBE503-5EE9-91EF-4EAB-33D21DD6EDC1}"/>
              </a:ext>
            </a:extLst>
          </p:cNvPr>
          <p:cNvSpPr>
            <a:spLocks noGrp="1"/>
          </p:cNvSpPr>
          <p:nvPr>
            <p:ph type="sldNum" sz="quarter" idx="12"/>
          </p:nvPr>
        </p:nvSpPr>
        <p:spPr/>
        <p:txBody>
          <a:bodyPr/>
          <a:lstStyle/>
          <a:p>
            <a:fld id="{157D43A2-98E4-B24E-9228-7624BE346F8E}" type="slidenum">
              <a:rPr lang="cs-CZ" smtClean="0"/>
              <a:pPr/>
              <a:t>26</a:t>
            </a:fld>
            <a:endParaRPr lang="cs-CZ" dirty="0"/>
          </a:p>
        </p:txBody>
      </p:sp>
      <p:sp>
        <p:nvSpPr>
          <p:cNvPr id="4" name="Nadpis 3">
            <a:extLst>
              <a:ext uri="{FF2B5EF4-FFF2-40B4-BE49-F238E27FC236}">
                <a16:creationId xmlns:a16="http://schemas.microsoft.com/office/drawing/2014/main" id="{2D8C4B23-3E3D-3430-367D-1030019EC1F6}"/>
              </a:ext>
            </a:extLst>
          </p:cNvPr>
          <p:cNvSpPr>
            <a:spLocks noGrp="1"/>
          </p:cNvSpPr>
          <p:nvPr>
            <p:ph type="title"/>
          </p:nvPr>
        </p:nvSpPr>
        <p:spPr/>
        <p:txBody>
          <a:bodyPr>
            <a:normAutofit fontScale="90000"/>
          </a:bodyPr>
          <a:lstStyle/>
          <a:p>
            <a:r>
              <a:rPr lang="cs-CZ" dirty="0"/>
              <a:t>Zjednodušená anonymizace – osobní údaje</a:t>
            </a:r>
          </a:p>
        </p:txBody>
      </p:sp>
    </p:spTree>
    <p:extLst>
      <p:ext uri="{BB962C8B-B14F-4D97-AF65-F5344CB8AC3E}">
        <p14:creationId xmlns:p14="http://schemas.microsoft.com/office/powerpoint/2010/main" val="16759435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obsah 3">
            <a:extLst>
              <a:ext uri="{FF2B5EF4-FFF2-40B4-BE49-F238E27FC236}">
                <a16:creationId xmlns:a16="http://schemas.microsoft.com/office/drawing/2014/main" id="{089CBBB0-5EDA-6883-F365-7C627872B4DE}"/>
              </a:ext>
            </a:extLst>
          </p:cNvPr>
          <p:cNvSpPr>
            <a:spLocks noGrp="1"/>
          </p:cNvSpPr>
          <p:nvPr>
            <p:ph idx="1"/>
          </p:nvPr>
        </p:nvSpPr>
        <p:spPr/>
        <p:txBody>
          <a:bodyPr>
            <a:normAutofit/>
          </a:bodyPr>
          <a:lstStyle/>
          <a:p>
            <a:r>
              <a:rPr lang="cs-CZ" sz="2300" dirty="0"/>
              <a:t>§ 8a odst. 2 </a:t>
            </a:r>
            <a:r>
              <a:rPr lang="cs-CZ" sz="2300" dirty="0" err="1"/>
              <a:t>InfZ</a:t>
            </a:r>
            <a:endParaRPr lang="cs-CZ" sz="2300" dirty="0"/>
          </a:p>
          <a:p>
            <a:pPr lvl="1"/>
            <a:r>
              <a:rPr lang="cs-CZ" sz="2300" dirty="0"/>
              <a:t>Poskytují se osobní údaje o veřejně činné osobě, funkcionáři nebo zaměstnanci VES, které vypovídají o jeho veřejné nebo úřední činnosti nebo o jeho funkčním nebo pracovní zařazení</a:t>
            </a:r>
          </a:p>
          <a:p>
            <a:r>
              <a:rPr lang="cs-CZ" sz="2300" dirty="0"/>
              <a:t>§ 8b </a:t>
            </a:r>
            <a:r>
              <a:rPr lang="cs-CZ" sz="2300" dirty="0" err="1"/>
              <a:t>InfZ</a:t>
            </a:r>
            <a:endParaRPr lang="cs-CZ" sz="2300" dirty="0"/>
          </a:p>
          <a:p>
            <a:pPr lvl="1"/>
            <a:r>
              <a:rPr lang="cs-CZ" sz="2300" dirty="0"/>
              <a:t>Poskytují se základní osobní údaje o osobě, které byly poskytnuty veřejné prostředky</a:t>
            </a:r>
          </a:p>
          <a:p>
            <a:pPr lvl="1"/>
            <a:r>
              <a:rPr lang="cs-CZ" sz="2300" b="1" dirty="0"/>
              <a:t>POZOR! </a:t>
            </a:r>
            <a:r>
              <a:rPr lang="cs-CZ" sz="2300" dirty="0"/>
              <a:t>Nevztahuje se na poskytování veřejných prostředků podle zákonů v oblasti sociální, poskytování zdravotních služeb, hmotného zabezpečení v nezaměstnanosti, státní podpory stavebního spoření a státní pomoci při obnově území</a:t>
            </a:r>
          </a:p>
          <a:p>
            <a:pPr lvl="1"/>
            <a:r>
              <a:rPr lang="cs-CZ" sz="2300" dirty="0"/>
              <a:t>Základní osobní údaje – jméno, příjmení, rok narození, obec, kde má příjemce trvalý pobyt, výše, účel a podmínky poskytnutých veřejných prostředků</a:t>
            </a:r>
          </a:p>
        </p:txBody>
      </p:sp>
      <p:sp>
        <p:nvSpPr>
          <p:cNvPr id="2" name="Zástupný symbol pro číslo snímku 1">
            <a:extLst>
              <a:ext uri="{FF2B5EF4-FFF2-40B4-BE49-F238E27FC236}">
                <a16:creationId xmlns:a16="http://schemas.microsoft.com/office/drawing/2014/main" id="{8049E82B-6011-44BF-7585-287079707286}"/>
              </a:ext>
            </a:extLst>
          </p:cNvPr>
          <p:cNvSpPr>
            <a:spLocks noGrp="1"/>
          </p:cNvSpPr>
          <p:nvPr>
            <p:ph type="sldNum" sz="quarter" idx="12"/>
          </p:nvPr>
        </p:nvSpPr>
        <p:spPr/>
        <p:txBody>
          <a:bodyPr/>
          <a:lstStyle/>
          <a:p>
            <a:fld id="{157D43A2-98E4-B24E-9228-7624BE346F8E}" type="slidenum">
              <a:rPr lang="cs-CZ" smtClean="0"/>
              <a:t>27</a:t>
            </a:fld>
            <a:endParaRPr lang="cs-CZ" dirty="0"/>
          </a:p>
        </p:txBody>
      </p:sp>
      <p:sp>
        <p:nvSpPr>
          <p:cNvPr id="3" name="Nadpis 2">
            <a:extLst>
              <a:ext uri="{FF2B5EF4-FFF2-40B4-BE49-F238E27FC236}">
                <a16:creationId xmlns:a16="http://schemas.microsoft.com/office/drawing/2014/main" id="{11F68720-1DAF-4842-7222-F9D31F223787}"/>
              </a:ext>
            </a:extLst>
          </p:cNvPr>
          <p:cNvSpPr>
            <a:spLocks noGrp="1"/>
          </p:cNvSpPr>
          <p:nvPr>
            <p:ph type="title"/>
          </p:nvPr>
        </p:nvSpPr>
        <p:spPr/>
        <p:txBody>
          <a:bodyPr>
            <a:normAutofit fontScale="90000"/>
          </a:bodyPr>
          <a:lstStyle/>
          <a:p>
            <a:r>
              <a:rPr lang="cs-CZ" dirty="0"/>
              <a:t>Zjednodušená anonymizace – osobní údaj</a:t>
            </a:r>
          </a:p>
        </p:txBody>
      </p:sp>
    </p:spTree>
    <p:extLst>
      <p:ext uri="{BB962C8B-B14F-4D97-AF65-F5344CB8AC3E}">
        <p14:creationId xmlns:p14="http://schemas.microsoft.com/office/powerpoint/2010/main" val="38958692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0541C49-6E9D-556D-7DEC-EA6E9058AD2F}"/>
              </a:ext>
            </a:extLst>
          </p:cNvPr>
          <p:cNvSpPr>
            <a:spLocks noGrp="1"/>
          </p:cNvSpPr>
          <p:nvPr>
            <p:ph idx="1"/>
          </p:nvPr>
        </p:nvSpPr>
        <p:spPr>
          <a:xfrm>
            <a:off x="422026" y="1412240"/>
            <a:ext cx="11505814" cy="5445760"/>
          </a:xfrm>
        </p:spPr>
        <p:txBody>
          <a:bodyPr>
            <a:normAutofit/>
          </a:bodyPr>
          <a:lstStyle/>
          <a:p>
            <a:r>
              <a:rPr lang="cs-CZ" sz="2400" dirty="0">
                <a:effectLst/>
                <a:latin typeface="Arial" panose="020B0604020202020204" pitchFamily="34" charset="0"/>
                <a:ea typeface="Times New Roman" panose="02020603050405020304" pitchFamily="18" charset="0"/>
                <a:cs typeface="Times New Roman" panose="02020603050405020304" pitchFamily="18" charset="0"/>
              </a:rPr>
              <a:t>Pokud jde o aplikaci správního řádu, ustanovení </a:t>
            </a:r>
            <a:r>
              <a:rPr lang="cs-CZ" sz="2400" u="none" strike="noStrike" dirty="0">
                <a:effectLst/>
                <a:latin typeface="Arial" panose="020B06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správního řádu</a:t>
            </a:r>
            <a:r>
              <a:rPr lang="cs-CZ" sz="2400" dirty="0">
                <a:effectLst/>
                <a:latin typeface="Arial" panose="020B0604020202020204" pitchFamily="34" charset="0"/>
                <a:ea typeface="Times New Roman" panose="02020603050405020304" pitchFamily="18" charset="0"/>
                <a:cs typeface="Times New Roman" panose="02020603050405020304" pitchFamily="18" charset="0"/>
              </a:rPr>
              <a:t> se podle </a:t>
            </a:r>
            <a:r>
              <a:rPr lang="cs-CZ" sz="2400" u="none" strike="noStrike" dirty="0">
                <a:effectLst/>
                <a:latin typeface="Arial" panose="020B0604020202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 20 odst. 4</a:t>
            </a:r>
            <a:r>
              <a:rPr lang="cs-CZ" sz="2400" dirty="0">
                <a:effectLst/>
                <a:latin typeface="Arial" panose="020B0604020202020204" pitchFamily="34" charset="0"/>
                <a:ea typeface="Times New Roman" panose="02020603050405020304" pitchFamily="18" charset="0"/>
                <a:cs typeface="Times New Roman" panose="02020603050405020304" pitchFamily="18" charset="0"/>
              </a:rPr>
              <a:t> informačního zákona použijí jen </a:t>
            </a:r>
            <a:r>
              <a:rPr lang="cs-CZ" sz="24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při vyjmenovaných postupech</a:t>
            </a:r>
            <a:r>
              <a:rPr lang="cs-CZ" sz="2400" dirty="0">
                <a:effectLst/>
                <a:latin typeface="Arial" panose="020B0604020202020204" pitchFamily="34" charset="0"/>
                <a:ea typeface="Times New Roman" panose="02020603050405020304" pitchFamily="18" charset="0"/>
                <a:cs typeface="Times New Roman" panose="02020603050405020304" pitchFamily="18" charset="0"/>
              </a:rPr>
              <a:t> podle </a:t>
            </a:r>
            <a:r>
              <a:rPr lang="cs-CZ" sz="2400" dirty="0" err="1">
                <a:effectLst/>
                <a:latin typeface="Arial" panose="020B0604020202020204" pitchFamily="34" charset="0"/>
                <a:ea typeface="Times New Roman" panose="02020603050405020304" pitchFamily="18" charset="0"/>
                <a:cs typeface="Times New Roman" panose="02020603050405020304" pitchFamily="18" charset="0"/>
              </a:rPr>
              <a:t>InfZ</a:t>
            </a:r>
            <a:r>
              <a:rPr lang="cs-CZ" sz="2400" dirty="0">
                <a:effectLst/>
                <a:latin typeface="Arial" panose="020B0604020202020204" pitchFamily="34" charset="0"/>
                <a:ea typeface="Times New Roman" panose="02020603050405020304" pitchFamily="18" charset="0"/>
                <a:cs typeface="Times New Roman" panose="02020603050405020304" pitchFamily="18" charset="0"/>
              </a:rPr>
              <a:t>. </a:t>
            </a:r>
          </a:p>
          <a:p>
            <a:r>
              <a:rPr lang="cs-CZ" sz="2400" dirty="0">
                <a:effectLst/>
                <a:latin typeface="Arial" panose="020B0604020202020204" pitchFamily="34" charset="0"/>
                <a:ea typeface="Times New Roman" panose="02020603050405020304" pitchFamily="18" charset="0"/>
                <a:cs typeface="Times New Roman" panose="02020603050405020304" pitchFamily="18" charset="0"/>
              </a:rPr>
              <a:t>Konkrétně pro </a:t>
            </a:r>
          </a:p>
          <a:p>
            <a:pPr lvl="1"/>
            <a:r>
              <a:rPr lang="cs-CZ" sz="2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rozhodnutí o</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 </a:t>
            </a:r>
            <a:r>
              <a:rPr lang="cs-CZ" sz="2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odmítnutí</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 žádosti, pro </a:t>
            </a:r>
          </a:p>
          <a:p>
            <a:pPr lvl="1"/>
            <a:r>
              <a:rPr lang="cs-CZ" sz="2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odvolací</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 řízení, pro </a:t>
            </a:r>
          </a:p>
          <a:p>
            <a:pPr lvl="1"/>
            <a:r>
              <a:rPr lang="cs-CZ" sz="2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vykonatelnost příkazu </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poskytnout informace a</a:t>
            </a:r>
            <a:endParaRPr lang="cs-CZ" sz="2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p>
            <a:pPr lvl="1"/>
            <a:r>
              <a:rPr lang="cs-CZ" sz="2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pro počítání lhůt v řízení o stížnosti, doručování a náklady řízení</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 </a:t>
            </a:r>
          </a:p>
          <a:p>
            <a:r>
              <a:rPr lang="cs-CZ" sz="2400" dirty="0">
                <a:effectLst/>
                <a:latin typeface="Arial" panose="020B0604020202020204" pitchFamily="34" charset="0"/>
                <a:ea typeface="Times New Roman" panose="02020603050405020304" pitchFamily="18" charset="0"/>
                <a:cs typeface="Times New Roman" panose="02020603050405020304" pitchFamily="18" charset="0"/>
              </a:rPr>
              <a:t>Dále se při jakémkoli postupu podle </a:t>
            </a:r>
            <a:r>
              <a:rPr lang="cs-CZ" sz="2400" u="none" strike="noStrike" dirty="0">
                <a:effectLst/>
                <a:latin typeface="Arial" panose="020B06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zákona o svobodném přístupu k informacím</a:t>
            </a:r>
            <a:r>
              <a:rPr lang="cs-CZ" sz="2400" dirty="0">
                <a:effectLst/>
                <a:latin typeface="Arial" panose="020B0604020202020204" pitchFamily="34" charset="0"/>
                <a:ea typeface="Times New Roman" panose="02020603050405020304" pitchFamily="18" charset="0"/>
                <a:cs typeface="Times New Roman" panose="02020603050405020304" pitchFamily="18" charset="0"/>
              </a:rPr>
              <a:t> použijí</a:t>
            </a:r>
            <a:r>
              <a:rPr lang="cs-CZ" sz="24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a:t>
            </a:r>
          </a:p>
          <a:p>
            <a:pPr lvl="1"/>
            <a:r>
              <a:rPr lang="cs-CZ" sz="20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základní zásady</a:t>
            </a:r>
            <a:r>
              <a:rPr lang="cs-CZ" sz="2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činnosti správních orgánů (tj. </a:t>
            </a:r>
            <a:r>
              <a:rPr lang="cs-CZ" sz="2000" u="none" strike="noStrike" dirty="0">
                <a:effectLst/>
                <a:latin typeface="Arial" panose="020B0604020202020204" pitchFamily="34" charset="0"/>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 2 až 8 správního řádu</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 </a:t>
            </a:r>
          </a:p>
          <a:p>
            <a:pPr lvl="1"/>
            <a:r>
              <a:rPr lang="cs-CZ" sz="2000" dirty="0">
                <a:effectLst/>
                <a:latin typeface="Arial" panose="020B0604020202020204" pitchFamily="34" charset="0"/>
                <a:ea typeface="Times New Roman" panose="02020603050405020304" pitchFamily="18" charset="0"/>
                <a:cs typeface="Times New Roman" panose="02020603050405020304" pitchFamily="18" charset="0"/>
              </a:rPr>
              <a:t>ustanovení o </a:t>
            </a:r>
            <a:r>
              <a:rPr lang="cs-CZ" sz="20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počítání lhůt </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(tj. </a:t>
            </a:r>
            <a:r>
              <a:rPr lang="cs-CZ" sz="2000" u="none" strike="noStrike" dirty="0">
                <a:effectLst/>
                <a:latin typeface="Arial" panose="020B0604020202020204" pitchFamily="34" charset="0"/>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 40 správního řádu</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 </a:t>
            </a:r>
          </a:p>
          <a:p>
            <a:pPr lvl="1"/>
            <a:r>
              <a:rPr lang="cs-CZ" sz="2000" dirty="0">
                <a:effectLst/>
                <a:latin typeface="Arial" panose="020B0604020202020204" pitchFamily="34" charset="0"/>
                <a:ea typeface="Times New Roman" panose="02020603050405020304" pitchFamily="18" charset="0"/>
                <a:cs typeface="Times New Roman" panose="02020603050405020304" pitchFamily="18" charset="0"/>
              </a:rPr>
              <a:t>ustanovení o ochraně před </a:t>
            </a:r>
            <a:r>
              <a:rPr lang="cs-CZ" sz="20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nečinností</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 (tj. </a:t>
            </a:r>
            <a:r>
              <a:rPr lang="cs-CZ" sz="2000" u="none" strike="noStrike" dirty="0">
                <a:effectLst/>
                <a:latin typeface="Arial" panose="020B0604020202020204" pitchFamily="34" charset="0"/>
                <a:ea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 80 správního řádu</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 </a:t>
            </a:r>
          </a:p>
          <a:p>
            <a:pPr lvl="1"/>
            <a:r>
              <a:rPr lang="cs-CZ" sz="2000" dirty="0">
                <a:effectLst/>
                <a:latin typeface="Arial" panose="020B0604020202020204" pitchFamily="34" charset="0"/>
                <a:ea typeface="Times New Roman" panose="02020603050405020304" pitchFamily="18" charset="0"/>
                <a:cs typeface="Times New Roman" panose="02020603050405020304" pitchFamily="18" charset="0"/>
              </a:rPr>
              <a:t>v rozsahu § 16b ustanovení o </a:t>
            </a:r>
            <a:r>
              <a:rPr lang="cs-CZ" sz="20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přezkumném řízení </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(tj. § 94 až 99 správního řádu) a </a:t>
            </a:r>
          </a:p>
          <a:p>
            <a:pPr lvl="1"/>
            <a:r>
              <a:rPr lang="cs-CZ" sz="2000" dirty="0">
                <a:effectLst/>
                <a:latin typeface="Arial" panose="020B0604020202020204" pitchFamily="34" charset="0"/>
                <a:ea typeface="Times New Roman" panose="02020603050405020304" pitchFamily="18" charset="0"/>
                <a:cs typeface="Times New Roman" panose="02020603050405020304" pitchFamily="18" charset="0"/>
              </a:rPr>
              <a:t>ustanovení </a:t>
            </a:r>
            <a:r>
              <a:rPr lang="cs-CZ" sz="2000" b="1" u="none" strike="noStrike"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a:t>
            </a:r>
            <a:r>
              <a:rPr lang="cs-CZ" sz="2000" u="none" strike="noStrike" dirty="0">
                <a:effectLst/>
                <a:latin typeface="Arial" panose="020B0604020202020204" pitchFamily="34"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 </a:t>
            </a:r>
            <a:r>
              <a:rPr lang="cs-CZ" sz="2000" b="1" u="none" strike="noStrike"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178</a:t>
            </a:r>
            <a:r>
              <a:rPr lang="cs-CZ" sz="2000" u="none" strike="noStrike" dirty="0">
                <a:effectLst/>
                <a:latin typeface="Arial" panose="020B0604020202020204" pitchFamily="34"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 správního řádu</a:t>
            </a:r>
            <a:r>
              <a:rPr lang="cs-CZ" sz="2000" dirty="0">
                <a:effectLst/>
                <a:latin typeface="Arial" panose="020B0604020202020204" pitchFamily="34" charset="0"/>
                <a:ea typeface="Times New Roman" panose="02020603050405020304" pitchFamily="18" charset="0"/>
                <a:cs typeface="Times New Roman" panose="02020603050405020304" pitchFamily="18" charset="0"/>
              </a:rPr>
              <a:t> (tj. o určení nadřízeného správního orgánu). </a:t>
            </a:r>
          </a:p>
          <a:p>
            <a:pPr marL="457200" lvl="1" indent="0">
              <a:buNone/>
            </a:pPr>
            <a:r>
              <a:rPr lang="cs-CZ" sz="20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V ostatním se </a:t>
            </a:r>
            <a:r>
              <a:rPr lang="cs-CZ" sz="2000" u="none" strike="noStrike"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správní řád</a:t>
            </a:r>
            <a:r>
              <a:rPr lang="cs-CZ" sz="20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cs-CZ" sz="20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nepoužije</a:t>
            </a:r>
            <a:r>
              <a:rPr lang="cs-CZ" sz="20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cs-CZ" sz="2000" dirty="0">
              <a:solidFill>
                <a:srgbClr val="0070C0"/>
              </a:solidFill>
              <a:effectLst/>
              <a:latin typeface="Teuton Normal CE" panose="02000506080000020004" pitchFamily="2" charset="0"/>
              <a:ea typeface="Times New Roman" panose="02020603050405020304" pitchFamily="18" charset="0"/>
              <a:cs typeface="Times New Roman" panose="02020603050405020304" pitchFamily="18" charset="0"/>
            </a:endParaRPr>
          </a:p>
          <a:p>
            <a:endParaRPr lang="cs-CZ" dirty="0"/>
          </a:p>
        </p:txBody>
      </p:sp>
      <p:sp>
        <p:nvSpPr>
          <p:cNvPr id="3" name="Zástupný symbol pro číslo snímku 2">
            <a:extLst>
              <a:ext uri="{FF2B5EF4-FFF2-40B4-BE49-F238E27FC236}">
                <a16:creationId xmlns:a16="http://schemas.microsoft.com/office/drawing/2014/main" id="{5438F636-0DB9-9A6C-82D7-8B7B0083CAAD}"/>
              </a:ext>
            </a:extLst>
          </p:cNvPr>
          <p:cNvSpPr>
            <a:spLocks noGrp="1"/>
          </p:cNvSpPr>
          <p:nvPr>
            <p:ph type="sldNum" sz="quarter" idx="12"/>
          </p:nvPr>
        </p:nvSpPr>
        <p:spPr/>
        <p:txBody>
          <a:bodyPr/>
          <a:lstStyle/>
          <a:p>
            <a:fld id="{157D43A2-98E4-B24E-9228-7624BE346F8E}" type="slidenum">
              <a:rPr lang="cs-CZ" smtClean="0"/>
              <a:pPr/>
              <a:t>28</a:t>
            </a:fld>
            <a:endParaRPr lang="cs-CZ" dirty="0"/>
          </a:p>
        </p:txBody>
      </p:sp>
      <p:sp>
        <p:nvSpPr>
          <p:cNvPr id="4" name="Nadpis 3">
            <a:extLst>
              <a:ext uri="{FF2B5EF4-FFF2-40B4-BE49-F238E27FC236}">
                <a16:creationId xmlns:a16="http://schemas.microsoft.com/office/drawing/2014/main" id="{AB80E359-420D-36E1-E910-4C72569853EB}"/>
              </a:ext>
            </a:extLst>
          </p:cNvPr>
          <p:cNvSpPr>
            <a:spLocks noGrp="1"/>
          </p:cNvSpPr>
          <p:nvPr>
            <p:ph type="title"/>
          </p:nvPr>
        </p:nvSpPr>
        <p:spPr/>
        <p:txBody>
          <a:bodyPr/>
          <a:lstStyle/>
          <a:p>
            <a:r>
              <a:rPr lang="cs-CZ" dirty="0"/>
              <a:t>Použití správního řádu</a:t>
            </a:r>
          </a:p>
        </p:txBody>
      </p:sp>
    </p:spTree>
    <p:extLst>
      <p:ext uri="{BB962C8B-B14F-4D97-AF65-F5344CB8AC3E}">
        <p14:creationId xmlns:p14="http://schemas.microsoft.com/office/powerpoint/2010/main" val="8613147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8E0E6DA-F120-1005-AD92-2DFED41F98C3}"/>
              </a:ext>
            </a:extLst>
          </p:cNvPr>
          <p:cNvSpPr>
            <a:spLocks noGrp="1"/>
          </p:cNvSpPr>
          <p:nvPr>
            <p:ph idx="1"/>
          </p:nvPr>
        </p:nvSpPr>
        <p:spPr/>
        <p:txBody>
          <a:bodyPr>
            <a:normAutofit fontScale="92500" lnSpcReduction="20000"/>
          </a:bodyPr>
          <a:lstStyle/>
          <a:p>
            <a:pPr>
              <a:defRPr/>
            </a:pPr>
            <a:r>
              <a:rPr lang="cs-CZ" sz="2800" dirty="0"/>
              <a:t>Podstatný je rozsah žádosti</a:t>
            </a:r>
          </a:p>
          <a:p>
            <a:pPr marL="0" indent="0">
              <a:buFontTx/>
              <a:buNone/>
              <a:defRPr/>
            </a:pPr>
            <a:r>
              <a:rPr lang="cs-CZ" sz="2800" dirty="0"/>
              <a:t>I.</a:t>
            </a:r>
          </a:p>
          <a:p>
            <a:pPr>
              <a:buFontTx/>
              <a:buChar char="-"/>
              <a:defRPr/>
            </a:pPr>
            <a:r>
              <a:rPr lang="cs-CZ" sz="2800" dirty="0"/>
              <a:t>je požadován </a:t>
            </a:r>
            <a:r>
              <a:rPr lang="cs-CZ" sz="2800" b="1" dirty="0"/>
              <a:t>jeden dokumen</a:t>
            </a:r>
            <a:r>
              <a:rPr lang="cs-CZ" sz="2800" dirty="0"/>
              <a:t>t (čí více dokumentů) – </a:t>
            </a:r>
            <a:r>
              <a:rPr lang="cs-CZ" sz="2800" b="1" dirty="0"/>
              <a:t>postup dle </a:t>
            </a:r>
            <a:r>
              <a:rPr lang="cs-CZ" sz="2800" b="1" dirty="0" err="1"/>
              <a:t>InfZ</a:t>
            </a:r>
            <a:r>
              <a:rPr lang="cs-CZ" sz="2800" b="1" dirty="0"/>
              <a:t> </a:t>
            </a:r>
            <a:r>
              <a:rPr lang="cs-CZ" sz="2800" dirty="0"/>
              <a:t>(pokud si žádá účastník řízení – poskytnout bez anonymizace)</a:t>
            </a:r>
          </a:p>
          <a:p>
            <a:pPr marL="0" indent="0">
              <a:buFontTx/>
              <a:buNone/>
              <a:defRPr/>
            </a:pPr>
            <a:r>
              <a:rPr lang="cs-CZ" sz="2800" dirty="0"/>
              <a:t>II.</a:t>
            </a:r>
          </a:p>
          <a:p>
            <a:pPr>
              <a:buFontTx/>
              <a:buChar char="-"/>
              <a:defRPr/>
            </a:pPr>
            <a:r>
              <a:rPr lang="cs-CZ" sz="2800" dirty="0"/>
              <a:t>je požadování </a:t>
            </a:r>
            <a:r>
              <a:rPr lang="cs-CZ" sz="2800" b="1" dirty="0"/>
              <a:t>kopie celého spisu </a:t>
            </a:r>
            <a:r>
              <a:rPr lang="cs-CZ" sz="2800" dirty="0"/>
              <a:t>– </a:t>
            </a:r>
            <a:r>
              <a:rPr lang="cs-CZ" sz="2800" b="1" dirty="0"/>
              <a:t>postup dle SŘ </a:t>
            </a:r>
            <a:r>
              <a:rPr lang="cs-CZ" sz="2800" dirty="0"/>
              <a:t>(§ 38), pokud půjde po materiální stránce o nahlížení do spisu</a:t>
            </a:r>
          </a:p>
          <a:p>
            <a:pPr>
              <a:buFontTx/>
              <a:buChar char="-"/>
              <a:defRPr/>
            </a:pPr>
            <a:r>
              <a:rPr lang="cs-CZ" sz="2800" dirty="0"/>
              <a:t>procesně by nejdříve žádost měla být odmítnuta (§ 15 + § 2 odst. 3 </a:t>
            </a:r>
            <a:r>
              <a:rPr lang="cs-CZ" sz="2800" dirty="0" err="1"/>
              <a:t>InfZ</a:t>
            </a:r>
            <a:r>
              <a:rPr lang="cs-CZ" sz="2800" dirty="0"/>
              <a:t>). lze se odvolat; někdy lze žadatele o změně neformálně informovat o tom, že na žádost </a:t>
            </a:r>
            <a:r>
              <a:rPr lang="cs-CZ" sz="2800" dirty="0" err="1"/>
              <a:t>InfZ</a:t>
            </a:r>
            <a:r>
              <a:rPr lang="cs-CZ" sz="2800" dirty="0"/>
              <a:t> nevztahuje, ale bude vyřízena v režimu SŘ</a:t>
            </a:r>
          </a:p>
          <a:p>
            <a:pPr>
              <a:buFontTx/>
              <a:buChar char="-"/>
              <a:defRPr/>
            </a:pPr>
            <a:r>
              <a:rPr lang="cs-CZ" sz="2800" dirty="0"/>
              <a:t>§ 38 SŘ – pokud nejde o účastníka řízení – nutnost prokázat právní zájem – při neprokázání – odepření – usnesení dle § 38 odst. 5 (možnost odvolání)</a:t>
            </a:r>
          </a:p>
          <a:p>
            <a:endParaRPr lang="cs-CZ" dirty="0"/>
          </a:p>
        </p:txBody>
      </p:sp>
      <p:sp>
        <p:nvSpPr>
          <p:cNvPr id="3" name="Zástupný symbol pro číslo snímku 2">
            <a:extLst>
              <a:ext uri="{FF2B5EF4-FFF2-40B4-BE49-F238E27FC236}">
                <a16:creationId xmlns:a16="http://schemas.microsoft.com/office/drawing/2014/main" id="{8B90D9AC-745F-45A8-2381-4AE6E2C14D2F}"/>
              </a:ext>
            </a:extLst>
          </p:cNvPr>
          <p:cNvSpPr>
            <a:spLocks noGrp="1"/>
          </p:cNvSpPr>
          <p:nvPr>
            <p:ph type="sldNum" sz="quarter" idx="12"/>
          </p:nvPr>
        </p:nvSpPr>
        <p:spPr/>
        <p:txBody>
          <a:bodyPr/>
          <a:lstStyle/>
          <a:p>
            <a:fld id="{157D43A2-98E4-B24E-9228-7624BE346F8E}" type="slidenum">
              <a:rPr lang="cs-CZ" smtClean="0"/>
              <a:pPr/>
              <a:t>29</a:t>
            </a:fld>
            <a:endParaRPr lang="cs-CZ" dirty="0"/>
          </a:p>
        </p:txBody>
      </p:sp>
      <p:sp>
        <p:nvSpPr>
          <p:cNvPr id="4" name="Nadpis 3">
            <a:extLst>
              <a:ext uri="{FF2B5EF4-FFF2-40B4-BE49-F238E27FC236}">
                <a16:creationId xmlns:a16="http://schemas.microsoft.com/office/drawing/2014/main" id="{A1437351-81B0-298A-F705-4873EA8E7720}"/>
              </a:ext>
            </a:extLst>
          </p:cNvPr>
          <p:cNvSpPr>
            <a:spLocks noGrp="1"/>
          </p:cNvSpPr>
          <p:nvPr>
            <p:ph type="title"/>
          </p:nvPr>
        </p:nvSpPr>
        <p:spPr>
          <a:xfrm>
            <a:off x="422026" y="152400"/>
            <a:ext cx="11264900" cy="1146313"/>
          </a:xfrm>
        </p:spPr>
        <p:txBody>
          <a:bodyPr>
            <a:normAutofit fontScale="90000"/>
          </a:bodyPr>
          <a:lstStyle/>
          <a:p>
            <a:r>
              <a:rPr lang="cs-CZ" dirty="0"/>
              <a:t>Poskytování informací vs. nahlížení do spisu</a:t>
            </a:r>
          </a:p>
        </p:txBody>
      </p:sp>
    </p:spTree>
    <p:extLst>
      <p:ext uri="{BB962C8B-B14F-4D97-AF65-F5344CB8AC3E}">
        <p14:creationId xmlns:p14="http://schemas.microsoft.com/office/powerpoint/2010/main" val="2471280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F0ADC71-307D-BC75-AB5D-2BC6976CE655}"/>
              </a:ext>
            </a:extLst>
          </p:cNvPr>
          <p:cNvSpPr>
            <a:spLocks noGrp="1"/>
          </p:cNvSpPr>
          <p:nvPr>
            <p:ph idx="1"/>
          </p:nvPr>
        </p:nvSpPr>
        <p:spPr>
          <a:xfrm>
            <a:off x="406400" y="1513840"/>
            <a:ext cx="11450320" cy="4886960"/>
          </a:xfrm>
        </p:spPr>
        <p:txBody>
          <a:bodyPr>
            <a:normAutofit fontScale="92500" lnSpcReduction="20000"/>
          </a:bodyPr>
          <a:lstStyle/>
          <a:p>
            <a:r>
              <a:rPr lang="cs-CZ" dirty="0"/>
              <a:t>Kontrolní činnost </a:t>
            </a:r>
          </a:p>
          <a:p>
            <a:r>
              <a:rPr lang="cs-CZ" dirty="0"/>
              <a:t>Lhůty </a:t>
            </a:r>
          </a:p>
          <a:p>
            <a:r>
              <a:rPr lang="cs-CZ" dirty="0"/>
              <a:t>Informování o příjmech </a:t>
            </a:r>
          </a:p>
          <a:p>
            <a:r>
              <a:rPr lang="cs-CZ" dirty="0"/>
              <a:t>Zneužití práva na informace </a:t>
            </a:r>
          </a:p>
          <a:p>
            <a:r>
              <a:rPr lang="cs-CZ" dirty="0"/>
              <a:t>Neexistující informace</a:t>
            </a:r>
          </a:p>
          <a:p>
            <a:r>
              <a:rPr lang="cs-CZ" dirty="0"/>
              <a:t>Náležitosti rozhodnutí o odmítnutí žádosti</a:t>
            </a:r>
          </a:p>
          <a:p>
            <a:r>
              <a:rPr lang="cs-CZ" dirty="0"/>
              <a:t>Údaje o vzdělání jako osobní údaje </a:t>
            </a:r>
          </a:p>
          <a:p>
            <a:r>
              <a:rPr lang="cs-CZ" dirty="0"/>
              <a:t>Zjednodušená anonymizace </a:t>
            </a:r>
          </a:p>
          <a:p>
            <a:r>
              <a:rPr lang="cs-CZ" dirty="0"/>
              <a:t>Použití správního řádu </a:t>
            </a:r>
          </a:p>
          <a:p>
            <a:r>
              <a:rPr lang="cs-CZ" dirty="0"/>
              <a:t>Poskytování informací vs. nahlížení do spisu </a:t>
            </a:r>
          </a:p>
          <a:p>
            <a:r>
              <a:rPr lang="cs-CZ" dirty="0"/>
              <a:t>Úhrada za mimořádně rozsáhlé vyhledávání </a:t>
            </a:r>
          </a:p>
          <a:p>
            <a:r>
              <a:rPr lang="cs-CZ" dirty="0"/>
              <a:t>Privilegovaný žadatel </a:t>
            </a:r>
          </a:p>
          <a:p>
            <a:endParaRPr lang="cs-CZ" dirty="0"/>
          </a:p>
          <a:p>
            <a:endParaRPr lang="cs-CZ" dirty="0"/>
          </a:p>
          <a:p>
            <a:endParaRPr lang="cs-CZ" dirty="0"/>
          </a:p>
          <a:p>
            <a:endParaRPr lang="cs-CZ" dirty="0"/>
          </a:p>
        </p:txBody>
      </p:sp>
      <p:sp>
        <p:nvSpPr>
          <p:cNvPr id="3" name="Zástupný symbol pro číslo snímku 2">
            <a:extLst>
              <a:ext uri="{FF2B5EF4-FFF2-40B4-BE49-F238E27FC236}">
                <a16:creationId xmlns:a16="http://schemas.microsoft.com/office/drawing/2014/main" id="{508916BD-7869-879B-3E7B-F653EB6530B1}"/>
              </a:ext>
            </a:extLst>
          </p:cNvPr>
          <p:cNvSpPr>
            <a:spLocks noGrp="1"/>
          </p:cNvSpPr>
          <p:nvPr>
            <p:ph type="sldNum" sz="quarter" idx="12"/>
          </p:nvPr>
        </p:nvSpPr>
        <p:spPr/>
        <p:txBody>
          <a:bodyPr/>
          <a:lstStyle/>
          <a:p>
            <a:fld id="{157D43A2-98E4-B24E-9228-7624BE346F8E}" type="slidenum">
              <a:rPr lang="cs-CZ" smtClean="0"/>
              <a:pPr/>
              <a:t>3</a:t>
            </a:fld>
            <a:endParaRPr lang="cs-CZ" dirty="0"/>
          </a:p>
        </p:txBody>
      </p:sp>
      <p:sp>
        <p:nvSpPr>
          <p:cNvPr id="4" name="Nadpis 3">
            <a:extLst>
              <a:ext uri="{FF2B5EF4-FFF2-40B4-BE49-F238E27FC236}">
                <a16:creationId xmlns:a16="http://schemas.microsoft.com/office/drawing/2014/main" id="{E4B51588-5237-9216-D4E8-270A77907501}"/>
              </a:ext>
            </a:extLst>
          </p:cNvPr>
          <p:cNvSpPr>
            <a:spLocks noGrp="1"/>
          </p:cNvSpPr>
          <p:nvPr>
            <p:ph type="title"/>
          </p:nvPr>
        </p:nvSpPr>
        <p:spPr/>
        <p:txBody>
          <a:bodyPr/>
          <a:lstStyle/>
          <a:p>
            <a:r>
              <a:rPr lang="cs-CZ" dirty="0"/>
              <a:t>Program</a:t>
            </a:r>
          </a:p>
        </p:txBody>
      </p:sp>
    </p:spTree>
    <p:extLst>
      <p:ext uri="{BB962C8B-B14F-4D97-AF65-F5344CB8AC3E}">
        <p14:creationId xmlns:p14="http://schemas.microsoft.com/office/powerpoint/2010/main" val="3317371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51F9023-26DB-1C11-C60E-B5A8FCD3AF8D}"/>
              </a:ext>
            </a:extLst>
          </p:cNvPr>
          <p:cNvSpPr>
            <a:spLocks noGrp="1"/>
          </p:cNvSpPr>
          <p:nvPr>
            <p:ph idx="1"/>
          </p:nvPr>
        </p:nvSpPr>
        <p:spPr>
          <a:xfrm>
            <a:off x="243840" y="1298714"/>
            <a:ext cx="11541760" cy="5559286"/>
          </a:xfrm>
        </p:spPr>
        <p:txBody>
          <a:bodyPr>
            <a:normAutofit fontScale="92500" lnSpcReduction="20000"/>
          </a:bodyPr>
          <a:lstStyle/>
          <a:p>
            <a:r>
              <a:rPr lang="cs-CZ" sz="2400" dirty="0">
                <a:effectLst/>
                <a:latin typeface="Arial" panose="020B0604020202020204" pitchFamily="34" charset="0"/>
                <a:ea typeface="Times New Roman" panose="02020603050405020304" pitchFamily="18" charset="0"/>
                <a:cs typeface="Arial" panose="020B0604020202020204" pitchFamily="34" charset="0"/>
              </a:rPr>
              <a:t>Podle § 17 odst. 1 </a:t>
            </a:r>
            <a:r>
              <a:rPr lang="cs-CZ" sz="2400" dirty="0" err="1">
                <a:effectLst/>
                <a:latin typeface="Arial" panose="020B0604020202020204" pitchFamily="34" charset="0"/>
                <a:ea typeface="Times New Roman" panose="02020603050405020304" pitchFamily="18" charset="0"/>
                <a:cs typeface="Arial" panose="020B0604020202020204" pitchFamily="34" charset="0"/>
              </a:rPr>
              <a:t>InfZ</a:t>
            </a:r>
            <a:r>
              <a:rPr lang="cs-CZ" sz="2400" dirty="0">
                <a:effectLst/>
                <a:latin typeface="Arial" panose="020B0604020202020204" pitchFamily="34" charset="0"/>
                <a:ea typeface="Times New Roman" panose="02020603050405020304" pitchFamily="18" charset="0"/>
                <a:cs typeface="Arial" panose="020B0604020202020204" pitchFamily="34" charset="0"/>
              </a:rPr>
              <a:t> je povinný subjekt oprávněn žádat v souvislosti s poskytováním informací úhradu ve výši, která nesmí přesáhnout náklady spojené s pořízením kopií, opatřením technických nosičů dat a s odesláním informací žadateli. Současně </a:t>
            </a:r>
            <a:r>
              <a:rPr lang="cs-CZ" sz="2400" b="1" dirty="0">
                <a:effectLst/>
                <a:latin typeface="Arial" panose="020B0604020202020204" pitchFamily="34" charset="0"/>
                <a:ea typeface="Times New Roman" panose="02020603050405020304" pitchFamily="18" charset="0"/>
                <a:cs typeface="Arial" panose="020B0604020202020204" pitchFamily="34" charset="0"/>
              </a:rPr>
              <a:t>může žádat i úhradu za mimořádně rozsáhlé vyhledání informací. </a:t>
            </a:r>
          </a:p>
          <a:p>
            <a:r>
              <a:rPr lang="cs-CZ" sz="2400" b="1" dirty="0">
                <a:effectLst/>
                <a:latin typeface="Arial" panose="020B0604020202020204" pitchFamily="34" charset="0"/>
                <a:ea typeface="Times New Roman" panose="02020603050405020304" pitchFamily="18" charset="0"/>
                <a:cs typeface="Arial" panose="020B0604020202020204" pitchFamily="34" charset="0"/>
              </a:rPr>
              <a:t>Co se považuje za MRV (mimořádně rozsáhlé vyhledávání)</a:t>
            </a:r>
          </a:p>
          <a:p>
            <a:pPr algn="just">
              <a:spcAft>
                <a:spcPts val="600"/>
              </a:spcAft>
            </a:pPr>
            <a:r>
              <a:rPr lang="cs-CZ" sz="2400" dirty="0">
                <a:effectLst/>
                <a:latin typeface="Arial" panose="020B0604020202020204" pitchFamily="34" charset="0"/>
                <a:ea typeface="Times New Roman" panose="02020603050405020304" pitchFamily="18" charset="0"/>
                <a:cs typeface="Arial" panose="020B0604020202020204" pitchFamily="34" charset="0"/>
              </a:rPr>
              <a:t>situace, kdy s ohledem na konkrétní podmínky u povinného subjektu a na množství požadovaných informací nebo jejich povahu bude vyhledání informací pro povinný subjekt </a:t>
            </a:r>
            <a:r>
              <a:rPr lang="cs-CZ" sz="24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zátěží nad míru obvyklou</a:t>
            </a:r>
            <a:r>
              <a:rPr lang="cs-CZ" sz="2400" dirty="0">
                <a:effectLst/>
                <a:latin typeface="Arial" panose="020B0604020202020204" pitchFamily="34" charset="0"/>
                <a:ea typeface="Times New Roman" panose="02020603050405020304" pitchFamily="18" charset="0"/>
                <a:cs typeface="Arial" panose="020B0604020202020204" pitchFamily="34" charset="0"/>
              </a:rPr>
              <a:t>, a to především v případě vyhledávání a sběru objemného množství oddělených a odlišných informací požadovaných v jedné žádosti. </a:t>
            </a:r>
            <a:r>
              <a:rPr lang="cs-CZ" sz="2400" dirty="0">
                <a:ea typeface="Times New Roman" panose="02020603050405020304" pitchFamily="18" charset="0"/>
                <a:cs typeface="Arial" panose="020B0604020202020204" pitchFamily="34" charset="0"/>
              </a:rPr>
              <a:t>Půjde o </a:t>
            </a:r>
            <a:r>
              <a:rPr lang="cs-CZ" sz="2400" dirty="0">
                <a:effectLst/>
                <a:latin typeface="Arial" panose="020B0604020202020204" pitchFamily="34" charset="0"/>
                <a:ea typeface="Times New Roman" panose="02020603050405020304" pitchFamily="18" charset="0"/>
                <a:cs typeface="Arial" panose="020B0604020202020204" pitchFamily="34" charset="0"/>
              </a:rPr>
              <a:t>vyhledávání, které </a:t>
            </a:r>
            <a:r>
              <a:rPr lang="cs-CZ" sz="24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objektivně naruší výrazně běžnou činnost povinného subjektu</a:t>
            </a:r>
            <a:r>
              <a:rPr lang="cs-CZ" sz="2400" dirty="0">
                <a:effectLst/>
                <a:latin typeface="Arial" panose="020B0604020202020204" pitchFamily="34" charset="0"/>
                <a:ea typeface="Times New Roman" panose="02020603050405020304" pitchFamily="18" charset="0"/>
                <a:cs typeface="Arial" panose="020B0604020202020204" pitchFamily="34" charset="0"/>
              </a:rPr>
              <a:t>. I vyřizování žádosti o poskytnutí informací spadá pod běžnou činnost povinného subjektu, přičemž ke zpoplatnění může dojít jen tehdy, </a:t>
            </a:r>
            <a:r>
              <a:rPr lang="cs-CZ" sz="2400" b="1" dirty="0">
                <a:effectLst/>
                <a:latin typeface="Arial" panose="020B0604020202020204" pitchFamily="34" charset="0"/>
                <a:ea typeface="Times New Roman" panose="02020603050405020304" pitchFamily="18" charset="0"/>
                <a:cs typeface="Arial" panose="020B0604020202020204" pitchFamily="34" charset="0"/>
              </a:rPr>
              <a:t>pokud je skutečně pro povinný subjekt vyhledání informací na základě konkrétní žádosti značně časově zatěžující</a:t>
            </a:r>
            <a:r>
              <a:rPr lang="cs-CZ" sz="2400" dirty="0">
                <a:effectLst/>
                <a:latin typeface="Arial" panose="020B0604020202020204" pitchFamily="34" charset="0"/>
                <a:ea typeface="Times New Roman" panose="02020603050405020304" pitchFamily="18" charset="0"/>
                <a:cs typeface="Arial" panose="020B0604020202020204" pitchFamily="34" charset="0"/>
              </a:rPr>
              <a:t>. </a:t>
            </a:r>
          </a:p>
          <a:p>
            <a:pPr algn="just">
              <a:spcAft>
                <a:spcPts val="600"/>
              </a:spcAft>
            </a:pPr>
            <a:r>
              <a:rPr lang="cs-CZ" sz="2400" kern="0" dirty="0">
                <a:ea typeface="Times New Roman" panose="02020603050405020304" pitchFamily="18" charset="0"/>
                <a:cs typeface="Arial" panose="020B0604020202020204" pitchFamily="34" charset="0"/>
              </a:rPr>
              <a:t>J</a:t>
            </a:r>
            <a:r>
              <a:rPr lang="cs-CZ" sz="2400" kern="0" dirty="0">
                <a:effectLst/>
                <a:latin typeface="Arial" panose="020B0604020202020204" pitchFamily="34" charset="0"/>
                <a:ea typeface="Times New Roman" panose="02020603050405020304" pitchFamily="18" charset="0"/>
              </a:rPr>
              <a:t>akou dobu lze již akceptovat jako dobu, která přesahuje rámec plnění běžných pracovních povinností, může být tato doba u každého povinného subjektu jiná (viz rozsudek Nejvyššího správního soudu ze dne 3. 2. 2021, č. j. 4 As 225/2020-44). Obecně se v praxi akceptuje doba </a:t>
            </a:r>
            <a:r>
              <a:rPr lang="cs-CZ" sz="2400" kern="0" dirty="0">
                <a:solidFill>
                  <a:srgbClr val="FF0000"/>
                </a:solidFill>
                <a:effectLst/>
                <a:latin typeface="Arial" panose="020B0604020202020204" pitchFamily="34" charset="0"/>
                <a:ea typeface="Times New Roman" panose="02020603050405020304" pitchFamily="18" charset="0"/>
              </a:rPr>
              <a:t>nad 4 hodiny</a:t>
            </a:r>
            <a:r>
              <a:rPr lang="cs-CZ" sz="2400" kern="0" dirty="0">
                <a:effectLst/>
                <a:latin typeface="Arial" panose="020B0604020202020204" pitchFamily="34" charset="0"/>
                <a:ea typeface="Times New Roman" panose="02020603050405020304" pitchFamily="18" charset="0"/>
              </a:rPr>
              <a:t>, tj. </a:t>
            </a:r>
            <a:r>
              <a:rPr lang="cs-CZ" sz="2400" kern="0" dirty="0">
                <a:solidFill>
                  <a:srgbClr val="FF0000"/>
                </a:solidFill>
                <a:effectLst/>
                <a:latin typeface="Arial" panose="020B0604020202020204" pitchFamily="34" charset="0"/>
                <a:ea typeface="Times New Roman" panose="02020603050405020304" pitchFamily="18" charset="0"/>
              </a:rPr>
              <a:t>nad ½ pracovního dne</a:t>
            </a:r>
            <a:r>
              <a:rPr lang="cs-CZ" sz="2400" kern="0" dirty="0">
                <a:effectLst/>
                <a:latin typeface="Arial" panose="020B0604020202020204" pitchFamily="34" charset="0"/>
                <a:ea typeface="Times New Roman" panose="02020603050405020304" pitchFamily="18" charset="0"/>
              </a:rPr>
              <a:t>. V rozsudku Nejvyššího správního soudu ze dne 24. 6. 2020, č. j. 6 As 63/2020-18 ale byla akceptována i doba </a:t>
            </a:r>
            <a:r>
              <a:rPr lang="cs-CZ" sz="2400" kern="0" dirty="0">
                <a:solidFill>
                  <a:srgbClr val="FF0000"/>
                </a:solidFill>
                <a:effectLst/>
                <a:latin typeface="Arial" panose="020B0604020202020204" pitchFamily="34" charset="0"/>
                <a:ea typeface="Times New Roman" panose="02020603050405020304" pitchFamily="18" charset="0"/>
              </a:rPr>
              <a:t>3 hodin </a:t>
            </a:r>
            <a:r>
              <a:rPr lang="cs-CZ" sz="2400" kern="0" dirty="0">
                <a:effectLst/>
                <a:latin typeface="Arial" panose="020B0604020202020204" pitchFamily="34" charset="0"/>
                <a:ea typeface="Times New Roman" panose="02020603050405020304" pitchFamily="18" charset="0"/>
              </a:rPr>
              <a:t>mimořádně rozsáhlého vyhledávání. </a:t>
            </a:r>
            <a:endParaRPr lang="cs-CZ" sz="2400" b="1" dirty="0">
              <a:effectLst/>
              <a:latin typeface="Arial" panose="020B0604020202020204" pitchFamily="34" charset="0"/>
              <a:ea typeface="Times New Roman" panose="02020603050405020304" pitchFamily="18" charset="0"/>
              <a:cs typeface="Arial" panose="020B0604020202020204" pitchFamily="34" charset="0"/>
            </a:endParaRPr>
          </a:p>
          <a:p>
            <a:endParaRPr lang="cs-CZ" dirty="0"/>
          </a:p>
        </p:txBody>
      </p:sp>
      <p:sp>
        <p:nvSpPr>
          <p:cNvPr id="3" name="Zástupný symbol pro číslo snímku 2">
            <a:extLst>
              <a:ext uri="{FF2B5EF4-FFF2-40B4-BE49-F238E27FC236}">
                <a16:creationId xmlns:a16="http://schemas.microsoft.com/office/drawing/2014/main" id="{09DC3B2E-3368-9A41-FC53-4D6B3D784102}"/>
              </a:ext>
            </a:extLst>
          </p:cNvPr>
          <p:cNvSpPr>
            <a:spLocks noGrp="1"/>
          </p:cNvSpPr>
          <p:nvPr>
            <p:ph type="sldNum" sz="quarter" idx="12"/>
          </p:nvPr>
        </p:nvSpPr>
        <p:spPr/>
        <p:txBody>
          <a:bodyPr/>
          <a:lstStyle/>
          <a:p>
            <a:fld id="{157D43A2-98E4-B24E-9228-7624BE346F8E}" type="slidenum">
              <a:rPr lang="cs-CZ" smtClean="0"/>
              <a:pPr/>
              <a:t>30</a:t>
            </a:fld>
            <a:endParaRPr lang="cs-CZ" dirty="0"/>
          </a:p>
        </p:txBody>
      </p:sp>
      <p:sp>
        <p:nvSpPr>
          <p:cNvPr id="4" name="Nadpis 3">
            <a:extLst>
              <a:ext uri="{FF2B5EF4-FFF2-40B4-BE49-F238E27FC236}">
                <a16:creationId xmlns:a16="http://schemas.microsoft.com/office/drawing/2014/main" id="{F812F9D6-E2D7-FE70-29AA-43C46F1332D7}"/>
              </a:ext>
            </a:extLst>
          </p:cNvPr>
          <p:cNvSpPr>
            <a:spLocks noGrp="1"/>
          </p:cNvSpPr>
          <p:nvPr>
            <p:ph type="title"/>
          </p:nvPr>
        </p:nvSpPr>
        <p:spPr>
          <a:xfrm>
            <a:off x="422026" y="132080"/>
            <a:ext cx="11264900" cy="1166633"/>
          </a:xfrm>
        </p:spPr>
        <p:txBody>
          <a:bodyPr>
            <a:normAutofit/>
          </a:bodyPr>
          <a:lstStyle/>
          <a:p>
            <a:r>
              <a:rPr lang="cs-CZ" dirty="0"/>
              <a:t>Mimořádně rozsáhlé vyhledávání</a:t>
            </a:r>
          </a:p>
        </p:txBody>
      </p:sp>
    </p:spTree>
    <p:extLst>
      <p:ext uri="{BB962C8B-B14F-4D97-AF65-F5344CB8AC3E}">
        <p14:creationId xmlns:p14="http://schemas.microsoft.com/office/powerpoint/2010/main" val="1828434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88A07B3-8BCA-CF10-E40C-FE1C78A482B3}"/>
              </a:ext>
            </a:extLst>
          </p:cNvPr>
          <p:cNvSpPr>
            <a:spLocks noGrp="1"/>
          </p:cNvSpPr>
          <p:nvPr>
            <p:ph idx="1"/>
          </p:nvPr>
        </p:nvSpPr>
        <p:spPr>
          <a:xfrm>
            <a:off x="422026" y="1679352"/>
            <a:ext cx="11264900" cy="5178647"/>
          </a:xfrm>
        </p:spPr>
        <p:txBody>
          <a:bodyPr>
            <a:normAutofit lnSpcReduction="10000"/>
          </a:bodyPr>
          <a:lstStyle/>
          <a:p>
            <a:r>
              <a:rPr lang="cs-CZ" sz="2800" b="1" dirty="0">
                <a:effectLst/>
                <a:latin typeface="Arial" panose="020B0604020202020204" pitchFamily="34" charset="0"/>
                <a:ea typeface="Times New Roman" panose="02020603050405020304" pitchFamily="18" charset="0"/>
                <a:cs typeface="Arial" panose="020B0604020202020204" pitchFamily="34" charset="0"/>
              </a:rPr>
              <a:t>Z § 17 odst. 3 </a:t>
            </a:r>
            <a:r>
              <a:rPr lang="cs-CZ" sz="2800" b="1" dirty="0" err="1">
                <a:effectLst/>
                <a:latin typeface="Arial" panose="020B0604020202020204" pitchFamily="34" charset="0"/>
                <a:ea typeface="Times New Roman" panose="02020603050405020304" pitchFamily="18" charset="0"/>
                <a:cs typeface="Arial" panose="020B0604020202020204" pitchFamily="34" charset="0"/>
              </a:rPr>
              <a:t>InfZ</a:t>
            </a:r>
            <a:r>
              <a:rPr lang="cs-CZ" sz="2800" b="1" dirty="0">
                <a:effectLst/>
                <a:latin typeface="Arial" panose="020B0604020202020204" pitchFamily="34" charset="0"/>
                <a:ea typeface="Times New Roman" panose="02020603050405020304" pitchFamily="18" charset="0"/>
                <a:cs typeface="Arial" panose="020B0604020202020204" pitchFamily="34" charset="0"/>
              </a:rPr>
              <a:t> vyplývá, že bude-li povinný subjekt požadovat za poskytnutí informace úhradu, písemně musí tuto skutečnost spolu s výší úhrady žadateli o informace </a:t>
            </a:r>
            <a:r>
              <a:rPr lang="cs-CZ" sz="2800" b="1" u="sng" dirty="0">
                <a:effectLst/>
                <a:latin typeface="Arial" panose="020B0604020202020204" pitchFamily="34" charset="0"/>
                <a:ea typeface="Times New Roman" panose="02020603050405020304" pitchFamily="18" charset="0"/>
                <a:cs typeface="Arial" panose="020B0604020202020204" pitchFamily="34" charset="0"/>
              </a:rPr>
              <a:t>oznámit</a:t>
            </a:r>
            <a:r>
              <a:rPr lang="cs-CZ" sz="2800" b="1" dirty="0">
                <a:effectLst/>
                <a:latin typeface="Arial" panose="020B0604020202020204" pitchFamily="34" charset="0"/>
                <a:ea typeface="Times New Roman" panose="02020603050405020304" pitchFamily="18" charset="0"/>
                <a:cs typeface="Arial" panose="020B0604020202020204" pitchFamily="34" charset="0"/>
              </a:rPr>
              <a:t> před poskytnutím informace</a:t>
            </a:r>
            <a:r>
              <a:rPr lang="cs-CZ" sz="2800" dirty="0">
                <a:effectLst/>
                <a:latin typeface="Arial" panose="020B0604020202020204" pitchFamily="34" charset="0"/>
                <a:ea typeface="Times New Roman" panose="02020603050405020304" pitchFamily="18" charset="0"/>
                <a:cs typeface="Arial" panose="020B0604020202020204" pitchFamily="34" charset="0"/>
              </a:rPr>
              <a:t>. Z oznámení pak musí být zřejmé, </a:t>
            </a:r>
            <a:r>
              <a:rPr lang="cs-CZ" sz="28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na základě jakých skutečností a jakým způsobem byla výše úhrady povinným subjektem vyčíslena.</a:t>
            </a:r>
            <a:r>
              <a:rPr lang="cs-CZ" sz="28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p>
            <a:r>
              <a:rPr lang="cs-CZ" sz="2800" dirty="0">
                <a:effectLst/>
                <a:latin typeface="Arial" panose="020B0604020202020204" pitchFamily="34" charset="0"/>
                <a:ea typeface="Times New Roman" panose="02020603050405020304" pitchFamily="18" charset="0"/>
                <a:cs typeface="Arial" panose="020B0604020202020204" pitchFamily="34" charset="0"/>
              </a:rPr>
              <a:t>Součástí oznámení musí být i </a:t>
            </a:r>
            <a:r>
              <a:rPr lang="cs-CZ" sz="28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poučení</a:t>
            </a:r>
            <a:r>
              <a:rPr lang="cs-CZ" sz="2800" dirty="0">
                <a:effectLst/>
                <a:latin typeface="Arial" panose="020B0604020202020204" pitchFamily="34" charset="0"/>
                <a:ea typeface="Times New Roman" panose="02020603050405020304" pitchFamily="18" charset="0"/>
                <a:cs typeface="Arial" panose="020B0604020202020204" pitchFamily="34" charset="0"/>
              </a:rPr>
              <a:t> o možnosti podat proti požadavku úhrady nákladů za poskytnutí informace stížnost (v jaké lhůtě ji lze podat, od kterého dne lhůta pro její podání běží, u kterého povinného subjektu se podává a který nadřízený orgán o ní rozhoduje</a:t>
            </a:r>
            <a:r>
              <a:rPr lang="cs-CZ" sz="2800">
                <a:effectLst/>
                <a:latin typeface="Arial" panose="020B0604020202020204" pitchFamily="34" charset="0"/>
                <a:ea typeface="Times New Roman" panose="02020603050405020304" pitchFamily="18" charset="0"/>
                <a:cs typeface="Arial" panose="020B0604020202020204" pitchFamily="34" charset="0"/>
              </a:rPr>
              <a:t>). </a:t>
            </a:r>
          </a:p>
          <a:p>
            <a:r>
              <a:rPr lang="cs-CZ" sz="2800">
                <a:effectLst/>
                <a:latin typeface="Arial" panose="020B0604020202020204" pitchFamily="34" charset="0"/>
                <a:ea typeface="Times New Roman" panose="02020603050405020304" pitchFamily="18" charset="0"/>
                <a:cs typeface="Arial" panose="020B0604020202020204" pitchFamily="34" charset="0"/>
              </a:rPr>
              <a:t>Nesplní-li </a:t>
            </a:r>
            <a:r>
              <a:rPr lang="cs-CZ" sz="2800" dirty="0">
                <a:effectLst/>
                <a:latin typeface="Arial" panose="020B0604020202020204" pitchFamily="34" charset="0"/>
                <a:ea typeface="Times New Roman" panose="02020603050405020304" pitchFamily="18" charset="0"/>
                <a:cs typeface="Arial" panose="020B0604020202020204" pitchFamily="34" charset="0"/>
              </a:rPr>
              <a:t>povinný subjekt oznamovací povinnost dle odst. 3, </a:t>
            </a:r>
            <a:r>
              <a:rPr lang="cs-CZ" sz="28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ztrácí nárok na úhradu nákladů </a:t>
            </a:r>
            <a:r>
              <a:rPr lang="cs-CZ" sz="2800" dirty="0">
                <a:effectLst/>
                <a:latin typeface="Arial" panose="020B0604020202020204" pitchFamily="34" charset="0"/>
                <a:ea typeface="Times New Roman" panose="02020603050405020304" pitchFamily="18" charset="0"/>
                <a:cs typeface="Arial" panose="020B0604020202020204" pitchFamily="34" charset="0"/>
              </a:rPr>
              <a:t>(§ 17 odst. 4 </a:t>
            </a:r>
            <a:r>
              <a:rPr lang="cs-CZ" sz="2800" dirty="0" err="1">
                <a:effectLst/>
                <a:latin typeface="Arial" panose="020B0604020202020204" pitchFamily="34" charset="0"/>
                <a:ea typeface="Times New Roman" panose="02020603050405020304" pitchFamily="18" charset="0"/>
                <a:cs typeface="Arial" panose="020B0604020202020204" pitchFamily="34" charset="0"/>
              </a:rPr>
              <a:t>InfZ</a:t>
            </a:r>
            <a:r>
              <a:rPr lang="cs-CZ" sz="2800" dirty="0">
                <a:effectLst/>
                <a:latin typeface="Arial" panose="020B0604020202020204" pitchFamily="34" charset="0"/>
                <a:ea typeface="Times New Roman" panose="02020603050405020304" pitchFamily="18" charset="0"/>
                <a:cs typeface="Arial" panose="020B0604020202020204" pitchFamily="34" charset="0"/>
              </a:rPr>
              <a:t>)</a:t>
            </a:r>
            <a:endParaRPr lang="cs-CZ" sz="2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cs-CZ" dirty="0"/>
          </a:p>
        </p:txBody>
      </p:sp>
      <p:sp>
        <p:nvSpPr>
          <p:cNvPr id="3" name="Zástupný symbol pro číslo snímku 2">
            <a:extLst>
              <a:ext uri="{FF2B5EF4-FFF2-40B4-BE49-F238E27FC236}">
                <a16:creationId xmlns:a16="http://schemas.microsoft.com/office/drawing/2014/main" id="{CC3F4EBE-F693-CB65-E133-4ABB285589AF}"/>
              </a:ext>
            </a:extLst>
          </p:cNvPr>
          <p:cNvSpPr>
            <a:spLocks noGrp="1"/>
          </p:cNvSpPr>
          <p:nvPr>
            <p:ph type="sldNum" sz="quarter" idx="12"/>
          </p:nvPr>
        </p:nvSpPr>
        <p:spPr/>
        <p:txBody>
          <a:bodyPr/>
          <a:lstStyle/>
          <a:p>
            <a:fld id="{157D43A2-98E4-B24E-9228-7624BE346F8E}" type="slidenum">
              <a:rPr lang="cs-CZ" smtClean="0"/>
              <a:pPr/>
              <a:t>31</a:t>
            </a:fld>
            <a:endParaRPr lang="cs-CZ" dirty="0"/>
          </a:p>
        </p:txBody>
      </p:sp>
      <p:sp>
        <p:nvSpPr>
          <p:cNvPr id="4" name="Nadpis 3">
            <a:extLst>
              <a:ext uri="{FF2B5EF4-FFF2-40B4-BE49-F238E27FC236}">
                <a16:creationId xmlns:a16="http://schemas.microsoft.com/office/drawing/2014/main" id="{23479ED2-04A8-4B3C-888C-C54BC0F7595A}"/>
              </a:ext>
            </a:extLst>
          </p:cNvPr>
          <p:cNvSpPr>
            <a:spLocks noGrp="1"/>
          </p:cNvSpPr>
          <p:nvPr>
            <p:ph type="title"/>
          </p:nvPr>
        </p:nvSpPr>
        <p:spPr>
          <a:xfrm>
            <a:off x="422026" y="111760"/>
            <a:ext cx="11264900" cy="1186953"/>
          </a:xfrm>
        </p:spPr>
        <p:txBody>
          <a:bodyPr>
            <a:normAutofit fontScale="90000"/>
          </a:bodyPr>
          <a:lstStyle/>
          <a:p>
            <a:r>
              <a:rPr lang="cs-CZ" dirty="0"/>
              <a:t>Úhrada za mimořádně rozsáhlé vyhledávání</a:t>
            </a:r>
          </a:p>
        </p:txBody>
      </p:sp>
    </p:spTree>
    <p:extLst>
      <p:ext uri="{BB962C8B-B14F-4D97-AF65-F5344CB8AC3E}">
        <p14:creationId xmlns:p14="http://schemas.microsoft.com/office/powerpoint/2010/main" val="1872942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DAE1998-2609-090B-D312-35F4A8252138}"/>
              </a:ext>
            </a:extLst>
          </p:cNvPr>
          <p:cNvSpPr>
            <a:spLocks noGrp="1"/>
          </p:cNvSpPr>
          <p:nvPr>
            <p:ph idx="1"/>
          </p:nvPr>
        </p:nvSpPr>
        <p:spPr/>
        <p:txBody>
          <a:bodyPr/>
          <a:lstStyle/>
          <a:p>
            <a:r>
              <a:rPr lang="cs-CZ" dirty="0"/>
              <a:t>Osoba mající zvláštním zákonem garantován přístup k určité informace bez obsahové omezení</a:t>
            </a:r>
          </a:p>
          <a:p>
            <a:r>
              <a:rPr lang="cs-CZ" dirty="0"/>
              <a:t>občan obce a zastupitel</a:t>
            </a:r>
          </a:p>
          <a:p>
            <a:pPr marL="457200" lvl="1" indent="0">
              <a:buNone/>
            </a:pPr>
            <a:endParaRPr lang="cs-CZ" dirty="0"/>
          </a:p>
        </p:txBody>
      </p:sp>
      <p:sp>
        <p:nvSpPr>
          <p:cNvPr id="3" name="Zástupný symbol pro číslo snímku 2">
            <a:extLst>
              <a:ext uri="{FF2B5EF4-FFF2-40B4-BE49-F238E27FC236}">
                <a16:creationId xmlns:a16="http://schemas.microsoft.com/office/drawing/2014/main" id="{3767EAC4-DA28-CFDA-327A-08D0A881EC24}"/>
              </a:ext>
            </a:extLst>
          </p:cNvPr>
          <p:cNvSpPr>
            <a:spLocks noGrp="1"/>
          </p:cNvSpPr>
          <p:nvPr>
            <p:ph type="sldNum" sz="quarter" idx="12"/>
          </p:nvPr>
        </p:nvSpPr>
        <p:spPr/>
        <p:txBody>
          <a:bodyPr/>
          <a:lstStyle/>
          <a:p>
            <a:fld id="{157D43A2-98E4-B24E-9228-7624BE346F8E}" type="slidenum">
              <a:rPr lang="cs-CZ" smtClean="0"/>
              <a:pPr/>
              <a:t>32</a:t>
            </a:fld>
            <a:endParaRPr lang="cs-CZ" dirty="0"/>
          </a:p>
        </p:txBody>
      </p:sp>
      <p:sp>
        <p:nvSpPr>
          <p:cNvPr id="4" name="Nadpis 3">
            <a:extLst>
              <a:ext uri="{FF2B5EF4-FFF2-40B4-BE49-F238E27FC236}">
                <a16:creationId xmlns:a16="http://schemas.microsoft.com/office/drawing/2014/main" id="{30FCC5D3-F8C5-A133-5675-F0F812507975}"/>
              </a:ext>
            </a:extLst>
          </p:cNvPr>
          <p:cNvSpPr>
            <a:spLocks noGrp="1"/>
          </p:cNvSpPr>
          <p:nvPr>
            <p:ph type="title"/>
          </p:nvPr>
        </p:nvSpPr>
        <p:spPr/>
        <p:txBody>
          <a:bodyPr/>
          <a:lstStyle/>
          <a:p>
            <a:r>
              <a:rPr lang="cs-CZ" dirty="0"/>
              <a:t>Privilegovaný žadatel</a:t>
            </a:r>
          </a:p>
        </p:txBody>
      </p:sp>
    </p:spTree>
    <p:extLst>
      <p:ext uri="{BB962C8B-B14F-4D97-AF65-F5344CB8AC3E}">
        <p14:creationId xmlns:p14="http://schemas.microsoft.com/office/powerpoint/2010/main" val="35893692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FD1150F-503C-E376-5A85-FC6965D3B10B}"/>
              </a:ext>
            </a:extLst>
          </p:cNvPr>
          <p:cNvSpPr>
            <a:spLocks noGrp="1"/>
          </p:cNvSpPr>
          <p:nvPr>
            <p:ph idx="1"/>
          </p:nvPr>
        </p:nvSpPr>
        <p:spPr/>
        <p:txBody>
          <a:bodyPr>
            <a:normAutofit/>
          </a:bodyPr>
          <a:lstStyle/>
          <a:p>
            <a:r>
              <a:rPr lang="cs-CZ" dirty="0"/>
              <a:t>§ 16 odst. 2 písm. e) zákona o obcích</a:t>
            </a:r>
          </a:p>
          <a:p>
            <a:r>
              <a:rPr lang="cs-CZ" dirty="0"/>
              <a:t>Právo nahlížet do rozpočtu obce a do závěrečných účtu obce za uplynulý kalendářní rok, do usnesení a zápisů z jednání zastupitelstva, do usnesení rady obce, výborů zastupitelství obce a komisí rady obce a pořizovat si z nich výpisy</a:t>
            </a:r>
          </a:p>
          <a:p>
            <a:r>
              <a:rPr lang="cs-CZ" dirty="0"/>
              <a:t>Přímý a obsahově neomezený přístup k uvedeným dokumentům</a:t>
            </a:r>
          </a:p>
          <a:p>
            <a:r>
              <a:rPr lang="cs-CZ" dirty="0"/>
              <a:t>Na vyřízení žádosti občana dle § 16 odst. 2 písm. e) zákona o obcích se subsidiárně aplikují procesní ustavení </a:t>
            </a:r>
            <a:r>
              <a:rPr lang="cs-CZ" dirty="0" err="1"/>
              <a:t>InfZ</a:t>
            </a:r>
            <a:endParaRPr lang="cs-CZ" dirty="0"/>
          </a:p>
        </p:txBody>
      </p:sp>
      <p:sp>
        <p:nvSpPr>
          <p:cNvPr id="3" name="Zástupný symbol pro číslo snímku 2">
            <a:extLst>
              <a:ext uri="{FF2B5EF4-FFF2-40B4-BE49-F238E27FC236}">
                <a16:creationId xmlns:a16="http://schemas.microsoft.com/office/drawing/2014/main" id="{1C7B682C-6028-A614-B003-0B7C60D9D6A3}"/>
              </a:ext>
            </a:extLst>
          </p:cNvPr>
          <p:cNvSpPr>
            <a:spLocks noGrp="1"/>
          </p:cNvSpPr>
          <p:nvPr>
            <p:ph type="sldNum" sz="quarter" idx="12"/>
          </p:nvPr>
        </p:nvSpPr>
        <p:spPr/>
        <p:txBody>
          <a:bodyPr/>
          <a:lstStyle/>
          <a:p>
            <a:fld id="{157D43A2-98E4-B24E-9228-7624BE346F8E}" type="slidenum">
              <a:rPr lang="cs-CZ" smtClean="0"/>
              <a:pPr/>
              <a:t>33</a:t>
            </a:fld>
            <a:endParaRPr lang="cs-CZ" dirty="0"/>
          </a:p>
        </p:txBody>
      </p:sp>
      <p:sp>
        <p:nvSpPr>
          <p:cNvPr id="4" name="Nadpis 3">
            <a:extLst>
              <a:ext uri="{FF2B5EF4-FFF2-40B4-BE49-F238E27FC236}">
                <a16:creationId xmlns:a16="http://schemas.microsoft.com/office/drawing/2014/main" id="{713708AA-4A2E-30A7-4F44-8BABB7DE7EF4}"/>
              </a:ext>
            </a:extLst>
          </p:cNvPr>
          <p:cNvSpPr>
            <a:spLocks noGrp="1"/>
          </p:cNvSpPr>
          <p:nvPr>
            <p:ph type="title"/>
          </p:nvPr>
        </p:nvSpPr>
        <p:spPr/>
        <p:txBody>
          <a:bodyPr>
            <a:normAutofit fontScale="90000"/>
          </a:bodyPr>
          <a:lstStyle/>
          <a:p>
            <a:r>
              <a:rPr lang="cs-CZ" dirty="0"/>
              <a:t>Právo občana obce nahlížet do dokumentů</a:t>
            </a:r>
          </a:p>
        </p:txBody>
      </p:sp>
    </p:spTree>
    <p:extLst>
      <p:ext uri="{BB962C8B-B14F-4D97-AF65-F5344CB8AC3E}">
        <p14:creationId xmlns:p14="http://schemas.microsoft.com/office/powerpoint/2010/main" val="20012092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17F86F7-F6B5-4A17-420A-286134CDAFC9}"/>
              </a:ext>
            </a:extLst>
          </p:cNvPr>
          <p:cNvSpPr>
            <a:spLocks noGrp="1"/>
          </p:cNvSpPr>
          <p:nvPr>
            <p:ph idx="1"/>
          </p:nvPr>
        </p:nvSpPr>
        <p:spPr/>
        <p:txBody>
          <a:bodyPr>
            <a:normAutofit fontScale="85000" lnSpcReduction="10000"/>
          </a:bodyPr>
          <a:lstStyle/>
          <a:p>
            <a:r>
              <a:rPr lang="cs-CZ" dirty="0"/>
              <a:t>§ 82 písm. c) zákona o obcích</a:t>
            </a:r>
          </a:p>
          <a:p>
            <a:r>
              <a:rPr lang="cs-CZ" dirty="0"/>
              <a:t>Lhůta pro vyřízení 30 dnů</a:t>
            </a:r>
          </a:p>
          <a:p>
            <a:r>
              <a:rPr lang="cs-CZ" dirty="0"/>
              <a:t>Informace nutné pro výkon funkce</a:t>
            </a:r>
          </a:p>
          <a:p>
            <a:pPr lvl="1"/>
            <a:r>
              <a:rPr lang="cs-CZ" dirty="0"/>
              <a:t>Informace ze samostatné působnosti</a:t>
            </a:r>
          </a:p>
          <a:p>
            <a:pPr lvl="1"/>
            <a:r>
              <a:rPr lang="cs-CZ" dirty="0"/>
              <a:t>Které zastupitel potřebuje pro rozhodování (i potencionální) pro jednání zastupitelstva</a:t>
            </a:r>
          </a:p>
          <a:p>
            <a:r>
              <a:rPr lang="cs-CZ" dirty="0"/>
              <a:t>Každou žádost je nutné posuzovat individuálně </a:t>
            </a:r>
          </a:p>
          <a:p>
            <a:r>
              <a:rPr lang="cs-CZ" dirty="0"/>
              <a:t>Subsidiární aplikace procesních ustanovení z </a:t>
            </a:r>
            <a:r>
              <a:rPr lang="cs-CZ" dirty="0" err="1"/>
              <a:t>InfZ</a:t>
            </a:r>
            <a:endParaRPr lang="cs-CZ" dirty="0"/>
          </a:p>
          <a:p>
            <a:pPr lvl="1"/>
            <a:r>
              <a:rPr lang="cs-CZ" dirty="0"/>
              <a:t>Nebudou užít ustanovení o ochraně informací (§7 až 11b)</a:t>
            </a:r>
          </a:p>
          <a:p>
            <a:pPr lvl="1"/>
            <a:r>
              <a:rPr lang="cs-CZ" dirty="0"/>
              <a:t>Ustanovení o úhradě nákladů</a:t>
            </a:r>
          </a:p>
          <a:p>
            <a:pPr lvl="2"/>
            <a:r>
              <a:rPr lang="cs-CZ" dirty="0"/>
              <a:t>Lze požadovat náhradu nákladů za pořízení kopie jen v případě, že zastupitel nevyužije obcí nabízený bezplatný způsob získání informací a jeho požadavek je pro obec nepřiměřeně zatěžující</a:t>
            </a:r>
          </a:p>
          <a:p>
            <a:r>
              <a:rPr lang="cs-CZ" dirty="0"/>
              <a:t>Žádost zastupitele podána podle </a:t>
            </a:r>
            <a:r>
              <a:rPr lang="cs-CZ" dirty="0" err="1"/>
              <a:t>InfZ</a:t>
            </a:r>
            <a:endParaRPr lang="cs-CZ" dirty="0"/>
          </a:p>
          <a:p>
            <a:pPr lvl="1"/>
            <a:r>
              <a:rPr lang="cs-CZ" dirty="0"/>
              <a:t>Žádost se vyřídí podle </a:t>
            </a:r>
            <a:r>
              <a:rPr lang="cs-CZ" dirty="0" err="1"/>
              <a:t>InfZ</a:t>
            </a:r>
            <a:r>
              <a:rPr lang="cs-CZ" dirty="0"/>
              <a:t>, ale neaplikují se omezení</a:t>
            </a:r>
          </a:p>
        </p:txBody>
      </p:sp>
      <p:sp>
        <p:nvSpPr>
          <p:cNvPr id="3" name="Zástupný symbol pro číslo snímku 2">
            <a:extLst>
              <a:ext uri="{FF2B5EF4-FFF2-40B4-BE49-F238E27FC236}">
                <a16:creationId xmlns:a16="http://schemas.microsoft.com/office/drawing/2014/main" id="{1213EBF7-F734-4457-A655-D532E00E2BB6}"/>
              </a:ext>
            </a:extLst>
          </p:cNvPr>
          <p:cNvSpPr>
            <a:spLocks noGrp="1"/>
          </p:cNvSpPr>
          <p:nvPr>
            <p:ph type="sldNum" sz="quarter" idx="12"/>
          </p:nvPr>
        </p:nvSpPr>
        <p:spPr/>
        <p:txBody>
          <a:bodyPr/>
          <a:lstStyle/>
          <a:p>
            <a:fld id="{157D43A2-98E4-B24E-9228-7624BE346F8E}" type="slidenum">
              <a:rPr lang="cs-CZ" smtClean="0"/>
              <a:pPr/>
              <a:t>34</a:t>
            </a:fld>
            <a:endParaRPr lang="cs-CZ" dirty="0"/>
          </a:p>
        </p:txBody>
      </p:sp>
      <p:sp>
        <p:nvSpPr>
          <p:cNvPr id="4" name="Nadpis 3">
            <a:extLst>
              <a:ext uri="{FF2B5EF4-FFF2-40B4-BE49-F238E27FC236}">
                <a16:creationId xmlns:a16="http://schemas.microsoft.com/office/drawing/2014/main" id="{66229728-0DD7-452D-6B16-3C4ABEC187D3}"/>
              </a:ext>
            </a:extLst>
          </p:cNvPr>
          <p:cNvSpPr>
            <a:spLocks noGrp="1"/>
          </p:cNvSpPr>
          <p:nvPr>
            <p:ph type="title"/>
          </p:nvPr>
        </p:nvSpPr>
        <p:spPr/>
        <p:txBody>
          <a:bodyPr/>
          <a:lstStyle/>
          <a:p>
            <a:r>
              <a:rPr lang="cs-CZ" dirty="0"/>
              <a:t>Právo zastupitele na informace</a:t>
            </a:r>
          </a:p>
        </p:txBody>
      </p:sp>
    </p:spTree>
    <p:extLst>
      <p:ext uri="{BB962C8B-B14F-4D97-AF65-F5344CB8AC3E}">
        <p14:creationId xmlns:p14="http://schemas.microsoft.com/office/powerpoint/2010/main" val="12983890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54D17B1-A5DC-0472-382E-1C71C85544FC}"/>
              </a:ext>
            </a:extLst>
          </p:cNvPr>
          <p:cNvSpPr>
            <a:spLocks noGrp="1"/>
          </p:cNvSpPr>
          <p:nvPr>
            <p:ph idx="1"/>
          </p:nvPr>
        </p:nvSpPr>
        <p:spPr/>
        <p:txBody>
          <a:bodyPr/>
          <a:lstStyle/>
          <a:p>
            <a:r>
              <a:rPr lang="cs-CZ" dirty="0"/>
              <a:t>Poskytování dokumentů v režimu </a:t>
            </a:r>
            <a:r>
              <a:rPr lang="cs-CZ" dirty="0" err="1"/>
              <a:t>InF</a:t>
            </a:r>
            <a:endParaRPr lang="cs-CZ" dirty="0"/>
          </a:p>
          <a:p>
            <a:pPr lvl="1"/>
            <a:r>
              <a:rPr lang="cs-CZ" dirty="0"/>
              <a:t>Zápisy a usnesení zastupitelstva a usnesení rady</a:t>
            </a:r>
          </a:p>
          <a:p>
            <a:pPr lvl="2"/>
            <a:r>
              <a:rPr lang="cs-CZ" dirty="0"/>
              <a:t>Občanům obce bez omezení, jiným osobám po anonymizaci</a:t>
            </a:r>
          </a:p>
          <a:p>
            <a:pPr lvl="1"/>
            <a:r>
              <a:rPr lang="cs-CZ" dirty="0"/>
              <a:t>Zápisy ze schůzí rady obce</a:t>
            </a:r>
          </a:p>
          <a:p>
            <a:pPr lvl="2"/>
            <a:r>
              <a:rPr lang="cs-CZ" dirty="0"/>
              <a:t>Všem s omezením (anonymizace) podle </a:t>
            </a:r>
            <a:r>
              <a:rPr lang="cs-CZ" dirty="0" err="1"/>
              <a:t>InfZ</a:t>
            </a:r>
            <a:r>
              <a:rPr lang="cs-CZ" dirty="0"/>
              <a:t>, bez anonymizace jen zastupitelům (§ 100 odst. 3 zákona o obcích</a:t>
            </a:r>
          </a:p>
          <a:p>
            <a:r>
              <a:rPr lang="cs-CZ" dirty="0"/>
              <a:t>Zveřejňování</a:t>
            </a:r>
          </a:p>
          <a:p>
            <a:pPr lvl="1"/>
            <a:r>
              <a:rPr lang="cs-CZ" dirty="0"/>
              <a:t>Není povinné</a:t>
            </a:r>
          </a:p>
          <a:p>
            <a:pPr lvl="1"/>
            <a:r>
              <a:rPr lang="cs-CZ" dirty="0"/>
              <a:t>V případě zveřejnění je nutné zajistit anonymizaci všech zákonem chráněných a zaznamenaných údajů, zejména osobních údajů</a:t>
            </a:r>
          </a:p>
        </p:txBody>
      </p:sp>
      <p:sp>
        <p:nvSpPr>
          <p:cNvPr id="3" name="Zástupný symbol pro číslo snímku 2">
            <a:extLst>
              <a:ext uri="{FF2B5EF4-FFF2-40B4-BE49-F238E27FC236}">
                <a16:creationId xmlns:a16="http://schemas.microsoft.com/office/drawing/2014/main" id="{DBE9ECBD-4C7B-F6FD-4A57-A35E87DC0A90}"/>
              </a:ext>
            </a:extLst>
          </p:cNvPr>
          <p:cNvSpPr>
            <a:spLocks noGrp="1"/>
          </p:cNvSpPr>
          <p:nvPr>
            <p:ph type="sldNum" sz="quarter" idx="12"/>
          </p:nvPr>
        </p:nvSpPr>
        <p:spPr/>
        <p:txBody>
          <a:bodyPr/>
          <a:lstStyle/>
          <a:p>
            <a:fld id="{157D43A2-98E4-B24E-9228-7624BE346F8E}" type="slidenum">
              <a:rPr lang="cs-CZ" smtClean="0"/>
              <a:pPr/>
              <a:t>35</a:t>
            </a:fld>
            <a:endParaRPr lang="cs-CZ" dirty="0"/>
          </a:p>
        </p:txBody>
      </p:sp>
      <p:sp>
        <p:nvSpPr>
          <p:cNvPr id="4" name="Nadpis 3">
            <a:extLst>
              <a:ext uri="{FF2B5EF4-FFF2-40B4-BE49-F238E27FC236}">
                <a16:creationId xmlns:a16="http://schemas.microsoft.com/office/drawing/2014/main" id="{6B4F18D9-1636-CBC7-0F03-CB1ABAE4E2C3}"/>
              </a:ext>
            </a:extLst>
          </p:cNvPr>
          <p:cNvSpPr>
            <a:spLocks noGrp="1"/>
          </p:cNvSpPr>
          <p:nvPr>
            <p:ph type="title"/>
          </p:nvPr>
        </p:nvSpPr>
        <p:spPr/>
        <p:txBody>
          <a:bodyPr>
            <a:normAutofit fontScale="90000"/>
          </a:bodyPr>
          <a:lstStyle/>
          <a:p>
            <a:r>
              <a:rPr lang="cs-CZ" dirty="0"/>
              <a:t>Zápisy a usnesení zastupitelstva a rady</a:t>
            </a:r>
          </a:p>
        </p:txBody>
      </p:sp>
    </p:spTree>
    <p:extLst>
      <p:ext uri="{BB962C8B-B14F-4D97-AF65-F5344CB8AC3E}">
        <p14:creationId xmlns:p14="http://schemas.microsoft.com/office/powerpoint/2010/main" val="18688603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7F70812-93EB-ADCE-0866-28DDE7838BBD}"/>
              </a:ext>
            </a:extLst>
          </p:cNvPr>
          <p:cNvSpPr>
            <a:spLocks noGrp="1"/>
          </p:cNvSpPr>
          <p:nvPr>
            <p:ph idx="1"/>
          </p:nvPr>
        </p:nvSpPr>
        <p:spPr/>
        <p:txBody>
          <a:bodyPr>
            <a:normAutofit lnSpcReduction="10000"/>
          </a:bodyPr>
          <a:lstStyle/>
          <a:p>
            <a:r>
              <a:rPr lang="cs-CZ" dirty="0"/>
              <a:t>Veřejnost</a:t>
            </a:r>
          </a:p>
          <a:p>
            <a:pPr lvl="1"/>
            <a:r>
              <a:rPr lang="cs-CZ" dirty="0"/>
              <a:t>Lze pořizovat záznamy z veřejného zasedání pro svou potřebu</a:t>
            </a:r>
          </a:p>
          <a:p>
            <a:pPr lvl="1"/>
            <a:r>
              <a:rPr lang="cs-CZ" dirty="0"/>
              <a:t>Není potřeba souhlasu zastupitelstva ani přítomných osob</a:t>
            </a:r>
          </a:p>
          <a:p>
            <a:pPr lvl="1"/>
            <a:r>
              <a:rPr lang="cs-CZ" dirty="0"/>
              <a:t>Zákaz pouze v případě, že by pořizováním docházelo k rušení průběhu zasedání</a:t>
            </a:r>
          </a:p>
          <a:p>
            <a:r>
              <a:rPr lang="cs-CZ" dirty="0"/>
              <a:t>Obec</a:t>
            </a:r>
          </a:p>
          <a:p>
            <a:pPr lvl="1"/>
            <a:r>
              <a:rPr lang="cs-CZ" dirty="0"/>
              <a:t>Pořízení pro vyhotovení zápisu a vypořádání námitek</a:t>
            </a:r>
          </a:p>
          <a:p>
            <a:pPr lvl="1"/>
            <a:r>
              <a:rPr lang="cs-CZ" dirty="0"/>
              <a:t>Pořízení pro informování veřejnosti</a:t>
            </a:r>
          </a:p>
          <a:p>
            <a:pPr lvl="2"/>
            <a:r>
              <a:rPr lang="cs-CZ" dirty="0"/>
              <a:t>Anonymizovat</a:t>
            </a:r>
          </a:p>
          <a:p>
            <a:r>
              <a:rPr lang="cs-CZ" dirty="0"/>
              <a:t>Zveřejnění na webu</a:t>
            </a:r>
          </a:p>
          <a:p>
            <a:pPr lvl="1"/>
            <a:r>
              <a:rPr lang="cs-CZ" dirty="0"/>
              <a:t>Je možné, avšak za podmínky anonymizace osobních údajů</a:t>
            </a:r>
          </a:p>
          <a:p>
            <a:r>
              <a:rPr lang="cs-CZ" dirty="0"/>
              <a:t>On-line přenosy jsou bez omezení</a:t>
            </a:r>
          </a:p>
        </p:txBody>
      </p:sp>
      <p:sp>
        <p:nvSpPr>
          <p:cNvPr id="3" name="Zástupný symbol pro číslo snímku 2">
            <a:extLst>
              <a:ext uri="{FF2B5EF4-FFF2-40B4-BE49-F238E27FC236}">
                <a16:creationId xmlns:a16="http://schemas.microsoft.com/office/drawing/2014/main" id="{08217AFB-866F-60DF-ADDE-26CB99CE17F5}"/>
              </a:ext>
            </a:extLst>
          </p:cNvPr>
          <p:cNvSpPr>
            <a:spLocks noGrp="1"/>
          </p:cNvSpPr>
          <p:nvPr>
            <p:ph type="sldNum" sz="quarter" idx="12"/>
          </p:nvPr>
        </p:nvSpPr>
        <p:spPr/>
        <p:txBody>
          <a:bodyPr/>
          <a:lstStyle/>
          <a:p>
            <a:fld id="{157D43A2-98E4-B24E-9228-7624BE346F8E}" type="slidenum">
              <a:rPr lang="cs-CZ" smtClean="0"/>
              <a:pPr/>
              <a:t>36</a:t>
            </a:fld>
            <a:endParaRPr lang="cs-CZ" dirty="0"/>
          </a:p>
        </p:txBody>
      </p:sp>
      <p:sp>
        <p:nvSpPr>
          <p:cNvPr id="4" name="Nadpis 3">
            <a:extLst>
              <a:ext uri="{FF2B5EF4-FFF2-40B4-BE49-F238E27FC236}">
                <a16:creationId xmlns:a16="http://schemas.microsoft.com/office/drawing/2014/main" id="{B4192861-ABAF-B552-8443-04937343BC68}"/>
              </a:ext>
            </a:extLst>
          </p:cNvPr>
          <p:cNvSpPr>
            <a:spLocks noGrp="1"/>
          </p:cNvSpPr>
          <p:nvPr>
            <p:ph type="title"/>
          </p:nvPr>
        </p:nvSpPr>
        <p:spPr/>
        <p:txBody>
          <a:bodyPr>
            <a:normAutofit fontScale="90000"/>
          </a:bodyPr>
          <a:lstStyle/>
          <a:p>
            <a:r>
              <a:rPr lang="cs-CZ" dirty="0"/>
              <a:t>Zvukové nebo obrazové záznamy z jednání zastupitelstva a rady</a:t>
            </a:r>
          </a:p>
        </p:txBody>
      </p:sp>
    </p:spTree>
    <p:extLst>
      <p:ext uri="{BB962C8B-B14F-4D97-AF65-F5344CB8AC3E}">
        <p14:creationId xmlns:p14="http://schemas.microsoft.com/office/powerpoint/2010/main" val="5723018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E52FA94F-0539-5D48-AA3C-3C74ED6243C4}"/>
              </a:ext>
            </a:extLst>
          </p:cNvPr>
          <p:cNvSpPr>
            <a:spLocks noGrp="1"/>
          </p:cNvSpPr>
          <p:nvPr>
            <p:ph type="ctrTitle"/>
          </p:nvPr>
        </p:nvSpPr>
        <p:spPr>
          <a:xfrm>
            <a:off x="495300" y="883920"/>
            <a:ext cx="9144000" cy="3241040"/>
          </a:xfrm>
        </p:spPr>
        <p:txBody>
          <a:bodyPr/>
          <a:lstStyle/>
          <a:p>
            <a:r>
              <a:rPr lang="cs-CZ" dirty="0"/>
              <a:t>Děkujeme</a:t>
            </a:r>
            <a:br>
              <a:rPr lang="cs-CZ" dirty="0"/>
            </a:br>
            <a:r>
              <a:rPr lang="cs-CZ" dirty="0"/>
              <a:t>za pozornost</a:t>
            </a:r>
          </a:p>
        </p:txBody>
      </p:sp>
      <p:sp>
        <p:nvSpPr>
          <p:cNvPr id="6" name="Podnadpis 5">
            <a:extLst>
              <a:ext uri="{FF2B5EF4-FFF2-40B4-BE49-F238E27FC236}">
                <a16:creationId xmlns:a16="http://schemas.microsoft.com/office/drawing/2014/main" id="{D410835F-0A28-BD49-B480-AA3D6E59BF65}"/>
              </a:ext>
            </a:extLst>
          </p:cNvPr>
          <p:cNvSpPr>
            <a:spLocks noGrp="1"/>
          </p:cNvSpPr>
          <p:nvPr>
            <p:ph type="subTitle" idx="1"/>
          </p:nvPr>
        </p:nvSpPr>
        <p:spPr/>
        <p:txBody>
          <a:bodyPr/>
          <a:lstStyle/>
          <a:p>
            <a:endParaRPr lang="cs-CZ" dirty="0"/>
          </a:p>
          <a:p>
            <a:r>
              <a:rPr lang="cs-CZ" dirty="0"/>
              <a:t>Odbor právní a Krajský živnostenský úřad</a:t>
            </a:r>
          </a:p>
        </p:txBody>
      </p:sp>
    </p:spTree>
    <p:extLst>
      <p:ext uri="{BB962C8B-B14F-4D97-AF65-F5344CB8AC3E}">
        <p14:creationId xmlns:p14="http://schemas.microsoft.com/office/powerpoint/2010/main" val="745454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D262290-FEC4-3CD2-DBC4-90559481415B}"/>
              </a:ext>
            </a:extLst>
          </p:cNvPr>
          <p:cNvSpPr>
            <a:spLocks noGrp="1"/>
          </p:cNvSpPr>
          <p:nvPr>
            <p:ph idx="1"/>
          </p:nvPr>
        </p:nvSpPr>
        <p:spPr>
          <a:xfrm>
            <a:off x="422026" y="1298713"/>
            <a:ext cx="11264900" cy="4980911"/>
          </a:xfrm>
        </p:spPr>
        <p:txBody>
          <a:bodyPr>
            <a:normAutofit/>
          </a:bodyPr>
          <a:lstStyle/>
          <a:p>
            <a:pPr>
              <a:lnSpc>
                <a:spcPct val="150000"/>
              </a:lnSpc>
            </a:pPr>
            <a:r>
              <a:rPr lang="cs-CZ" sz="4400" dirty="0"/>
              <a:t>V roce 2024 proběhlo celkem 17 kontrol</a:t>
            </a:r>
          </a:p>
          <a:p>
            <a:pPr lvl="1">
              <a:lnSpc>
                <a:spcPct val="150000"/>
              </a:lnSpc>
            </a:pPr>
            <a:r>
              <a:rPr lang="cs-CZ" sz="2800" dirty="0"/>
              <a:t>Zlín, Bojkovice, Horní Lideč, Napajedla, Slavičín, Pozlovice, Podhradí, Malá Bystřice, Velká Lhota, Buchlovice, Tupesy, Lutopecny, Rataje, Kroměříž, Luhačovice, Uherský Brod, Valašské Klobouky</a:t>
            </a:r>
          </a:p>
          <a:p>
            <a:pPr>
              <a:lnSpc>
                <a:spcPct val="150000"/>
              </a:lnSpc>
            </a:pPr>
            <a:r>
              <a:rPr lang="cs-CZ" sz="3200" dirty="0"/>
              <a:t>1x nápravné opatření</a:t>
            </a:r>
          </a:p>
          <a:p>
            <a:pPr lvl="1">
              <a:lnSpc>
                <a:spcPct val="150000"/>
              </a:lnSpc>
            </a:pPr>
            <a:endParaRPr lang="cs-CZ" sz="4000" dirty="0"/>
          </a:p>
        </p:txBody>
      </p:sp>
      <p:sp>
        <p:nvSpPr>
          <p:cNvPr id="3" name="Zástupný symbol pro číslo snímku 2">
            <a:extLst>
              <a:ext uri="{FF2B5EF4-FFF2-40B4-BE49-F238E27FC236}">
                <a16:creationId xmlns:a16="http://schemas.microsoft.com/office/drawing/2014/main" id="{F294B1F5-5396-FEED-6B39-711B21B00445}"/>
              </a:ext>
            </a:extLst>
          </p:cNvPr>
          <p:cNvSpPr>
            <a:spLocks noGrp="1"/>
          </p:cNvSpPr>
          <p:nvPr>
            <p:ph type="sldNum" sz="quarter" idx="12"/>
          </p:nvPr>
        </p:nvSpPr>
        <p:spPr/>
        <p:txBody>
          <a:bodyPr/>
          <a:lstStyle/>
          <a:p>
            <a:fld id="{157D43A2-98E4-B24E-9228-7624BE346F8E}" type="slidenum">
              <a:rPr lang="cs-CZ" smtClean="0"/>
              <a:pPr/>
              <a:t>4</a:t>
            </a:fld>
            <a:endParaRPr lang="cs-CZ" dirty="0"/>
          </a:p>
        </p:txBody>
      </p:sp>
      <p:sp>
        <p:nvSpPr>
          <p:cNvPr id="4" name="Nadpis 3">
            <a:extLst>
              <a:ext uri="{FF2B5EF4-FFF2-40B4-BE49-F238E27FC236}">
                <a16:creationId xmlns:a16="http://schemas.microsoft.com/office/drawing/2014/main" id="{75885201-A391-D715-FE9B-98A4A2A4E68A}"/>
              </a:ext>
            </a:extLst>
          </p:cNvPr>
          <p:cNvSpPr>
            <a:spLocks noGrp="1"/>
          </p:cNvSpPr>
          <p:nvPr>
            <p:ph type="title"/>
          </p:nvPr>
        </p:nvSpPr>
        <p:spPr/>
        <p:txBody>
          <a:bodyPr>
            <a:normAutofit/>
          </a:bodyPr>
          <a:lstStyle/>
          <a:p>
            <a:r>
              <a:rPr lang="cs-CZ" sz="4400" dirty="0"/>
              <a:t>Kontroly u obcí v roce 2024</a:t>
            </a:r>
            <a:endParaRPr lang="cs-CZ" dirty="0"/>
          </a:p>
        </p:txBody>
      </p:sp>
    </p:spTree>
    <p:extLst>
      <p:ext uri="{BB962C8B-B14F-4D97-AF65-F5344CB8AC3E}">
        <p14:creationId xmlns:p14="http://schemas.microsoft.com/office/powerpoint/2010/main" val="634788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3E39186-CCFA-8383-0E1B-99AC259BDEFC}"/>
              </a:ext>
            </a:extLst>
          </p:cNvPr>
          <p:cNvSpPr>
            <a:spLocks noGrp="1"/>
          </p:cNvSpPr>
          <p:nvPr>
            <p:ph idx="1"/>
          </p:nvPr>
        </p:nvSpPr>
        <p:spPr>
          <a:xfrm>
            <a:off x="422026" y="1615440"/>
            <a:ext cx="11264900" cy="4861560"/>
          </a:xfrm>
        </p:spPr>
        <p:txBody>
          <a:bodyPr>
            <a:normAutofit lnSpcReduction="10000"/>
          </a:bodyPr>
          <a:lstStyle/>
          <a:p>
            <a:r>
              <a:rPr lang="cs-CZ" dirty="0"/>
              <a:t>Rozdíl mezi malými obcemi a městy</a:t>
            </a:r>
          </a:p>
          <a:p>
            <a:r>
              <a:rPr lang="cs-CZ" dirty="0"/>
              <a:t>Tam, kde poskytování informací věcně vyřizují jednotlivé odbory podle obsahu žádosti, je potřeba ke kontrole shromáždit všechny spisy za dané kontrolní období tak, aby bylo možné ze spisu ověřit veškeré podstatné okolnosti, především</a:t>
            </a:r>
          </a:p>
          <a:p>
            <a:pPr lvl="1"/>
            <a:r>
              <a:rPr lang="cs-CZ" dirty="0"/>
              <a:t>Způsob doručení</a:t>
            </a:r>
          </a:p>
          <a:p>
            <a:pPr lvl="1"/>
            <a:r>
              <a:rPr lang="cs-CZ" dirty="0"/>
              <a:t>Způsob vyřízení</a:t>
            </a:r>
          </a:p>
          <a:p>
            <a:pPr lvl="1"/>
            <a:r>
              <a:rPr lang="cs-CZ" dirty="0"/>
              <a:t>Data doručení</a:t>
            </a:r>
          </a:p>
          <a:p>
            <a:pPr lvl="1"/>
            <a:r>
              <a:rPr lang="cs-CZ" dirty="0"/>
              <a:t>Datum vyřízení a z toho vyplývající dodržení či nedodržení lhůty</a:t>
            </a:r>
          </a:p>
          <a:p>
            <a:r>
              <a:rPr lang="cs-CZ" dirty="0"/>
              <a:t>Pokud jsou spisy vedeny elektronicky, není třeba pro účel kontroly nic tisknout, pouze zpřístupnit elektronickou spisovou službu k nahlédnutí</a:t>
            </a:r>
          </a:p>
          <a:p>
            <a:endParaRPr lang="cs-CZ" dirty="0"/>
          </a:p>
          <a:p>
            <a:endParaRPr lang="cs-CZ" dirty="0"/>
          </a:p>
        </p:txBody>
      </p:sp>
      <p:sp>
        <p:nvSpPr>
          <p:cNvPr id="3" name="Zástupný symbol pro číslo snímku 2">
            <a:extLst>
              <a:ext uri="{FF2B5EF4-FFF2-40B4-BE49-F238E27FC236}">
                <a16:creationId xmlns:a16="http://schemas.microsoft.com/office/drawing/2014/main" id="{AE1F17D1-02D6-2946-9712-6CC8667528C4}"/>
              </a:ext>
            </a:extLst>
          </p:cNvPr>
          <p:cNvSpPr>
            <a:spLocks noGrp="1"/>
          </p:cNvSpPr>
          <p:nvPr>
            <p:ph type="sldNum" sz="quarter" idx="12"/>
          </p:nvPr>
        </p:nvSpPr>
        <p:spPr/>
        <p:txBody>
          <a:bodyPr/>
          <a:lstStyle/>
          <a:p>
            <a:fld id="{157D43A2-98E4-B24E-9228-7624BE346F8E}" type="slidenum">
              <a:rPr lang="cs-CZ" smtClean="0"/>
              <a:pPr/>
              <a:t>5</a:t>
            </a:fld>
            <a:endParaRPr lang="cs-CZ" dirty="0"/>
          </a:p>
        </p:txBody>
      </p:sp>
      <p:sp>
        <p:nvSpPr>
          <p:cNvPr id="4" name="Nadpis 3">
            <a:extLst>
              <a:ext uri="{FF2B5EF4-FFF2-40B4-BE49-F238E27FC236}">
                <a16:creationId xmlns:a16="http://schemas.microsoft.com/office/drawing/2014/main" id="{0009518C-0976-4519-020B-BE2804A15CE2}"/>
              </a:ext>
            </a:extLst>
          </p:cNvPr>
          <p:cNvSpPr>
            <a:spLocks noGrp="1"/>
          </p:cNvSpPr>
          <p:nvPr>
            <p:ph type="title"/>
          </p:nvPr>
        </p:nvSpPr>
        <p:spPr>
          <a:xfrm>
            <a:off x="422026" y="126124"/>
            <a:ext cx="11264900" cy="1355854"/>
          </a:xfrm>
        </p:spPr>
        <p:txBody>
          <a:bodyPr>
            <a:normAutofit/>
          </a:bodyPr>
          <a:lstStyle/>
          <a:p>
            <a:r>
              <a:rPr lang="cs-CZ" dirty="0"/>
              <a:t>Kontrolní činnosti – podklady ke kontrole</a:t>
            </a:r>
          </a:p>
        </p:txBody>
      </p:sp>
    </p:spTree>
    <p:extLst>
      <p:ext uri="{BB962C8B-B14F-4D97-AF65-F5344CB8AC3E}">
        <p14:creationId xmlns:p14="http://schemas.microsoft.com/office/powerpoint/2010/main" val="1223025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Zástupný obsah 6">
            <a:extLst>
              <a:ext uri="{FF2B5EF4-FFF2-40B4-BE49-F238E27FC236}">
                <a16:creationId xmlns:a16="http://schemas.microsoft.com/office/drawing/2014/main" id="{0A5AE77E-81CD-92B5-5357-748F082E3B63}"/>
              </a:ext>
            </a:extLst>
          </p:cNvPr>
          <p:cNvGraphicFramePr>
            <a:graphicFrameLocks noGrp="1"/>
          </p:cNvGraphicFramePr>
          <p:nvPr>
            <p:ph idx="1"/>
            <p:extLst>
              <p:ext uri="{D42A27DB-BD31-4B8C-83A1-F6EECF244321}">
                <p14:modId xmlns:p14="http://schemas.microsoft.com/office/powerpoint/2010/main" val="4208084325"/>
              </p:ext>
            </p:extLst>
          </p:nvPr>
        </p:nvGraphicFramePr>
        <p:xfrm>
          <a:off x="422275" y="1679574"/>
          <a:ext cx="11264900" cy="5045805"/>
        </p:xfrm>
        <a:graphic>
          <a:graphicData uri="http://schemas.openxmlformats.org/drawingml/2006/table">
            <a:tbl>
              <a:tblPr firstRow="1" bandRow="1">
                <a:tableStyleId>{125E5076-3810-47DD-B79F-674D7AD40C01}</a:tableStyleId>
              </a:tblPr>
              <a:tblGrid>
                <a:gridCol w="5632450">
                  <a:extLst>
                    <a:ext uri="{9D8B030D-6E8A-4147-A177-3AD203B41FA5}">
                      <a16:colId xmlns:a16="http://schemas.microsoft.com/office/drawing/2014/main" val="3981818918"/>
                    </a:ext>
                  </a:extLst>
                </a:gridCol>
                <a:gridCol w="5632450">
                  <a:extLst>
                    <a:ext uri="{9D8B030D-6E8A-4147-A177-3AD203B41FA5}">
                      <a16:colId xmlns:a16="http://schemas.microsoft.com/office/drawing/2014/main" val="1125559337"/>
                    </a:ext>
                  </a:extLst>
                </a:gridCol>
              </a:tblGrid>
              <a:tr h="401099">
                <a:tc>
                  <a:txBody>
                    <a:bodyPr/>
                    <a:lstStyle/>
                    <a:p>
                      <a:r>
                        <a:rPr lang="cs-CZ" dirty="0"/>
                        <a:t>ÚKON</a:t>
                      </a:r>
                    </a:p>
                  </a:txBody>
                  <a:tcPr>
                    <a:lnR w="12700" cap="flat" cmpd="sng" algn="ctr">
                      <a:solidFill>
                        <a:schemeClr val="tx1"/>
                      </a:solidFill>
                      <a:prstDash val="solid"/>
                      <a:round/>
                      <a:headEnd type="none" w="med" len="med"/>
                      <a:tailEnd type="none" w="med" len="med"/>
                    </a:lnR>
                  </a:tcPr>
                </a:tc>
                <a:tc>
                  <a:txBody>
                    <a:bodyPr/>
                    <a:lstStyle/>
                    <a:p>
                      <a:r>
                        <a:rPr lang="cs-CZ" dirty="0"/>
                        <a:t>LHŮTA</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535628425"/>
                  </a:ext>
                </a:extLst>
              </a:tr>
              <a:tr h="1087913">
                <a:tc>
                  <a:txBody>
                    <a:bodyPr/>
                    <a:lstStyle/>
                    <a:p>
                      <a:pPr algn="ctr"/>
                      <a:r>
                        <a:rPr lang="cs-CZ" sz="3000" dirty="0"/>
                        <a:t>Výzva k doplnění/upřesnění žádosti</a:t>
                      </a:r>
                    </a:p>
                  </a:txBody>
                  <a:tcPr>
                    <a:lnR w="38100" cap="flat" cmpd="sng" algn="ctr">
                      <a:solidFill>
                        <a:schemeClr val="tx1"/>
                      </a:solidFill>
                      <a:prstDash val="solid"/>
                      <a:round/>
                      <a:headEnd type="none" w="med" len="med"/>
                      <a:tailEnd type="none" w="med" len="med"/>
                    </a:lnR>
                  </a:tcPr>
                </a:tc>
                <a:tc>
                  <a:txBody>
                    <a:bodyPr/>
                    <a:lstStyle/>
                    <a:p>
                      <a:pPr algn="ctr"/>
                      <a:r>
                        <a:rPr lang="cs-CZ" sz="3000" dirty="0"/>
                        <a:t>do 7 dnů ode dne podání žádosti  </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58358584"/>
                  </a:ext>
                </a:extLst>
              </a:tr>
              <a:tr h="1087913">
                <a:tc>
                  <a:txBody>
                    <a:bodyPr/>
                    <a:lstStyle/>
                    <a:p>
                      <a:pPr algn="ctr"/>
                      <a:r>
                        <a:rPr lang="cs-CZ" sz="3000" dirty="0"/>
                        <a:t>Odložení žádosti</a:t>
                      </a:r>
                    </a:p>
                  </a:txBody>
                  <a:tcPr>
                    <a:lnR w="38100" cap="flat" cmpd="sng" algn="ctr">
                      <a:solidFill>
                        <a:schemeClr val="tx1"/>
                      </a:solidFill>
                      <a:prstDash val="solid"/>
                      <a:round/>
                      <a:headEnd type="none" w="med" len="med"/>
                      <a:tailEnd type="none" w="med" len="med"/>
                    </a:lnR>
                  </a:tcPr>
                </a:tc>
                <a:tc>
                  <a:txBody>
                    <a:bodyPr/>
                    <a:lstStyle/>
                    <a:p>
                      <a:pPr algn="ctr"/>
                      <a:r>
                        <a:rPr lang="cs-CZ" sz="3000" dirty="0"/>
                        <a:t>po marném uplynutí 30denní lhůty pro doplnění</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591317092"/>
                  </a:ext>
                </a:extLst>
              </a:tr>
              <a:tr h="593407">
                <a:tc>
                  <a:txBody>
                    <a:bodyPr/>
                    <a:lstStyle/>
                    <a:p>
                      <a:pPr algn="ctr"/>
                      <a:r>
                        <a:rPr lang="cs-CZ" sz="3000" dirty="0"/>
                        <a:t>Odkaz na zveřejněnou informaci</a:t>
                      </a:r>
                    </a:p>
                  </a:txBody>
                  <a:tcPr>
                    <a:lnR w="38100" cap="flat" cmpd="sng" algn="ctr">
                      <a:solidFill>
                        <a:schemeClr val="tx1"/>
                      </a:solidFill>
                      <a:prstDash val="solid"/>
                      <a:round/>
                      <a:headEnd type="none" w="med" len="med"/>
                      <a:tailEnd type="none" w="med" len="med"/>
                    </a:lnR>
                  </a:tcPr>
                </a:tc>
                <a:tc>
                  <a:txBody>
                    <a:bodyPr/>
                    <a:lstStyle/>
                    <a:p>
                      <a:pPr algn="ctr"/>
                      <a:r>
                        <a:rPr lang="cs-CZ" sz="3000" dirty="0"/>
                        <a:t>do 7 dnů ode dne podání žádosti</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97000860"/>
                  </a:ext>
                </a:extLst>
              </a:tr>
              <a:tr h="593407">
                <a:tc>
                  <a:txBody>
                    <a:bodyPr/>
                    <a:lstStyle/>
                    <a:p>
                      <a:pPr algn="ctr"/>
                      <a:r>
                        <a:rPr lang="cs-CZ" sz="3000" dirty="0"/>
                        <a:t>Vyrozumění žadatele o prodloužení lhůty pro poskytnutí informace nejvýše o 10 dnů</a:t>
                      </a:r>
                    </a:p>
                  </a:txBody>
                  <a:tcPr>
                    <a:lnR w="38100" cap="flat" cmpd="sng" algn="ctr">
                      <a:solidFill>
                        <a:schemeClr val="tx1"/>
                      </a:solidFill>
                      <a:prstDash val="solid"/>
                      <a:round/>
                      <a:headEnd type="none" w="med" len="med"/>
                      <a:tailEnd type="none" w="med" len="med"/>
                    </a:lnR>
                  </a:tcPr>
                </a:tc>
                <a:tc>
                  <a:txBody>
                    <a:bodyPr/>
                    <a:lstStyle/>
                    <a:p>
                      <a:pPr algn="ctr"/>
                      <a:r>
                        <a:rPr lang="cs-CZ" sz="3000" dirty="0"/>
                        <a:t>do 15 dnů ode dne podání žádosti nebo ode dne jejího doplnění</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930045347"/>
                  </a:ext>
                </a:extLst>
              </a:tr>
            </a:tbl>
          </a:graphicData>
        </a:graphic>
      </p:graphicFrame>
      <p:sp>
        <p:nvSpPr>
          <p:cNvPr id="3" name="Zástupný symbol pro číslo snímku 2">
            <a:extLst>
              <a:ext uri="{FF2B5EF4-FFF2-40B4-BE49-F238E27FC236}">
                <a16:creationId xmlns:a16="http://schemas.microsoft.com/office/drawing/2014/main" id="{BCD6CF20-936C-039F-0084-5129DE791C82}"/>
              </a:ext>
            </a:extLst>
          </p:cNvPr>
          <p:cNvSpPr>
            <a:spLocks noGrp="1"/>
          </p:cNvSpPr>
          <p:nvPr>
            <p:ph type="sldNum" sz="quarter" idx="12"/>
          </p:nvPr>
        </p:nvSpPr>
        <p:spPr/>
        <p:txBody>
          <a:bodyPr/>
          <a:lstStyle/>
          <a:p>
            <a:fld id="{157D43A2-98E4-B24E-9228-7624BE346F8E}" type="slidenum">
              <a:rPr lang="cs-CZ" smtClean="0"/>
              <a:pPr/>
              <a:t>6</a:t>
            </a:fld>
            <a:endParaRPr lang="cs-CZ" dirty="0"/>
          </a:p>
        </p:txBody>
      </p:sp>
      <p:sp>
        <p:nvSpPr>
          <p:cNvPr id="4" name="Nadpis 3">
            <a:extLst>
              <a:ext uri="{FF2B5EF4-FFF2-40B4-BE49-F238E27FC236}">
                <a16:creationId xmlns:a16="http://schemas.microsoft.com/office/drawing/2014/main" id="{7BCD44BD-7E03-889E-92F0-506E60F651A4}"/>
              </a:ext>
            </a:extLst>
          </p:cNvPr>
          <p:cNvSpPr>
            <a:spLocks noGrp="1"/>
          </p:cNvSpPr>
          <p:nvPr>
            <p:ph type="title"/>
          </p:nvPr>
        </p:nvSpPr>
        <p:spPr/>
        <p:txBody>
          <a:bodyPr/>
          <a:lstStyle/>
          <a:p>
            <a:r>
              <a:rPr lang="cs-CZ" dirty="0"/>
              <a:t>Přehled lhůt I</a:t>
            </a:r>
          </a:p>
        </p:txBody>
      </p:sp>
    </p:spTree>
    <p:extLst>
      <p:ext uri="{BB962C8B-B14F-4D97-AF65-F5344CB8AC3E}">
        <p14:creationId xmlns:p14="http://schemas.microsoft.com/office/powerpoint/2010/main" val="4060877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Zástupný obsah 5">
            <a:extLst>
              <a:ext uri="{FF2B5EF4-FFF2-40B4-BE49-F238E27FC236}">
                <a16:creationId xmlns:a16="http://schemas.microsoft.com/office/drawing/2014/main" id="{29D47EC6-6CAD-63DA-6F85-68D5AE688D9D}"/>
              </a:ext>
            </a:extLst>
          </p:cNvPr>
          <p:cNvGraphicFramePr>
            <a:graphicFrameLocks noGrp="1"/>
          </p:cNvGraphicFramePr>
          <p:nvPr>
            <p:ph idx="1"/>
            <p:extLst>
              <p:ext uri="{D42A27DB-BD31-4B8C-83A1-F6EECF244321}">
                <p14:modId xmlns:p14="http://schemas.microsoft.com/office/powerpoint/2010/main" val="352815523"/>
              </p:ext>
            </p:extLst>
          </p:nvPr>
        </p:nvGraphicFramePr>
        <p:xfrm>
          <a:off x="422275" y="1679575"/>
          <a:ext cx="11264900" cy="4485640"/>
        </p:xfrm>
        <a:graphic>
          <a:graphicData uri="http://schemas.openxmlformats.org/drawingml/2006/table">
            <a:tbl>
              <a:tblPr firstRow="1" bandRow="1">
                <a:tableStyleId>{125E5076-3810-47DD-B79F-674D7AD40C01}</a:tableStyleId>
              </a:tblPr>
              <a:tblGrid>
                <a:gridCol w="5632450">
                  <a:extLst>
                    <a:ext uri="{9D8B030D-6E8A-4147-A177-3AD203B41FA5}">
                      <a16:colId xmlns:a16="http://schemas.microsoft.com/office/drawing/2014/main" val="310058987"/>
                    </a:ext>
                  </a:extLst>
                </a:gridCol>
                <a:gridCol w="5632450">
                  <a:extLst>
                    <a:ext uri="{9D8B030D-6E8A-4147-A177-3AD203B41FA5}">
                      <a16:colId xmlns:a16="http://schemas.microsoft.com/office/drawing/2014/main" val="3583627908"/>
                    </a:ext>
                  </a:extLst>
                </a:gridCol>
              </a:tblGrid>
              <a:tr h="370840">
                <a:tc>
                  <a:txBody>
                    <a:bodyPr/>
                    <a:lstStyle/>
                    <a:p>
                      <a:r>
                        <a:rPr lang="cs-CZ" dirty="0"/>
                        <a:t>ÚKON</a:t>
                      </a:r>
                    </a:p>
                  </a:txBody>
                  <a:tcPr/>
                </a:tc>
                <a:tc>
                  <a:txBody>
                    <a:bodyPr/>
                    <a:lstStyle/>
                    <a:p>
                      <a:r>
                        <a:rPr lang="cs-CZ" dirty="0"/>
                        <a:t>LHŮTA</a:t>
                      </a:r>
                    </a:p>
                  </a:txBody>
                  <a:tcPr/>
                </a:tc>
                <a:extLst>
                  <a:ext uri="{0D108BD9-81ED-4DB2-BD59-A6C34878D82A}">
                    <a16:rowId xmlns:a16="http://schemas.microsoft.com/office/drawing/2014/main" val="2634679405"/>
                  </a:ext>
                </a:extLst>
              </a:tr>
              <a:tr h="370840">
                <a:tc>
                  <a:txBody>
                    <a:bodyPr/>
                    <a:lstStyle/>
                    <a:p>
                      <a:pPr algn="ctr"/>
                      <a:r>
                        <a:rPr lang="cs-CZ" sz="2800" dirty="0"/>
                        <a:t>Poskytnutí informace</a:t>
                      </a:r>
                    </a:p>
                  </a:txBody>
                  <a:tcPr>
                    <a:lnR w="38100" cap="flat" cmpd="sng" algn="ctr">
                      <a:solidFill>
                        <a:schemeClr val="tx1"/>
                      </a:solidFill>
                      <a:prstDash val="solid"/>
                      <a:round/>
                      <a:headEnd type="none" w="med" len="med"/>
                      <a:tailEnd type="none" w="med" len="med"/>
                    </a:lnR>
                  </a:tcPr>
                </a:tc>
                <a:tc>
                  <a:txBody>
                    <a:bodyPr/>
                    <a:lstStyle/>
                    <a:p>
                      <a:pPr algn="ctr"/>
                      <a:r>
                        <a:rPr lang="cs-CZ" sz="2800" dirty="0"/>
                        <a:t>do 15 dnů ode dne podání žádosti nebo ode dne jejího doplnění</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420005042"/>
                  </a:ext>
                </a:extLst>
              </a:tr>
              <a:tr h="370840">
                <a:tc>
                  <a:txBody>
                    <a:bodyPr/>
                    <a:lstStyle/>
                    <a:p>
                      <a:pPr algn="ctr"/>
                      <a:r>
                        <a:rPr lang="cs-CZ" sz="2800" dirty="0"/>
                        <a:t>Oznámení o výši úhrady za poskytnutí informací</a:t>
                      </a:r>
                    </a:p>
                  </a:txBody>
                  <a:tcPr>
                    <a:lnR w="38100" cap="flat" cmpd="sng" algn="ctr">
                      <a:solidFill>
                        <a:schemeClr val="tx1"/>
                      </a:solidFill>
                      <a:prstDash val="solid"/>
                      <a:round/>
                      <a:headEnd type="none" w="med" len="med"/>
                      <a:tailEnd type="none" w="med" len="med"/>
                    </a:lnR>
                  </a:tcPr>
                </a:tc>
                <a:tc>
                  <a:txBody>
                    <a:bodyPr/>
                    <a:lstStyle/>
                    <a:p>
                      <a:pPr algn="ctr"/>
                      <a:r>
                        <a:rPr lang="cs-CZ" sz="2800" dirty="0"/>
                        <a:t>ve lhůtě pro vyřízení žádosti, tj. do 15 dnů ode dne podání žádosti nebo ode dne jejího doplnění</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43349131"/>
                  </a:ext>
                </a:extLst>
              </a:tr>
              <a:tr h="370840">
                <a:tc>
                  <a:txBody>
                    <a:bodyPr/>
                    <a:lstStyle/>
                    <a:p>
                      <a:pPr algn="ctr"/>
                      <a:r>
                        <a:rPr lang="cs-CZ" sz="2800" dirty="0"/>
                        <a:t>Rozhodnutí o odmítnutí žádosti nebo části žádosti </a:t>
                      </a:r>
                    </a:p>
                  </a:txBody>
                  <a:tcPr>
                    <a:lnR w="38100" cap="flat" cmpd="sng" algn="ctr">
                      <a:solidFill>
                        <a:schemeClr val="tx1"/>
                      </a:solidFill>
                      <a:prstDash val="solid"/>
                      <a:round/>
                      <a:headEnd type="none" w="med" len="med"/>
                      <a:tailEnd type="none" w="med" len="med"/>
                    </a:lnR>
                  </a:tcPr>
                </a:tc>
                <a:tc>
                  <a:txBody>
                    <a:bodyPr/>
                    <a:lstStyle/>
                    <a:p>
                      <a:pPr algn="ctr"/>
                      <a:r>
                        <a:rPr lang="cs-CZ" sz="2800" dirty="0"/>
                        <a:t>do 15 dnů ode dne podání žádosti nebo ode dne jejího doplnění, příp. po marném uplynutí lhůty pro upřesnění žádosti</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91755609"/>
                  </a:ext>
                </a:extLst>
              </a:tr>
            </a:tbl>
          </a:graphicData>
        </a:graphic>
      </p:graphicFrame>
      <p:sp>
        <p:nvSpPr>
          <p:cNvPr id="3" name="Zástupný symbol pro číslo snímku 2">
            <a:extLst>
              <a:ext uri="{FF2B5EF4-FFF2-40B4-BE49-F238E27FC236}">
                <a16:creationId xmlns:a16="http://schemas.microsoft.com/office/drawing/2014/main" id="{885475E0-3A99-3EC2-BE38-5A1E49285BD4}"/>
              </a:ext>
            </a:extLst>
          </p:cNvPr>
          <p:cNvSpPr>
            <a:spLocks noGrp="1"/>
          </p:cNvSpPr>
          <p:nvPr>
            <p:ph type="sldNum" sz="quarter" idx="12"/>
          </p:nvPr>
        </p:nvSpPr>
        <p:spPr/>
        <p:txBody>
          <a:bodyPr/>
          <a:lstStyle/>
          <a:p>
            <a:fld id="{157D43A2-98E4-B24E-9228-7624BE346F8E}" type="slidenum">
              <a:rPr lang="cs-CZ" smtClean="0"/>
              <a:pPr/>
              <a:t>7</a:t>
            </a:fld>
            <a:endParaRPr lang="cs-CZ" dirty="0"/>
          </a:p>
        </p:txBody>
      </p:sp>
      <p:sp>
        <p:nvSpPr>
          <p:cNvPr id="4" name="Nadpis 3">
            <a:extLst>
              <a:ext uri="{FF2B5EF4-FFF2-40B4-BE49-F238E27FC236}">
                <a16:creationId xmlns:a16="http://schemas.microsoft.com/office/drawing/2014/main" id="{6EEEF294-A7DA-CB40-21CE-C5BAD1F16C97}"/>
              </a:ext>
            </a:extLst>
          </p:cNvPr>
          <p:cNvSpPr>
            <a:spLocks noGrp="1"/>
          </p:cNvSpPr>
          <p:nvPr>
            <p:ph type="title"/>
          </p:nvPr>
        </p:nvSpPr>
        <p:spPr/>
        <p:txBody>
          <a:bodyPr/>
          <a:lstStyle/>
          <a:p>
            <a:r>
              <a:rPr lang="cs-CZ" dirty="0"/>
              <a:t>Přehled lhůt II</a:t>
            </a:r>
          </a:p>
        </p:txBody>
      </p:sp>
    </p:spTree>
    <p:extLst>
      <p:ext uri="{BB962C8B-B14F-4D97-AF65-F5344CB8AC3E}">
        <p14:creationId xmlns:p14="http://schemas.microsoft.com/office/powerpoint/2010/main" val="1027280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obsah 4">
            <a:extLst>
              <a:ext uri="{FF2B5EF4-FFF2-40B4-BE49-F238E27FC236}">
                <a16:creationId xmlns:a16="http://schemas.microsoft.com/office/drawing/2014/main" id="{5237073A-8AF5-4E9B-58A5-6E5640831E45}"/>
              </a:ext>
            </a:extLst>
          </p:cNvPr>
          <p:cNvGraphicFramePr>
            <a:graphicFrameLocks noGrp="1"/>
          </p:cNvGraphicFramePr>
          <p:nvPr>
            <p:ph idx="1"/>
            <p:extLst>
              <p:ext uri="{D42A27DB-BD31-4B8C-83A1-F6EECF244321}">
                <p14:modId xmlns:p14="http://schemas.microsoft.com/office/powerpoint/2010/main" val="2144570014"/>
              </p:ext>
            </p:extLst>
          </p:nvPr>
        </p:nvGraphicFramePr>
        <p:xfrm>
          <a:off x="422274" y="1679575"/>
          <a:ext cx="11363326" cy="4797805"/>
        </p:xfrm>
        <a:graphic>
          <a:graphicData uri="http://schemas.openxmlformats.org/drawingml/2006/table">
            <a:tbl>
              <a:tblPr firstRow="1" bandRow="1">
                <a:tableStyleId>{125E5076-3810-47DD-B79F-674D7AD40C01}</a:tableStyleId>
              </a:tblPr>
              <a:tblGrid>
                <a:gridCol w="5681663">
                  <a:extLst>
                    <a:ext uri="{9D8B030D-6E8A-4147-A177-3AD203B41FA5}">
                      <a16:colId xmlns:a16="http://schemas.microsoft.com/office/drawing/2014/main" val="2396797523"/>
                    </a:ext>
                  </a:extLst>
                </a:gridCol>
                <a:gridCol w="5681663">
                  <a:extLst>
                    <a:ext uri="{9D8B030D-6E8A-4147-A177-3AD203B41FA5}">
                      <a16:colId xmlns:a16="http://schemas.microsoft.com/office/drawing/2014/main" val="94010886"/>
                    </a:ext>
                  </a:extLst>
                </a:gridCol>
              </a:tblGrid>
              <a:tr h="435488">
                <a:tc>
                  <a:txBody>
                    <a:bodyPr/>
                    <a:lstStyle/>
                    <a:p>
                      <a:r>
                        <a:rPr lang="cs-CZ" dirty="0"/>
                        <a:t>ÚKON</a:t>
                      </a:r>
                    </a:p>
                  </a:txBody>
                  <a:tcPr/>
                </a:tc>
                <a:tc>
                  <a:txBody>
                    <a:bodyPr/>
                    <a:lstStyle/>
                    <a:p>
                      <a:r>
                        <a:rPr lang="cs-CZ" dirty="0"/>
                        <a:t>LHŮTA</a:t>
                      </a:r>
                    </a:p>
                  </a:txBody>
                  <a:tcPr/>
                </a:tc>
                <a:extLst>
                  <a:ext uri="{0D108BD9-81ED-4DB2-BD59-A6C34878D82A}">
                    <a16:rowId xmlns:a16="http://schemas.microsoft.com/office/drawing/2014/main" val="923634698"/>
                  </a:ext>
                </a:extLst>
              </a:tr>
              <a:tr h="1181187">
                <a:tc>
                  <a:txBody>
                    <a:bodyPr/>
                    <a:lstStyle/>
                    <a:p>
                      <a:pPr algn="ctr"/>
                      <a:r>
                        <a:rPr lang="cs-CZ" sz="3000" dirty="0"/>
                        <a:t>Rozhodnutí o odmítnutí žádosti – zneužití práva § 11a odst. 1</a:t>
                      </a:r>
                    </a:p>
                  </a:txBody>
                  <a:tcPr>
                    <a:lnR w="38100" cap="flat" cmpd="sng" algn="ctr">
                      <a:solidFill>
                        <a:schemeClr val="tx1"/>
                      </a:solidFill>
                      <a:prstDash val="solid"/>
                      <a:round/>
                      <a:headEnd type="none" w="med" len="med"/>
                      <a:tailEnd type="none" w="med" len="med"/>
                    </a:lnR>
                  </a:tcPr>
                </a:tc>
                <a:tc>
                  <a:txBody>
                    <a:bodyPr/>
                    <a:lstStyle/>
                    <a:p>
                      <a:pPr algn="ctr"/>
                      <a:r>
                        <a:rPr lang="cs-CZ" sz="3000" dirty="0"/>
                        <a:t>do 7 dnů ode dne podání žádosti nebo ode dne jejího doplnění</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34929230"/>
                  </a:ext>
                </a:extLst>
              </a:tr>
              <a:tr h="1718090">
                <a:tc>
                  <a:txBody>
                    <a:bodyPr/>
                    <a:lstStyle/>
                    <a:p>
                      <a:pPr algn="ctr"/>
                      <a:r>
                        <a:rPr lang="cs-CZ" sz="3000" dirty="0"/>
                        <a:t>Rozhodnutí o odvolání v autoremeduře (vyhovění žádosti v plné rozsahu)</a:t>
                      </a:r>
                    </a:p>
                  </a:txBody>
                  <a:tcPr>
                    <a:lnR w="38100" cap="flat" cmpd="sng" algn="ctr">
                      <a:solidFill>
                        <a:schemeClr val="tx1"/>
                      </a:solidFill>
                      <a:prstDash val="solid"/>
                      <a:round/>
                      <a:headEnd type="none" w="med" len="med"/>
                      <a:tailEnd type="none" w="med" len="med"/>
                    </a:lnR>
                  </a:tcPr>
                </a:tc>
                <a:tc>
                  <a:txBody>
                    <a:bodyPr/>
                    <a:lstStyle/>
                    <a:p>
                      <a:pPr algn="ctr"/>
                      <a:r>
                        <a:rPr lang="cs-CZ" sz="3000" dirty="0"/>
                        <a:t>do 15 dnů ode dne podání odvolání</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30767410"/>
                  </a:ext>
                </a:extLst>
              </a:tr>
              <a:tr h="1181187">
                <a:tc>
                  <a:txBody>
                    <a:bodyPr/>
                    <a:lstStyle/>
                    <a:p>
                      <a:pPr algn="ctr"/>
                      <a:r>
                        <a:rPr lang="cs-CZ" sz="3000" dirty="0"/>
                        <a:t>Předání odvolání včetně spisu odvolacímu orgánu</a:t>
                      </a:r>
                    </a:p>
                  </a:txBody>
                  <a:tcPr>
                    <a:lnR w="38100" cap="flat" cmpd="sng" algn="ctr">
                      <a:solidFill>
                        <a:schemeClr val="tx1"/>
                      </a:solidFill>
                      <a:prstDash val="solid"/>
                      <a:round/>
                      <a:headEnd type="none" w="med" len="med"/>
                      <a:tailEnd type="none" w="med" len="med"/>
                    </a:lnR>
                  </a:tcPr>
                </a:tc>
                <a:tc>
                  <a:txBody>
                    <a:bodyPr/>
                    <a:lstStyle/>
                    <a:p>
                      <a:pPr algn="ctr"/>
                      <a:r>
                        <a:rPr lang="cs-CZ" sz="3000" dirty="0"/>
                        <a:t>do 15 dnů ode dne podání odvolání</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38244"/>
                  </a:ext>
                </a:extLst>
              </a:tr>
            </a:tbl>
          </a:graphicData>
        </a:graphic>
      </p:graphicFrame>
      <p:sp>
        <p:nvSpPr>
          <p:cNvPr id="3" name="Zástupný symbol pro číslo snímku 2">
            <a:extLst>
              <a:ext uri="{FF2B5EF4-FFF2-40B4-BE49-F238E27FC236}">
                <a16:creationId xmlns:a16="http://schemas.microsoft.com/office/drawing/2014/main" id="{7A5E5F02-9C04-6302-B2AE-5E630B52A97E}"/>
              </a:ext>
            </a:extLst>
          </p:cNvPr>
          <p:cNvSpPr>
            <a:spLocks noGrp="1"/>
          </p:cNvSpPr>
          <p:nvPr>
            <p:ph type="sldNum" sz="quarter" idx="12"/>
          </p:nvPr>
        </p:nvSpPr>
        <p:spPr/>
        <p:txBody>
          <a:bodyPr/>
          <a:lstStyle/>
          <a:p>
            <a:fld id="{157D43A2-98E4-B24E-9228-7624BE346F8E}" type="slidenum">
              <a:rPr lang="cs-CZ" smtClean="0"/>
              <a:pPr/>
              <a:t>8</a:t>
            </a:fld>
            <a:endParaRPr lang="cs-CZ" dirty="0"/>
          </a:p>
        </p:txBody>
      </p:sp>
      <p:sp>
        <p:nvSpPr>
          <p:cNvPr id="4" name="Nadpis 3">
            <a:extLst>
              <a:ext uri="{FF2B5EF4-FFF2-40B4-BE49-F238E27FC236}">
                <a16:creationId xmlns:a16="http://schemas.microsoft.com/office/drawing/2014/main" id="{0C8CF7CD-F827-6C94-0565-468F1A8C3B65}"/>
              </a:ext>
            </a:extLst>
          </p:cNvPr>
          <p:cNvSpPr>
            <a:spLocks noGrp="1"/>
          </p:cNvSpPr>
          <p:nvPr>
            <p:ph type="title"/>
          </p:nvPr>
        </p:nvSpPr>
        <p:spPr/>
        <p:txBody>
          <a:bodyPr/>
          <a:lstStyle/>
          <a:p>
            <a:r>
              <a:rPr lang="cs-CZ" dirty="0"/>
              <a:t>Přehled lhůt III</a:t>
            </a:r>
          </a:p>
        </p:txBody>
      </p:sp>
    </p:spTree>
    <p:extLst>
      <p:ext uri="{BB962C8B-B14F-4D97-AF65-F5344CB8AC3E}">
        <p14:creationId xmlns:p14="http://schemas.microsoft.com/office/powerpoint/2010/main" val="1064602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obsah 4">
            <a:extLst>
              <a:ext uri="{FF2B5EF4-FFF2-40B4-BE49-F238E27FC236}">
                <a16:creationId xmlns:a16="http://schemas.microsoft.com/office/drawing/2014/main" id="{C5C0C5CB-6626-EB4D-06C9-FA3345ADB91B}"/>
              </a:ext>
            </a:extLst>
          </p:cNvPr>
          <p:cNvGraphicFramePr>
            <a:graphicFrameLocks noGrp="1"/>
          </p:cNvGraphicFramePr>
          <p:nvPr>
            <p:ph idx="1"/>
            <p:extLst>
              <p:ext uri="{D42A27DB-BD31-4B8C-83A1-F6EECF244321}">
                <p14:modId xmlns:p14="http://schemas.microsoft.com/office/powerpoint/2010/main" val="1962950624"/>
              </p:ext>
            </p:extLst>
          </p:nvPr>
        </p:nvGraphicFramePr>
        <p:xfrm>
          <a:off x="422274" y="1679575"/>
          <a:ext cx="11363326" cy="4590596"/>
        </p:xfrm>
        <a:graphic>
          <a:graphicData uri="http://schemas.openxmlformats.org/drawingml/2006/table">
            <a:tbl>
              <a:tblPr firstRow="1" bandRow="1">
                <a:tableStyleId>{125E5076-3810-47DD-B79F-674D7AD40C01}</a:tableStyleId>
              </a:tblPr>
              <a:tblGrid>
                <a:gridCol w="5681663">
                  <a:extLst>
                    <a:ext uri="{9D8B030D-6E8A-4147-A177-3AD203B41FA5}">
                      <a16:colId xmlns:a16="http://schemas.microsoft.com/office/drawing/2014/main" val="2627833425"/>
                    </a:ext>
                  </a:extLst>
                </a:gridCol>
                <a:gridCol w="5681663">
                  <a:extLst>
                    <a:ext uri="{9D8B030D-6E8A-4147-A177-3AD203B41FA5}">
                      <a16:colId xmlns:a16="http://schemas.microsoft.com/office/drawing/2014/main" val="3212047050"/>
                    </a:ext>
                  </a:extLst>
                </a:gridCol>
              </a:tblGrid>
              <a:tr h="395648">
                <a:tc>
                  <a:txBody>
                    <a:bodyPr/>
                    <a:lstStyle/>
                    <a:p>
                      <a:r>
                        <a:rPr lang="cs-CZ" dirty="0"/>
                        <a:t>ÚKON</a:t>
                      </a:r>
                    </a:p>
                  </a:txBody>
                  <a:tcPr/>
                </a:tc>
                <a:tc>
                  <a:txBody>
                    <a:bodyPr/>
                    <a:lstStyle/>
                    <a:p>
                      <a:r>
                        <a:rPr lang="cs-CZ" dirty="0"/>
                        <a:t>LHŮTA</a:t>
                      </a:r>
                    </a:p>
                  </a:txBody>
                  <a:tcPr/>
                </a:tc>
                <a:extLst>
                  <a:ext uri="{0D108BD9-81ED-4DB2-BD59-A6C34878D82A}">
                    <a16:rowId xmlns:a16="http://schemas.microsoft.com/office/drawing/2014/main" val="1908219306"/>
                  </a:ext>
                </a:extLst>
              </a:tr>
              <a:tr h="2048696">
                <a:tc>
                  <a:txBody>
                    <a:bodyPr/>
                    <a:lstStyle/>
                    <a:p>
                      <a:pPr algn="ctr"/>
                      <a:r>
                        <a:rPr lang="cs-CZ" sz="3000" dirty="0"/>
                        <a:t>Vyřízení stížnost </a:t>
                      </a:r>
                      <a:r>
                        <a:rPr lang="cs-CZ" sz="3000" dirty="0" err="1"/>
                        <a:t>autoremedurou</a:t>
                      </a:r>
                      <a:r>
                        <a:rPr lang="cs-CZ" sz="3000" dirty="0"/>
                        <a:t> (poskytnutí informace licenční nabídky, rozhodnutí o odmítnutí)</a:t>
                      </a:r>
                    </a:p>
                  </a:txBody>
                  <a:tcPr>
                    <a:lnR w="38100" cap="flat" cmpd="sng" algn="ctr">
                      <a:solidFill>
                        <a:schemeClr val="tx1"/>
                      </a:solidFill>
                      <a:prstDash val="solid"/>
                      <a:round/>
                      <a:headEnd type="none" w="med" len="med"/>
                      <a:tailEnd type="none" w="med" len="med"/>
                    </a:lnR>
                  </a:tcPr>
                </a:tc>
                <a:tc>
                  <a:txBody>
                    <a:bodyPr/>
                    <a:lstStyle/>
                    <a:p>
                      <a:pPr algn="ctr"/>
                      <a:r>
                        <a:rPr lang="cs-CZ" sz="3000" dirty="0"/>
                        <a:t>do 7 dnů ode dne podání stížnosti</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733459403"/>
                  </a:ext>
                </a:extLst>
              </a:tr>
              <a:tr h="1073126">
                <a:tc>
                  <a:txBody>
                    <a:bodyPr/>
                    <a:lstStyle/>
                    <a:p>
                      <a:pPr algn="ctr"/>
                      <a:r>
                        <a:rPr lang="cs-CZ" sz="3000" dirty="0"/>
                        <a:t>Předání stížnosti vč. spisu odvolacímu orgánu</a:t>
                      </a:r>
                    </a:p>
                  </a:txBody>
                  <a:tcPr>
                    <a:lnR w="38100" cap="flat" cmpd="sng" algn="ctr">
                      <a:solidFill>
                        <a:schemeClr val="tx1"/>
                      </a:solidFill>
                      <a:prstDash val="solid"/>
                      <a:round/>
                      <a:headEnd type="none" w="med" len="med"/>
                      <a:tailEnd type="none" w="med" len="med"/>
                    </a:lnR>
                  </a:tcPr>
                </a:tc>
                <a:tc>
                  <a:txBody>
                    <a:bodyPr/>
                    <a:lstStyle/>
                    <a:p>
                      <a:pPr algn="ctr"/>
                      <a:r>
                        <a:rPr lang="cs-CZ" sz="3000" dirty="0"/>
                        <a:t>do 7 dnů ode dne podání stížnosti </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71269796"/>
                  </a:ext>
                </a:extLst>
              </a:tr>
              <a:tr h="1073126">
                <a:tc>
                  <a:txBody>
                    <a:bodyPr/>
                    <a:lstStyle/>
                    <a:p>
                      <a:pPr algn="ctr"/>
                      <a:r>
                        <a:rPr lang="cs-CZ" sz="3000" dirty="0"/>
                        <a:t>Zaplacení požadované úhrady nákladů</a:t>
                      </a:r>
                    </a:p>
                  </a:txBody>
                  <a:tcPr>
                    <a:lnR w="38100" cap="flat" cmpd="sng" algn="ctr">
                      <a:solidFill>
                        <a:schemeClr val="tx1"/>
                      </a:solidFill>
                      <a:prstDash val="solid"/>
                      <a:round/>
                      <a:headEnd type="none" w="med" len="med"/>
                      <a:tailEnd type="none" w="med" len="med"/>
                    </a:lnR>
                  </a:tcPr>
                </a:tc>
                <a:tc>
                  <a:txBody>
                    <a:bodyPr/>
                    <a:lstStyle/>
                    <a:p>
                      <a:pPr algn="ctr"/>
                      <a:r>
                        <a:rPr lang="cs-CZ" sz="3000" dirty="0"/>
                        <a:t>60 dnů ode dne oznámení výše požadované úhrady</a:t>
                      </a:r>
                    </a:p>
                  </a:txBody>
                  <a:tcPr>
                    <a:lnL w="381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21128678"/>
                  </a:ext>
                </a:extLst>
              </a:tr>
            </a:tbl>
          </a:graphicData>
        </a:graphic>
      </p:graphicFrame>
      <p:sp>
        <p:nvSpPr>
          <p:cNvPr id="3" name="Zástupný symbol pro číslo snímku 2">
            <a:extLst>
              <a:ext uri="{FF2B5EF4-FFF2-40B4-BE49-F238E27FC236}">
                <a16:creationId xmlns:a16="http://schemas.microsoft.com/office/drawing/2014/main" id="{B806CE3B-DFF7-ACD2-3394-72495F5AB09B}"/>
              </a:ext>
            </a:extLst>
          </p:cNvPr>
          <p:cNvSpPr>
            <a:spLocks noGrp="1"/>
          </p:cNvSpPr>
          <p:nvPr>
            <p:ph type="sldNum" sz="quarter" idx="12"/>
          </p:nvPr>
        </p:nvSpPr>
        <p:spPr/>
        <p:txBody>
          <a:bodyPr/>
          <a:lstStyle/>
          <a:p>
            <a:fld id="{157D43A2-98E4-B24E-9228-7624BE346F8E}" type="slidenum">
              <a:rPr lang="cs-CZ" smtClean="0"/>
              <a:pPr/>
              <a:t>9</a:t>
            </a:fld>
            <a:endParaRPr lang="cs-CZ" dirty="0"/>
          </a:p>
        </p:txBody>
      </p:sp>
      <p:sp>
        <p:nvSpPr>
          <p:cNvPr id="4" name="Nadpis 3">
            <a:extLst>
              <a:ext uri="{FF2B5EF4-FFF2-40B4-BE49-F238E27FC236}">
                <a16:creationId xmlns:a16="http://schemas.microsoft.com/office/drawing/2014/main" id="{D2C8B6EA-6175-ACFE-DAB2-6AD3606B0497}"/>
              </a:ext>
            </a:extLst>
          </p:cNvPr>
          <p:cNvSpPr>
            <a:spLocks noGrp="1"/>
          </p:cNvSpPr>
          <p:nvPr>
            <p:ph type="title"/>
          </p:nvPr>
        </p:nvSpPr>
        <p:spPr/>
        <p:txBody>
          <a:bodyPr/>
          <a:lstStyle/>
          <a:p>
            <a:r>
              <a:rPr lang="cs-CZ" dirty="0"/>
              <a:t>Přehled lhůt IV</a:t>
            </a:r>
          </a:p>
        </p:txBody>
      </p:sp>
    </p:spTree>
    <p:extLst>
      <p:ext uri="{BB962C8B-B14F-4D97-AF65-F5344CB8AC3E}">
        <p14:creationId xmlns:p14="http://schemas.microsoft.com/office/powerpoint/2010/main" val="3875843957"/>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C176AD870A0C448B7EF302593BEBDDA" ma:contentTypeVersion="7" ma:contentTypeDescription="Vytvoří nový dokument" ma:contentTypeScope="" ma:versionID="4779653994c55bca2788a20b0edc89b3">
  <xsd:schema xmlns:xsd="http://www.w3.org/2001/XMLSchema" xmlns:xs="http://www.w3.org/2001/XMLSchema" xmlns:p="http://schemas.microsoft.com/office/2006/metadata/properties" xmlns:ns3="e9488e27-62b4-47cf-9353-e24b519013c0" targetNamespace="http://schemas.microsoft.com/office/2006/metadata/properties" ma:root="true" ma:fieldsID="57b0adb5b2563c32cf31d144bf41f52c" ns3:_="">
    <xsd:import namespace="e9488e27-62b4-47cf-9353-e24b519013c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488e27-62b4-47cf-9353-e24b519013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B50FAB4-65F6-4E9C-BF22-D7A3DE4E4DC2}">
  <ds:schemaRefs>
    <ds:schemaRef ds:uri="http://schemas.microsoft.com/sharepoint/v3/contenttype/forms"/>
  </ds:schemaRefs>
</ds:datastoreItem>
</file>

<file path=customXml/itemProps2.xml><?xml version="1.0" encoding="utf-8"?>
<ds:datastoreItem xmlns:ds="http://schemas.openxmlformats.org/officeDocument/2006/customXml" ds:itemID="{C8AA69A8-EDAF-475B-B5A3-A3B95FCED8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488e27-62b4-47cf-9353-e24b519013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065A971-284A-40A0-B523-834B76FE1717}">
  <ds:schemaRefs>
    <ds:schemaRef ds:uri="http://purl.org/dc/dcmitype/"/>
    <ds:schemaRef ds:uri="http://schemas.microsoft.com/office/2006/documentManagement/types"/>
    <ds:schemaRef ds:uri="http://schemas.microsoft.com/office/2006/metadata/properties"/>
    <ds:schemaRef ds:uri="http://purl.org/dc/terms/"/>
    <ds:schemaRef ds:uri="http://purl.org/dc/elements/1.1/"/>
    <ds:schemaRef ds:uri="http://schemas.openxmlformats.org/package/2006/metadata/core-properties"/>
    <ds:schemaRef ds:uri="http://schemas.microsoft.com/office/infopath/2007/PartnerControls"/>
    <ds:schemaRef ds:uri="e9488e27-62b4-47cf-9353-e24b519013c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5306</TotalTime>
  <Words>3820</Words>
  <Application>Microsoft Office PowerPoint</Application>
  <PresentationFormat>Širokoúhlá obrazovka</PresentationFormat>
  <Paragraphs>341</Paragraphs>
  <Slides>37</Slides>
  <Notes>37</Notes>
  <HiddenSlides>0</HiddenSlides>
  <MMClips>0</MMClips>
  <ScaleCrop>false</ScaleCrop>
  <HeadingPairs>
    <vt:vector size="6" baseType="variant">
      <vt:variant>
        <vt:lpstr>Použitá písma</vt:lpstr>
      </vt:variant>
      <vt:variant>
        <vt:i4>9</vt:i4>
      </vt:variant>
      <vt:variant>
        <vt:lpstr>Motiv</vt:lpstr>
      </vt:variant>
      <vt:variant>
        <vt:i4>1</vt:i4>
      </vt:variant>
      <vt:variant>
        <vt:lpstr>Nadpisy snímků</vt:lpstr>
      </vt:variant>
      <vt:variant>
        <vt:i4>37</vt:i4>
      </vt:variant>
    </vt:vector>
  </HeadingPairs>
  <TitlesOfParts>
    <vt:vector size="47" baseType="lpstr">
      <vt:lpstr>-apple-system</vt:lpstr>
      <vt:lpstr>Arial</vt:lpstr>
      <vt:lpstr>Arial Black</vt:lpstr>
      <vt:lpstr>Calibri</vt:lpstr>
      <vt:lpstr>Degular</vt:lpstr>
      <vt:lpstr>Fira Sans</vt:lpstr>
      <vt:lpstr>Teuton Normal CE</vt:lpstr>
      <vt:lpstr>Times New Roman</vt:lpstr>
      <vt:lpstr>Wingdings</vt:lpstr>
      <vt:lpstr>Motiv Office</vt:lpstr>
      <vt:lpstr> Praktické otázky poskytování informací dle zák. 106/1999 Sb.</vt:lpstr>
      <vt:lpstr>Personální obsazení</vt:lpstr>
      <vt:lpstr>Program</vt:lpstr>
      <vt:lpstr>Kontroly u obcí v roce 2024</vt:lpstr>
      <vt:lpstr>Kontrolní činnosti – podklady ke kontrole</vt:lpstr>
      <vt:lpstr>Přehled lhůt I</vt:lpstr>
      <vt:lpstr>Přehled lhůt II</vt:lpstr>
      <vt:lpstr>Přehled lhůt III</vt:lpstr>
      <vt:lpstr>Přehled lhůt IV</vt:lpstr>
      <vt:lpstr>Přehled lhůt V</vt:lpstr>
      <vt:lpstr>Zveřejňování informací</vt:lpstr>
      <vt:lpstr>Informování o příjmech</vt:lpstr>
      <vt:lpstr>Platový test</vt:lpstr>
      <vt:lpstr>Vyhodnocení platového testu</vt:lpstr>
      <vt:lpstr>Prokázání veřejného zájmu</vt:lpstr>
      <vt:lpstr>Výzva k prokázání veř. zájmu</vt:lpstr>
      <vt:lpstr>Informování o příjmech</vt:lpstr>
      <vt:lpstr>Zneužití práva na informace</vt:lpstr>
      <vt:lpstr>Zneužití práva na informace</vt:lpstr>
      <vt:lpstr>Neexistující informace</vt:lpstr>
      <vt:lpstr>Neexistence vs. nová informace</vt:lpstr>
      <vt:lpstr>Náležitosti rozhodnutí o odmítnutí</vt:lpstr>
      <vt:lpstr>Výrok rozhodnutí</vt:lpstr>
      <vt:lpstr>Údaje o vzdělání jako osobní údaje</vt:lpstr>
      <vt:lpstr>Zjednodušená anonymizace</vt:lpstr>
      <vt:lpstr>Zjednodušená anonymizace – osobní údaje</vt:lpstr>
      <vt:lpstr>Zjednodušená anonymizace – osobní údaj</vt:lpstr>
      <vt:lpstr>Použití správního řádu</vt:lpstr>
      <vt:lpstr>Poskytování informací vs. nahlížení do spisu</vt:lpstr>
      <vt:lpstr>Mimořádně rozsáhlé vyhledávání</vt:lpstr>
      <vt:lpstr>Úhrada za mimořádně rozsáhlé vyhledávání</vt:lpstr>
      <vt:lpstr>Privilegovaný žadatel</vt:lpstr>
      <vt:lpstr>Právo občana obce nahlížet do dokumentů</vt:lpstr>
      <vt:lpstr>Právo zastupitele na informace</vt:lpstr>
      <vt:lpstr>Zápisy a usnesení zastupitelstva a rady</vt:lpstr>
      <vt:lpstr>Zvukové nebo obrazové záznamy z jednání zastupitelstva a rady</vt:lpstr>
      <vt:lpstr>Děkujeme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Zajištění veřejné dopravy ZK od 15.12.2019</dc:title>
  <dc:creator>Quang Milan Nguyen</dc:creator>
  <cp:lastModifiedBy>Polehlová Andrea</cp:lastModifiedBy>
  <cp:revision>84</cp:revision>
  <cp:lastPrinted>2024-11-25T13:13:52Z</cp:lastPrinted>
  <dcterms:created xsi:type="dcterms:W3CDTF">2021-08-21T22:30:26Z</dcterms:created>
  <dcterms:modified xsi:type="dcterms:W3CDTF">2025-01-06T08:32:20Z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0x0101001C176AD870A0C448B7EF302593BEBDDA</vt:lpwstr>
  </property>
</Properties>
</file>