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54"/>
  </p:notesMasterIdLst>
  <p:handoutMasterIdLst>
    <p:handoutMasterId r:id="rId55"/>
  </p:handoutMasterIdLst>
  <p:sldIdLst>
    <p:sldId id="256" r:id="rId5"/>
    <p:sldId id="290" r:id="rId6"/>
    <p:sldId id="325" r:id="rId7"/>
    <p:sldId id="364" r:id="rId8"/>
    <p:sldId id="365" r:id="rId9"/>
    <p:sldId id="376" r:id="rId10"/>
    <p:sldId id="414" r:id="rId11"/>
    <p:sldId id="380" r:id="rId12"/>
    <p:sldId id="392" r:id="rId13"/>
    <p:sldId id="393" r:id="rId14"/>
    <p:sldId id="396" r:id="rId15"/>
    <p:sldId id="394" r:id="rId16"/>
    <p:sldId id="398" r:id="rId17"/>
    <p:sldId id="395" r:id="rId18"/>
    <p:sldId id="397" r:id="rId19"/>
    <p:sldId id="409" r:id="rId20"/>
    <p:sldId id="399" r:id="rId21"/>
    <p:sldId id="400" r:id="rId22"/>
    <p:sldId id="401" r:id="rId23"/>
    <p:sldId id="410" r:id="rId24"/>
    <p:sldId id="402" r:id="rId25"/>
    <p:sldId id="403" r:id="rId26"/>
    <p:sldId id="404" r:id="rId27"/>
    <p:sldId id="405" r:id="rId28"/>
    <p:sldId id="406" r:id="rId29"/>
    <p:sldId id="408" r:id="rId30"/>
    <p:sldId id="407" r:id="rId31"/>
    <p:sldId id="411" r:id="rId32"/>
    <p:sldId id="412" r:id="rId33"/>
    <p:sldId id="413" r:id="rId34"/>
    <p:sldId id="388" r:id="rId35"/>
    <p:sldId id="389" r:id="rId36"/>
    <p:sldId id="366" r:id="rId37"/>
    <p:sldId id="367" r:id="rId38"/>
    <p:sldId id="379" r:id="rId39"/>
    <p:sldId id="374" r:id="rId40"/>
    <p:sldId id="373" r:id="rId41"/>
    <p:sldId id="371" r:id="rId42"/>
    <p:sldId id="372" r:id="rId43"/>
    <p:sldId id="370" r:id="rId44"/>
    <p:sldId id="381" r:id="rId45"/>
    <p:sldId id="382" r:id="rId46"/>
    <p:sldId id="383" r:id="rId47"/>
    <p:sldId id="384" r:id="rId48"/>
    <p:sldId id="385" r:id="rId49"/>
    <p:sldId id="386" r:id="rId50"/>
    <p:sldId id="387" r:id="rId51"/>
    <p:sldId id="391" r:id="rId52"/>
    <p:sldId id="264" r:id="rId5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83CBBB-798D-4900-843A-3005ACABAB40}" v="52" dt="2025-10-02T14:04:48.7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96327"/>
  </p:normalViewPr>
  <p:slideViewPr>
    <p:cSldViewPr snapToGrid="0" snapToObjects="1">
      <p:cViewPr varScale="1">
        <p:scale>
          <a:sx n="63" d="100"/>
          <a:sy n="63" d="100"/>
        </p:scale>
        <p:origin x="4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microsoft.com/office/2015/10/relationships/revisionInfo" Target="revisionInfo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Žmolíková Darina" userId="da9ba98f-0ed6-4a3a-b86a-9e7378a9cee0" providerId="ADAL" clId="{F9E49A80-D099-42A5-8F1B-013DD0804A94}"/>
    <pc:docChg chg="undo custSel addSld delSld modSld">
      <pc:chgData name="Žmolíková Darina" userId="da9ba98f-0ed6-4a3a-b86a-9e7378a9cee0" providerId="ADAL" clId="{F9E49A80-D099-42A5-8F1B-013DD0804A94}" dt="2024-10-25T15:01:38.452" v="1707" actId="207"/>
      <pc:docMkLst>
        <pc:docMk/>
      </pc:docMkLst>
      <pc:sldChg chg="del">
        <pc:chgData name="Žmolíková Darina" userId="da9ba98f-0ed6-4a3a-b86a-9e7378a9cee0" providerId="ADAL" clId="{F9E49A80-D099-42A5-8F1B-013DD0804A94}" dt="2024-10-25T14:58:22.144" v="1667" actId="47"/>
        <pc:sldMkLst>
          <pc:docMk/>
          <pc:sldMk cId="297921147" sldId="274"/>
        </pc:sldMkLst>
      </pc:sldChg>
      <pc:sldChg chg="modSp mod">
        <pc:chgData name="Žmolíková Darina" userId="da9ba98f-0ed6-4a3a-b86a-9e7378a9cee0" providerId="ADAL" clId="{F9E49A80-D099-42A5-8F1B-013DD0804A94}" dt="2024-10-25T14:48:01.643" v="1434" actId="400"/>
        <pc:sldMkLst>
          <pc:docMk/>
          <pc:sldMk cId="2844898868" sldId="290"/>
        </pc:sldMkLst>
      </pc:sldChg>
      <pc:sldChg chg="modSp mod">
        <pc:chgData name="Žmolíková Darina" userId="da9ba98f-0ed6-4a3a-b86a-9e7378a9cee0" providerId="ADAL" clId="{F9E49A80-D099-42A5-8F1B-013DD0804A94}" dt="2024-10-25T15:00:09.055" v="1670" actId="108"/>
        <pc:sldMkLst>
          <pc:docMk/>
          <pc:sldMk cId="1800510528" sldId="325"/>
        </pc:sldMkLst>
      </pc:sldChg>
      <pc:sldChg chg="modSp del mod">
        <pc:chgData name="Žmolíková Darina" userId="da9ba98f-0ed6-4a3a-b86a-9e7378a9cee0" providerId="ADAL" clId="{F9E49A80-D099-42A5-8F1B-013DD0804A94}" dt="2024-10-25T14:58:25.694" v="1669" actId="47"/>
        <pc:sldMkLst>
          <pc:docMk/>
          <pc:sldMk cId="3742448997" sldId="326"/>
        </pc:sldMkLst>
      </pc:sldChg>
      <pc:sldChg chg="del">
        <pc:chgData name="Žmolíková Darina" userId="da9ba98f-0ed6-4a3a-b86a-9e7378a9cee0" providerId="ADAL" clId="{F9E49A80-D099-42A5-8F1B-013DD0804A94}" dt="2024-10-25T14:58:23.897" v="1668" actId="47"/>
        <pc:sldMkLst>
          <pc:docMk/>
          <pc:sldMk cId="3700455860" sldId="327"/>
        </pc:sldMkLst>
      </pc:sldChg>
      <pc:sldChg chg="modSp mod">
        <pc:chgData name="Žmolíková Darina" userId="da9ba98f-0ed6-4a3a-b86a-9e7378a9cee0" providerId="ADAL" clId="{F9E49A80-D099-42A5-8F1B-013DD0804A94}" dt="2024-10-25T15:01:03.327" v="1706" actId="20577"/>
        <pc:sldMkLst>
          <pc:docMk/>
          <pc:sldMk cId="3831341060" sldId="366"/>
        </pc:sldMkLst>
      </pc:sldChg>
      <pc:sldChg chg="modSp mod">
        <pc:chgData name="Žmolíková Darina" userId="da9ba98f-0ed6-4a3a-b86a-9e7378a9cee0" providerId="ADAL" clId="{F9E49A80-D099-42A5-8F1B-013DD0804A94}" dt="2024-10-25T14:56:49.581" v="1652" actId="108"/>
        <pc:sldMkLst>
          <pc:docMk/>
          <pc:sldMk cId="3810221091" sldId="367"/>
        </pc:sldMkLst>
      </pc:sldChg>
      <pc:sldChg chg="modSp mod">
        <pc:chgData name="Žmolíková Darina" userId="da9ba98f-0ed6-4a3a-b86a-9e7378a9cee0" providerId="ADAL" clId="{F9E49A80-D099-42A5-8F1B-013DD0804A94}" dt="2024-10-25T15:01:38.452" v="1707" actId="207"/>
        <pc:sldMkLst>
          <pc:docMk/>
          <pc:sldMk cId="3287893434" sldId="368"/>
        </pc:sldMkLst>
      </pc:sldChg>
      <pc:sldChg chg="modSp mod">
        <pc:chgData name="Žmolíková Darina" userId="da9ba98f-0ed6-4a3a-b86a-9e7378a9cee0" providerId="ADAL" clId="{F9E49A80-D099-42A5-8F1B-013DD0804A94}" dt="2024-10-25T14:56:42.605" v="1651" actId="108"/>
        <pc:sldMkLst>
          <pc:docMk/>
          <pc:sldMk cId="3563369179" sldId="369"/>
        </pc:sldMkLst>
      </pc:sldChg>
      <pc:sldChg chg="modSp mod">
        <pc:chgData name="Žmolíková Darina" userId="da9ba98f-0ed6-4a3a-b86a-9e7378a9cee0" providerId="ADAL" clId="{F9E49A80-D099-42A5-8F1B-013DD0804A94}" dt="2024-10-25T14:56:10.044" v="1649" actId="20577"/>
        <pc:sldMkLst>
          <pc:docMk/>
          <pc:sldMk cId="1899693135" sldId="371"/>
        </pc:sldMkLst>
      </pc:sldChg>
      <pc:sldChg chg="modSp mod">
        <pc:chgData name="Žmolíková Darina" userId="da9ba98f-0ed6-4a3a-b86a-9e7378a9cee0" providerId="ADAL" clId="{F9E49A80-D099-42A5-8F1B-013DD0804A94}" dt="2024-10-25T14:55:38.570" v="1612" actId="14100"/>
        <pc:sldMkLst>
          <pc:docMk/>
          <pc:sldMk cId="3694631102" sldId="373"/>
        </pc:sldMkLst>
      </pc:sldChg>
      <pc:sldChg chg="modSp mod">
        <pc:chgData name="Žmolíková Darina" userId="da9ba98f-0ed6-4a3a-b86a-9e7378a9cee0" providerId="ADAL" clId="{F9E49A80-D099-42A5-8F1B-013DD0804A94}" dt="2024-10-25T14:57:52.746" v="1665" actId="27636"/>
        <pc:sldMkLst>
          <pc:docMk/>
          <pc:sldMk cId="1498275735" sldId="374"/>
        </pc:sldMkLst>
      </pc:sldChg>
      <pc:sldChg chg="modSp new mod">
        <pc:chgData name="Žmolíková Darina" userId="da9ba98f-0ed6-4a3a-b86a-9e7378a9cee0" providerId="ADAL" clId="{F9E49A80-D099-42A5-8F1B-013DD0804A94}" dt="2024-10-25T14:46:18.525" v="1433" actId="27636"/>
        <pc:sldMkLst>
          <pc:docMk/>
          <pc:sldMk cId="3306661407" sldId="375"/>
        </pc:sldMkLst>
      </pc:sldChg>
    </pc:docChg>
  </pc:docChgLst>
  <pc:docChgLst>
    <pc:chgData name="Žmolíková Darina" userId="da9ba98f-0ed6-4a3a-b86a-9e7378a9cee0" providerId="ADAL" clId="{F60ECACB-932E-4439-BA49-D050CDCDA954}"/>
    <pc:docChg chg="custSel modSld">
      <pc:chgData name="Žmolíková Darina" userId="da9ba98f-0ed6-4a3a-b86a-9e7378a9cee0" providerId="ADAL" clId="{F60ECACB-932E-4439-BA49-D050CDCDA954}" dt="2024-11-25T19:17:07.370" v="109" actId="207"/>
      <pc:docMkLst>
        <pc:docMk/>
      </pc:docMkLst>
      <pc:sldChg chg="modSp mod">
        <pc:chgData name="Žmolíková Darina" userId="da9ba98f-0ed6-4a3a-b86a-9e7378a9cee0" providerId="ADAL" clId="{F60ECACB-932E-4439-BA49-D050CDCDA954}" dt="2024-11-25T18:52:45.967" v="22" actId="20577"/>
        <pc:sldMkLst>
          <pc:docMk/>
          <pc:sldMk cId="3810221091" sldId="367"/>
        </pc:sldMkLst>
      </pc:sldChg>
      <pc:sldChg chg="modSp mod">
        <pc:chgData name="Žmolíková Darina" userId="da9ba98f-0ed6-4a3a-b86a-9e7378a9cee0" providerId="ADAL" clId="{F60ECACB-932E-4439-BA49-D050CDCDA954}" dt="2024-11-25T19:17:07.370" v="109" actId="207"/>
        <pc:sldMkLst>
          <pc:docMk/>
          <pc:sldMk cId="1899693135" sldId="371"/>
        </pc:sldMkLst>
      </pc:sldChg>
      <pc:sldChg chg="modSp mod">
        <pc:chgData name="Žmolíková Darina" userId="da9ba98f-0ed6-4a3a-b86a-9e7378a9cee0" providerId="ADAL" clId="{F60ECACB-932E-4439-BA49-D050CDCDA954}" dt="2024-11-25T18:48:56.461" v="0" actId="13926"/>
        <pc:sldMkLst>
          <pc:docMk/>
          <pc:sldMk cId="3306661407" sldId="375"/>
        </pc:sldMkLst>
      </pc:sldChg>
      <pc:sldChg chg="modSp mod">
        <pc:chgData name="Žmolíková Darina" userId="da9ba98f-0ed6-4a3a-b86a-9e7378a9cee0" providerId="ADAL" clId="{F60ECACB-932E-4439-BA49-D050CDCDA954}" dt="2024-11-25T19:07:25.447" v="39" actId="20577"/>
        <pc:sldMkLst>
          <pc:docMk/>
          <pc:sldMk cId="4054438449" sldId="382"/>
        </pc:sldMkLst>
      </pc:sldChg>
      <pc:sldChg chg="modSp mod">
        <pc:chgData name="Žmolíková Darina" userId="da9ba98f-0ed6-4a3a-b86a-9e7378a9cee0" providerId="ADAL" clId="{F60ECACB-932E-4439-BA49-D050CDCDA954}" dt="2024-11-25T18:59:56.086" v="25" actId="13926"/>
        <pc:sldMkLst>
          <pc:docMk/>
          <pc:sldMk cId="2305940483" sldId="402"/>
        </pc:sldMkLst>
      </pc:sldChg>
    </pc:docChg>
  </pc:docChgLst>
  <pc:docChgLst>
    <pc:chgData name="Žmolíková Darina" userId="da9ba98f-0ed6-4a3a-b86a-9e7378a9cee0" providerId="ADAL" clId="{A083CBBB-798D-4900-843A-3005ACABAB40}"/>
    <pc:docChg chg="undo redo custSel addSld delSld modSld sldOrd">
      <pc:chgData name="Žmolíková Darina" userId="da9ba98f-0ed6-4a3a-b86a-9e7378a9cee0" providerId="ADAL" clId="{A083CBBB-798D-4900-843A-3005ACABAB40}" dt="2025-10-02T14:05:49.392" v="5540" actId="5793"/>
      <pc:docMkLst>
        <pc:docMk/>
      </pc:docMkLst>
      <pc:sldChg chg="modSp mod">
        <pc:chgData name="Žmolíková Darina" userId="da9ba98f-0ed6-4a3a-b86a-9e7378a9cee0" providerId="ADAL" clId="{A083CBBB-798D-4900-843A-3005ACABAB40}" dt="2025-09-30T11:13:25.344" v="6" actId="20577"/>
        <pc:sldMkLst>
          <pc:docMk/>
          <pc:sldMk cId="2134653494" sldId="256"/>
        </pc:sldMkLst>
        <pc:spChg chg="mod">
          <ac:chgData name="Žmolíková Darina" userId="da9ba98f-0ed6-4a3a-b86a-9e7378a9cee0" providerId="ADAL" clId="{A083CBBB-798D-4900-843A-3005ACABAB40}" dt="2025-09-30T11:13:25.344" v="6" actId="20577"/>
          <ac:spMkLst>
            <pc:docMk/>
            <pc:sldMk cId="2134653494" sldId="256"/>
            <ac:spMk id="3" creationId="{A470C84C-FA25-4B48-8EA5-40D03BC15649}"/>
          </ac:spMkLst>
        </pc:spChg>
      </pc:sldChg>
      <pc:sldChg chg="modSp mod">
        <pc:chgData name="Žmolíková Darina" userId="da9ba98f-0ed6-4a3a-b86a-9e7378a9cee0" providerId="ADAL" clId="{A083CBBB-798D-4900-843A-3005ACABAB40}" dt="2025-10-02T12:28:14.704" v="2872" actId="14100"/>
        <pc:sldMkLst>
          <pc:docMk/>
          <pc:sldMk cId="1800510528" sldId="325"/>
        </pc:sldMkLst>
        <pc:spChg chg="mod">
          <ac:chgData name="Žmolíková Darina" userId="da9ba98f-0ed6-4a3a-b86a-9e7378a9cee0" providerId="ADAL" clId="{A083CBBB-798D-4900-843A-3005ACABAB40}" dt="2025-10-02T12:28:14.704" v="2872" actId="14100"/>
          <ac:spMkLst>
            <pc:docMk/>
            <pc:sldMk cId="1800510528" sldId="325"/>
            <ac:spMk id="2" creationId="{00000000-0000-0000-0000-000000000000}"/>
          </ac:spMkLst>
        </pc:spChg>
      </pc:sldChg>
      <pc:sldChg chg="modSp mod ord">
        <pc:chgData name="Žmolíková Darina" userId="da9ba98f-0ed6-4a3a-b86a-9e7378a9cee0" providerId="ADAL" clId="{A083CBBB-798D-4900-843A-3005ACABAB40}" dt="2025-10-02T12:19:21.107" v="2349"/>
        <pc:sldMkLst>
          <pc:docMk/>
          <pc:sldMk cId="634788659" sldId="364"/>
        </pc:sldMkLst>
        <pc:spChg chg="mod">
          <ac:chgData name="Žmolíková Darina" userId="da9ba98f-0ed6-4a3a-b86a-9e7378a9cee0" providerId="ADAL" clId="{A083CBBB-798D-4900-843A-3005ACABAB40}" dt="2025-09-30T12:26:31.507" v="335" actId="20577"/>
          <ac:spMkLst>
            <pc:docMk/>
            <pc:sldMk cId="634788659" sldId="364"/>
            <ac:spMk id="2" creationId="{ED262290-FEC4-3CD2-DBC4-90559481415B}"/>
          </ac:spMkLst>
        </pc:spChg>
        <pc:spChg chg="mod">
          <ac:chgData name="Žmolíková Darina" userId="da9ba98f-0ed6-4a3a-b86a-9e7378a9cee0" providerId="ADAL" clId="{A083CBBB-798D-4900-843A-3005ACABAB40}" dt="2025-09-30T12:26:06.740" v="316" actId="20577"/>
          <ac:spMkLst>
            <pc:docMk/>
            <pc:sldMk cId="634788659" sldId="364"/>
            <ac:spMk id="4" creationId="{75885201-A391-D715-FE9B-98A4A2A4E68A}"/>
          </ac:spMkLst>
        </pc:spChg>
      </pc:sldChg>
      <pc:sldChg chg="modSp mod ord">
        <pc:chgData name="Žmolíková Darina" userId="da9ba98f-0ed6-4a3a-b86a-9e7378a9cee0" providerId="ADAL" clId="{A083CBBB-798D-4900-843A-3005ACABAB40}" dt="2025-10-02T12:27:06.252" v="2843" actId="20577"/>
        <pc:sldMkLst>
          <pc:docMk/>
          <pc:sldMk cId="262267595" sldId="365"/>
        </pc:sldMkLst>
        <pc:spChg chg="mod">
          <ac:chgData name="Žmolíková Darina" userId="da9ba98f-0ed6-4a3a-b86a-9e7378a9cee0" providerId="ADAL" clId="{A083CBBB-798D-4900-843A-3005ACABAB40}" dt="2025-10-02T12:27:06.252" v="2843" actId="20577"/>
          <ac:spMkLst>
            <pc:docMk/>
            <pc:sldMk cId="262267595" sldId="365"/>
            <ac:spMk id="2" creationId="{CAEF171E-3608-5427-F0CB-5116A39D619B}"/>
          </ac:spMkLst>
        </pc:spChg>
        <pc:spChg chg="mod">
          <ac:chgData name="Žmolíková Darina" userId="da9ba98f-0ed6-4a3a-b86a-9e7378a9cee0" providerId="ADAL" clId="{A083CBBB-798D-4900-843A-3005ACABAB40}" dt="2025-10-02T12:20:38.856" v="2390" actId="20577"/>
          <ac:spMkLst>
            <pc:docMk/>
            <pc:sldMk cId="262267595" sldId="365"/>
            <ac:spMk id="4" creationId="{CB93AA0C-E324-9444-79EE-7E61C99B050B}"/>
          </ac:spMkLst>
        </pc:spChg>
      </pc:sldChg>
      <pc:sldChg chg="modSp new mod">
        <pc:chgData name="Žmolíková Darina" userId="da9ba98f-0ed6-4a3a-b86a-9e7378a9cee0" providerId="ADAL" clId="{A083CBBB-798D-4900-843A-3005ACABAB40}" dt="2025-10-02T12:12:20.536" v="2197" actId="207"/>
        <pc:sldMkLst>
          <pc:docMk/>
          <pc:sldMk cId="441398921" sldId="366"/>
        </pc:sldMkLst>
        <pc:spChg chg="mod">
          <ac:chgData name="Žmolíková Darina" userId="da9ba98f-0ed6-4a3a-b86a-9e7378a9cee0" providerId="ADAL" clId="{A083CBBB-798D-4900-843A-3005ACABAB40}" dt="2025-10-02T12:12:20.536" v="2197" actId="207"/>
          <ac:spMkLst>
            <pc:docMk/>
            <pc:sldMk cId="441398921" sldId="366"/>
            <ac:spMk id="2" creationId="{1A5FF710-8E77-9839-4849-9A549C8834C9}"/>
          </ac:spMkLst>
        </pc:spChg>
        <pc:spChg chg="mod">
          <ac:chgData name="Žmolíková Darina" userId="da9ba98f-0ed6-4a3a-b86a-9e7378a9cee0" providerId="ADAL" clId="{A083CBBB-798D-4900-843A-3005ACABAB40}" dt="2025-10-02T12:11:42.952" v="2114" actId="20577"/>
          <ac:spMkLst>
            <pc:docMk/>
            <pc:sldMk cId="441398921" sldId="366"/>
            <ac:spMk id="4" creationId="{C4D3F0C0-BC20-DBE3-6956-AA522136E6A4}"/>
          </ac:spMkLst>
        </pc:spChg>
      </pc:sldChg>
      <pc:sldChg chg="del">
        <pc:chgData name="Žmolíková Darina" userId="da9ba98f-0ed6-4a3a-b86a-9e7378a9cee0" providerId="ADAL" clId="{A083CBBB-798D-4900-843A-3005ACABAB40}" dt="2025-09-30T12:24:12.941" v="299" actId="47"/>
        <pc:sldMkLst>
          <pc:docMk/>
          <pc:sldMk cId="3831341060" sldId="366"/>
        </pc:sldMkLst>
      </pc:sldChg>
      <pc:sldChg chg="modSp new mod">
        <pc:chgData name="Žmolíková Darina" userId="da9ba98f-0ed6-4a3a-b86a-9e7378a9cee0" providerId="ADAL" clId="{A083CBBB-798D-4900-843A-3005ACABAB40}" dt="2025-10-02T12:13:06.923" v="2278" actId="20577"/>
        <pc:sldMkLst>
          <pc:docMk/>
          <pc:sldMk cId="959971430" sldId="367"/>
        </pc:sldMkLst>
        <pc:spChg chg="mod">
          <ac:chgData name="Žmolíková Darina" userId="da9ba98f-0ed6-4a3a-b86a-9e7378a9cee0" providerId="ADAL" clId="{A083CBBB-798D-4900-843A-3005ACABAB40}" dt="2025-10-02T12:12:59.436" v="2276" actId="20577"/>
          <ac:spMkLst>
            <pc:docMk/>
            <pc:sldMk cId="959971430" sldId="367"/>
            <ac:spMk id="2" creationId="{ADBC7D30-B08F-AF21-AB82-2F512D2A56F7}"/>
          </ac:spMkLst>
        </pc:spChg>
        <pc:spChg chg="mod">
          <ac:chgData name="Žmolíková Darina" userId="da9ba98f-0ed6-4a3a-b86a-9e7378a9cee0" providerId="ADAL" clId="{A083CBBB-798D-4900-843A-3005ACABAB40}" dt="2025-10-02T12:13:06.923" v="2278" actId="20577"/>
          <ac:spMkLst>
            <pc:docMk/>
            <pc:sldMk cId="959971430" sldId="367"/>
            <ac:spMk id="4" creationId="{6A3B9ECE-73AE-F5D0-DA06-2789456264B2}"/>
          </ac:spMkLst>
        </pc:spChg>
      </pc:sldChg>
      <pc:sldChg chg="del">
        <pc:chgData name="Žmolíková Darina" userId="da9ba98f-0ed6-4a3a-b86a-9e7378a9cee0" providerId="ADAL" clId="{A083CBBB-798D-4900-843A-3005ACABAB40}" dt="2025-09-30T12:24:14.681" v="302" actId="47"/>
        <pc:sldMkLst>
          <pc:docMk/>
          <pc:sldMk cId="3810221091" sldId="367"/>
        </pc:sldMkLst>
      </pc:sldChg>
      <pc:sldChg chg="modSp new mod">
        <pc:chgData name="Žmolíková Darina" userId="da9ba98f-0ed6-4a3a-b86a-9e7378a9cee0" providerId="ADAL" clId="{A083CBBB-798D-4900-843A-3005ACABAB40}" dt="2025-10-02T13:48:45.881" v="4977" actId="14100"/>
        <pc:sldMkLst>
          <pc:docMk/>
          <pc:sldMk cId="2185972182" sldId="368"/>
        </pc:sldMkLst>
        <pc:spChg chg="mod">
          <ac:chgData name="Žmolíková Darina" userId="da9ba98f-0ed6-4a3a-b86a-9e7378a9cee0" providerId="ADAL" clId="{A083CBBB-798D-4900-843A-3005ACABAB40}" dt="2025-10-02T13:48:45.881" v="4977" actId="14100"/>
          <ac:spMkLst>
            <pc:docMk/>
            <pc:sldMk cId="2185972182" sldId="368"/>
            <ac:spMk id="3" creationId="{AA099BB9-7EB3-96C1-756B-436C442C3FE8}"/>
          </ac:spMkLst>
        </pc:spChg>
        <pc:spChg chg="mod">
          <ac:chgData name="Žmolíková Darina" userId="da9ba98f-0ed6-4a3a-b86a-9e7378a9cee0" providerId="ADAL" clId="{A083CBBB-798D-4900-843A-3005ACABAB40}" dt="2025-10-02T13:48:37.108" v="4976" actId="14100"/>
          <ac:spMkLst>
            <pc:docMk/>
            <pc:sldMk cId="2185972182" sldId="368"/>
            <ac:spMk id="4" creationId="{FEF4C6CD-6F53-66DC-7CC2-B7FA6ED73BB5}"/>
          </ac:spMkLst>
        </pc:spChg>
      </pc:sldChg>
      <pc:sldChg chg="del">
        <pc:chgData name="Žmolíková Darina" userId="da9ba98f-0ed6-4a3a-b86a-9e7378a9cee0" providerId="ADAL" clId="{A083CBBB-798D-4900-843A-3005ACABAB40}" dt="2025-09-30T12:24:14.317" v="301" actId="47"/>
        <pc:sldMkLst>
          <pc:docMk/>
          <pc:sldMk cId="3287893434" sldId="368"/>
        </pc:sldMkLst>
      </pc:sldChg>
      <pc:sldChg chg="modSp new mod">
        <pc:chgData name="Žmolíková Darina" userId="da9ba98f-0ed6-4a3a-b86a-9e7378a9cee0" providerId="ADAL" clId="{A083CBBB-798D-4900-843A-3005ACABAB40}" dt="2025-10-02T13:48:19.090" v="4973" actId="20577"/>
        <pc:sldMkLst>
          <pc:docMk/>
          <pc:sldMk cId="3261179351" sldId="369"/>
        </pc:sldMkLst>
        <pc:spChg chg="mod">
          <ac:chgData name="Žmolíková Darina" userId="da9ba98f-0ed6-4a3a-b86a-9e7378a9cee0" providerId="ADAL" clId="{A083CBBB-798D-4900-843A-3005ACABAB40}" dt="2025-10-02T13:48:19.090" v="4973" actId="20577"/>
          <ac:spMkLst>
            <pc:docMk/>
            <pc:sldMk cId="3261179351" sldId="369"/>
            <ac:spMk id="4" creationId="{E1D3834B-89D7-B211-2DAA-758BAC81ECD0}"/>
          </ac:spMkLst>
        </pc:spChg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3563369179" sldId="369"/>
        </pc:sldMkLst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2270643463" sldId="370"/>
        </pc:sldMkLst>
      </pc:sldChg>
      <pc:sldChg chg="modSp new mod">
        <pc:chgData name="Žmolíková Darina" userId="da9ba98f-0ed6-4a3a-b86a-9e7378a9cee0" providerId="ADAL" clId="{A083CBBB-798D-4900-843A-3005ACABAB40}" dt="2025-10-02T13:57:59.592" v="5318" actId="27636"/>
        <pc:sldMkLst>
          <pc:docMk/>
          <pc:sldMk cId="3209799169" sldId="370"/>
        </pc:sldMkLst>
        <pc:spChg chg="mod">
          <ac:chgData name="Žmolíková Darina" userId="da9ba98f-0ed6-4a3a-b86a-9e7378a9cee0" providerId="ADAL" clId="{A083CBBB-798D-4900-843A-3005ACABAB40}" dt="2025-10-02T13:57:59.592" v="5318" actId="27636"/>
          <ac:spMkLst>
            <pc:docMk/>
            <pc:sldMk cId="3209799169" sldId="370"/>
            <ac:spMk id="2" creationId="{7045A2A1-3C23-59F6-79D8-F84868A8D58B}"/>
          </ac:spMkLst>
        </pc:spChg>
        <pc:spChg chg="mod">
          <ac:chgData name="Žmolíková Darina" userId="da9ba98f-0ed6-4a3a-b86a-9e7378a9cee0" providerId="ADAL" clId="{A083CBBB-798D-4900-843A-3005ACABAB40}" dt="2025-10-02T13:36:38.528" v="4969" actId="14100"/>
          <ac:spMkLst>
            <pc:docMk/>
            <pc:sldMk cId="3209799169" sldId="370"/>
            <ac:spMk id="3" creationId="{7E27C7EE-2DE4-08BF-F86C-01B0B0DE6AB5}"/>
          </ac:spMkLst>
        </pc:spChg>
        <pc:spChg chg="mod">
          <ac:chgData name="Žmolíková Darina" userId="da9ba98f-0ed6-4a3a-b86a-9e7378a9cee0" providerId="ADAL" clId="{A083CBBB-798D-4900-843A-3005ACABAB40}" dt="2025-10-02T13:35:53.151" v="4968" actId="14100"/>
          <ac:spMkLst>
            <pc:docMk/>
            <pc:sldMk cId="3209799169" sldId="370"/>
            <ac:spMk id="4" creationId="{5C3BD84C-ECB8-9D08-26C5-77F5B0E72289}"/>
          </ac:spMkLst>
        </pc:spChg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1899693135" sldId="371"/>
        </pc:sldMkLst>
      </pc:sldChg>
      <pc:sldChg chg="modSp new mod ord">
        <pc:chgData name="Žmolíková Darina" userId="da9ba98f-0ed6-4a3a-b86a-9e7378a9cee0" providerId="ADAL" clId="{A083CBBB-798D-4900-843A-3005ACABAB40}" dt="2025-10-02T13:09:19.059" v="4709" actId="20577"/>
        <pc:sldMkLst>
          <pc:docMk/>
          <pc:sldMk cId="3486543920" sldId="371"/>
        </pc:sldMkLst>
        <pc:spChg chg="mod">
          <ac:chgData name="Žmolíková Darina" userId="da9ba98f-0ed6-4a3a-b86a-9e7378a9cee0" providerId="ADAL" clId="{A083CBBB-798D-4900-843A-3005ACABAB40}" dt="2025-10-02T13:09:19.059" v="4709" actId="20577"/>
          <ac:spMkLst>
            <pc:docMk/>
            <pc:sldMk cId="3486543920" sldId="371"/>
            <ac:spMk id="2" creationId="{A0DB5776-1989-9B4B-6152-16FC68409837}"/>
          </ac:spMkLst>
        </pc:spChg>
        <pc:spChg chg="mod">
          <ac:chgData name="Žmolíková Darina" userId="da9ba98f-0ed6-4a3a-b86a-9e7378a9cee0" providerId="ADAL" clId="{A083CBBB-798D-4900-843A-3005ACABAB40}" dt="2025-10-02T13:06:13.859" v="4694" actId="14100"/>
          <ac:spMkLst>
            <pc:docMk/>
            <pc:sldMk cId="3486543920" sldId="371"/>
            <ac:spMk id="4" creationId="{83EAB5FB-12DE-D898-FE64-7BB6E9F9F73B}"/>
          </ac:spMkLst>
        </pc:spChg>
      </pc:sldChg>
      <pc:sldChg chg="del">
        <pc:chgData name="Žmolíková Darina" userId="da9ba98f-0ed6-4a3a-b86a-9e7378a9cee0" providerId="ADAL" clId="{A083CBBB-798D-4900-843A-3005ACABAB40}" dt="2025-09-30T12:24:11.304" v="297" actId="47"/>
        <pc:sldMkLst>
          <pc:docMk/>
          <pc:sldMk cId="630059096" sldId="372"/>
        </pc:sldMkLst>
      </pc:sldChg>
      <pc:sldChg chg="modSp new mod">
        <pc:chgData name="Žmolíková Darina" userId="da9ba98f-0ed6-4a3a-b86a-9e7378a9cee0" providerId="ADAL" clId="{A083CBBB-798D-4900-843A-3005ACABAB40}" dt="2025-10-02T13:25:32.336" v="4960" actId="14100"/>
        <pc:sldMkLst>
          <pc:docMk/>
          <pc:sldMk cId="2575251999" sldId="372"/>
        </pc:sldMkLst>
        <pc:spChg chg="mod">
          <ac:chgData name="Žmolíková Darina" userId="da9ba98f-0ed6-4a3a-b86a-9e7378a9cee0" providerId="ADAL" clId="{A083CBBB-798D-4900-843A-3005ACABAB40}" dt="2025-10-02T13:17:47.867" v="4957" actId="20577"/>
          <ac:spMkLst>
            <pc:docMk/>
            <pc:sldMk cId="2575251999" sldId="372"/>
            <ac:spMk id="2" creationId="{59B2EB4D-A6DB-D378-964B-E1F1D15EBFC8}"/>
          </ac:spMkLst>
        </pc:spChg>
        <pc:spChg chg="mod">
          <ac:chgData name="Žmolíková Darina" userId="da9ba98f-0ed6-4a3a-b86a-9e7378a9cee0" providerId="ADAL" clId="{A083CBBB-798D-4900-843A-3005ACABAB40}" dt="2025-10-02T13:25:32.336" v="4960" actId="14100"/>
          <ac:spMkLst>
            <pc:docMk/>
            <pc:sldMk cId="2575251999" sldId="372"/>
            <ac:spMk id="3" creationId="{A8C8956B-C823-5A74-C1A8-78E2ACFE23F1}"/>
          </ac:spMkLst>
        </pc:spChg>
        <pc:spChg chg="mod">
          <ac:chgData name="Žmolíková Darina" userId="da9ba98f-0ed6-4a3a-b86a-9e7378a9cee0" providerId="ADAL" clId="{A083CBBB-798D-4900-843A-3005ACABAB40}" dt="2025-10-02T12:54:36.911" v="3719" actId="14100"/>
          <ac:spMkLst>
            <pc:docMk/>
            <pc:sldMk cId="2575251999" sldId="372"/>
            <ac:spMk id="4" creationId="{62DC68AA-0709-63BD-53DC-4A5A5B968AD5}"/>
          </ac:spMkLst>
        </pc:spChg>
      </pc:sldChg>
      <pc:sldChg chg="modSp new mod">
        <pc:chgData name="Žmolíková Darina" userId="da9ba98f-0ed6-4a3a-b86a-9e7378a9cee0" providerId="ADAL" clId="{A083CBBB-798D-4900-843A-3005ACABAB40}" dt="2025-10-02T12:56:25.984" v="3764" actId="207"/>
        <pc:sldMkLst>
          <pc:docMk/>
          <pc:sldMk cId="364649591" sldId="373"/>
        </pc:sldMkLst>
        <pc:spChg chg="mod">
          <ac:chgData name="Žmolíková Darina" userId="da9ba98f-0ed6-4a3a-b86a-9e7378a9cee0" providerId="ADAL" clId="{A083CBBB-798D-4900-843A-3005ACABAB40}" dt="2025-10-02T12:56:25.984" v="3764" actId="207"/>
          <ac:spMkLst>
            <pc:docMk/>
            <pc:sldMk cId="364649591" sldId="373"/>
            <ac:spMk id="2" creationId="{00E6AE01-B425-51E6-2AC1-1F5FD4B795C2}"/>
          </ac:spMkLst>
        </pc:spChg>
        <pc:spChg chg="mod">
          <ac:chgData name="Žmolíková Darina" userId="da9ba98f-0ed6-4a3a-b86a-9e7378a9cee0" providerId="ADAL" clId="{A083CBBB-798D-4900-843A-3005ACABAB40}" dt="2025-10-02T12:46:39.618" v="3488" actId="14100"/>
          <ac:spMkLst>
            <pc:docMk/>
            <pc:sldMk cId="364649591" sldId="373"/>
            <ac:spMk id="4" creationId="{C492A678-75AC-63B8-2B8B-5C25E4AC5718}"/>
          </ac:spMkLst>
        </pc:spChg>
      </pc:sldChg>
      <pc:sldChg chg="del">
        <pc:chgData name="Žmolíková Darina" userId="da9ba98f-0ed6-4a3a-b86a-9e7378a9cee0" providerId="ADAL" clId="{A083CBBB-798D-4900-843A-3005ACABAB40}" dt="2025-09-30T12:24:05.388" v="294" actId="47"/>
        <pc:sldMkLst>
          <pc:docMk/>
          <pc:sldMk cId="1498275735" sldId="374"/>
        </pc:sldMkLst>
      </pc:sldChg>
      <pc:sldChg chg="modSp new mod">
        <pc:chgData name="Žmolíková Darina" userId="da9ba98f-0ed6-4a3a-b86a-9e7378a9cee0" providerId="ADAL" clId="{A083CBBB-798D-4900-843A-3005ACABAB40}" dt="2025-10-02T13:22:06.419" v="4959" actId="20577"/>
        <pc:sldMkLst>
          <pc:docMk/>
          <pc:sldMk cId="2030653302" sldId="374"/>
        </pc:sldMkLst>
        <pc:spChg chg="mod">
          <ac:chgData name="Žmolíková Darina" userId="da9ba98f-0ed6-4a3a-b86a-9e7378a9cee0" providerId="ADAL" clId="{A083CBBB-798D-4900-843A-3005ACABAB40}" dt="2025-10-02T12:45:39.804" v="3449" actId="207"/>
          <ac:spMkLst>
            <pc:docMk/>
            <pc:sldMk cId="2030653302" sldId="374"/>
            <ac:spMk id="2" creationId="{80453530-E534-8297-9EE1-72AF6B9CB6BE}"/>
          </ac:spMkLst>
        </pc:spChg>
        <pc:spChg chg="mod">
          <ac:chgData name="Žmolíková Darina" userId="da9ba98f-0ed6-4a3a-b86a-9e7378a9cee0" providerId="ADAL" clId="{A083CBBB-798D-4900-843A-3005ACABAB40}" dt="2025-10-02T13:22:06.419" v="4959" actId="20577"/>
          <ac:spMkLst>
            <pc:docMk/>
            <pc:sldMk cId="2030653302" sldId="374"/>
            <ac:spMk id="3" creationId="{FDD17421-9C4B-A73F-F666-318B7AFE2D7C}"/>
          </ac:spMkLst>
        </pc:spChg>
        <pc:spChg chg="mod">
          <ac:chgData name="Žmolíková Darina" userId="da9ba98f-0ed6-4a3a-b86a-9e7378a9cee0" providerId="ADAL" clId="{A083CBBB-798D-4900-843A-3005ACABAB40}" dt="2025-09-30T13:13:29.448" v="456" actId="20577"/>
          <ac:spMkLst>
            <pc:docMk/>
            <pc:sldMk cId="2030653302" sldId="374"/>
            <ac:spMk id="4" creationId="{77820F82-E2EA-468A-EEB4-450D82650B04}"/>
          </ac:spMkLst>
        </pc:spChg>
      </pc:sldChg>
      <pc:sldChg chg="modSp new del mod">
        <pc:chgData name="Žmolíková Darina" userId="da9ba98f-0ed6-4a3a-b86a-9e7378a9cee0" providerId="ADAL" clId="{A083CBBB-798D-4900-843A-3005ACABAB40}" dt="2025-10-02T12:19:41.650" v="2350" actId="47"/>
        <pc:sldMkLst>
          <pc:docMk/>
          <pc:sldMk cId="588583801" sldId="375"/>
        </pc:sldMkLst>
        <pc:spChg chg="mod">
          <ac:chgData name="Žmolíková Darina" userId="da9ba98f-0ed6-4a3a-b86a-9e7378a9cee0" providerId="ADAL" clId="{A083CBBB-798D-4900-843A-3005ACABAB40}" dt="2025-10-02T12:17:29.669" v="2338" actId="20577"/>
          <ac:spMkLst>
            <pc:docMk/>
            <pc:sldMk cId="588583801" sldId="375"/>
            <ac:spMk id="4" creationId="{8FD704EC-AEFC-56E9-4DDA-2F2B6BDBFDDB}"/>
          </ac:spMkLst>
        </pc:spChg>
      </pc:sldChg>
      <pc:sldChg chg="del">
        <pc:chgData name="Žmolíková Darina" userId="da9ba98f-0ed6-4a3a-b86a-9e7378a9cee0" providerId="ADAL" clId="{A083CBBB-798D-4900-843A-3005ACABAB40}" dt="2025-09-30T12:24:09.954" v="296" actId="47"/>
        <pc:sldMkLst>
          <pc:docMk/>
          <pc:sldMk cId="3306661407" sldId="375"/>
        </pc:sldMkLst>
      </pc:sldChg>
      <pc:sldChg chg="del">
        <pc:chgData name="Žmolíková Darina" userId="da9ba98f-0ed6-4a3a-b86a-9e7378a9cee0" providerId="ADAL" clId="{A083CBBB-798D-4900-843A-3005ACABAB40}" dt="2025-09-30T12:24:57.997" v="307" actId="47"/>
        <pc:sldMkLst>
          <pc:docMk/>
          <pc:sldMk cId="16269846" sldId="376"/>
        </pc:sldMkLst>
      </pc:sldChg>
      <pc:sldChg chg="modSp new mod ord">
        <pc:chgData name="Žmolíková Darina" userId="da9ba98f-0ed6-4a3a-b86a-9e7378a9cee0" providerId="ADAL" clId="{A083CBBB-798D-4900-843A-3005ACABAB40}" dt="2025-10-02T12:30:30.410" v="2996" actId="20577"/>
        <pc:sldMkLst>
          <pc:docMk/>
          <pc:sldMk cId="1474610276" sldId="376"/>
        </pc:sldMkLst>
        <pc:spChg chg="mod">
          <ac:chgData name="Žmolíková Darina" userId="da9ba98f-0ed6-4a3a-b86a-9e7378a9cee0" providerId="ADAL" clId="{A083CBBB-798D-4900-843A-3005ACABAB40}" dt="2025-10-02T12:30:30.410" v="2996" actId="20577"/>
          <ac:spMkLst>
            <pc:docMk/>
            <pc:sldMk cId="1474610276" sldId="376"/>
            <ac:spMk id="2" creationId="{C647523D-1F62-177D-1F9F-08A97AEDDC90}"/>
          </ac:spMkLst>
        </pc:spChg>
        <pc:spChg chg="mod">
          <ac:chgData name="Žmolíková Darina" userId="da9ba98f-0ed6-4a3a-b86a-9e7378a9cee0" providerId="ADAL" clId="{A083CBBB-798D-4900-843A-3005ACABAB40}" dt="2025-10-02T12:27:51.770" v="2868" actId="20577"/>
          <ac:spMkLst>
            <pc:docMk/>
            <pc:sldMk cId="1474610276" sldId="376"/>
            <ac:spMk id="4" creationId="{B471418D-3B20-917B-DA1C-A613496A7D21}"/>
          </ac:spMkLst>
        </pc:spChg>
      </pc:sldChg>
      <pc:sldChg chg="del">
        <pc:chgData name="Žmolíková Darina" userId="da9ba98f-0ed6-4a3a-b86a-9e7378a9cee0" providerId="ADAL" clId="{A083CBBB-798D-4900-843A-3005ACABAB40}" dt="2025-09-30T12:25:37.576" v="310" actId="47"/>
        <pc:sldMkLst>
          <pc:docMk/>
          <pc:sldMk cId="1604808668" sldId="377"/>
        </pc:sldMkLst>
      </pc:sldChg>
      <pc:sldChg chg="modSp add mod">
        <pc:chgData name="Žmolíková Darina" userId="da9ba98f-0ed6-4a3a-b86a-9e7378a9cee0" providerId="ADAL" clId="{A083CBBB-798D-4900-843A-3005ACABAB40}" dt="2025-10-02T12:30:48.003" v="2997" actId="14100"/>
        <pc:sldMkLst>
          <pc:docMk/>
          <pc:sldMk cId="1899693135" sldId="377"/>
        </pc:sldMkLst>
        <pc:spChg chg="mod">
          <ac:chgData name="Žmolíková Darina" userId="da9ba98f-0ed6-4a3a-b86a-9e7378a9cee0" providerId="ADAL" clId="{A083CBBB-798D-4900-843A-3005ACABAB40}" dt="2025-10-02T12:30:48.003" v="2997" actId="14100"/>
          <ac:spMkLst>
            <pc:docMk/>
            <pc:sldMk cId="1899693135" sldId="377"/>
            <ac:spMk id="2" creationId="{F71CC5A8-D5EC-EF08-448D-8010257711D7}"/>
          </ac:spMkLst>
        </pc:spChg>
      </pc:sldChg>
      <pc:sldChg chg="new del">
        <pc:chgData name="Žmolíková Darina" userId="da9ba98f-0ed6-4a3a-b86a-9e7378a9cee0" providerId="ADAL" clId="{A083CBBB-798D-4900-843A-3005ACABAB40}" dt="2025-10-02T12:37:39.515" v="3000" actId="47"/>
        <pc:sldMkLst>
          <pc:docMk/>
          <pc:sldMk cId="238655060" sldId="378"/>
        </pc:sldMkLst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2287475419" sldId="378"/>
        </pc:sldMkLst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355055346" sldId="379"/>
        </pc:sldMkLst>
      </pc:sldChg>
      <pc:sldChg chg="add">
        <pc:chgData name="Žmolíková Darina" userId="da9ba98f-0ed6-4a3a-b86a-9e7378a9cee0" providerId="ADAL" clId="{A083CBBB-798D-4900-843A-3005ACABAB40}" dt="2025-10-02T12:37:35.572" v="2999"/>
        <pc:sldMkLst>
          <pc:docMk/>
          <pc:sldMk cId="2287475419" sldId="379"/>
        </pc:sldMkLst>
      </pc:sldChg>
      <pc:sldChg chg="del">
        <pc:chgData name="Žmolíková Darina" userId="da9ba98f-0ed6-4a3a-b86a-9e7378a9cee0" providerId="ADAL" clId="{A083CBBB-798D-4900-843A-3005ACABAB40}" dt="2025-09-30T12:24:09.207" v="295" actId="47"/>
        <pc:sldMkLst>
          <pc:docMk/>
          <pc:sldMk cId="1685869355" sldId="380"/>
        </pc:sldMkLst>
      </pc:sldChg>
      <pc:sldChg chg="modSp new mod">
        <pc:chgData name="Žmolíková Darina" userId="da9ba98f-0ed6-4a3a-b86a-9e7378a9cee0" providerId="ADAL" clId="{A083CBBB-798D-4900-843A-3005ACABAB40}" dt="2025-10-02T13:35:19.458" v="4965" actId="14100"/>
        <pc:sldMkLst>
          <pc:docMk/>
          <pc:sldMk cId="2257751421" sldId="380"/>
        </pc:sldMkLst>
        <pc:spChg chg="mod">
          <ac:chgData name="Žmolíková Darina" userId="da9ba98f-0ed6-4a3a-b86a-9e7378a9cee0" providerId="ADAL" clId="{A083CBBB-798D-4900-843A-3005ACABAB40}" dt="2025-10-02T13:35:19.458" v="4965" actId="14100"/>
          <ac:spMkLst>
            <pc:docMk/>
            <pc:sldMk cId="2257751421" sldId="380"/>
            <ac:spMk id="4" creationId="{15787197-7314-53D5-5D66-784AFABDA6C3}"/>
          </ac:spMkLst>
        </pc:spChg>
      </pc:sldChg>
      <pc:sldChg chg="del">
        <pc:chgData name="Žmolíková Darina" userId="da9ba98f-0ed6-4a3a-b86a-9e7378a9cee0" providerId="ADAL" clId="{A083CBBB-798D-4900-843A-3005ACABAB40}" dt="2025-09-30T12:24:17.889" v="304" actId="47"/>
        <pc:sldMkLst>
          <pc:docMk/>
          <pc:sldMk cId="2720173728" sldId="381"/>
        </pc:sldMkLst>
      </pc:sldChg>
      <pc:sldChg chg="addSp modSp new mod">
        <pc:chgData name="Žmolíková Darina" userId="da9ba98f-0ed6-4a3a-b86a-9e7378a9cee0" providerId="ADAL" clId="{A083CBBB-798D-4900-843A-3005ACABAB40}" dt="2025-10-02T14:02:48.866" v="5487" actId="14100"/>
        <pc:sldMkLst>
          <pc:docMk/>
          <pc:sldMk cId="3004030099" sldId="381"/>
        </pc:sldMkLst>
        <pc:spChg chg="mod">
          <ac:chgData name="Žmolíková Darina" userId="da9ba98f-0ed6-4a3a-b86a-9e7378a9cee0" providerId="ADAL" clId="{A083CBBB-798D-4900-843A-3005ACABAB40}" dt="2025-10-02T14:02:16.282" v="5462" actId="27636"/>
          <ac:spMkLst>
            <pc:docMk/>
            <pc:sldMk cId="3004030099" sldId="381"/>
            <ac:spMk id="2" creationId="{C9F42D48-8F3A-84AA-51B3-5C948869D96F}"/>
          </ac:spMkLst>
        </pc:spChg>
        <pc:spChg chg="mod">
          <ac:chgData name="Žmolíková Darina" userId="da9ba98f-0ed6-4a3a-b86a-9e7378a9cee0" providerId="ADAL" clId="{A083CBBB-798D-4900-843A-3005ACABAB40}" dt="2025-10-02T14:02:48.866" v="5487" actId="14100"/>
          <ac:spMkLst>
            <pc:docMk/>
            <pc:sldMk cId="3004030099" sldId="381"/>
            <ac:spMk id="4" creationId="{1381F657-A352-569E-1CB1-C7E62CDD62F2}"/>
          </ac:spMkLst>
        </pc:spChg>
        <pc:spChg chg="add">
          <ac:chgData name="Žmolíková Darina" userId="da9ba98f-0ed6-4a3a-b86a-9e7378a9cee0" providerId="ADAL" clId="{A083CBBB-798D-4900-843A-3005ACABAB40}" dt="2025-10-02T14:01:35.349" v="5447"/>
          <ac:spMkLst>
            <pc:docMk/>
            <pc:sldMk cId="3004030099" sldId="381"/>
            <ac:spMk id="5" creationId="{CE113EAA-D16D-3F1F-CB78-BE0BE8515249}"/>
          </ac:spMkLst>
        </pc:spChg>
      </pc:sldChg>
      <pc:sldChg chg="modSp new mod">
        <pc:chgData name="Žmolíková Darina" userId="da9ba98f-0ed6-4a3a-b86a-9e7378a9cee0" providerId="ADAL" clId="{A083CBBB-798D-4900-843A-3005ACABAB40}" dt="2025-10-02T14:02:58.997" v="5489" actId="14100"/>
        <pc:sldMkLst>
          <pc:docMk/>
          <pc:sldMk cId="418504603" sldId="382"/>
        </pc:sldMkLst>
        <pc:spChg chg="mod">
          <ac:chgData name="Žmolíková Darina" userId="da9ba98f-0ed6-4a3a-b86a-9e7378a9cee0" providerId="ADAL" clId="{A083CBBB-798D-4900-843A-3005ACABAB40}" dt="2025-10-02T14:02:22.971" v="5468" actId="27636"/>
          <ac:spMkLst>
            <pc:docMk/>
            <pc:sldMk cId="418504603" sldId="382"/>
            <ac:spMk id="2" creationId="{A04D7A06-F2EB-FCC4-000F-9BDB85DA3BCC}"/>
          </ac:spMkLst>
        </pc:spChg>
        <pc:spChg chg="mod">
          <ac:chgData name="Žmolíková Darina" userId="da9ba98f-0ed6-4a3a-b86a-9e7378a9cee0" providerId="ADAL" clId="{A083CBBB-798D-4900-843A-3005ACABAB40}" dt="2025-10-02T14:02:58.997" v="5489" actId="14100"/>
          <ac:spMkLst>
            <pc:docMk/>
            <pc:sldMk cId="418504603" sldId="382"/>
            <ac:spMk id="4" creationId="{0A73CCCD-551F-F7E9-80C1-33B63195F389}"/>
          </ac:spMkLst>
        </pc:spChg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4054438449" sldId="382"/>
        </pc:sldMkLst>
      </pc:sldChg>
      <pc:sldChg chg="modSp add del mod">
        <pc:chgData name="Žmolíková Darina" userId="da9ba98f-0ed6-4a3a-b86a-9e7378a9cee0" providerId="ADAL" clId="{A083CBBB-798D-4900-843A-3005ACABAB40}" dt="2025-10-02T12:50:26.618" v="3667" actId="47"/>
        <pc:sldMkLst>
          <pc:docMk/>
          <pc:sldMk cId="558556343" sldId="383"/>
        </pc:sldMkLst>
        <pc:spChg chg="mod">
          <ac:chgData name="Žmolíková Darina" userId="da9ba98f-0ed6-4a3a-b86a-9e7378a9cee0" providerId="ADAL" clId="{A083CBBB-798D-4900-843A-3005ACABAB40}" dt="2025-10-02T12:46:22.460" v="3450" actId="21"/>
          <ac:spMkLst>
            <pc:docMk/>
            <pc:sldMk cId="558556343" sldId="383"/>
            <ac:spMk id="2" creationId="{F3407F0C-E851-9705-915E-6FFC957AF09F}"/>
          </ac:spMkLst>
        </pc:spChg>
      </pc:sldChg>
      <pc:sldChg chg="modSp new mod">
        <pc:chgData name="Žmolíková Darina" userId="da9ba98f-0ed6-4a3a-b86a-9e7378a9cee0" providerId="ADAL" clId="{A083CBBB-798D-4900-843A-3005ACABAB40}" dt="2025-10-02T14:05:49.392" v="5540" actId="5793"/>
        <pc:sldMkLst>
          <pc:docMk/>
          <pc:sldMk cId="1803800448" sldId="383"/>
        </pc:sldMkLst>
        <pc:spChg chg="mod">
          <ac:chgData name="Žmolíková Darina" userId="da9ba98f-0ed6-4a3a-b86a-9e7378a9cee0" providerId="ADAL" clId="{A083CBBB-798D-4900-843A-3005ACABAB40}" dt="2025-10-02T14:05:49.392" v="5540" actId="5793"/>
          <ac:spMkLst>
            <pc:docMk/>
            <pc:sldMk cId="1803800448" sldId="383"/>
            <ac:spMk id="2" creationId="{1C9BB152-38AA-5A51-5507-D1FE167850C9}"/>
          </ac:spMkLst>
        </pc:spChg>
        <pc:spChg chg="mod">
          <ac:chgData name="Žmolíková Darina" userId="da9ba98f-0ed6-4a3a-b86a-9e7378a9cee0" providerId="ADAL" clId="{A083CBBB-798D-4900-843A-3005ACABAB40}" dt="2025-10-02T14:05:22.914" v="5536" actId="14100"/>
          <ac:spMkLst>
            <pc:docMk/>
            <pc:sldMk cId="1803800448" sldId="383"/>
            <ac:spMk id="4" creationId="{CB357E38-BE79-8C4D-EF35-6FC10C659252}"/>
          </ac:spMkLst>
        </pc:spChg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1163739906" sldId="384"/>
        </pc:sldMkLst>
      </pc:sldChg>
      <pc:sldChg chg="del">
        <pc:chgData name="Žmolíková Darina" userId="da9ba98f-0ed6-4a3a-b86a-9e7378a9cee0" providerId="ADAL" clId="{A083CBBB-798D-4900-843A-3005ACABAB40}" dt="2025-09-30T12:24:56.860" v="306" actId="47"/>
        <pc:sldMkLst>
          <pc:docMk/>
          <pc:sldMk cId="473656931" sldId="385"/>
        </pc:sldMkLst>
      </pc:sldChg>
      <pc:sldChg chg="del">
        <pc:chgData name="Žmolíková Darina" userId="da9ba98f-0ed6-4a3a-b86a-9e7378a9cee0" providerId="ADAL" clId="{A083CBBB-798D-4900-843A-3005ACABAB40}" dt="2025-09-30T12:25:32.170" v="309" actId="47"/>
        <pc:sldMkLst>
          <pc:docMk/>
          <pc:sldMk cId="806379045" sldId="388"/>
        </pc:sldMkLst>
      </pc:sldChg>
      <pc:sldChg chg="del">
        <pc:chgData name="Žmolíková Darina" userId="da9ba98f-0ed6-4a3a-b86a-9e7378a9cee0" providerId="ADAL" clId="{A083CBBB-798D-4900-843A-3005ACABAB40}" dt="2025-09-30T12:25:42.150" v="311" actId="47"/>
        <pc:sldMkLst>
          <pc:docMk/>
          <pc:sldMk cId="509938343" sldId="389"/>
        </pc:sldMkLst>
      </pc:sldChg>
      <pc:sldChg chg="del">
        <pc:chgData name="Žmolíková Darina" userId="da9ba98f-0ed6-4a3a-b86a-9e7378a9cee0" providerId="ADAL" clId="{A083CBBB-798D-4900-843A-3005ACABAB40}" dt="2025-09-30T12:25:55.959" v="314" actId="47"/>
        <pc:sldMkLst>
          <pc:docMk/>
          <pc:sldMk cId="110210768" sldId="390"/>
        </pc:sldMkLst>
      </pc:sldChg>
      <pc:sldChg chg="del">
        <pc:chgData name="Žmolíková Darina" userId="da9ba98f-0ed6-4a3a-b86a-9e7378a9cee0" providerId="ADAL" clId="{A083CBBB-798D-4900-843A-3005ACABAB40}" dt="2025-09-30T12:25:51.969" v="312" actId="47"/>
        <pc:sldMkLst>
          <pc:docMk/>
          <pc:sldMk cId="1207595096" sldId="391"/>
        </pc:sldMkLst>
      </pc:sldChg>
      <pc:sldChg chg="del">
        <pc:chgData name="Žmolíková Darina" userId="da9ba98f-0ed6-4a3a-b86a-9e7378a9cee0" providerId="ADAL" clId="{A083CBBB-798D-4900-843A-3005ACABAB40}" dt="2025-09-30T12:25:02.707" v="308" actId="47"/>
        <pc:sldMkLst>
          <pc:docMk/>
          <pc:sldMk cId="832123693" sldId="392"/>
        </pc:sldMkLst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3875648199" sldId="394"/>
        </pc:sldMkLst>
      </pc:sldChg>
      <pc:sldChg chg="del">
        <pc:chgData name="Žmolíková Darina" userId="da9ba98f-0ed6-4a3a-b86a-9e7378a9cee0" providerId="ADAL" clId="{A083CBBB-798D-4900-843A-3005ACABAB40}" dt="2025-09-30T12:17:10.476" v="292" actId="47"/>
        <pc:sldMkLst>
          <pc:docMk/>
          <pc:sldMk cId="2259111910" sldId="395"/>
        </pc:sldMkLst>
      </pc:sldChg>
      <pc:sldChg chg="del">
        <pc:chgData name="Žmolíková Darina" userId="da9ba98f-0ed6-4a3a-b86a-9e7378a9cee0" providerId="ADAL" clId="{A083CBBB-798D-4900-843A-3005ACABAB40}" dt="2025-09-30T12:23:56.523" v="293" actId="47"/>
        <pc:sldMkLst>
          <pc:docMk/>
          <pc:sldMk cId="1633783251" sldId="396"/>
        </pc:sldMkLst>
      </pc:sldChg>
      <pc:sldChg chg="del">
        <pc:chgData name="Žmolíková Darina" userId="da9ba98f-0ed6-4a3a-b86a-9e7378a9cee0" providerId="ADAL" clId="{A083CBBB-798D-4900-843A-3005ACABAB40}" dt="2025-09-30T12:24:16.033" v="303" actId="47"/>
        <pc:sldMkLst>
          <pc:docMk/>
          <pc:sldMk cId="3836832061" sldId="397"/>
        </pc:sldMkLst>
      </pc:sldChg>
      <pc:sldChg chg="del">
        <pc:chgData name="Žmolíková Darina" userId="da9ba98f-0ed6-4a3a-b86a-9e7378a9cee0" providerId="ADAL" clId="{A083CBBB-798D-4900-843A-3005ACABAB40}" dt="2025-09-30T12:25:54.206" v="313" actId="47"/>
        <pc:sldMkLst>
          <pc:docMk/>
          <pc:sldMk cId="3131296228" sldId="398"/>
        </pc:sldMkLst>
      </pc:sldChg>
      <pc:sldChg chg="del">
        <pc:chgData name="Žmolíková Darina" userId="da9ba98f-0ed6-4a3a-b86a-9e7378a9cee0" providerId="ADAL" clId="{A083CBBB-798D-4900-843A-3005ACABAB40}" dt="2025-09-30T12:24:12.100" v="298" actId="47"/>
        <pc:sldMkLst>
          <pc:docMk/>
          <pc:sldMk cId="3964972210" sldId="399"/>
        </pc:sldMkLst>
      </pc:sldChg>
      <pc:sldChg chg="del">
        <pc:chgData name="Žmolíková Darina" userId="da9ba98f-0ed6-4a3a-b86a-9e7378a9cee0" providerId="ADAL" clId="{A083CBBB-798D-4900-843A-3005ACABAB40}" dt="2025-09-30T12:24:13.522" v="300" actId="47"/>
        <pc:sldMkLst>
          <pc:docMk/>
          <pc:sldMk cId="3496786427" sldId="400"/>
        </pc:sldMkLst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1866635486" sldId="401"/>
        </pc:sldMkLst>
      </pc:sldChg>
      <pc:sldChg chg="del">
        <pc:chgData name="Žmolíková Darina" userId="da9ba98f-0ed6-4a3a-b86a-9e7378a9cee0" providerId="ADAL" clId="{A083CBBB-798D-4900-843A-3005ACABAB40}" dt="2025-09-30T12:24:36.631" v="305" actId="47"/>
        <pc:sldMkLst>
          <pc:docMk/>
          <pc:sldMk cId="2305940483" sldId="402"/>
        </pc:sldMkLst>
      </pc:sldChg>
    </pc:docChg>
  </pc:docChgLst>
  <pc:docChgLst>
    <pc:chgData name="Zimáček Tomáš" userId="9d41dccd-2e98-4a15-a25d-d92fa426e77f" providerId="ADAL" clId="{F12426CE-D715-4B44-9675-11FB09EDE882}"/>
    <pc:docChg chg="undo custSel delSld modSld">
      <pc:chgData name="Zimáček Tomáš" userId="9d41dccd-2e98-4a15-a25d-d92fa426e77f" providerId="ADAL" clId="{F12426CE-D715-4B44-9675-11FB09EDE882}" dt="2022-03-15T09:02:37.970" v="701" actId="5793"/>
      <pc:docMkLst>
        <pc:docMk/>
      </pc:docMkLst>
      <pc:sldChg chg="modSp mod">
        <pc:chgData name="Zimáček Tomáš" userId="9d41dccd-2e98-4a15-a25d-d92fa426e77f" providerId="ADAL" clId="{F12426CE-D715-4B44-9675-11FB09EDE882}" dt="2022-03-15T08:37:30.709" v="44" actId="20577"/>
        <pc:sldMkLst>
          <pc:docMk/>
          <pc:sldMk cId="2134653494" sldId="256"/>
        </pc:sldMkLst>
      </pc:sldChg>
      <pc:sldChg chg="modSp mod">
        <pc:chgData name="Zimáček Tomáš" userId="9d41dccd-2e98-4a15-a25d-d92fa426e77f" providerId="ADAL" clId="{F12426CE-D715-4B44-9675-11FB09EDE882}" dt="2022-03-15T08:50:35.697" v="403" actId="5793"/>
        <pc:sldMkLst>
          <pc:docMk/>
          <pc:sldMk cId="1701272261" sldId="257"/>
        </pc:sldMkLst>
      </pc:sldChg>
      <pc:sldChg chg="modSp mod">
        <pc:chgData name="Zimáček Tomáš" userId="9d41dccd-2e98-4a15-a25d-d92fa426e77f" providerId="ADAL" clId="{F12426CE-D715-4B44-9675-11FB09EDE882}" dt="2022-03-15T08:44:00.906" v="178" actId="27636"/>
        <pc:sldMkLst>
          <pc:docMk/>
          <pc:sldMk cId="2843767333" sldId="258"/>
        </pc:sldMkLst>
      </pc:sldChg>
      <pc:sldChg chg="modSp mod">
        <pc:chgData name="Zimáček Tomáš" userId="9d41dccd-2e98-4a15-a25d-d92fa426e77f" providerId="ADAL" clId="{F12426CE-D715-4B44-9675-11FB09EDE882}" dt="2022-03-15T08:58:56.718" v="598" actId="948"/>
        <pc:sldMkLst>
          <pc:docMk/>
          <pc:sldMk cId="4193525154" sldId="259"/>
        </pc:sldMkLst>
      </pc:sldChg>
      <pc:sldChg chg="modSp del mod">
        <pc:chgData name="Zimáček Tomáš" userId="9d41dccd-2e98-4a15-a25d-d92fa426e77f" providerId="ADAL" clId="{F12426CE-D715-4B44-9675-11FB09EDE882}" dt="2022-03-15T08:46:14.246" v="204" actId="2696"/>
        <pc:sldMkLst>
          <pc:docMk/>
          <pc:sldMk cId="3089584941" sldId="260"/>
        </pc:sldMkLst>
      </pc:sldChg>
      <pc:sldChg chg="modSp mod">
        <pc:chgData name="Zimáček Tomáš" userId="9d41dccd-2e98-4a15-a25d-d92fa426e77f" providerId="ADAL" clId="{F12426CE-D715-4B44-9675-11FB09EDE882}" dt="2022-03-15T09:02:37.970" v="701" actId="5793"/>
        <pc:sldMkLst>
          <pc:docMk/>
          <pc:sldMk cId="1308633698" sldId="261"/>
        </pc:sldMkLst>
      </pc:sldChg>
      <pc:sldChg chg="modSp del mod">
        <pc:chgData name="Zimáček Tomáš" userId="9d41dccd-2e98-4a15-a25d-d92fa426e77f" providerId="ADAL" clId="{F12426CE-D715-4B44-9675-11FB09EDE882}" dt="2022-03-15T08:44:15.346" v="179" actId="2696"/>
        <pc:sldMkLst>
          <pc:docMk/>
          <pc:sldMk cId="3174815548" sldId="262"/>
        </pc:sldMkLst>
      </pc:sldChg>
      <pc:sldChg chg="modSp mod">
        <pc:chgData name="Zimáček Tomáš" userId="9d41dccd-2e98-4a15-a25d-d92fa426e77f" providerId="ADAL" clId="{F12426CE-D715-4B44-9675-11FB09EDE882}" dt="2022-03-15T09:02:07.994" v="679" actId="20577"/>
        <pc:sldMkLst>
          <pc:docMk/>
          <pc:sldMk cId="574807206" sldId="265"/>
        </pc:sldMkLst>
      </pc:sldChg>
    </pc:docChg>
  </pc:docChgLst>
  <pc:docChgLst>
    <pc:chgData name="Durďáková Blanka" userId="e9263883-2c40-489b-ab04-f9b2e3e8d20e" providerId="ADAL" clId="{DE34BA04-1A66-422A-9A45-DC96B31944A0}"/>
    <pc:docChg chg="custSel addSld modSld">
      <pc:chgData name="Durďáková Blanka" userId="e9263883-2c40-489b-ab04-f9b2e3e8d20e" providerId="ADAL" clId="{DE34BA04-1A66-422A-9A45-DC96B31944A0}" dt="2023-11-16T17:22:25.566" v="174" actId="20577"/>
      <pc:docMkLst>
        <pc:docMk/>
      </pc:docMkLst>
      <pc:sldChg chg="modSp mod">
        <pc:chgData name="Durďáková Blanka" userId="e9263883-2c40-489b-ab04-f9b2e3e8d20e" providerId="ADAL" clId="{DE34BA04-1A66-422A-9A45-DC96B31944A0}" dt="2023-11-16T17:19:34.796" v="149" actId="20577"/>
        <pc:sldMkLst>
          <pc:docMk/>
          <pc:sldMk cId="1257576139" sldId="330"/>
        </pc:sldMkLst>
      </pc:sldChg>
      <pc:sldChg chg="modSp mod">
        <pc:chgData name="Durďáková Blanka" userId="e9263883-2c40-489b-ab04-f9b2e3e8d20e" providerId="ADAL" clId="{DE34BA04-1A66-422A-9A45-DC96B31944A0}" dt="2023-11-16T17:20:16.811" v="150" actId="20577"/>
        <pc:sldMkLst>
          <pc:docMk/>
          <pc:sldMk cId="456390012" sldId="332"/>
        </pc:sldMkLst>
      </pc:sldChg>
      <pc:sldChg chg="modSp mod">
        <pc:chgData name="Durďáková Blanka" userId="e9263883-2c40-489b-ab04-f9b2e3e8d20e" providerId="ADAL" clId="{DE34BA04-1A66-422A-9A45-DC96B31944A0}" dt="2023-11-16T17:21:18.368" v="156" actId="20577"/>
        <pc:sldMkLst>
          <pc:docMk/>
          <pc:sldMk cId="3976583808" sldId="342"/>
        </pc:sldMkLst>
      </pc:sldChg>
      <pc:sldChg chg="modSp mod">
        <pc:chgData name="Durďáková Blanka" userId="e9263883-2c40-489b-ab04-f9b2e3e8d20e" providerId="ADAL" clId="{DE34BA04-1A66-422A-9A45-DC96B31944A0}" dt="2023-11-16T17:22:25.566" v="174" actId="20577"/>
        <pc:sldMkLst>
          <pc:docMk/>
          <pc:sldMk cId="4206129773" sldId="344"/>
        </pc:sldMkLst>
      </pc:sldChg>
      <pc:sldChg chg="addSp delSp modSp new mod">
        <pc:chgData name="Durďáková Blanka" userId="e9263883-2c40-489b-ab04-f9b2e3e8d20e" providerId="ADAL" clId="{DE34BA04-1A66-422A-9A45-DC96B31944A0}" dt="2023-11-16T17:17:54.606" v="90" actId="20577"/>
        <pc:sldMkLst>
          <pc:docMk/>
          <pc:sldMk cId="2743792633" sldId="354"/>
        </pc:sldMkLst>
      </pc:sldChg>
      <pc:sldChg chg="addSp delSp modSp new mod">
        <pc:chgData name="Durďáková Blanka" userId="e9263883-2c40-489b-ab04-f9b2e3e8d20e" providerId="ADAL" clId="{DE34BA04-1A66-422A-9A45-DC96B31944A0}" dt="2023-11-16T17:18:19.988" v="135" actId="27636"/>
        <pc:sldMkLst>
          <pc:docMk/>
          <pc:sldMk cId="3360650847" sldId="355"/>
        </pc:sldMkLst>
      </pc:sldChg>
      <pc:sldChg chg="addSp delSp modSp new mod">
        <pc:chgData name="Durďáková Blanka" userId="e9263883-2c40-489b-ab04-f9b2e3e8d20e" providerId="ADAL" clId="{DE34BA04-1A66-422A-9A45-DC96B31944A0}" dt="2023-11-16T17:17:11.094" v="53" actId="20577"/>
        <pc:sldMkLst>
          <pc:docMk/>
          <pc:sldMk cId="1676941390" sldId="35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3F62F-4B1C-4424-8265-3AB90DD72409}" type="datetimeFigureOut">
              <a:rPr lang="cs-CZ" smtClean="0"/>
              <a:t>04.12.2025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46C85-B86B-47DE-B15D-616A53CCF4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409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04.12.2025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04.12.2025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04.12.2025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04.12.2025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04.12.2025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04.12.2025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04.12.2025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04.12.2025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04.12.2025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04.12.2025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04.12.2025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lanka.durdakova@zlinskykraj.cz" TargetMode="External"/><Relationship Id="rId2" Type="http://schemas.openxmlformats.org/officeDocument/2006/relationships/hyperlink" Target="mailto:andrea.polehlova@zlinskykraj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aterina.valentova@zlinskykraj.cz" TargetMode="External"/><Relationship Id="rId5" Type="http://schemas.openxmlformats.org/officeDocument/2006/relationships/hyperlink" Target="mailto:pavla.doupovcova@zlinskykraj.cz" TargetMode="External"/><Relationship Id="rId4" Type="http://schemas.openxmlformats.org/officeDocument/2006/relationships/hyperlink" Target="mailto:darina.zmolikova@zlinskykraj.c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/>
          </a:bodyPr>
          <a:lstStyle/>
          <a:p>
            <a:pPr algn="ctr">
              <a:lnSpc>
                <a:spcPct val="70000"/>
              </a:lnSpc>
            </a:pPr>
            <a:br>
              <a:rPr lang="cs-CZ" sz="6000" b="1" spc="50" dirty="0">
                <a:latin typeface="+mj-lt"/>
              </a:rPr>
            </a:br>
            <a:br>
              <a:rPr lang="cs-CZ" sz="6000" dirty="0">
                <a:latin typeface="+mj-lt"/>
              </a:rPr>
            </a:br>
            <a:r>
              <a:rPr lang="cs-CZ" sz="5300" dirty="0">
                <a:latin typeface="+mj-lt"/>
              </a:rPr>
              <a:t>Porada pro obce k agendě správy místních poplatků</a:t>
            </a:r>
            <a:endParaRPr lang="cs-CZ" sz="53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499"/>
            <a:ext cx="9144000" cy="2125875"/>
          </a:xfrm>
        </p:spPr>
        <p:txBody>
          <a:bodyPr anchor="t">
            <a:normAutofit/>
          </a:bodyPr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Zlín, říjen 2025</a:t>
            </a:r>
          </a:p>
        </p:txBody>
      </p:sp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4DEB937-8192-C207-E2AE-C70FC81AE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/>
              <a:t>Oprávnění předat nedoplatek na místním poplatku k vymáhání obecnému správci daně vyplývá z </a:t>
            </a:r>
            <a:r>
              <a:rPr lang="cs-CZ" b="1" dirty="0">
                <a:solidFill>
                  <a:srgbClr val="FF0000"/>
                </a:solidFill>
              </a:rPr>
              <a:t>§ 175 odst. 1 písm. b) DŘ</a:t>
            </a:r>
            <a:r>
              <a:rPr lang="cs-CZ" b="1" dirty="0"/>
              <a:t> </a:t>
            </a:r>
            <a:br>
              <a:rPr lang="cs-CZ" b="1" dirty="0"/>
            </a:br>
            <a:r>
              <a:rPr lang="cs-CZ" b="1" dirty="0"/>
              <a:t>– </a:t>
            </a:r>
            <a:r>
              <a:rPr lang="cs-CZ" dirty="0"/>
              <a:t>správce daně (poplatku) může požádat o vymáhání nedoplatku, který je příjmem veřejného rozpočtu podle § 2 odst. 2 písm. a) až d) daňového řádu, obecného správce daně  </a:t>
            </a:r>
          </a:p>
          <a:p>
            <a:pPr marL="0" indent="0" algn="just">
              <a:buNone/>
            </a:pPr>
            <a:r>
              <a:rPr lang="cs-CZ" b="1" u="sng" dirty="0">
                <a:solidFill>
                  <a:srgbClr val="FF0000"/>
                </a:solidFill>
              </a:rPr>
              <a:t>Veřejným rozpočtem</a:t>
            </a:r>
            <a:r>
              <a:rPr lang="cs-CZ" b="1" dirty="0"/>
              <a:t> </a:t>
            </a:r>
            <a:r>
              <a:rPr lang="cs-CZ" dirty="0"/>
              <a:t>je podle § 2 odst. 2 písm. b) daňového řádu mimo jiné rozpočet územního samosprávného celku (mj. rozpočet obce, statutárního města, Hlavního města Prahy a městských částí či městských obvodů)</a:t>
            </a:r>
          </a:p>
          <a:p>
            <a:pPr marL="0" indent="0" algn="just">
              <a:buNone/>
            </a:pPr>
            <a:r>
              <a:rPr lang="cs-CZ" b="1" dirty="0"/>
              <a:t> </a:t>
            </a:r>
          </a:p>
          <a:p>
            <a:pPr marL="0" indent="0" algn="just">
              <a:buNone/>
            </a:pP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B010795-0BA4-A0F8-E002-BD384C38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1384885-1F6B-3178-F47E-F6840F71C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0"/>
            <a:ext cx="11264900" cy="1298713"/>
          </a:xfrm>
        </p:spPr>
        <p:txBody>
          <a:bodyPr>
            <a:noAutofit/>
          </a:bodyPr>
          <a:lstStyle/>
          <a:p>
            <a:r>
              <a:rPr lang="cs-CZ" sz="3200" dirty="0"/>
              <a:t>Vymáhání nedoplatku na  místním poplatku obecným správcem daně - právní úprava a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3144109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260CD57-7E1B-83C0-20E7-40B209A79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1" u="sng" dirty="0">
                <a:solidFill>
                  <a:srgbClr val="FF0000"/>
                </a:solidFill>
              </a:rPr>
              <a:t>Místní poplatek</a:t>
            </a:r>
            <a:r>
              <a:rPr lang="cs-CZ" dirty="0"/>
              <a:t> je peněžitým plněním podle § 2 odst. 3 daňového řádu, které je příjmem rozpočtu obce podle § 7 odst. 1 zákona </a:t>
            </a:r>
            <a:br>
              <a:rPr lang="cs-CZ" dirty="0"/>
            </a:br>
            <a:r>
              <a:rPr lang="cs-CZ" dirty="0"/>
              <a:t>č. 250/2000 Sb., o rozpočtových pravidlech územních rozpočtů, </a:t>
            </a:r>
            <a:br>
              <a:rPr lang="cs-CZ" dirty="0"/>
            </a:br>
            <a:r>
              <a:rPr lang="cs-CZ" dirty="0"/>
              <a:t>ve znění pozdějších předpisů. </a:t>
            </a:r>
          </a:p>
          <a:p>
            <a:pPr marL="268288" indent="-268288" algn="just">
              <a:buNone/>
            </a:pPr>
            <a:r>
              <a:rPr lang="cs-CZ" dirty="0"/>
              <a:t>- dle § 2 odst. 3 písm. a) daňového řádu – pro účely daňového řádu se daní rozumí peněžité plnění, které zákon označuje jako daň, clo nebo poplatek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5D905F5-56F7-A800-AD18-7C4E56F5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4722CC0-4263-D45C-323D-43628C5C4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0"/>
            <a:ext cx="11264900" cy="1298713"/>
          </a:xfrm>
        </p:spPr>
        <p:txBody>
          <a:bodyPr>
            <a:noAutofit/>
          </a:bodyPr>
          <a:lstStyle/>
          <a:p>
            <a:r>
              <a:rPr lang="cs-CZ" sz="3200" dirty="0"/>
              <a:t>Vymáhání nedoplatku na  místním poplatku obecným správcem daně - právní úprava a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2558970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BAE49D2-632E-90FD-D2BA-FF51C3AEC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b="1" dirty="0"/>
              <a:t>Další způsoby vymáhání, které má k dispozici správce daně podle § 175 odst. 1 DŘ :</a:t>
            </a:r>
          </a:p>
          <a:p>
            <a:pPr marL="0" indent="0" algn="just">
              <a:buNone/>
            </a:pPr>
            <a:r>
              <a:rPr lang="cs-CZ" sz="2400" dirty="0"/>
              <a:t>- písm. a) vymáhat nedoplatek daňovou exekucí</a:t>
            </a:r>
          </a:p>
          <a:p>
            <a:pPr algn="just">
              <a:buFontTx/>
              <a:buChar char="-"/>
            </a:pPr>
            <a:r>
              <a:rPr lang="cs-CZ" sz="2400" dirty="0"/>
              <a:t>písm. c) zabezpečit vymáhání nedoplatku prostřednictvím soudního exekutora</a:t>
            </a:r>
          </a:p>
          <a:p>
            <a:pPr algn="just">
              <a:buFontTx/>
              <a:buChar char="-"/>
            </a:pPr>
            <a:r>
              <a:rPr lang="cs-CZ" sz="2400" dirty="0"/>
              <a:t>písm. d) uplatnit nedoplatek v insolvenčním nebo jiném řízení určeném </a:t>
            </a:r>
            <a:br>
              <a:rPr lang="cs-CZ" sz="2400" dirty="0"/>
            </a:br>
            <a:r>
              <a:rPr lang="cs-CZ" sz="2400" dirty="0"/>
              <a:t>k uplatnění pohledávky</a:t>
            </a:r>
          </a:p>
          <a:p>
            <a:pPr algn="just">
              <a:buFontTx/>
              <a:buChar char="-"/>
            </a:pPr>
            <a:r>
              <a:rPr lang="cs-CZ" sz="2400" dirty="0"/>
              <a:t> písm. e) přihlásit nedoplatek do veřejné dražby, kterou se pro účely správy daní rozumí dražba podle zákona upravujícího  veřejné dražby nebo dražba prováděná soudem nebo soudním exekutorem</a:t>
            </a:r>
          </a:p>
          <a:p>
            <a:pPr marL="0" indent="0" algn="just">
              <a:buNone/>
            </a:pPr>
            <a:r>
              <a:rPr lang="cs-CZ" sz="2400" b="1" dirty="0"/>
              <a:t>§ 175 odst. 2 DŘ – povinnost správce daně zvolit takový způsob vymáhání nedoplatku, aby výše nákladů spojených s vymáháním, které bude daňový subjekt povinen uhradit, nebyla ve zjevném nepoměru k výši nedoplatku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793EAA2-4B0A-1709-50AF-10E4D4345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3BC65E7-6F75-26CB-D3C0-5AF93EE7F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0"/>
            <a:ext cx="11264900" cy="1298713"/>
          </a:xfrm>
        </p:spPr>
        <p:txBody>
          <a:bodyPr>
            <a:noAutofit/>
          </a:bodyPr>
          <a:lstStyle/>
          <a:p>
            <a:r>
              <a:rPr lang="cs-CZ" sz="3200" dirty="0"/>
              <a:t>Vymáhání nedoplatku na  místním poplatku obecným správcem daně - právní úprava a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3748727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B2A28C8-08E1-5290-0BAF-8BA8FFB40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/>
              <a:t>Redukce počtu celních úřadů z 15 na 6, avšak nadále je v každém krajském městě zachováno pracoviště celního úřadu</a:t>
            </a:r>
          </a:p>
          <a:p>
            <a:pPr>
              <a:buFontTx/>
              <a:buChar char="-"/>
            </a:pPr>
            <a:r>
              <a:rPr lang="cs-CZ" dirty="0"/>
              <a:t>Změna místní příslušnosti ohledně vymáhání nedoplatků cizinců – již nebudou předávány Celnímu úřadu pro hlavní město Prahu, ale nově Celnímu úřadu v Plzni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05C29BC-FD33-D808-596A-87CBA1DCE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FE54ADE-7C3E-2971-21E1-5D5C93122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34472"/>
            <a:ext cx="11264900" cy="1164242"/>
          </a:xfrm>
        </p:spPr>
        <p:txBody>
          <a:bodyPr>
            <a:noAutofit/>
          </a:bodyPr>
          <a:lstStyle/>
          <a:p>
            <a:r>
              <a:rPr lang="cs-CZ" sz="3600" dirty="0"/>
              <a:t>Organizační a kompetenční změny celní správy</a:t>
            </a:r>
          </a:p>
        </p:txBody>
      </p:sp>
    </p:spTree>
    <p:extLst>
      <p:ext uri="{BB962C8B-B14F-4D97-AF65-F5344CB8AC3E}">
        <p14:creationId xmlns:p14="http://schemas.microsoft.com/office/powerpoint/2010/main" val="619667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708E703-D2C5-73E2-268E-EC4131F1B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320" y="1679353"/>
            <a:ext cx="11264900" cy="4600272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sz="2400" dirty="0"/>
              <a:t>konala se za účelem seznámení s novou právní úpravou umožňující vymáhání místních poplatků celními úřady</a:t>
            </a:r>
          </a:p>
          <a:p>
            <a:pPr>
              <a:buFontTx/>
              <a:buChar char="-"/>
            </a:pPr>
            <a:r>
              <a:rPr lang="cs-CZ" sz="2400" dirty="0"/>
              <a:t>Ministerstvo financí má zájem být jakýmsi mediátorem mezi celní správou a obecními úřady v této oblasti</a:t>
            </a:r>
          </a:p>
          <a:p>
            <a:pPr>
              <a:buFontTx/>
              <a:buChar char="-"/>
            </a:pPr>
            <a:r>
              <a:rPr lang="cs-CZ" sz="2400" dirty="0"/>
              <a:t>obce se mohou se svými dotazy obracet jak na Generální ředitelství cel, tak na Ministerstvo financí, které svá podstatná stanoviska zveřejňuje na svých internetových stránkách</a:t>
            </a:r>
          </a:p>
          <a:p>
            <a:pPr>
              <a:buFontTx/>
              <a:buChar char="-"/>
            </a:pPr>
            <a:r>
              <a:rPr lang="cs-CZ" sz="2400" dirty="0"/>
              <a:t>na webu celní správy jsou zveřejňovány potřebné informace pro ukladatele, </a:t>
            </a:r>
            <a:br>
              <a:rPr lang="cs-CZ" sz="2400" dirty="0"/>
            </a:br>
            <a:r>
              <a:rPr lang="cs-CZ" sz="2400" dirty="0"/>
              <a:t>a to včetně ukázky praktických postupů</a:t>
            </a:r>
          </a:p>
          <a:p>
            <a:pPr>
              <a:buFontTx/>
              <a:buChar char="-"/>
            </a:pPr>
            <a:r>
              <a:rPr lang="cs-CZ" sz="2400" dirty="0"/>
              <a:t>Ministerstvo financí ve spolupráci s celní správou připravilo </a:t>
            </a:r>
            <a:r>
              <a:rPr lang="cs-CZ" sz="2400" b="1" dirty="0"/>
              <a:t>metodickou pomůcku k předávání nedoplatků k vymáhání celní správě</a:t>
            </a:r>
          </a:p>
          <a:p>
            <a:pPr marL="0" indent="0">
              <a:buNone/>
            </a:pPr>
            <a:r>
              <a:rPr lang="cs-CZ" sz="2400" b="1" dirty="0"/>
              <a:t>   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1547315-FBCE-8ED6-28A3-766A357C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310EB74-6D4C-A654-1E7A-A336A141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34471"/>
            <a:ext cx="11264900" cy="1164242"/>
          </a:xfrm>
        </p:spPr>
        <p:txBody>
          <a:bodyPr>
            <a:noAutofit/>
          </a:bodyPr>
          <a:lstStyle/>
          <a:p>
            <a:r>
              <a:rPr lang="cs-CZ" sz="2400" dirty="0"/>
              <a:t>Pracovní porada odboru Správní činnosti Ministerstva financí se zástupci krajských úřadů, Magistrátu hl. m. Prahy a magistrátů statutárních měst konaná dne 12. 6. 2025</a:t>
            </a:r>
          </a:p>
        </p:txBody>
      </p:sp>
    </p:spTree>
    <p:extLst>
      <p:ext uri="{BB962C8B-B14F-4D97-AF65-F5344CB8AC3E}">
        <p14:creationId xmlns:p14="http://schemas.microsoft.com/office/powerpoint/2010/main" val="1230532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C009F91-DF8A-3810-DDF4-B520F095B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100" b="1" dirty="0">
                <a:solidFill>
                  <a:srgbClr val="FF0000"/>
                </a:solidFill>
              </a:rPr>
              <a:t>„Metodická pomůcka pro vymáhání nedoplatků obecným správcem daně“</a:t>
            </a:r>
          </a:p>
          <a:p>
            <a:pPr marL="0" indent="0">
              <a:buNone/>
            </a:pPr>
            <a:r>
              <a:rPr lang="cs-CZ" sz="3100" b="1" dirty="0">
                <a:solidFill>
                  <a:srgbClr val="FF0000"/>
                </a:solidFill>
              </a:rPr>
              <a:t>   č. j. 32834/2025/3903</a:t>
            </a:r>
          </a:p>
          <a:p>
            <a:pPr marL="0" indent="0">
              <a:buNone/>
            </a:pPr>
            <a:r>
              <a:rPr lang="cs-CZ" sz="3100" dirty="0"/>
              <a:t>- zpracováno odborem Správní činnosti Ministerstva financí dne 30. 6. 2025</a:t>
            </a:r>
          </a:p>
          <a:p>
            <a:pPr>
              <a:buFontTx/>
              <a:buChar char="-"/>
            </a:pPr>
            <a:r>
              <a:rPr lang="cs-CZ" sz="3100" dirty="0"/>
              <a:t>určena pro správce poplatku, kteří spravují místní poplatky</a:t>
            </a:r>
          </a:p>
          <a:p>
            <a:pPr>
              <a:buFontTx/>
              <a:buChar char="-"/>
            </a:pPr>
            <a:r>
              <a:rPr lang="cs-CZ" sz="3100" dirty="0"/>
              <a:t>upravuje postup při vymáhání nedoplatků na místních poplatcích prostřednictvím obecného správce daně</a:t>
            </a:r>
            <a:endParaRPr lang="cs-CZ" sz="3100" b="1" dirty="0"/>
          </a:p>
          <a:p>
            <a:pPr marL="0" indent="0">
              <a:buNone/>
            </a:pPr>
            <a:endParaRPr lang="cs-CZ" sz="2400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35A8F68-5A28-1DE8-D6C8-B984A8B6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7BC4499-E90B-BCDC-3690-42FD3D1F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52400"/>
            <a:ext cx="11264900" cy="1146313"/>
          </a:xfrm>
        </p:spPr>
        <p:txBody>
          <a:bodyPr>
            <a:noAutofit/>
          </a:bodyPr>
          <a:lstStyle/>
          <a:p>
            <a:r>
              <a:rPr lang="cs-CZ" sz="3600" dirty="0"/>
              <a:t>Metodická pomůcka pro vymáhání nedoplatků obecným správcem daně</a:t>
            </a:r>
          </a:p>
        </p:txBody>
      </p:sp>
    </p:spTree>
    <p:extLst>
      <p:ext uri="{BB962C8B-B14F-4D97-AF65-F5344CB8AC3E}">
        <p14:creationId xmlns:p14="http://schemas.microsoft.com/office/powerpoint/2010/main" val="1673311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C64E1A8-BC3B-DF2B-8CDE-A2CBBBF7B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Předání nedoplatku k vymáhání obecnému správci daně</a:t>
            </a:r>
          </a:p>
          <a:p>
            <a:pPr marL="268288" indent="-268288" algn="just">
              <a:buNone/>
            </a:pPr>
            <a:r>
              <a:rPr lang="cs-CZ" dirty="0"/>
              <a:t>-  k předání nedoplatku na místním poplatku k vymáhání obecnému správci daně dochází podle § 162 odst. 5 daňového řádu na základě </a:t>
            </a:r>
            <a:r>
              <a:rPr lang="cs-CZ" b="1" u="sng" dirty="0"/>
              <a:t>žádosti</a:t>
            </a:r>
            <a:r>
              <a:rPr lang="cs-CZ" dirty="0"/>
              <a:t> správce poplatku o vymáhání peněžitého plnění v rámci dělené správy (dále jen „žádost o vymáhání“) – </a:t>
            </a:r>
            <a:r>
              <a:rPr lang="cs-CZ" b="1" dirty="0"/>
              <a:t>od 1. 1. 2026 musí být učiněna elektronicky </a:t>
            </a:r>
            <a:r>
              <a:rPr lang="cs-CZ" dirty="0"/>
              <a:t>(celní správa by uvítala, kdyby obce postupně přistoupily k elektronickému předávání již od 1. 7. 2025)</a:t>
            </a:r>
          </a:p>
          <a:p>
            <a:pPr marL="268288" indent="-268288" algn="just">
              <a:buNone/>
            </a:pPr>
            <a:r>
              <a:rPr lang="cs-CZ" dirty="0"/>
              <a:t>-	 pokud po 1. 1. 2026 nebude elektronický formát dodržen, </a:t>
            </a:r>
            <a:br>
              <a:rPr lang="cs-CZ" dirty="0"/>
            </a:br>
            <a:r>
              <a:rPr lang="cs-CZ" dirty="0"/>
              <a:t> k přechodu správy peněžitého plnění na celní správu nedojde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7203BC-9650-4189-6907-D65D9675C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EB5C6D-F671-5C2F-17A7-0DE34B82A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Žádost správce poplatku o vymáhání místního poplatku obecnému správci</a:t>
            </a:r>
          </a:p>
        </p:txBody>
      </p:sp>
    </p:spTree>
    <p:extLst>
      <p:ext uri="{BB962C8B-B14F-4D97-AF65-F5344CB8AC3E}">
        <p14:creationId xmlns:p14="http://schemas.microsoft.com/office/powerpoint/2010/main" val="3620469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91B08AB-C2EB-D711-295F-0C1296168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/>
              <a:t>To, že </a:t>
            </a:r>
            <a:r>
              <a:rPr lang="cs-CZ" sz="2400" b="1" dirty="0"/>
              <a:t>žádost musí být učiněna elektronicky </a:t>
            </a:r>
            <a:r>
              <a:rPr lang="cs-CZ" sz="2400" dirty="0"/>
              <a:t>vyplývá z </a:t>
            </a:r>
            <a:r>
              <a:rPr lang="cs-CZ" sz="2400" b="1" dirty="0" err="1"/>
              <a:t>ust</a:t>
            </a:r>
            <a:r>
              <a:rPr lang="cs-CZ" sz="2400" b="1" dirty="0"/>
              <a:t>. § 162 odst. 5 daňového řádu: </a:t>
            </a:r>
          </a:p>
          <a:p>
            <a:pPr marL="0" indent="0" algn="just">
              <a:buNone/>
            </a:pPr>
            <a:r>
              <a:rPr lang="cs-CZ" sz="2400" dirty="0"/>
              <a:t>„Předání údajů ke správě placení peněžitého plnění v rámci dělené správy a žádost, kterou orgán veřejné moci žádá obecného správce daně o výkon správy placení nebo vymáhání peněžitého plnění v rámci dělené správy, lze učinit pouze elektronicky ve formátu a struktuře určených a zveřejněných správcem daně způsobem umožňujícím dálkový přístup.“</a:t>
            </a:r>
          </a:p>
          <a:p>
            <a:pPr marL="0" indent="0" algn="just">
              <a:buNone/>
            </a:pPr>
            <a:r>
              <a:rPr lang="cs-CZ" sz="2400" b="1" dirty="0"/>
              <a:t>Obce budou nuceny přizpůsobit své interní systémy, např. spisové služby, nebo budou moci využít formulář celní správy, když lze učinit jen</a:t>
            </a:r>
          </a:p>
          <a:p>
            <a:pPr algn="just">
              <a:buFontTx/>
              <a:buChar char="-"/>
            </a:pPr>
            <a:r>
              <a:rPr lang="cs-CZ" sz="2400" b="1" dirty="0"/>
              <a:t>prostřednictvím informačních systémů </a:t>
            </a:r>
            <a:r>
              <a:rPr lang="cs-CZ" sz="2400" dirty="0"/>
              <a:t>ve formátu a struktuře, zveřejněné na webových stránkách Celní správy ČR</a:t>
            </a:r>
          </a:p>
          <a:p>
            <a:pPr algn="just">
              <a:buFontTx/>
              <a:buChar char="-"/>
            </a:pPr>
            <a:r>
              <a:rPr lang="cs-CZ" sz="2400" b="1" dirty="0"/>
              <a:t>na formuláři, </a:t>
            </a:r>
            <a:r>
              <a:rPr lang="cs-CZ" sz="2400" dirty="0"/>
              <a:t>který je umístěn na webových stránkách Celní správy ČR</a:t>
            </a:r>
            <a:endParaRPr lang="cs-CZ" sz="2400" b="1" dirty="0"/>
          </a:p>
          <a:p>
            <a:pPr algn="just">
              <a:buFontTx/>
              <a:buChar char="-"/>
            </a:pPr>
            <a:endParaRPr lang="cs-CZ" sz="2400" dirty="0"/>
          </a:p>
          <a:p>
            <a:pPr algn="just">
              <a:buFontTx/>
              <a:buChar char="-"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45ABFE8-2498-1E58-CA58-1E677618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CD3235C-50C0-5B27-5134-244E25FB1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5" y="295835"/>
            <a:ext cx="11068360" cy="1002878"/>
          </a:xfrm>
        </p:spPr>
        <p:txBody>
          <a:bodyPr>
            <a:noAutofit/>
          </a:bodyPr>
          <a:lstStyle/>
          <a:p>
            <a:pPr algn="just"/>
            <a:r>
              <a:rPr lang="cs-CZ" sz="2800" dirty="0"/>
              <a:t>Žádost správce poplatku o vymáhání místního poplatku obecnému správci v rámci dělené správy</a:t>
            </a:r>
          </a:p>
        </p:txBody>
      </p:sp>
    </p:spTree>
    <p:extLst>
      <p:ext uri="{BB962C8B-B14F-4D97-AF65-F5344CB8AC3E}">
        <p14:creationId xmlns:p14="http://schemas.microsoft.com/office/powerpoint/2010/main" val="2617855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752516D-4D4B-283D-F456-376AA7BA1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3388" indent="-1703388" algn="just">
              <a:buNone/>
            </a:pPr>
            <a:r>
              <a:rPr lang="cs-CZ" sz="2400" b="1" dirty="0"/>
              <a:t>Formulář – </a:t>
            </a:r>
            <a:r>
              <a:rPr lang="cs-CZ" sz="2400" dirty="0"/>
              <a:t>generuje odchozí datovou zprávu, přičemž formulář ve formátu XML nahrazuje žádost o správu peněžitého plnění a není nutný žádný průvodní dopis</a:t>
            </a:r>
          </a:p>
          <a:p>
            <a:pPr marL="1703388" indent="-1703388" algn="just">
              <a:buNone/>
            </a:pPr>
            <a:r>
              <a:rPr lang="cs-CZ" sz="2400" b="1" dirty="0"/>
              <a:t>                 -	</a:t>
            </a:r>
            <a:r>
              <a:rPr lang="cs-CZ" sz="2400" dirty="0"/>
              <a:t>na základě vyplněného formuláře dojde k automatickému vygenerování záhlaví konkrétního celního úřadu, kterému bude zaslán</a:t>
            </a:r>
          </a:p>
          <a:p>
            <a:pPr marL="0" indent="0" algn="just">
              <a:buNone/>
            </a:pPr>
            <a:r>
              <a:rPr lang="cs-CZ" sz="2400" dirty="0"/>
              <a:t>Žádost o vymáhání správce poplatku doručí místně příslušnému obecnému správci daně prostřednictvím systému datových schránek.</a:t>
            </a:r>
          </a:p>
          <a:p>
            <a:pPr marL="0" indent="0" algn="just">
              <a:buNone/>
            </a:pPr>
            <a:endParaRPr lang="cs-CZ" sz="2400" b="1" dirty="0"/>
          </a:p>
          <a:p>
            <a:pPr marL="0" indent="0" algn="just">
              <a:buNone/>
            </a:pPr>
            <a:r>
              <a:rPr lang="cs-CZ" sz="2400" b="1" dirty="0"/>
              <a:t>Místní příslušnost obecného správce daně </a:t>
            </a:r>
            <a:r>
              <a:rPr lang="cs-CZ" sz="2400" dirty="0"/>
              <a:t>– určuje se podle místa pobytu nebo sídla poplatkového subjektu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0176A63-88CA-BD2B-B224-4690F540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73CCE4D-8E9E-832C-DA09-BB9F1084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776" y="161365"/>
            <a:ext cx="11122149" cy="1137348"/>
          </a:xfrm>
        </p:spPr>
        <p:txBody>
          <a:bodyPr>
            <a:noAutofit/>
          </a:bodyPr>
          <a:lstStyle/>
          <a:p>
            <a:r>
              <a:rPr lang="cs-CZ" sz="3200" dirty="0"/>
              <a:t>Žádost správce poplatku o vymáhání místního poplatku obecnému správci</a:t>
            </a:r>
          </a:p>
        </p:txBody>
      </p:sp>
    </p:spTree>
    <p:extLst>
      <p:ext uri="{BB962C8B-B14F-4D97-AF65-F5344CB8AC3E}">
        <p14:creationId xmlns:p14="http://schemas.microsoft.com/office/powerpoint/2010/main" val="3074811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F342ABD-3DAA-D651-881E-BA876977D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Spolu se žádostí o vymáhání předá správce poplatku obecnému správci daně  </a:t>
            </a:r>
            <a:r>
              <a:rPr lang="cs-CZ" b="1" u="sng" dirty="0">
                <a:solidFill>
                  <a:srgbClr val="FF0000"/>
                </a:solidFill>
              </a:rPr>
              <a:t>exekuční titul </a:t>
            </a:r>
          </a:p>
          <a:p>
            <a:pPr marL="2868613" indent="-179388" algn="just"/>
            <a:r>
              <a:rPr lang="cs-CZ" dirty="0"/>
              <a:t> platební výměr, kterým byla vyměřena poplatková povinnost, včetně vyznačení doložky vykonatelnosti</a:t>
            </a:r>
          </a:p>
          <a:p>
            <a:pPr marL="2868613" indent="-179388" algn="just"/>
            <a:r>
              <a:rPr lang="cs-CZ" dirty="0"/>
              <a:t> vykonatelný výkaz nedoplatků sestavený z údajů evidence poplatků (nelze-li nedoplatek doložit platebním výměrem)</a:t>
            </a:r>
          </a:p>
          <a:p>
            <a:pPr marL="447675" indent="-358775" algn="just">
              <a:buFont typeface="Wingdings" panose="05000000000000000000" pitchFamily="2" charset="2"/>
              <a:buChar char="Ø"/>
            </a:pPr>
            <a:r>
              <a:rPr lang="cs-CZ" dirty="0"/>
              <a:t>Jednou žádostí může správce poplatku požádat obecného správce daně o vymáhání jednoho či více nedoplatků na jednom nebo více druzích místních poplatků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6A49D16-FB9B-D473-0999-0F9222B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8C315F-7576-DB58-EAC8-865E3F475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79294"/>
            <a:ext cx="11264900" cy="1119419"/>
          </a:xfrm>
        </p:spPr>
        <p:txBody>
          <a:bodyPr>
            <a:noAutofit/>
          </a:bodyPr>
          <a:lstStyle/>
          <a:p>
            <a:r>
              <a:rPr lang="cs-CZ" sz="3200" dirty="0"/>
              <a:t>Žádost správce poplatku o vymáhání místního poplatku obecnému správci</a:t>
            </a:r>
          </a:p>
        </p:txBody>
      </p:sp>
    </p:spTree>
    <p:extLst>
      <p:ext uri="{BB962C8B-B14F-4D97-AF65-F5344CB8AC3E}">
        <p14:creationId xmlns:p14="http://schemas.microsoft.com/office/powerpoint/2010/main" val="277277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Odbor právní a Krajský živnostenský úřad</a:t>
            </a:r>
          </a:p>
          <a:p>
            <a:pPr marL="0" indent="0">
              <a:buNone/>
            </a:pPr>
            <a:r>
              <a:rPr lang="cs-CZ" sz="2400" dirty="0"/>
              <a:t>oddělení státního občanství a přestupků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dirty="0"/>
              <a:t>Mgr. Andrea Polehlová, vedoucí oddělení - </a:t>
            </a:r>
            <a:r>
              <a:rPr lang="cs-CZ" sz="2400" dirty="0">
                <a:hlinkClick r:id="rId2"/>
              </a:rPr>
              <a:t>andrea.polehlova@zlinskykraj.cz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Mgr. Blanka Durďáková - </a:t>
            </a:r>
            <a:r>
              <a:rPr lang="cs-CZ" sz="2400" dirty="0">
                <a:hlinkClick r:id="rId3"/>
              </a:rPr>
              <a:t>blanka.durdakova@zlinskykraj.cz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JUDr. Darina </a:t>
            </a:r>
            <a:r>
              <a:rPr lang="cs-CZ" sz="2400" dirty="0" err="1"/>
              <a:t>Žmolíková</a:t>
            </a:r>
            <a:r>
              <a:rPr lang="cs-CZ" sz="2400" dirty="0"/>
              <a:t>, Ph.D. - </a:t>
            </a:r>
            <a:r>
              <a:rPr lang="cs-CZ" sz="2400" dirty="0">
                <a:hlinkClick r:id="rId4"/>
              </a:rPr>
              <a:t>darina.zmolikova@zlinskykraj.cz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Mgr. Pavla Doupovcová - </a:t>
            </a:r>
            <a:r>
              <a:rPr lang="cs-CZ" sz="2400" dirty="0">
                <a:hlinkClick r:id="rId5"/>
              </a:rPr>
              <a:t>pavla.doupovcova@zlinskykraj.cz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Mgr. Kateřina Valentová - </a:t>
            </a:r>
            <a:r>
              <a:rPr lang="cs-CZ" sz="2400" dirty="0">
                <a:hlinkClick r:id="rId6"/>
              </a:rPr>
              <a:t>katerina.valentova@zlinskykraj.cz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Personální obsazení</a:t>
            </a:r>
          </a:p>
        </p:txBody>
      </p:sp>
    </p:spTree>
    <p:extLst>
      <p:ext uri="{BB962C8B-B14F-4D97-AF65-F5344CB8AC3E}">
        <p14:creationId xmlns:p14="http://schemas.microsoft.com/office/powerpoint/2010/main" val="2844898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2733EA9-3A4C-92B4-E63B-8C116B07B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Správce poplatku, který požádal o vymáhání obecného správce daně, je povinen</a:t>
            </a:r>
          </a:p>
          <a:p>
            <a:r>
              <a:rPr lang="cs-CZ" dirty="0"/>
              <a:t>předat veškeré údaje potřebné ke správě placení peněžitého plnění,</a:t>
            </a:r>
          </a:p>
          <a:p>
            <a:pPr algn="just"/>
            <a:r>
              <a:rPr lang="cs-CZ" dirty="0"/>
              <a:t>neprodleně sdělovat veškeré změny, které nastanou nebo mohou nastat </a:t>
            </a:r>
            <a:br>
              <a:rPr lang="cs-CZ" dirty="0"/>
            </a:br>
            <a:r>
              <a:rPr lang="cs-CZ" dirty="0"/>
              <a:t>při správě placení předaných poplatkových povinností (např. informaci o zrušení či změně exekučního titulu).</a:t>
            </a:r>
          </a:p>
          <a:p>
            <a:pPr marL="0" indent="0">
              <a:buNone/>
            </a:pPr>
            <a:r>
              <a:rPr lang="cs-CZ" b="1" dirty="0"/>
              <a:t>Obecný správce daně je povinen</a:t>
            </a:r>
          </a:p>
          <a:p>
            <a:pPr algn="just"/>
            <a:r>
              <a:rPr lang="cs-CZ" dirty="0"/>
              <a:t>poskytnout na dožádání správce poplatku údaje o placení poplatkových povinností předaných k vymáhání,</a:t>
            </a:r>
          </a:p>
          <a:p>
            <a:pPr algn="just"/>
            <a:r>
              <a:rPr lang="cs-CZ" dirty="0"/>
              <a:t>převést vybranou nebo vymoženou částku poplatku podle pravidel pro převod výnosu daní do rozpočtu příslušného příjemce výnosu (územního samosprávného celku).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DA40D27-E284-DCB6-10AC-0E91AAF5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79A6E5F-ABF9-5854-11CB-6AEE0EAE1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52400"/>
            <a:ext cx="11264900" cy="1146313"/>
          </a:xfrm>
        </p:spPr>
        <p:txBody>
          <a:bodyPr>
            <a:noAutofit/>
          </a:bodyPr>
          <a:lstStyle/>
          <a:p>
            <a:pPr algn="just"/>
            <a:r>
              <a:rPr lang="cs-CZ" sz="3600" dirty="0"/>
              <a:t>Povinnosti správce poplatku a obecného správce daně</a:t>
            </a:r>
          </a:p>
        </p:txBody>
      </p:sp>
    </p:spTree>
    <p:extLst>
      <p:ext uri="{BB962C8B-B14F-4D97-AF65-F5344CB8AC3E}">
        <p14:creationId xmlns:p14="http://schemas.microsoft.com/office/powerpoint/2010/main" val="2669446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361E24B-4B1E-DCAF-F20E-8D31944F4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b="1" dirty="0"/>
              <a:t>Obecnému správci daně lze předat nedoplatky na místním poplatku, které</a:t>
            </a:r>
          </a:p>
          <a:p>
            <a:pPr algn="just"/>
            <a:r>
              <a:rPr lang="cs-CZ" sz="2400" dirty="0"/>
              <a:t>jsou vykonatelné</a:t>
            </a:r>
          </a:p>
          <a:p>
            <a:pPr algn="just"/>
            <a:r>
              <a:rPr lang="cs-CZ" sz="2400" dirty="0"/>
              <a:t>správce poplatku neúspěšně (popř. částečně neúspěšně) vymáhal</a:t>
            </a:r>
          </a:p>
          <a:p>
            <a:pPr algn="just"/>
            <a:r>
              <a:rPr lang="cs-CZ" sz="2400" dirty="0"/>
              <a:t>dosud nebyly předmětem vymáhání</a:t>
            </a:r>
          </a:p>
          <a:p>
            <a:pPr algn="just"/>
            <a:r>
              <a:rPr lang="cs-CZ" sz="2400" dirty="0"/>
              <a:t>přesahují hodnotu bagatelních nedoplatků (daňový řád sice nestanoví minimální částku nedoplatku, který lze předat k vymáhání obecnému správci daně, </a:t>
            </a:r>
            <a:br>
              <a:rPr lang="cs-CZ" sz="2400" dirty="0"/>
            </a:br>
            <a:r>
              <a:rPr lang="cs-CZ" sz="2400" dirty="0"/>
              <a:t>k předání bagatelních nedoplatků by však mělo s ohledem na zásadu procesní ekonomie docházet jen výjimečně a v odůvodněných případech)</a:t>
            </a:r>
          </a:p>
          <a:p>
            <a:pPr marL="0" indent="0" algn="just">
              <a:buNone/>
            </a:pPr>
            <a:r>
              <a:rPr lang="cs-CZ" sz="2400" b="1" dirty="0"/>
              <a:t>K vymáhání lze předat jak nedoplatek na místním poplatku, tak i nedoplatek na příslušenství místního poplatku (tj. na zvýšení poplatku).</a:t>
            </a:r>
          </a:p>
          <a:p>
            <a:pPr marL="0" indent="0" algn="just">
              <a:buNone/>
            </a:pPr>
            <a:r>
              <a:rPr lang="cs-CZ" sz="2400" b="1" dirty="0"/>
              <a:t>Předat k vymáhání lze i nedoplatky, které vznikly před 1. 7. 2025, a to i ty, které již byly obecními úřady vymáhány</a:t>
            </a:r>
          </a:p>
          <a:p>
            <a:pPr algn="just"/>
            <a:endParaRPr lang="cs-CZ" sz="2400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A9EB07C-4F24-BE7D-CD62-B4B6CC72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546681D-FD72-4F5A-8AE0-BB4B08802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97224"/>
            <a:ext cx="11264900" cy="1101489"/>
          </a:xfrm>
        </p:spPr>
        <p:txBody>
          <a:bodyPr>
            <a:noAutofit/>
          </a:bodyPr>
          <a:lstStyle/>
          <a:p>
            <a:r>
              <a:rPr lang="cs-CZ" sz="3600" dirty="0"/>
              <a:t>Kritéria pro výběr nedoplatků k předání obecnému správci daně</a:t>
            </a:r>
          </a:p>
        </p:txBody>
      </p:sp>
    </p:spTree>
    <p:extLst>
      <p:ext uri="{BB962C8B-B14F-4D97-AF65-F5344CB8AC3E}">
        <p14:creationId xmlns:p14="http://schemas.microsoft.com/office/powerpoint/2010/main" val="2514406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DDCBFA1-9D10-0E86-58E7-0A1DDBE8E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b="1" dirty="0"/>
              <a:t>Správce poplatku odpovídá </a:t>
            </a:r>
            <a:r>
              <a:rPr lang="cs-CZ" sz="2400" dirty="0"/>
              <a:t>za to, že nedoplatek předaný obecnému správci daně k vymáhání je založen na vykonatelném exekučním titulu a nedošlo k zániku práva vybrat a vymáhat nedoplatek (nutnost kontroly prekluzivní lhůty pro placení daně, případného odpuštění nedoplatku – např. milostivé léto, úmrtí dlužníka a také případného přihlášení nedoplatku do </a:t>
            </a:r>
            <a:r>
              <a:rPr lang="cs-CZ" sz="2400" dirty="0" err="1"/>
              <a:t>insolvěnčníhoi</a:t>
            </a:r>
            <a:r>
              <a:rPr lang="cs-CZ" sz="2400" dirty="0"/>
              <a:t> řízení.</a:t>
            </a:r>
          </a:p>
          <a:p>
            <a:pPr marL="0" indent="0" algn="just">
              <a:buNone/>
            </a:pPr>
            <a:r>
              <a:rPr lang="cs-CZ" sz="2400" dirty="0"/>
              <a:t>Správce poplatku </a:t>
            </a:r>
            <a:r>
              <a:rPr lang="cs-CZ" sz="2400" b="1" dirty="0"/>
              <a:t>nemůže svoji žádost o vymáhání vzít následně zpět </a:t>
            </a:r>
            <a:r>
              <a:rPr lang="cs-CZ" sz="2400" dirty="0"/>
              <a:t>(§ 162a odst. 2 DŘ) – před předáním nedoplatku k vymáhání obecnému správci daně by měl správce poplatku důsledně vyhodnotit, zda je předání nedoplatku vhodné, nebo zda je schopen na základě skutečností zjištěných o poplatkovém subjektu při vyhledávací činnosti vybrat a vymáhat nedoplatek za pomoci vlastního aparátu v souladu se zásadou hospodárnosti a proporcionality, popř. by měl nastavit interní pravidla pro předávání nedoplatků k vymáhání obecnému správci daně.</a:t>
            </a:r>
            <a:endParaRPr lang="cs-CZ" sz="2400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C1F682B-F297-D458-097F-4AB7F2C5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BEAA3EE-B367-4205-26A5-506D5AFD1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670" y="233082"/>
            <a:ext cx="11095255" cy="1065631"/>
          </a:xfrm>
        </p:spPr>
        <p:txBody>
          <a:bodyPr>
            <a:noAutofit/>
          </a:bodyPr>
          <a:lstStyle/>
          <a:p>
            <a:r>
              <a:rPr lang="cs-CZ" sz="3200" dirty="0"/>
              <a:t>Odpovědnost správce poplatku</a:t>
            </a:r>
            <a:br>
              <a:rPr lang="cs-CZ" sz="3200" dirty="0"/>
            </a:br>
            <a:r>
              <a:rPr lang="cs-CZ" sz="3200" dirty="0"/>
              <a:t>Nemožnost vzít žádost o vymáhání zpět</a:t>
            </a:r>
            <a:br>
              <a:rPr lang="cs-CZ" sz="3200" dirty="0"/>
            </a:b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628763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60198B8-0E65-FC0E-0C94-69C91FB6A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dirty="0"/>
              <a:t>Jestliže správce poplatku požádá o vymáhání nedoplatku obecného správce daně, </a:t>
            </a:r>
            <a:r>
              <a:rPr lang="cs-CZ" sz="2400" b="1" dirty="0"/>
              <a:t>podle § 162a odst. 1 a 2 DŘ na obecného správce daně přejde: </a:t>
            </a:r>
          </a:p>
          <a:p>
            <a:pPr algn="just">
              <a:buFontTx/>
              <a:buChar char="-"/>
            </a:pPr>
            <a:r>
              <a:rPr lang="cs-CZ" sz="2400" u="sng" dirty="0"/>
              <a:t>příslušnost k výkonu správy vymáhání tohoto nedoplatku,</a:t>
            </a:r>
            <a:r>
              <a:rPr lang="cs-CZ" sz="2400" dirty="0"/>
              <a:t>  </a:t>
            </a:r>
            <a:r>
              <a:rPr lang="cs-CZ" sz="2400" b="1" dirty="0"/>
              <a:t>a současně i</a:t>
            </a:r>
          </a:p>
          <a:p>
            <a:pPr algn="just">
              <a:buFontTx/>
              <a:buChar char="-"/>
            </a:pPr>
            <a:r>
              <a:rPr lang="cs-CZ" sz="2400" u="sng" dirty="0"/>
              <a:t>příslušnost k jeho vybrání</a:t>
            </a:r>
          </a:p>
          <a:p>
            <a:pPr marL="0" indent="0" algn="just">
              <a:buNone/>
            </a:pPr>
            <a:r>
              <a:rPr lang="cs-CZ" sz="2400" b="1" dirty="0"/>
              <a:t>Na obecného správce daně tedy přechází správa placení nedoplatku </a:t>
            </a:r>
            <a:br>
              <a:rPr lang="cs-CZ" sz="2400" b="1" dirty="0"/>
            </a:br>
            <a:r>
              <a:rPr lang="cs-CZ" sz="2400" dirty="0"/>
              <a:t>(za správu placení je považován výběr a vymáhání) a </a:t>
            </a:r>
            <a:r>
              <a:rPr lang="cs-CZ" sz="2400" b="1" dirty="0"/>
              <a:t>správce poplatku </a:t>
            </a:r>
            <a:r>
              <a:rPr lang="cs-CZ" sz="2400" dirty="0"/>
              <a:t>toto své oprávnění ztrácí, tj. </a:t>
            </a:r>
            <a:r>
              <a:rPr lang="cs-CZ" sz="2400" b="1" dirty="0"/>
              <a:t>následně není oprávněn</a:t>
            </a:r>
          </a:p>
          <a:p>
            <a:pPr marL="0" indent="0" algn="just">
              <a:buNone/>
            </a:pPr>
            <a:r>
              <a:rPr lang="cs-CZ" sz="2400" dirty="0"/>
              <a:t>- předaný nedoplatek vymáhat žádným ze způsobů vymáhání (§ 175 odst. 1 DŘ)</a:t>
            </a:r>
          </a:p>
          <a:p>
            <a:pPr algn="just">
              <a:buFontTx/>
              <a:buChar char="-"/>
            </a:pPr>
            <a:r>
              <a:rPr lang="cs-CZ" sz="2400" dirty="0"/>
              <a:t>na předaný nedoplatek přijmout dobrovolnou úhradu</a:t>
            </a:r>
          </a:p>
          <a:p>
            <a:pPr algn="just">
              <a:buFontTx/>
              <a:buChar char="-"/>
            </a:pPr>
            <a:r>
              <a:rPr lang="cs-CZ" sz="2400" dirty="0"/>
              <a:t>povolit posečkání s platbou předaného nedoplatku</a:t>
            </a:r>
          </a:p>
          <a:p>
            <a:pPr algn="just">
              <a:buFontTx/>
              <a:buChar char="-"/>
            </a:pPr>
            <a:r>
              <a:rPr lang="cs-CZ" sz="2400" dirty="0"/>
              <a:t>vést daňovou evidenci k tomuto nedoplatku (tj. evidovat předaný nedoplatek </a:t>
            </a:r>
            <a:br>
              <a:rPr lang="cs-CZ" sz="2400" dirty="0"/>
            </a:br>
            <a:r>
              <a:rPr lang="cs-CZ" sz="2400" dirty="0"/>
              <a:t>na osobním daňovém účtu poplatkového subjektu)</a:t>
            </a:r>
          </a:p>
          <a:p>
            <a:pPr algn="just">
              <a:buFontTx/>
              <a:buChar char="-"/>
            </a:pPr>
            <a:endParaRPr lang="cs-CZ" sz="2400" dirty="0"/>
          </a:p>
          <a:p>
            <a:pPr marL="0" indent="0" algn="just">
              <a:buNone/>
            </a:pPr>
            <a:endParaRPr lang="cs-CZ" sz="2400" b="1" dirty="0"/>
          </a:p>
          <a:p>
            <a:pPr marL="0" indent="0" algn="just">
              <a:buNone/>
            </a:pPr>
            <a:endParaRPr lang="cs-CZ" u="sng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45BE65-0BAF-4D67-9B9F-43C92691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544356B-8898-C8B7-D705-C15D84C75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79294"/>
            <a:ext cx="11264900" cy="1119419"/>
          </a:xfrm>
        </p:spPr>
        <p:txBody>
          <a:bodyPr>
            <a:noAutofit/>
          </a:bodyPr>
          <a:lstStyle/>
          <a:p>
            <a:r>
              <a:rPr lang="cs-CZ" sz="3600" dirty="0"/>
              <a:t>Kompetenční důsledky předání nedoplatku k vymáhání obecnému správci daně</a:t>
            </a:r>
          </a:p>
        </p:txBody>
      </p:sp>
    </p:spTree>
    <p:extLst>
      <p:ext uri="{BB962C8B-B14F-4D97-AF65-F5344CB8AC3E}">
        <p14:creationId xmlns:p14="http://schemas.microsoft.com/office/powerpoint/2010/main" val="1371542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5D3E96B-0862-B1DA-5C6D-F6389C053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dirty="0"/>
              <a:t>Jestliže správce poplatku vymáhal nedoplatek daňovou exekucí, vznikly v souvislosti s vydáním exekučního příkazu náklady za nařízení daňové exekuce podle § 182 odst. 1 DŘ. </a:t>
            </a:r>
          </a:p>
          <a:p>
            <a:pPr marL="0" indent="0" algn="just">
              <a:buNone/>
            </a:pPr>
            <a:r>
              <a:rPr lang="cs-CZ" sz="2400" dirty="0"/>
              <a:t>Požádá-li správce poplatku o vymáhání nedoplatku obecného správce daně – </a:t>
            </a:r>
            <a:r>
              <a:rPr lang="cs-CZ" sz="2400" b="1" dirty="0"/>
              <a:t>dosud vzniklé exekuční náklady dnem podání žádosti zanikají, </a:t>
            </a:r>
            <a:r>
              <a:rPr lang="cs-CZ" sz="2400" dirty="0"/>
              <a:t>vyjma hotových výdajů (např. za zámečníky, znalce). Tyto hotové výdaje lze na základě rozhodnutí předat celní správě k vymáhání. Exekuční náklady zaniknou, protože obecní úřady zastaví exekuci.</a:t>
            </a:r>
          </a:p>
          <a:p>
            <a:pPr marL="0" indent="0" algn="just">
              <a:buNone/>
            </a:pPr>
            <a:r>
              <a:rPr lang="cs-CZ" sz="2400" dirty="0"/>
              <a:t>Správce poplatku </a:t>
            </a:r>
            <a:r>
              <a:rPr lang="cs-CZ" sz="2400" b="1" dirty="0"/>
              <a:t>může požádat obecného správce daně o vymáhání pouze těch nedoplatků, které nejsou aktuálně předmětem vymáhání</a:t>
            </a:r>
            <a:r>
              <a:rPr lang="cs-CZ" sz="2400" dirty="0"/>
              <a:t>. Tento základní předpoklad vyplývá ze skutečnosti, že předáním nedoplatku k vymáhání obecnému správci daně ztrácí správce poplatku oprávnění ke správě placení poplatku.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CFEE64C-D997-0DAC-32AA-3ECD36ED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10CFF4E-6E80-904C-A86D-CB0B83663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81000"/>
            <a:ext cx="11264900" cy="917713"/>
          </a:xfrm>
        </p:spPr>
        <p:txBody>
          <a:bodyPr>
            <a:normAutofit/>
          </a:bodyPr>
          <a:lstStyle/>
          <a:p>
            <a:r>
              <a:rPr lang="cs-CZ" sz="3600" dirty="0"/>
              <a:t>Vymáhání nedoplatku a exekuční náklady</a:t>
            </a:r>
          </a:p>
        </p:txBody>
      </p:sp>
    </p:spTree>
    <p:extLst>
      <p:ext uri="{BB962C8B-B14F-4D97-AF65-F5344CB8AC3E}">
        <p14:creationId xmlns:p14="http://schemas.microsoft.com/office/powerpoint/2010/main" val="446541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EF69BF2-CAAA-0871-0352-717FC42A3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/>
              <a:t>Správce poplatku </a:t>
            </a:r>
            <a:r>
              <a:rPr lang="cs-CZ" sz="2400" b="1" dirty="0"/>
              <a:t>může předat </a:t>
            </a:r>
            <a:r>
              <a:rPr lang="cs-CZ" sz="2400" dirty="0"/>
              <a:t>obecnému správci daně </a:t>
            </a:r>
            <a:r>
              <a:rPr lang="cs-CZ" sz="2400" b="1" dirty="0"/>
              <a:t>nedoplatky, které v minulosti bezvýsledně vymáhal a exekuční řízení bylo zastaveno. </a:t>
            </a:r>
            <a:r>
              <a:rPr lang="cs-CZ" sz="2400" dirty="0"/>
              <a:t>Pokud daňová exekuce dosud probíhá – musí být před podáním žádosti o vymáhání nedoplatku pravomocně rozhodnuto o zastavení daňové exekuce ohledně tohoto nedoplatku (z důvodu podle § 181 odst. 2 DŘ).</a:t>
            </a:r>
          </a:p>
          <a:p>
            <a:pPr marL="0" indent="0" algn="just">
              <a:buNone/>
            </a:pPr>
            <a:r>
              <a:rPr lang="cs-CZ" sz="2400" dirty="0"/>
              <a:t>Jestliže byly exekuční náklady již uhrazeny (zcela nebo částečně), vznikne tímto postupem </a:t>
            </a:r>
            <a:r>
              <a:rPr lang="cs-CZ" sz="2400" b="1" dirty="0"/>
              <a:t>přeplatek, </a:t>
            </a:r>
            <a:r>
              <a:rPr lang="cs-CZ" sz="2400" dirty="0"/>
              <a:t>s nímž bude správce poplatku nakládat podle § 154 a násl. DŘ (například jej před podáním žádosti o vymáhání započte na částečnou úhradu tohoto nedoplatku).</a:t>
            </a:r>
          </a:p>
          <a:p>
            <a:pPr marL="0" indent="0" algn="just">
              <a:buNone/>
            </a:pPr>
            <a:r>
              <a:rPr lang="cs-CZ" sz="2400" dirty="0"/>
              <a:t>Přeplatek vzniklý odpisem exekučních nákladů mohou obecní úřady použít na úhradu svých nedoplatků nebo ho nabídnout celní správě.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E1575B5-B518-02B1-8E4D-24677CCA0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EC444D6-136B-9024-60C0-6AB3F561D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Vymáhání nedoplatku a exekuční náklady</a:t>
            </a:r>
          </a:p>
        </p:txBody>
      </p:sp>
    </p:spTree>
    <p:extLst>
      <p:ext uri="{BB962C8B-B14F-4D97-AF65-F5344CB8AC3E}">
        <p14:creationId xmlns:p14="http://schemas.microsoft.com/office/powerpoint/2010/main" val="25477521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EE326ED-0875-8ED7-171F-44C0D71B4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1" dirty="0"/>
              <a:t>Exekuční náklady při vymáhání nedoplatku daňovou exekucí </a:t>
            </a:r>
          </a:p>
          <a:p>
            <a:pPr algn="just">
              <a:buFontTx/>
              <a:buChar char="-"/>
            </a:pPr>
            <a:r>
              <a:rPr lang="cs-CZ" sz="2400" dirty="0"/>
              <a:t>jejich výše je odvozena od výše exekvovaného nedoplatku</a:t>
            </a:r>
          </a:p>
          <a:p>
            <a:pPr algn="just">
              <a:buFontTx/>
              <a:buChar char="-"/>
            </a:pPr>
            <a:r>
              <a:rPr lang="cs-CZ" sz="2400" dirty="0"/>
              <a:t>činí jen 2 % z vymáhané částky, minimálně však 500 Kč</a:t>
            </a:r>
          </a:p>
          <a:p>
            <a:pPr algn="just">
              <a:buFontTx/>
              <a:buChar char="-"/>
            </a:pPr>
            <a:r>
              <a:rPr lang="cs-CZ" sz="2400" dirty="0"/>
              <a:t>maximální výše je upravena zákonem a nesmí převyšovat částku 500.000 Kč</a:t>
            </a:r>
          </a:p>
          <a:p>
            <a:pPr marL="0" indent="0" algn="just">
              <a:buNone/>
            </a:pPr>
            <a:endParaRPr lang="cs-CZ" b="1" dirty="0"/>
          </a:p>
          <a:p>
            <a:pPr marL="0" indent="0" algn="just">
              <a:buNone/>
            </a:pPr>
            <a:r>
              <a:rPr lang="cs-CZ" sz="2400" b="1" dirty="0"/>
              <a:t>Ve srovnání  s exekučními náklady, které uplatňují soudní exekutoři, se jedná o výrazně menší částky.</a:t>
            </a:r>
            <a:endParaRPr lang="cs-CZ" sz="2400" dirty="0"/>
          </a:p>
          <a:p>
            <a:pPr marL="0" indent="0" algn="just">
              <a:buNone/>
            </a:pPr>
            <a:endParaRPr lang="cs-CZ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6782FC3-DD53-0F6A-1378-07DEA2A3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EFEC91C-FA6A-6835-5392-E38B31B25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Vymáhání nedoplatku a exekuční náklady</a:t>
            </a:r>
          </a:p>
        </p:txBody>
      </p:sp>
    </p:spTree>
    <p:extLst>
      <p:ext uri="{BB962C8B-B14F-4D97-AF65-F5344CB8AC3E}">
        <p14:creationId xmlns:p14="http://schemas.microsoft.com/office/powerpoint/2010/main" val="3905121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46161D5-0D2D-B948-9E83-0E045B4BA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0450" indent="-2330450">
              <a:buNone/>
            </a:pPr>
            <a:r>
              <a:rPr lang="cs-CZ" b="1" dirty="0"/>
              <a:t>Nedoplatek – </a:t>
            </a:r>
            <a:r>
              <a:rPr lang="cs-CZ" dirty="0"/>
              <a:t>částka poplatku, která nebyla zaplacena a uplynul den její splatnosti</a:t>
            </a:r>
            <a:endParaRPr lang="cs-CZ" b="1" dirty="0"/>
          </a:p>
          <a:p>
            <a:pPr marL="2330450" indent="-2330450">
              <a:buNone/>
            </a:pPr>
            <a:r>
              <a:rPr lang="cs-CZ" b="1" dirty="0"/>
              <a:t>Nedoplatek nepatrné výše (bagatelní nedoplatek)</a:t>
            </a:r>
            <a:endParaRPr lang="cs-CZ" sz="2400" b="1" dirty="0"/>
          </a:p>
          <a:p>
            <a:pPr>
              <a:buFontTx/>
              <a:buChar char="-"/>
            </a:pPr>
            <a:r>
              <a:rPr lang="cs-CZ" dirty="0"/>
              <a:t>nedoplatek, který nedosahuje 500 Kč</a:t>
            </a:r>
          </a:p>
          <a:p>
            <a:pPr>
              <a:buFontTx/>
              <a:buChar char="-"/>
            </a:pPr>
            <a:r>
              <a:rPr lang="cs-CZ" dirty="0"/>
              <a:t>více nedoplatků, které v součtu nedosahují 500 Kč</a:t>
            </a:r>
          </a:p>
          <a:p>
            <a:pPr algn="just">
              <a:buFontTx/>
              <a:buChar char="-"/>
            </a:pPr>
            <a:r>
              <a:rPr lang="cs-CZ" dirty="0"/>
              <a:t>hranice bagatelního nedoplatku byla stanovena s ohledem na náklady nařízení daňové exekuce (minimálně 500 Kč) </a:t>
            </a:r>
          </a:p>
          <a:p>
            <a:pPr marL="0" indent="0" algn="just">
              <a:buNone/>
            </a:pPr>
            <a:endParaRPr lang="cs-CZ" dirty="0"/>
          </a:p>
          <a:p>
            <a:pPr marL="2330450" indent="-2330450">
              <a:buNone/>
            </a:pPr>
            <a:endParaRPr lang="cs-CZ" b="1" dirty="0"/>
          </a:p>
          <a:p>
            <a:pPr marL="2330450" indent="-233045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ED35903-83B5-042C-4472-A91BBE524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83B844D-A9CB-97FA-53F6-128AFF809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Vymáhání nedoplatků nepatrné výše</a:t>
            </a:r>
          </a:p>
        </p:txBody>
      </p:sp>
    </p:spTree>
    <p:extLst>
      <p:ext uri="{BB962C8B-B14F-4D97-AF65-F5344CB8AC3E}">
        <p14:creationId xmlns:p14="http://schemas.microsoft.com/office/powerpoint/2010/main" val="1964103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CB5EC0E-4988-9A57-463C-722F431E7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/>
              <a:t>Správce poplatku provede před zahájením vymáhání (předání k vymáhání) </a:t>
            </a:r>
            <a:r>
              <a:rPr lang="cs-CZ" sz="2400" b="1" dirty="0"/>
              <a:t>prověření všech osobních poplatkových účtů konkrétního dlužníka, </a:t>
            </a:r>
            <a:br>
              <a:rPr lang="cs-CZ" sz="2400" b="1" dirty="0"/>
            </a:br>
            <a:r>
              <a:rPr lang="cs-CZ" sz="2400" b="1" dirty="0"/>
              <a:t>na kterých jsou evidovány nedoplatky, </a:t>
            </a:r>
            <a:r>
              <a:rPr lang="cs-CZ" sz="2400" dirty="0"/>
              <a:t>bez ohledu na to, kdo je jejich správcem.</a:t>
            </a:r>
          </a:p>
          <a:p>
            <a:pPr marL="0" indent="0" algn="just">
              <a:buNone/>
            </a:pPr>
            <a:r>
              <a:rPr lang="cs-CZ" sz="2400" b="1" dirty="0"/>
              <a:t>Pokud celková výše nedoplatků nedosahuje částky 500 Kč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/>
              <a:t> pokud nelze předpokládat vznik dalších nedoplatků – </a:t>
            </a:r>
            <a:r>
              <a:rPr lang="cs-CZ" sz="2400" dirty="0"/>
              <a:t>zahájí daňovou exekuci, pokud nejsou splněny předpoklady pro odpis nedoplatku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/>
              <a:t> pokud lze předpokládat vznik dalších nedoplatků – </a:t>
            </a:r>
            <a:r>
              <a:rPr lang="cs-CZ" sz="2400" dirty="0"/>
              <a:t>správce poplatku může vyčkat, zda bude v delším časovém období dosaženo částky alespoň 500 Kč, je však třeba respektovat lhůtu pro placení daně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A4E0568-971A-EC3F-01A3-086813819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AC208F8-BD40-AEAF-1554-36E57559B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Vymáhání nedoplatků nepatrné výše</a:t>
            </a:r>
          </a:p>
        </p:txBody>
      </p:sp>
    </p:spTree>
    <p:extLst>
      <p:ext uri="{BB962C8B-B14F-4D97-AF65-F5344CB8AC3E}">
        <p14:creationId xmlns:p14="http://schemas.microsoft.com/office/powerpoint/2010/main" val="20943754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621A551-F1B2-076E-6B21-431E31441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slouží především pro účely zjištění reálných příjmů</a:t>
            </a:r>
          </a:p>
          <a:p>
            <a:pPr marL="358775" indent="-358775">
              <a:buFont typeface="Wingdings" panose="05000000000000000000" pitchFamily="2" charset="2"/>
              <a:buChar char="Ø"/>
              <a:tabLst>
                <a:tab pos="538163" algn="l"/>
              </a:tabLst>
            </a:pPr>
            <a:r>
              <a:rPr lang="cs-CZ" dirty="0"/>
              <a:t>neovlivňuje další existenci nedoplatku – možnost jeho vybrání nebo vymáhání</a:t>
            </a:r>
          </a:p>
          <a:p>
            <a:pPr marL="358775" indent="-358775">
              <a:buFont typeface="Wingdings" panose="05000000000000000000" pitchFamily="2" charset="2"/>
              <a:buChar char="Ø"/>
              <a:tabLst>
                <a:tab pos="538163" algn="l"/>
              </a:tabLst>
            </a:pPr>
            <a:r>
              <a:rPr lang="cs-CZ" dirty="0"/>
              <a:t>povinnost úhrady nadále trvá až do zániku nedoplatku</a:t>
            </a:r>
          </a:p>
          <a:p>
            <a:pPr marL="358775" indent="-358775">
              <a:buFont typeface="Wingdings" panose="05000000000000000000" pitchFamily="2" charset="2"/>
              <a:buChar char="Ø"/>
              <a:tabLst>
                <a:tab pos="538163" algn="l"/>
              </a:tabLst>
            </a:pPr>
            <a:r>
              <a:rPr lang="cs-CZ" dirty="0"/>
              <a:t>správce poplatku průběžně zjišťuje, zda se nezměnily podmínky, na základě kterých byl nedoplatek odepsán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CE2EDA2-5246-0785-4B17-ABAFDF121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96A6306-A323-668F-107F-5A7BC47B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Odpis nedoplatku</a:t>
            </a:r>
          </a:p>
        </p:txBody>
      </p:sp>
    </p:spTree>
    <p:extLst>
      <p:ext uri="{BB962C8B-B14F-4D97-AF65-F5344CB8AC3E}">
        <p14:creationId xmlns:p14="http://schemas.microsoft.com/office/powerpoint/2010/main" val="355392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08873"/>
            <a:ext cx="11264900" cy="55592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+mj-lt"/>
                <a:cs typeface="Arabic Typesetting" panose="020F0502020204030204" pitchFamily="66" charset="-78"/>
              </a:rPr>
              <a:t>Kontrolní činnost v roce 2025; nedostatky v přípravě kontroly; shrnutí výsledků kontrol </a:t>
            </a:r>
            <a:endParaRPr lang="cs-CZ" sz="1600" dirty="0">
              <a:latin typeface="+mj-lt"/>
              <a:cs typeface="Arabic Typesetting" panose="020F0502020204030204" pitchFamily="66" charset="-78"/>
            </a:endParaRPr>
          </a:p>
          <a:p>
            <a:r>
              <a:rPr lang="cs-CZ" sz="2200" dirty="0">
                <a:latin typeface="+mj-lt"/>
                <a:cs typeface="Arabic Typesetting" panose="020F0502020204030204" pitchFamily="66" charset="-78"/>
              </a:rPr>
              <a:t>Pracovní porada týkající se agendy místních poplatků a jejich správy konaná d</a:t>
            </a:r>
            <a:r>
              <a:rPr lang="cs-CZ" sz="2200" kern="100" dirty="0">
                <a:latin typeface="+mj-lt"/>
                <a:ea typeface="Aptos" panose="020B0004020202020204" pitchFamily="34" charset="0"/>
                <a:cs typeface="Arabic Typesetting" panose="020F0502020204030204" pitchFamily="66" charset="-78"/>
              </a:rPr>
              <a:t>ne 12. 6. 2026 na Ministerstvu financí</a:t>
            </a:r>
          </a:p>
          <a:p>
            <a:pPr lvl="1"/>
            <a:r>
              <a:rPr lang="cs-CZ" sz="1800" kern="100" dirty="0">
                <a:latin typeface="+mj-lt"/>
                <a:ea typeface="Aptos" panose="020B0004020202020204" pitchFamily="34" charset="0"/>
                <a:cs typeface="Arabic Typesetting" panose="020F0502020204030204" pitchFamily="66" charset="-78"/>
              </a:rPr>
              <a:t>Vymáhání nedoplatků celní správou</a:t>
            </a:r>
          </a:p>
          <a:p>
            <a:pPr lvl="1"/>
            <a:r>
              <a:rPr lang="cs-CZ" sz="1800" kern="100" dirty="0">
                <a:latin typeface="+mj-lt"/>
                <a:ea typeface="Aptos" panose="020B0004020202020204" pitchFamily="34" charset="0"/>
                <a:cs typeface="Arabic Typesetting" panose="020F0502020204030204" pitchFamily="66" charset="-78"/>
              </a:rPr>
              <a:t>Vymáhání nedoplatků nepatrné výše</a:t>
            </a:r>
          </a:p>
          <a:p>
            <a:r>
              <a:rPr lang="cs-CZ" sz="2200" kern="100" dirty="0">
                <a:latin typeface="+mj-lt"/>
                <a:ea typeface="Aptos" panose="020B0004020202020204" pitchFamily="34" charset="0"/>
                <a:cs typeface="Arabic Typesetting" panose="020F0502020204030204" pitchFamily="66" charset="-78"/>
              </a:rPr>
              <a:t>Prominutí poplatku – chyby z praxe </a:t>
            </a:r>
          </a:p>
          <a:p>
            <a:r>
              <a:rPr lang="cs-CZ" sz="2200" kern="100" dirty="0">
                <a:latin typeface="+mj-lt"/>
                <a:ea typeface="Aptos" panose="020B0004020202020204" pitchFamily="34" charset="0"/>
                <a:cs typeface="Arabic Typesetting" panose="020F0502020204030204" pitchFamily="66" charset="-78"/>
              </a:rPr>
              <a:t>Náležitosti platebních výměrů a jejich doručování </a:t>
            </a:r>
          </a:p>
          <a:p>
            <a:r>
              <a:rPr lang="cs-CZ" sz="2200" kern="100" dirty="0">
                <a:latin typeface="+mj-lt"/>
                <a:cs typeface="Arabic Typesetting" panose="020F0502020204030204" pitchFamily="66" charset="-78"/>
              </a:rPr>
              <a:t>Hromadný předpisný seznam – chyby z praxe </a:t>
            </a:r>
          </a:p>
          <a:p>
            <a:r>
              <a:rPr lang="cs-CZ" sz="2200" kern="100" dirty="0">
                <a:latin typeface="+mj-lt"/>
                <a:cs typeface="Arabic Typesetting" panose="020F0502020204030204" pitchFamily="66" charset="-78"/>
              </a:rPr>
              <a:t>Stavby podléhající poplatku za komunální odpad – poznatky z praxe </a:t>
            </a:r>
          </a:p>
          <a:p>
            <a:r>
              <a:rPr lang="cs-CZ" sz="2200" kern="100" dirty="0">
                <a:latin typeface="+mj-lt"/>
                <a:cs typeface="Arabic Typesetting" panose="020F0502020204030204" pitchFamily="66" charset="-78"/>
              </a:rPr>
              <a:t>Omylem zaslaná platba </a:t>
            </a:r>
          </a:p>
          <a:p>
            <a:r>
              <a:rPr lang="cs-CZ" sz="2200" kern="100" dirty="0">
                <a:latin typeface="+mj-lt"/>
                <a:cs typeface="Arabic Typesetting" panose="020F0502020204030204" pitchFamily="66" charset="-78"/>
              </a:rPr>
              <a:t>Stanovisko MF – MP/03/2025 </a:t>
            </a:r>
          </a:p>
          <a:p>
            <a:r>
              <a:rPr lang="cs-CZ" sz="2200" kern="100" dirty="0">
                <a:latin typeface="+mj-lt"/>
                <a:cs typeface="Arabic Typesetting" panose="020F0502020204030204" pitchFamily="66" charset="-78"/>
              </a:rPr>
              <a:t>Kvalifikační předpoklady </a:t>
            </a:r>
          </a:p>
          <a:p>
            <a:pPr marL="0" indent="0">
              <a:buNone/>
            </a:pPr>
            <a:endParaRPr lang="cs-CZ" sz="2200" strike="sngStrike" kern="100" dirty="0">
              <a:latin typeface="+mj-lt"/>
              <a:cs typeface="Arabic Typesetting" panose="020F0502020204030204" pitchFamily="66" charset="-78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2400" kern="100" dirty="0">
              <a:effectLst/>
              <a:latin typeface="+mj-lt"/>
              <a:ea typeface="Aptos" panose="020B0004020202020204" pitchFamily="34" charset="0"/>
              <a:cs typeface="Arabic Typesetting" panose="020F0502020204030204" pitchFamily="66" charset="-78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2400" dirty="0">
              <a:latin typeface="Arabic Typesetting" panose="020F0502020204030204" pitchFamily="66" charset="-78"/>
              <a:cs typeface="Arabic Typesetting" panose="020F0502020204030204" pitchFamily="66" charset="-78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Program</a:t>
            </a:r>
          </a:p>
        </p:txBody>
      </p:sp>
    </p:spTree>
    <p:extLst>
      <p:ext uri="{BB962C8B-B14F-4D97-AF65-F5344CB8AC3E}">
        <p14:creationId xmlns:p14="http://schemas.microsoft.com/office/powerpoint/2010/main" val="18005105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380EFDD-C0AF-F991-E58E-89F817033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8775" indent="-358775" algn="just">
              <a:buFont typeface="Wingdings" panose="05000000000000000000" pitchFamily="2" charset="2"/>
              <a:buChar char="Ø"/>
            </a:pPr>
            <a:r>
              <a:rPr lang="cs-CZ" b="1" dirty="0"/>
              <a:t>nedoplatek je nižší, než kolik by činily náklady na vyrozumění </a:t>
            </a:r>
            <a:br>
              <a:rPr lang="cs-CZ" b="1" dirty="0"/>
            </a:br>
            <a:r>
              <a:rPr lang="cs-CZ" b="1" dirty="0"/>
              <a:t>o nedoplatku  </a:t>
            </a:r>
            <a:r>
              <a:rPr lang="cs-CZ" dirty="0"/>
              <a:t>(před zahájením daňové exekuce nebo předáním k exekuci je vhodné vyrozumět dlužníka o všech nedoplatcích evidovaných u správce poplatku jedním vyrozuměním)</a:t>
            </a:r>
          </a:p>
          <a:p>
            <a:pPr marL="358775" indent="-358775" algn="just">
              <a:buFont typeface="Wingdings" panose="05000000000000000000" pitchFamily="2" charset="2"/>
              <a:buChar char="Ø"/>
            </a:pPr>
            <a:r>
              <a:rPr lang="cs-CZ" b="1" dirty="0"/>
              <a:t>nedoplatek je nižší než náklady spojené s doručením exekučního příkazu</a:t>
            </a:r>
          </a:p>
          <a:p>
            <a:pPr marL="358775" indent="-358775" algn="just">
              <a:buFont typeface="Wingdings" panose="05000000000000000000" pitchFamily="2" charset="2"/>
              <a:buChar char="Ø"/>
            </a:pPr>
            <a:r>
              <a:rPr lang="cs-CZ" b="1" dirty="0"/>
              <a:t>nedoplatek je v řádu korun a není předpoklad vzniku dalších poplatkových povinností</a:t>
            </a:r>
          </a:p>
          <a:p>
            <a:pPr marL="358775" indent="-358775" algn="just">
              <a:buFont typeface="Wingdings" panose="05000000000000000000" pitchFamily="2" charset="2"/>
              <a:buChar char="Ø"/>
            </a:pPr>
            <a:r>
              <a:rPr lang="cs-CZ" b="1" dirty="0"/>
              <a:t>nedoplatek je v hrubém nepoměru, než kolik by činily náklady na nařízení exekuce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A8C243A-1015-A33E-19FF-4488CEFA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847164B-A1D8-F24E-9986-8F2FFCBF9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600" dirty="0"/>
              <a:t>Důvody pro odpis bagatelních nedoplatků</a:t>
            </a:r>
          </a:p>
        </p:txBody>
      </p:sp>
    </p:spTree>
    <p:extLst>
      <p:ext uri="{BB962C8B-B14F-4D97-AF65-F5344CB8AC3E}">
        <p14:creationId xmlns:p14="http://schemas.microsoft.com/office/powerpoint/2010/main" val="3433381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B2FA2BA-D6EB-DCF3-5D77-40A9E4E6D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označení správce </a:t>
            </a:r>
            <a:r>
              <a:rPr lang="cs-CZ" dirty="0"/>
              <a:t>poplatku (úřad)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číslo jednací (u rozhodnutí), </a:t>
            </a:r>
            <a:r>
              <a:rPr lang="cs-CZ" u="sng" dirty="0"/>
              <a:t>číslo platebního výměru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označení příjemce </a:t>
            </a:r>
            <a:r>
              <a:rPr lang="cs-CZ" dirty="0"/>
              <a:t>platebního výměru (za nezletilou osobu se vyměří zák. zástupci, uvést i RČ)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výrok s uvedením právních předpisů, částka k úhradě, číslo účtu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lhůta ke splnění povinnosti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cs-CZ" dirty="0"/>
              <a:t>vznik poplatkové povinnosti do 31. 12. 2023 - § 139 odst. 3 DŘ – 15 dnů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cs-CZ" dirty="0"/>
              <a:t>vznik poplatkové povinnosti od 1. 1. 2024 - § 11b ZMP – 30 dnů</a:t>
            </a:r>
          </a:p>
          <a:p>
            <a:pPr marL="1428750" lvl="2" indent="-514350" algn="just">
              <a:buFont typeface="+mj-lt"/>
              <a:buAutoNum type="arabicPeriod"/>
            </a:pPr>
            <a:r>
              <a:rPr lang="cs-CZ" dirty="0"/>
              <a:t>V případě poplatku za odkládání komunálního odpadu z nemovité věci podle § 10k odst. 1 písm. a, b) zákona o místních poplatcích vypustit slovo „náhradní“, neboť v daném případě jde o „první“ lhůtu splatnosti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poučení o odvolání</a:t>
            </a:r>
            <a:r>
              <a:rPr lang="cs-CZ" dirty="0"/>
              <a:t>, v jaké lhůtě a kde se podává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podpis úřední osoby</a:t>
            </a:r>
            <a:r>
              <a:rPr lang="cs-CZ" dirty="0"/>
              <a:t>, její jméno, příjmení a pracovní zařazení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otisk úředního razítka </a:t>
            </a:r>
            <a:r>
              <a:rPr lang="cs-CZ" dirty="0"/>
              <a:t>(7 a 8 lze nahradit uznávaným el. podpisem úřední osoby)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datum podepsání </a:t>
            </a:r>
            <a:r>
              <a:rPr lang="cs-CZ" dirty="0"/>
              <a:t>platebního výměru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u="sng" dirty="0"/>
              <a:t>odůvodnění</a:t>
            </a:r>
            <a:r>
              <a:rPr lang="cs-CZ" dirty="0"/>
              <a:t> – jakou povinnost stanoví vyhláška, kdy uplynula splatnost, jaká je sazba s odvoláním na případné osvobození, proč je platební výměr vydáván.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40F46F5-5915-A018-6E72-BC3E8ACCF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AC919B0-20ED-2050-FCF5-EA4AE4108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Náležitosti platebních výměrů (§ 102 DŘ) </a:t>
            </a:r>
          </a:p>
        </p:txBody>
      </p:sp>
    </p:spTree>
    <p:extLst>
      <p:ext uri="{BB962C8B-B14F-4D97-AF65-F5344CB8AC3E}">
        <p14:creationId xmlns:p14="http://schemas.microsoft.com/office/powerpoint/2010/main" val="6542080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D09BA4F-B9AE-1932-0474-BA2DFA493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při doručení postupovat podle DŘ, nikoliv podle SŘ</a:t>
            </a:r>
          </a:p>
          <a:p>
            <a:pPr lvl="1"/>
            <a:r>
              <a:rPr lang="cs-CZ" dirty="0"/>
              <a:t>Obálka s poučením o doručování dle daňového řádu</a:t>
            </a:r>
          </a:p>
          <a:p>
            <a:r>
              <a:rPr lang="cs-CZ" dirty="0"/>
              <a:t>Způsoby doručování</a:t>
            </a:r>
          </a:p>
          <a:p>
            <a:pPr lvl="1"/>
            <a:r>
              <a:rPr lang="cs-CZ" dirty="0"/>
              <a:t>při ústním jednání nebo jiném úkonu</a:t>
            </a:r>
          </a:p>
          <a:p>
            <a:pPr lvl="1"/>
            <a:r>
              <a:rPr lang="cs-CZ" dirty="0"/>
              <a:t>Elektronicky</a:t>
            </a:r>
          </a:p>
          <a:p>
            <a:r>
              <a:rPr lang="cs-CZ" dirty="0"/>
              <a:t>Nelze-li možné písemnost doručit shora uvedenými způsoby, tak</a:t>
            </a:r>
          </a:p>
          <a:p>
            <a:pPr lvl="1"/>
            <a:r>
              <a:rPr lang="cs-CZ" dirty="0"/>
              <a:t>Provozovatelem poštovních služeb</a:t>
            </a:r>
          </a:p>
          <a:p>
            <a:pPr lvl="1"/>
            <a:r>
              <a:rPr lang="cs-CZ" dirty="0"/>
              <a:t>Úřední osobou pověřenou doručováním nebo</a:t>
            </a:r>
          </a:p>
          <a:p>
            <a:pPr lvl="1"/>
            <a:r>
              <a:rPr lang="cs-CZ" dirty="0"/>
              <a:t>Jiným orgánem, o němž to stanoví zákon</a:t>
            </a:r>
          </a:p>
          <a:p>
            <a:pPr lvl="1"/>
            <a:endParaRPr lang="cs-CZ" dirty="0"/>
          </a:p>
          <a:p>
            <a:r>
              <a:rPr lang="cs-CZ" dirty="0"/>
              <a:t>Doručování do DS (§ 42 DŘ) – rozlišovat DS FO x DS PFO</a:t>
            </a:r>
          </a:p>
          <a:p>
            <a:r>
              <a:rPr lang="cs-CZ" dirty="0"/>
              <a:t>Doručování do vlastních rukou (§ 40 DŘ)</a:t>
            </a:r>
          </a:p>
          <a:p>
            <a:pPr lvl="1"/>
            <a:r>
              <a:rPr lang="cs-CZ" dirty="0"/>
              <a:t>u platebního výměru je den doručení rozhodný pro počátek běhu lhůty stanovené pro zaplacení vyměřeného poplatku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40F9336-36C3-5577-6AE7-F0D2043C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4D1F92A-CFB9-5F66-1635-36FD9E47B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203200"/>
            <a:ext cx="11264900" cy="1095513"/>
          </a:xfrm>
        </p:spPr>
        <p:txBody>
          <a:bodyPr>
            <a:normAutofit fontScale="90000"/>
          </a:bodyPr>
          <a:lstStyle/>
          <a:p>
            <a:r>
              <a:rPr lang="cs-CZ" dirty="0"/>
              <a:t>Doručování platebních výměrů (§ 39 DŘ)</a:t>
            </a:r>
          </a:p>
        </p:txBody>
      </p:sp>
    </p:spTree>
    <p:extLst>
      <p:ext uri="{BB962C8B-B14F-4D97-AF65-F5344CB8AC3E}">
        <p14:creationId xmlns:p14="http://schemas.microsoft.com/office/powerpoint/2010/main" val="18160963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A5FF710-8E77-9839-4849-9A549C883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Hromadný předpisný seznam (HPS) </a:t>
            </a:r>
          </a:p>
          <a:p>
            <a:r>
              <a:rPr lang="cs-CZ" dirty="0"/>
              <a:t> obsahuje velký počet rozhodnutí pro velký počet poplatníků </a:t>
            </a:r>
          </a:p>
          <a:p>
            <a:r>
              <a:rPr lang="cs-CZ" dirty="0"/>
              <a:t> na jednotlivá rozhodnutí aplikovat ustanovení § 101 až 103 DŘ </a:t>
            </a:r>
          </a:p>
          <a:p>
            <a:r>
              <a:rPr lang="cs-CZ" dirty="0"/>
              <a:t> aplikovat ustanovení § 50 DŘ o zpřístupnit HPS k nahlédnutí </a:t>
            </a:r>
          </a:p>
          <a:p>
            <a:r>
              <a:rPr lang="cs-CZ" dirty="0"/>
              <a:t>po dobu nejméně 30 dnů o zveřejnit veřejnou vyhlášku vyvěšením  po dobu nejméně 30 dnů </a:t>
            </a:r>
          </a:p>
          <a:p>
            <a:r>
              <a:rPr lang="cs-CZ" dirty="0"/>
              <a:t> označit místní poplatek </a:t>
            </a:r>
          </a:p>
          <a:p>
            <a:r>
              <a:rPr lang="cs-CZ" dirty="0"/>
              <a:t> označit místo a dobu, po kterou lze do HPS nahlédnout </a:t>
            </a:r>
          </a:p>
          <a:p>
            <a:r>
              <a:rPr lang="cs-CZ" dirty="0"/>
              <a:t> doručení HPS – 30. den po jeho zpřístupnění.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6148545-5A7E-C8CB-8972-8F7B7956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4D3F0C0-BC20-DBE3-6956-AA522136E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Hromadný předpisný seznam </a:t>
            </a:r>
          </a:p>
        </p:txBody>
      </p:sp>
    </p:spTree>
    <p:extLst>
      <p:ext uri="{BB962C8B-B14F-4D97-AF65-F5344CB8AC3E}">
        <p14:creationId xmlns:p14="http://schemas.microsoft.com/office/powerpoint/2010/main" val="4413989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DBC7D30-B08F-AF21-AB82-2F512D2A5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Chyby zjištěné v rámci kontrolní činnosti</a:t>
            </a:r>
          </a:p>
          <a:p>
            <a:pPr lvl="1"/>
            <a:r>
              <a:rPr lang="cs-CZ" dirty="0"/>
              <a:t>nedostatečné a nepřezkoumatelné odůvodnění</a:t>
            </a:r>
          </a:p>
          <a:p>
            <a:pPr lvl="1"/>
            <a:r>
              <a:rPr lang="cs-CZ" dirty="0"/>
              <a:t>v odůvodnění nejsou zohledněny rozdílné sazby a poplatkové období.</a:t>
            </a:r>
          </a:p>
          <a:p>
            <a:pPr lvl="1"/>
            <a:r>
              <a:rPr lang="cs-CZ" dirty="0"/>
              <a:t>v odůvodnění je sice odkaz na vyhlášku a sazbu poplatku v ní stanovenou, ale již není blíže odůvodněno, proč u některých poplatníků je stanoveno kratší poplatkové období </a:t>
            </a:r>
          </a:p>
          <a:p>
            <a:r>
              <a:rPr lang="cs-CZ" dirty="0"/>
              <a:t>HPS je nutné řádně odůvodnit </a:t>
            </a:r>
          </a:p>
          <a:p>
            <a:r>
              <a:rPr lang="cs-CZ" dirty="0"/>
              <a:t>v odůvodnění důsledně uvádět všechny relevantní skutečnosti a úvahy, které vedly k vyměření poplatku v dané výši</a:t>
            </a:r>
          </a:p>
          <a:p>
            <a:r>
              <a:rPr lang="cs-CZ" dirty="0"/>
              <a:t>není-li hromadný předpisný seznam vyměřován u všech poplatníků za stejného důvodu, např. neuhrazení poplatku za celé poplatkové období, je nutné se zvlášť vyjádřit k jednotlivým poplatníkům, kdy je snížen místní poplatek nebo je vyměřováno za kratší poplatkové období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34499D8-B966-9F35-ACD7-E41EC0603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A3B9ECE-73AE-F5D0-DA06-278945626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Hromadné předpisné seznamy </a:t>
            </a:r>
          </a:p>
        </p:txBody>
      </p:sp>
    </p:spTree>
    <p:extLst>
      <p:ext uri="{BB962C8B-B14F-4D97-AF65-F5344CB8AC3E}">
        <p14:creationId xmlns:p14="http://schemas.microsoft.com/office/powerpoint/2010/main" val="9599714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7DBBDBE-7AFA-AEF4-DB60-0ED4A4CAF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436914"/>
            <a:ext cx="11264900" cy="4842711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§ 16a ZMP – tzv. individuální pardon – týká se jednoho poplatníka</a:t>
            </a:r>
          </a:p>
          <a:p>
            <a:r>
              <a:rPr lang="cs-CZ" dirty="0"/>
              <a:t>§ 16b ZMP – tzv. generální pardon – týká se určité skupiny poplatníků</a:t>
            </a:r>
          </a:p>
          <a:p>
            <a:r>
              <a:rPr lang="cs-CZ" dirty="0"/>
              <a:t>Základní podmínky individuálního prominutí</a:t>
            </a:r>
          </a:p>
          <a:p>
            <a:pPr lvl="1"/>
            <a:r>
              <a:rPr lang="cs-CZ" dirty="0"/>
              <a:t>Poplatek za obecní systém odpadového hospodářství</a:t>
            </a:r>
          </a:p>
          <a:p>
            <a:pPr lvl="1"/>
            <a:r>
              <a:rPr lang="cs-CZ" dirty="0"/>
              <a:t>Žádost poplatníka</a:t>
            </a:r>
          </a:p>
          <a:p>
            <a:pPr lvl="1"/>
            <a:r>
              <a:rPr lang="cs-CZ" dirty="0"/>
              <a:t>Tvrdost právního předpisu</a:t>
            </a:r>
          </a:p>
          <a:p>
            <a:pPr lvl="1"/>
            <a:r>
              <a:rPr lang="cs-CZ" dirty="0"/>
              <a:t>Existence ospravedlňujících okolností</a:t>
            </a:r>
          </a:p>
          <a:p>
            <a:pPr lvl="1"/>
            <a:r>
              <a:rPr lang="cs-CZ" dirty="0"/>
              <a:t>Četnost porušování povinnosti poplatníkem (§ 259c DŘ)</a:t>
            </a:r>
          </a:p>
          <a:p>
            <a:r>
              <a:rPr lang="cs-CZ" dirty="0"/>
              <a:t>na prominutí není právní nárok </a:t>
            </a:r>
          </a:p>
          <a:p>
            <a:r>
              <a:rPr lang="cs-CZ" dirty="0"/>
              <a:t>Poplatek lze prominout</a:t>
            </a:r>
          </a:p>
          <a:p>
            <a:pPr lvl="1"/>
            <a:r>
              <a:rPr lang="cs-CZ" dirty="0"/>
              <a:t>zcela nebo částečně</a:t>
            </a:r>
          </a:p>
          <a:p>
            <a:pPr lvl="1"/>
            <a:r>
              <a:rPr lang="cs-CZ" dirty="0"/>
              <a:t>i nezletilému</a:t>
            </a:r>
          </a:p>
          <a:p>
            <a:pPr lvl="1"/>
            <a:r>
              <a:rPr lang="cs-CZ" dirty="0"/>
              <a:t>i zaplacené poplatky (§ 259 DŘ)</a:t>
            </a:r>
          </a:p>
          <a:p>
            <a:pPr lvl="1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C621208-7546-B035-F64A-EDF1EDB15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AEAF706-24DB-C69E-9C0C-7D5585190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Prominutí poplatku - §16a ZMP</a:t>
            </a:r>
          </a:p>
        </p:txBody>
      </p:sp>
    </p:spTree>
    <p:extLst>
      <p:ext uri="{BB962C8B-B14F-4D97-AF65-F5344CB8AC3E}">
        <p14:creationId xmlns:p14="http://schemas.microsoft.com/office/powerpoint/2010/main" val="22874754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0453530-E534-8297-9EE1-72AF6B9CB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381760"/>
            <a:ext cx="11607414" cy="547623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Poplatník podal žádost o prominutí</a:t>
            </a:r>
          </a:p>
          <a:p>
            <a:r>
              <a:rPr lang="cs-CZ" dirty="0"/>
              <a:t>Následně podal podnět na nečinnost</a:t>
            </a:r>
          </a:p>
          <a:p>
            <a:r>
              <a:rPr lang="cs-CZ" dirty="0"/>
              <a:t>Nadřízený orgán ověřil stav vyřízení žádosti a zjistil, že žádost byla </a:t>
            </a:r>
            <a:r>
              <a:rPr lang="cs-CZ" dirty="0">
                <a:solidFill>
                  <a:srgbClr val="FF0000"/>
                </a:solidFill>
              </a:rPr>
              <a:t>projednána v zastupitelstvu!!</a:t>
            </a:r>
          </a:p>
          <a:p>
            <a:r>
              <a:rPr lang="cs-CZ" dirty="0"/>
              <a:t>správce poplatku byl poučen o správném postupu s tím, že pokud nebude zjednána náprava, bude aplikováno vůči němu opatření proti nečinnosti</a:t>
            </a:r>
          </a:p>
          <a:p>
            <a:r>
              <a:rPr lang="cs-CZ" dirty="0"/>
              <a:t>Následně bylo v dané věci správcem poplatku </a:t>
            </a:r>
            <a:r>
              <a:rPr lang="cs-CZ" dirty="0">
                <a:solidFill>
                  <a:srgbClr val="FF0000"/>
                </a:solidFill>
              </a:rPr>
              <a:t>vydáno rozhodnutí</a:t>
            </a:r>
            <a:r>
              <a:rPr lang="cs-CZ" dirty="0"/>
              <a:t>, které bylo doručeno poplatníkovi. </a:t>
            </a:r>
          </a:p>
          <a:p>
            <a:r>
              <a:rPr lang="cs-CZ" dirty="0"/>
              <a:t>Správce poplatku </a:t>
            </a:r>
            <a:r>
              <a:rPr lang="cs-CZ" dirty="0">
                <a:solidFill>
                  <a:srgbClr val="FF0000"/>
                </a:solidFill>
              </a:rPr>
              <a:t>doložil nadřízenému orgánu </a:t>
            </a:r>
            <a:r>
              <a:rPr lang="cs-CZ" dirty="0"/>
              <a:t>(tj. Krajskému úřadu Zlínského kraje) způsob vyřízení dané žádosti zasláním předmětného rozhodnutí. </a:t>
            </a:r>
          </a:p>
          <a:p>
            <a:r>
              <a:rPr lang="cs-CZ" dirty="0"/>
              <a:t>Na tomto základě </a:t>
            </a:r>
            <a:r>
              <a:rPr lang="cs-CZ" dirty="0">
                <a:solidFill>
                  <a:srgbClr val="FF0000"/>
                </a:solidFill>
              </a:rPr>
              <a:t>nebyl důvod k učinění opatření proti nečinnosti </a:t>
            </a:r>
            <a:r>
              <a:rPr lang="cs-CZ" dirty="0"/>
              <a:t>- vzhledem k zjištěným skutečnostem a tomu, že podnět na nečinnosti správce poplatku byl shledán nedůvodným, Krajský úřad Zlínského kraje tento podnět odložil postupem podle § 38 odst. 4 zákona č. 280/2009 Sb., daňový řád, ve znění pozdějších předpisů.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DD17421-9C4B-A73F-F666-318B7AFE2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8720" y="6045200"/>
            <a:ext cx="680720" cy="731520"/>
          </a:xfrm>
        </p:spPr>
        <p:txBody>
          <a:bodyPr/>
          <a:lstStyle/>
          <a:p>
            <a:r>
              <a:rPr lang="cs-CZ" dirty="0"/>
              <a:t>1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7820F82-E2EA-468A-EEB4-450D82650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Prominutí poplatku – příklad z praxe</a:t>
            </a:r>
          </a:p>
        </p:txBody>
      </p:sp>
    </p:spTree>
    <p:extLst>
      <p:ext uri="{BB962C8B-B14F-4D97-AF65-F5344CB8AC3E}">
        <p14:creationId xmlns:p14="http://schemas.microsoft.com/office/powerpoint/2010/main" val="20306533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0E6AE01-B425-51E6-2AC1-1F5FD4B79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56238"/>
            <a:ext cx="11264900" cy="518746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Žádost o prominutí poplatku za komunální odpad</a:t>
            </a:r>
          </a:p>
          <a:p>
            <a:pPr lvl="1"/>
            <a:r>
              <a:rPr lang="cs-CZ" dirty="0"/>
              <a:t>podáním žádosti o prominutí se zahajuje řízení; </a:t>
            </a:r>
          </a:p>
          <a:p>
            <a:pPr lvl="1"/>
            <a:r>
              <a:rPr lang="cs-CZ" dirty="0"/>
              <a:t>o žádosti je potřeba rozhodnout</a:t>
            </a:r>
          </a:p>
          <a:p>
            <a:pPr marL="0" indent="0">
              <a:buNone/>
            </a:pPr>
            <a:r>
              <a:rPr lang="cs-CZ" b="1" dirty="0"/>
              <a:t>	- projednáno v zastupitelstvu!!! 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	- </a:t>
            </a:r>
            <a:r>
              <a:rPr lang="cs-CZ" b="1" dirty="0"/>
              <a:t>samostatná x přenesená působnost - </a:t>
            </a:r>
            <a:r>
              <a:rPr lang="cs-CZ" b="1" dirty="0">
                <a:solidFill>
                  <a:srgbClr val="FF0000"/>
                </a:solidFill>
              </a:rPr>
              <a:t>zastupitelstvu 	  	 	  nepřísluší rozhodovat v přenesené působnosti!! Správa 	 	  MP je přenesenou působností!!</a:t>
            </a:r>
            <a:endParaRPr lang="cs-CZ" dirty="0"/>
          </a:p>
          <a:p>
            <a:r>
              <a:rPr lang="cs-CZ" dirty="0"/>
              <a:t>Následně podán podnět na nečinnost správce poplatku</a:t>
            </a:r>
          </a:p>
          <a:p>
            <a:pPr marL="0" indent="0">
              <a:buNone/>
            </a:pPr>
            <a:r>
              <a:rPr lang="cs-CZ" dirty="0"/>
              <a:t>	- </a:t>
            </a:r>
            <a:r>
              <a:rPr lang="cs-CZ" dirty="0">
                <a:solidFill>
                  <a:srgbClr val="FF0000"/>
                </a:solidFill>
              </a:rPr>
              <a:t>dokud není žádost vyřešena zákonem předvídaným 	 	 	  způsobem, je správce poplatku </a:t>
            </a:r>
            <a:r>
              <a:rPr lang="cs-CZ" b="1" dirty="0">
                <a:solidFill>
                  <a:srgbClr val="FF0000"/>
                </a:solidFill>
              </a:rPr>
              <a:t>nečinný</a:t>
            </a:r>
          </a:p>
          <a:p>
            <a:pPr marL="0" indent="0">
              <a:buNone/>
            </a:pPr>
            <a:r>
              <a:rPr lang="cs-CZ" dirty="0"/>
              <a:t>	- </a:t>
            </a:r>
            <a:r>
              <a:rPr lang="cs-CZ" b="1" dirty="0"/>
              <a:t>hrozba opatření proti nečinnosti ze strany nadřízeného 	 	  orgánu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9657B66-669C-A18D-BF75-BF15FD98A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492A678-75AC-63B8-2B8B-5C25E4AC5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14300"/>
            <a:ext cx="11264900" cy="1184413"/>
          </a:xfrm>
        </p:spPr>
        <p:txBody>
          <a:bodyPr>
            <a:normAutofit fontScale="90000"/>
          </a:bodyPr>
          <a:lstStyle/>
          <a:p>
            <a:r>
              <a:rPr lang="cs-CZ" dirty="0"/>
              <a:t>Prominutí poplatku – chyby v postupu správce poplatku</a:t>
            </a:r>
          </a:p>
        </p:txBody>
      </p:sp>
    </p:spTree>
    <p:extLst>
      <p:ext uri="{BB962C8B-B14F-4D97-AF65-F5344CB8AC3E}">
        <p14:creationId xmlns:p14="http://schemas.microsoft.com/office/powerpoint/2010/main" val="3646495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0DB5776-1989-9B4B-6152-16FC68409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Vydáno rozhodnutí o tom, že poplatek se nepromíjí - </a:t>
            </a:r>
            <a:r>
              <a:rPr lang="cs-CZ" dirty="0">
                <a:solidFill>
                  <a:srgbClr val="FF0000"/>
                </a:solidFill>
              </a:rPr>
              <a:t>nesprávné odůvodnění!!</a:t>
            </a:r>
          </a:p>
          <a:p>
            <a:pPr lvl="1"/>
            <a:r>
              <a:rPr lang="cs-CZ" dirty="0"/>
              <a:t>Po shrnutí důvodů žádosti správce poplatku uvedl: „Starosta obce vědom si skutečnosti, že obec nemá pro individuální prominutí poplatku schválená pravidla a tudíž nemůže žádosti poplatníka vyhovět, zařadil žádost poplatníka na projednání v zastupitelstvu. Výsledkem tohoto kroku byl finanční dar od pěti zastupitelů v celkové výši 800 Kč, který byl následně místostarostou obce žadateli předá. Při předání finančního daru byla místostarostou obce žadateli nabídnuta pomoc s vyřízením sociálních dávek. Vzhledem k tomu, že žádost nespadá do kategorií osvobození od poplatku nebo úlev od poplatku dle OZV …. A protože obec nemá schválená pravidla pro individuální prominutí poplatku, nelze žádosti vyhovět.“</a:t>
            </a:r>
          </a:p>
          <a:p>
            <a:pPr lvl="1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82B9A00-2634-4BEA-33DA-791F046C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3EAB5FB-12DE-D898-FE64-7BB6E9F9F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05508"/>
            <a:ext cx="11264900" cy="1193205"/>
          </a:xfrm>
        </p:spPr>
        <p:txBody>
          <a:bodyPr>
            <a:normAutofit fontScale="90000"/>
          </a:bodyPr>
          <a:lstStyle/>
          <a:p>
            <a:r>
              <a:rPr lang="cs-CZ" dirty="0"/>
              <a:t>Prominutí poplatku – chyby v postupu správce poplatku</a:t>
            </a:r>
          </a:p>
        </p:txBody>
      </p:sp>
    </p:spTree>
    <p:extLst>
      <p:ext uri="{BB962C8B-B14F-4D97-AF65-F5344CB8AC3E}">
        <p14:creationId xmlns:p14="http://schemas.microsoft.com/office/powerpoint/2010/main" val="34865439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9B2EB4D-A6DB-D378-964B-E1F1D15EB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371600"/>
            <a:ext cx="11264900" cy="5486399"/>
          </a:xfrm>
        </p:spPr>
        <p:txBody>
          <a:bodyPr/>
          <a:lstStyle/>
          <a:p>
            <a:r>
              <a:rPr lang="cs-CZ" dirty="0"/>
              <a:t>Rozhodnutí o žádosti mimo základní náležitosti musí obsahovat</a:t>
            </a:r>
          </a:p>
          <a:p>
            <a:pPr lvl="1"/>
            <a:r>
              <a:rPr lang="cs-CZ" dirty="0"/>
              <a:t>posouzení toho, zda některý předpis působí v konkrétním případě tvrdě</a:t>
            </a:r>
          </a:p>
          <a:p>
            <a:pPr lvl="1"/>
            <a:r>
              <a:rPr lang="cs-CZ" dirty="0"/>
              <a:t>posouzení toho, zda existují v konkrétním případě ospravedlnitelné důvody</a:t>
            </a:r>
          </a:p>
          <a:p>
            <a:pPr lvl="1"/>
            <a:r>
              <a:rPr lang="cs-CZ" dirty="0"/>
              <a:t>zohlednění četnosti porušování povinností při správě poplatků</a:t>
            </a:r>
          </a:p>
          <a:p>
            <a:pPr lvl="1"/>
            <a:r>
              <a:rPr lang="cs-CZ" dirty="0"/>
              <a:t>realizace správního uvážení </a:t>
            </a:r>
          </a:p>
          <a:p>
            <a:r>
              <a:rPr lang="cs-CZ" dirty="0"/>
              <a:t>Vydáno rozhodnutí o tom, že poplatek se nepromíjí - </a:t>
            </a:r>
            <a:r>
              <a:rPr lang="cs-CZ" dirty="0">
                <a:solidFill>
                  <a:srgbClr val="FF0000"/>
                </a:solidFill>
              </a:rPr>
              <a:t>nesprávné odůvodnění!!</a:t>
            </a:r>
          </a:p>
          <a:p>
            <a:pPr lvl="1"/>
            <a:r>
              <a:rPr lang="cs-CZ" dirty="0"/>
              <a:t>žádost podána v době, kdy </a:t>
            </a:r>
            <a:r>
              <a:rPr lang="cs-CZ" dirty="0" err="1"/>
              <a:t>popl</a:t>
            </a:r>
            <a:r>
              <a:rPr lang="cs-CZ" dirty="0"/>
              <a:t>. povinnost byla splněna rodinným příslušníkem – žádost lze podat bez ohledu na splnění </a:t>
            </a:r>
            <a:r>
              <a:rPr lang="cs-CZ" dirty="0" err="1"/>
              <a:t>popl</a:t>
            </a:r>
            <a:r>
              <a:rPr lang="cs-CZ" dirty="0"/>
              <a:t>. povinnosti</a:t>
            </a:r>
          </a:p>
          <a:p>
            <a:pPr lvl="1"/>
            <a:r>
              <a:rPr lang="cs-CZ" dirty="0"/>
              <a:t>není potřeba mít schválená pravidla, ale použije se správní uvážení!!</a:t>
            </a:r>
          </a:p>
          <a:p>
            <a:pPr lvl="1"/>
            <a:r>
              <a:rPr lang="cs-CZ" dirty="0"/>
              <a:t>Informace o daru, o pomoci – nemají co dělat v rozhodnutí!!</a:t>
            </a:r>
          </a:p>
          <a:p>
            <a:pPr lvl="1"/>
            <a:r>
              <a:rPr lang="cs-CZ" dirty="0"/>
              <a:t>žádost nespadá do kategorií osvobození od poplatku nebo úlev – nemá to s prominutím nic společného – naprosté nepochopení jednotlivých institutů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8C8956B-C823-5A74-C1A8-78E2ACFE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967892" cy="809897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2DC68AA-0709-63BD-53DC-4A5A5B968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96716"/>
            <a:ext cx="11264900" cy="1201998"/>
          </a:xfrm>
        </p:spPr>
        <p:txBody>
          <a:bodyPr>
            <a:normAutofit fontScale="90000"/>
          </a:bodyPr>
          <a:lstStyle/>
          <a:p>
            <a:r>
              <a:rPr lang="cs-CZ" dirty="0"/>
              <a:t>Prominutí poplatku – chyby v postupu správce poplatku</a:t>
            </a:r>
          </a:p>
        </p:txBody>
      </p:sp>
    </p:spTree>
    <p:extLst>
      <p:ext uri="{BB962C8B-B14F-4D97-AF65-F5344CB8AC3E}">
        <p14:creationId xmlns:p14="http://schemas.microsoft.com/office/powerpoint/2010/main" val="257525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D262290-FEC4-3CD2-DBC4-905594814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V roce 2025 bylo zatím provedeno celkem </a:t>
            </a:r>
            <a:r>
              <a:rPr lang="cs-CZ" b="1" dirty="0"/>
              <a:t>10</a:t>
            </a:r>
            <a:r>
              <a:rPr lang="cs-CZ" dirty="0"/>
              <a:t> </a:t>
            </a:r>
            <a:r>
              <a:rPr lang="cs-CZ" b="1" dirty="0"/>
              <a:t>kontrol </a:t>
            </a:r>
            <a:r>
              <a:rPr lang="cs-CZ" dirty="0"/>
              <a:t>na úseku správy místních poplatků</a:t>
            </a:r>
          </a:p>
          <a:p>
            <a:pPr marL="2962275" indent="-2962275" algn="just">
              <a:lnSpc>
                <a:spcPct val="100000"/>
              </a:lnSpc>
              <a:buNone/>
            </a:pPr>
            <a:r>
              <a:rPr lang="cs-CZ" b="1" dirty="0"/>
              <a:t>Obce I. stupně:  </a:t>
            </a:r>
            <a:r>
              <a:rPr lang="cs-CZ" dirty="0"/>
              <a:t>Strání, Nivnice, Prakšice, Hradčovice, Provodov, Bohuslavice u Zlína, </a:t>
            </a:r>
            <a:endParaRPr lang="cs-CZ" b="1" dirty="0"/>
          </a:p>
          <a:p>
            <a:pPr marL="2962275" indent="-2962275" algn="just">
              <a:lnSpc>
                <a:spcPct val="100000"/>
              </a:lnSpc>
              <a:buNone/>
            </a:pPr>
            <a:r>
              <a:rPr lang="cs-CZ" b="1" dirty="0"/>
              <a:t>Obce  II. stupně</a:t>
            </a:r>
            <a:r>
              <a:rPr lang="cs-CZ" dirty="0"/>
              <a:t>: Uherský Ostroh, Hulín</a:t>
            </a:r>
          </a:p>
          <a:p>
            <a:pPr marL="3048000" indent="-3048000" algn="just">
              <a:lnSpc>
                <a:spcPct val="100000"/>
              </a:lnSpc>
              <a:buNone/>
            </a:pPr>
            <a:r>
              <a:rPr lang="cs-CZ" b="1" dirty="0"/>
              <a:t>Obce III. stupně: </a:t>
            </a:r>
            <a:r>
              <a:rPr lang="cs-CZ" dirty="0"/>
              <a:t>Vizovice, Valašské Meziříčí, </a:t>
            </a:r>
            <a:endParaRPr lang="cs-CZ" b="1" dirty="0"/>
          </a:p>
          <a:p>
            <a:pPr marL="3048000" indent="-3048000" algn="just">
              <a:lnSpc>
                <a:spcPct val="100000"/>
              </a:lnSpc>
              <a:buNone/>
            </a:pPr>
            <a:endParaRPr lang="cs-CZ" b="1" dirty="0"/>
          </a:p>
          <a:p>
            <a:pPr marL="0" indent="0" algn="just">
              <a:buNone/>
            </a:pPr>
            <a:r>
              <a:rPr lang="cs-CZ" b="1" dirty="0"/>
              <a:t>Ještě bude provedeno 6 kontrol: </a:t>
            </a:r>
            <a:r>
              <a:rPr lang="cs-CZ" dirty="0"/>
              <a:t>Otrokovice, Fryšták, Lukov, Zborovice, Střítež nad Bečvou, Hutisko - Solanec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294B1F5-5396-FEED-6B39-711B21B00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5885201-A391-D715-FE9B-98A4A2A4E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Kontroly u obcí v roce 2025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7886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045A2A1-3C23-59F6-79D8-F84868A8D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897293"/>
          </a:xfrm>
        </p:spPr>
        <p:txBody>
          <a:bodyPr>
            <a:normAutofit/>
          </a:bodyPr>
          <a:lstStyle/>
          <a:p>
            <a:r>
              <a:rPr lang="cs-CZ" b="1" dirty="0"/>
              <a:t>Kdy vzniká poplatková povinnost</a:t>
            </a:r>
          </a:p>
          <a:p>
            <a:r>
              <a:rPr lang="cs-CZ" dirty="0"/>
              <a:t>Pokud obec zavedla </a:t>
            </a:r>
            <a:r>
              <a:rPr lang="cs-CZ" b="1" dirty="0"/>
              <a:t>poplatek za odpad</a:t>
            </a:r>
            <a:r>
              <a:rPr lang="cs-CZ" dirty="0"/>
              <a:t> podle zákona.</a:t>
            </a:r>
          </a:p>
          <a:p>
            <a:r>
              <a:rPr lang="cs-CZ" dirty="0"/>
              <a:t>Vztahuje se na stavby:</a:t>
            </a:r>
          </a:p>
          <a:p>
            <a:pPr lvl="1"/>
            <a:r>
              <a:rPr lang="cs-CZ" dirty="0"/>
              <a:t>rodinný dům,</a:t>
            </a:r>
          </a:p>
          <a:p>
            <a:pPr lvl="1"/>
            <a:r>
              <a:rPr lang="cs-CZ" dirty="0"/>
              <a:t>bytový dům,</a:t>
            </a:r>
          </a:p>
          <a:p>
            <a:pPr lvl="1"/>
            <a:r>
              <a:rPr lang="cs-CZ" dirty="0"/>
              <a:t>stavbu pro rodinnou rekreaci.</a:t>
            </a:r>
          </a:p>
          <a:p>
            <a:pPr marL="0" indent="0">
              <a:buNone/>
            </a:pPr>
            <a:r>
              <a:rPr lang="cs-CZ" b="1" u="sng" dirty="0"/>
              <a:t>Příklad z praxe</a:t>
            </a:r>
            <a:r>
              <a:rPr lang="cs-CZ" dirty="0"/>
              <a:t>: poplatník – vlastník chaty v zahrádkářské kolonii rozporuje svou povinnost hradit poplatek za komunální odpad. Nevyužívá svých procesních práv a nebrojí proti vydaným platebním výměrům, nýbrž podává stížnosti na správce daně a vůči jeho tvrzenému „</a:t>
            </a:r>
            <a:r>
              <a:rPr lang="cs-CZ" dirty="0" err="1"/>
              <a:t>šikanoznimu</a:t>
            </a:r>
            <a:r>
              <a:rPr lang="cs-CZ" dirty="0"/>
              <a:t>“ postupu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E27C7EE-2DE4-08BF-F86C-01B0B0DE6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3003062" cy="906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40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C3BD84C-ECB8-9D08-26C5-77F5B0E72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23092"/>
            <a:ext cx="11264900" cy="1175621"/>
          </a:xfrm>
        </p:spPr>
        <p:txBody>
          <a:bodyPr>
            <a:normAutofit fontScale="90000"/>
          </a:bodyPr>
          <a:lstStyle/>
          <a:p>
            <a:r>
              <a:rPr lang="cs-CZ" kern="100" dirty="0">
                <a:cs typeface="Arabic Typesetting" panose="020F0502020204030204" pitchFamily="66" charset="-78"/>
              </a:rPr>
              <a:t>Stavby podléhající poplatku za komunální odpad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97991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9F42D48-8F3A-84AA-51B3-5C948869D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389184"/>
            <a:ext cx="11264900" cy="53808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1. Námitka: Ze zahradních chatek se poplatek neplatí</a:t>
            </a:r>
          </a:p>
          <a:p>
            <a:r>
              <a:rPr lang="cs-CZ" dirty="0"/>
              <a:t>§ 10e písm. b) zákona o místních poplatcích ukládá povinnost vlastníkům staveb pro rodinnou rekreaci.</a:t>
            </a:r>
          </a:p>
          <a:p>
            <a:r>
              <a:rPr lang="cs-CZ" dirty="0"/>
              <a:t>Nezáleží, zda je stavba užívána trvale nebo jen příležitostně.</a:t>
            </a:r>
          </a:p>
          <a:p>
            <a:r>
              <a:rPr lang="pl-PL" dirty="0"/>
              <a:t>Do této kategorie patří i zahrádkářské chaty.</a:t>
            </a:r>
            <a:endParaRPr lang="cs-CZ" b="1" dirty="0"/>
          </a:p>
          <a:p>
            <a:pPr marL="0" indent="0">
              <a:buNone/>
            </a:pPr>
            <a:r>
              <a:rPr lang="cs-CZ" b="1" dirty="0"/>
              <a:t>2. Námitka: Chatka nemá obytnou místnost</a:t>
            </a:r>
          </a:p>
          <a:p>
            <a:r>
              <a:rPr lang="cs-CZ" dirty="0"/>
              <a:t>Povinnost se neodvíjí od komfortu nebo vybavení.</a:t>
            </a:r>
          </a:p>
          <a:p>
            <a:r>
              <a:rPr lang="cs-CZ" dirty="0"/>
              <a:t>Rozhodující je </a:t>
            </a:r>
            <a:r>
              <a:rPr lang="cs-CZ" b="1" dirty="0"/>
              <a:t>účel stavby zapsaný v katastru nemovitostí</a:t>
            </a:r>
            <a:r>
              <a:rPr lang="cs-CZ" dirty="0"/>
              <a:t>.</a:t>
            </a:r>
          </a:p>
          <a:p>
            <a:r>
              <a:rPr lang="cs-CZ" dirty="0"/>
              <a:t>Absence vody, elektřiny či kanalizace nehraje roli.</a:t>
            </a:r>
          </a:p>
          <a:p>
            <a:pPr marL="0" indent="0">
              <a:buNone/>
            </a:pPr>
            <a:r>
              <a:rPr lang="cs-CZ" b="1" dirty="0"/>
              <a:t>3. Námitka: Chatku používám jen k zahrádkářským účelům</a:t>
            </a:r>
          </a:p>
          <a:p>
            <a:r>
              <a:rPr lang="cs-CZ" dirty="0"/>
              <a:t>Není rozhodné, k čemu stavbu vlastník fakticky užívá.</a:t>
            </a:r>
          </a:p>
          <a:p>
            <a:r>
              <a:rPr lang="cs-CZ" dirty="0"/>
              <a:t>Rozhoduje </a:t>
            </a:r>
            <a:r>
              <a:rPr lang="cs-CZ" b="1" dirty="0"/>
              <a:t>právní charakteristika stavby</a:t>
            </a:r>
            <a:r>
              <a:rPr lang="cs-CZ" dirty="0"/>
              <a:t> a evidence v katastru.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75BBF8D-D623-18FB-FEAF-0E830B17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381F657-A352-569E-1CB1-C7E62CD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254976"/>
            <a:ext cx="11264900" cy="841133"/>
          </a:xfrm>
        </p:spPr>
        <p:txBody>
          <a:bodyPr/>
          <a:lstStyle/>
          <a:p>
            <a:r>
              <a:rPr lang="cs-CZ" dirty="0"/>
              <a:t>Zahradní chatka</a:t>
            </a:r>
          </a:p>
        </p:txBody>
      </p:sp>
    </p:spTree>
    <p:extLst>
      <p:ext uri="{BB962C8B-B14F-4D97-AF65-F5344CB8AC3E}">
        <p14:creationId xmlns:p14="http://schemas.microsoft.com/office/powerpoint/2010/main" val="30040300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04D7A06-F2EB-FCC4-000F-9BDB85DA3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4"/>
            <a:ext cx="11264900" cy="54977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4. Námitka: Chatka je v zahrádkářské osadě</a:t>
            </a:r>
          </a:p>
          <a:p>
            <a:r>
              <a:rPr lang="cs-CZ" dirty="0"/>
              <a:t>Umístění stavby není podstatné.</a:t>
            </a:r>
          </a:p>
          <a:p>
            <a:r>
              <a:rPr lang="cs-CZ" dirty="0"/>
              <a:t>I v zahrádkářských osadách mohou být stavby vedené jako stavby pro rodinnou rekreaci.</a:t>
            </a:r>
          </a:p>
          <a:p>
            <a:r>
              <a:rPr lang="cs-CZ" dirty="0"/>
              <a:t>Poplatek se určuje podle právní klasifikace, nikoli polohy.</a:t>
            </a:r>
            <a:endParaRPr lang="cs-CZ" b="1" dirty="0"/>
          </a:p>
          <a:p>
            <a:pPr marL="0" indent="0">
              <a:buNone/>
            </a:pPr>
            <a:r>
              <a:rPr lang="cs-CZ" b="1" dirty="0"/>
              <a:t>5. Námitka: Chatka byla postavena podle nařízení úřadu</a:t>
            </a:r>
          </a:p>
          <a:p>
            <a:r>
              <a:rPr lang="cs-CZ" dirty="0"/>
              <a:t>Okolnosti výstavby nejsou rozhodné.</a:t>
            </a:r>
          </a:p>
          <a:p>
            <a:r>
              <a:rPr lang="cs-CZ" dirty="0"/>
              <a:t>I při výstavbě podle jednotného úředního vzoru může být stavba posouzena jako stavba pro rekreaci.</a:t>
            </a:r>
          </a:p>
          <a:p>
            <a:pPr marL="0" indent="0">
              <a:buNone/>
            </a:pPr>
            <a:r>
              <a:rPr lang="cs-CZ" b="1" dirty="0"/>
              <a:t>6. Námitka: Chatka byla postavena podle jednotných plánů</a:t>
            </a:r>
          </a:p>
          <a:p>
            <a:r>
              <a:rPr lang="cs-CZ" dirty="0"/>
              <a:t>Označení „zahradní chatka“ samo o sobě nemá právní význam.</a:t>
            </a:r>
          </a:p>
          <a:p>
            <a:r>
              <a:rPr lang="cs-CZ" dirty="0"/>
              <a:t>Rozhoduje, zda stavba naplňuje znaky stavby pro rodinnou rekreaci dle katastrální vyhlášky a je takto zapsána.</a:t>
            </a:r>
          </a:p>
          <a:p>
            <a:pPr marL="0" indent="0">
              <a:buNone/>
            </a:pPr>
            <a:r>
              <a:rPr lang="cs-CZ" b="1" dirty="0"/>
              <a:t>7. Námitka: Chatka byla zkolaudována jako zahradní</a:t>
            </a:r>
          </a:p>
          <a:p>
            <a:r>
              <a:rPr lang="cs-CZ" dirty="0"/>
              <a:t>Rozhoduje účel uvedený v kolaudaci a zápis v katastru.</a:t>
            </a:r>
          </a:p>
          <a:p>
            <a:r>
              <a:rPr lang="cs-CZ" dirty="0"/>
              <a:t>Pokud je uvedena jako stavba k rodinné rekreaci, poplatková povinnost platí.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5D9CA71-1EF9-7528-57DB-B4A96D0BC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A73CCCD-551F-F7E9-80C1-33B63195F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793197"/>
          </a:xfrm>
        </p:spPr>
        <p:txBody>
          <a:bodyPr/>
          <a:lstStyle/>
          <a:p>
            <a:r>
              <a:rPr lang="cs-CZ" dirty="0"/>
              <a:t>Zahradní chatka</a:t>
            </a:r>
          </a:p>
        </p:txBody>
      </p:sp>
    </p:spTree>
    <p:extLst>
      <p:ext uri="{BB962C8B-B14F-4D97-AF65-F5344CB8AC3E}">
        <p14:creationId xmlns:p14="http://schemas.microsoft.com/office/powerpoint/2010/main" val="4185046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C9BB152-38AA-5A51-5507-D1FE16785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463040"/>
            <a:ext cx="11264900" cy="53246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Praktické doporučení pro obec</a:t>
            </a:r>
            <a:endParaRPr lang="cs-CZ" dirty="0"/>
          </a:p>
          <a:p>
            <a:pPr lvl="0"/>
            <a:r>
              <a:rPr lang="cs-CZ" dirty="0"/>
              <a:t>Ověřit účel stavby v </a:t>
            </a:r>
            <a:r>
              <a:rPr lang="cs-CZ" b="1" dirty="0"/>
              <a:t>katastru nemovitostí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Přistupovat jednotně: </a:t>
            </a:r>
            <a:r>
              <a:rPr lang="cs-CZ" b="1" dirty="0"/>
              <a:t>účel stavby dle katastru = základ pro poplatek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Neřešit, zda je objekt skutečně obýván, ale zda je </a:t>
            </a:r>
            <a:r>
              <a:rPr lang="cs-CZ" b="1" dirty="0"/>
              <a:t>způsobilý k užívání</a:t>
            </a:r>
            <a:r>
              <a:rPr lang="cs-CZ" dirty="0"/>
              <a:t>.</a:t>
            </a:r>
          </a:p>
          <a:p>
            <a:pPr marL="0" lvl="0" indent="0">
              <a:buNone/>
            </a:pPr>
            <a:r>
              <a:rPr lang="cs-CZ" b="1" dirty="0"/>
              <a:t>Pokud poplatník nesouhlasí s postupem správce poplatku</a:t>
            </a:r>
          </a:p>
          <a:p>
            <a:r>
              <a:rPr lang="cs-CZ" dirty="0"/>
              <a:t>odvolání proti platebnímu výměru (§ 109 a násl. daňového řádu). Nadřízeným správcem daně je v tomto případě krajský úřad. </a:t>
            </a:r>
          </a:p>
          <a:p>
            <a:r>
              <a:rPr lang="cs-CZ" dirty="0"/>
              <a:t>V případech, kdy daňový zákon neposkytuje jiný prostředek ochrany, lze postupovat podle § 261 daňového řádu (stížnost proti nevhodnému chování úředních osob správce daně nebo proti postupu tohoto správce daně). </a:t>
            </a:r>
          </a:p>
          <a:p>
            <a:r>
              <a:rPr lang="cs-CZ" dirty="0"/>
              <a:t>rozhodující pro vznik poplatkové povinnosti je evidence účelu užívání nemovitosti v katastru nemovitostí. </a:t>
            </a:r>
          </a:p>
          <a:p>
            <a:pPr lvl="1"/>
            <a:r>
              <a:rPr lang="cs-CZ" dirty="0"/>
              <a:t>Domnívá-li se poplatník, že skutečný účel užívání stavby neodpovídá evidovanému účelu, je na něm, aby zajistil uvedení údajů do souladu (řízení u stavebního úřadu), a do doby provedení této změny je povinen plnit poplatkovou povinnost v rozsahu stanoveném obecně závaznou vyhláškou obce (města).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D1A5C8C-A037-8FC0-57ED-2BF65FF96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3048000" cy="906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B357E38-BE79-8C4D-EF35-6FC10C659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70338"/>
            <a:ext cx="11264900" cy="1228375"/>
          </a:xfrm>
        </p:spPr>
        <p:txBody>
          <a:bodyPr>
            <a:normAutofit fontScale="90000"/>
          </a:bodyPr>
          <a:lstStyle/>
          <a:p>
            <a:r>
              <a:rPr lang="cs-CZ" dirty="0"/>
              <a:t>Poplatek za odpad z rekreačního objektu</a:t>
            </a:r>
          </a:p>
        </p:txBody>
      </p:sp>
    </p:spTree>
    <p:extLst>
      <p:ext uri="{BB962C8B-B14F-4D97-AF65-F5344CB8AC3E}">
        <p14:creationId xmlns:p14="http://schemas.microsoft.com/office/powerpoint/2010/main" val="18038004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668F046-72C1-CE3B-6198-311233650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§ 165 daňového řádu</a:t>
            </a:r>
          </a:p>
          <a:p>
            <a:pPr marL="514350" indent="-514350">
              <a:buAutoNum type="arabicParenBoth"/>
            </a:pPr>
            <a:r>
              <a:rPr lang="cs-CZ" sz="2100" i="1" dirty="0"/>
              <a:t>Vrácení platby tomu, kdo ji za daňový subjekt uhradil, není přípustné.</a:t>
            </a:r>
          </a:p>
          <a:p>
            <a:pPr marL="514350" indent="-514350">
              <a:buAutoNum type="arabicParenBoth"/>
            </a:pPr>
            <a:r>
              <a:rPr lang="cs-CZ" sz="2100" i="1" dirty="0"/>
              <a:t>Správce daně vrátí platbu provedenou omylem na žádost toho, kdo za daňový subjekt platbu uhradil, poskytovatele platebních služeb nebo provozovatele poštovních služeb podanou nejpozději v den, kdy platba daně byla zaevidována v evidenci daní. Omyl musí být prokázán. </a:t>
            </a:r>
          </a:p>
          <a:p>
            <a:pPr marL="514350" indent="-514350">
              <a:buAutoNum type="arabicParenBoth"/>
            </a:pPr>
            <a:r>
              <a:rPr lang="cs-CZ" sz="1900" i="1" dirty="0"/>
              <a:t>Je-li žádost podle odst. 2 podána po dni, kdy byla platba zaevidována v evidenci daní, nejpozději však do 1 roku od tohoto dne, posoudí se jako žádost o vrácení vratitelného přeplatku podaná daňovým subjektem s tím, že případný vratitelný přeplatek evidovaný v době podání žádosti se vrací žadateli namísto daňovému subjektu. Tomu, kdo za daňový subjekt uhradil platbu , lze takto vzniklý vratitelný přeplatek vrátit pouze tehdy, pokud nemá současně u správce daně evidován nedoplatek, na který by bylo možné tento přeplatek převést.</a:t>
            </a:r>
          </a:p>
          <a:p>
            <a:pPr marL="514350" indent="-514350">
              <a:buAutoNum type="arabicParenBoth"/>
            </a:pPr>
            <a:r>
              <a:rPr lang="cs-CZ" sz="1900" i="1" dirty="0"/>
              <a:t>Nelze-li žádosti vyhovět, vydá správce daně žadateli potvrzení o došlé platbě a o totožnosti daňového subjektu, na úhradu jehož nedoplatku byla v důsledku jím způsobené chyby zaevidována</a:t>
            </a:r>
            <a:r>
              <a:rPr lang="cs-CZ" sz="2300" i="1" dirty="0"/>
              <a:t>.</a:t>
            </a:r>
          </a:p>
          <a:p>
            <a:pPr marL="514350" indent="-514350">
              <a:buAutoNum type="arabicParenBoth"/>
            </a:pPr>
            <a:r>
              <a:rPr lang="cs-CZ" sz="1900" i="1" dirty="0"/>
              <a:t>O vrácení vratitelného přeplatku podle odst. 3, jehož výše přesahuje částku 1000 Kč, se daňový subjekt vyrozumí.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356D43C-A8FC-470D-54AD-62B38BF9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6F097DF-73C2-97F9-E972-F00B174A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52400"/>
            <a:ext cx="11264900" cy="1146313"/>
          </a:xfrm>
        </p:spPr>
        <p:txBody>
          <a:bodyPr>
            <a:normAutofit fontScale="90000"/>
          </a:bodyPr>
          <a:lstStyle/>
          <a:p>
            <a:r>
              <a:rPr lang="cs-CZ" dirty="0"/>
              <a:t>Jak postupovat v případě omylem zaslané platby?</a:t>
            </a:r>
          </a:p>
        </p:txBody>
      </p:sp>
    </p:spTree>
    <p:extLst>
      <p:ext uri="{BB962C8B-B14F-4D97-AF65-F5344CB8AC3E}">
        <p14:creationId xmlns:p14="http://schemas.microsoft.com/office/powerpoint/2010/main" val="13101145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9B2EA28-C4E4-C24C-82C1-E7905E2DD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První krok – schopnost správce poplatku identifikovat, zda se jedná o platbu určenou na MP či jiné veřejnoprávní povinnosti (např. pokuta za přestupek), nebo jinou platbu (např. nájemné)</a:t>
            </a:r>
          </a:p>
          <a:p>
            <a:r>
              <a:rPr lang="cs-CZ" dirty="0"/>
              <a:t>Jedná-li se o MP nebo jinou veřejnoprávní platbu</a:t>
            </a:r>
          </a:p>
          <a:p>
            <a:pPr lvl="1"/>
            <a:r>
              <a:rPr lang="cs-CZ" dirty="0"/>
              <a:t>Postup dle daňového řádu</a:t>
            </a:r>
          </a:p>
          <a:p>
            <a:pPr lvl="1"/>
            <a:r>
              <a:rPr lang="cs-CZ" dirty="0"/>
              <a:t>Platbu lze vrátit za podmínek uvedených v § 165 DŘ</a:t>
            </a:r>
          </a:p>
          <a:p>
            <a:pPr lvl="2"/>
            <a:r>
              <a:rPr lang="cs-CZ" dirty="0"/>
              <a:t>1) ten, kdo platbu provedl, včas požádá obecní úřad o její vrácení</a:t>
            </a:r>
          </a:p>
          <a:p>
            <a:pPr lvl="2"/>
            <a:r>
              <a:rPr lang="cs-CZ" dirty="0"/>
              <a:t>2) prokáže zřejmý omyl při platbě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591471F-5D51-B84F-1687-B30ADFF3E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AD7D16A-F72F-A3F5-506E-B082DDD36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49150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67D9B15-F15F-23EA-5790-A2FE19158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Žádost o vrácení do okamžiku zaevidování platby na cizí osobní poplatkový účet</a:t>
            </a:r>
          </a:p>
          <a:p>
            <a:pPr lvl="1"/>
            <a:r>
              <a:rPr lang="cs-CZ" dirty="0"/>
              <a:t>Vrácení platby bez dalšího</a:t>
            </a:r>
          </a:p>
          <a:p>
            <a:r>
              <a:rPr lang="cs-CZ" dirty="0"/>
              <a:t>Pozdější žádost – platba již byla zaevidována na cizí osobní poplatkový účet </a:t>
            </a:r>
          </a:p>
          <a:p>
            <a:pPr lvl="1"/>
            <a:r>
              <a:rPr lang="cs-CZ" dirty="0"/>
              <a:t>Vrácení jen tehdy, pokud tato jiná osoba nemá vůči správci poplatku dluhy</a:t>
            </a:r>
          </a:p>
          <a:p>
            <a:pPr lvl="1"/>
            <a:r>
              <a:rPr lang="cs-CZ" dirty="0"/>
              <a:t>Pokud by měla dluh na MP, správce poplatku platbu nevrátí a pouze vystaví potvrzení o došlé platbě a totožnosti poplatníka, na jehož účet byla platba zaevidována</a:t>
            </a:r>
          </a:p>
          <a:p>
            <a:r>
              <a:rPr lang="cs-CZ" dirty="0"/>
              <a:t>Není možné, aby správce poplatku vracel platby bez dalšího sám na účet, ze kterého mu přišly.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6C8AB3E-BFA2-770A-931A-7C948336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F05FB0A-C525-C13C-5965-69B44751C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6747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A690C4A-31E9-7C3A-3024-B206B1BF3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„V případě, že vlastník pozemku využívá veřejné prostranství, ke kterému mu svědčí vlastnické právo, způsobem odpovídajícím běžnému výkonu vlastnického práva, neměl by být s ohledem na ustálený výklad Ústavního soudu a judikaturu správních soudu označen za poplatníka, a to přesto, že jeho činnost může naplnit znaky užívání uvedené v ust. § 4 odst. 1 zákona o místních poplatcích“.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Stanovisko MF – MP/03/2025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D13A126-57D9-BE57-4F00-C984B70D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46EC708-4C7E-3F75-1DC5-F293FBA4E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500" dirty="0"/>
              <a:t>Stanovení poplatku vlastníkovi pozemku – užívání veřejného prostranství</a:t>
            </a:r>
          </a:p>
        </p:txBody>
      </p:sp>
    </p:spTree>
    <p:extLst>
      <p:ext uri="{BB962C8B-B14F-4D97-AF65-F5344CB8AC3E}">
        <p14:creationId xmlns:p14="http://schemas.microsoft.com/office/powerpoint/2010/main" val="19498065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A2F77E8-F5FF-A5D8-8681-DAF230583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Častý nedostatek – oprávněné úřední osoby nesplňují kvalifikační předpoklady dle zákona č. 312/2002 Sb., o úřednících ÚSC</a:t>
            </a:r>
          </a:p>
          <a:p>
            <a:r>
              <a:rPr lang="cs-CZ" dirty="0"/>
              <a:t>§ 21 odst. 1 </a:t>
            </a:r>
          </a:p>
          <a:p>
            <a:pPr lvl="1"/>
            <a:r>
              <a:rPr lang="cs-CZ" dirty="0"/>
              <a:t>Nutnost prokázat zvláštní odbornou způsobilost</a:t>
            </a:r>
          </a:p>
          <a:p>
            <a:pPr lvl="1"/>
            <a:r>
              <a:rPr lang="cs-CZ" dirty="0"/>
              <a:t>Bez ZOZ nejdéle 18 měsíců od vzniku pracovního poměru úředníka k ÚSC nebo ode dne, kdy začal vykonávat danou činnost</a:t>
            </a:r>
          </a:p>
          <a:p>
            <a:r>
              <a:rPr lang="cs-CZ" dirty="0"/>
              <a:t>§ 21 odst. 3</a:t>
            </a:r>
          </a:p>
          <a:p>
            <a:pPr lvl="1"/>
            <a:r>
              <a:rPr lang="cs-CZ" dirty="0"/>
              <a:t>2 nebo více správních činnosti – povinnost prokázat ZOZ pro každou z těchto činností</a:t>
            </a:r>
          </a:p>
          <a:p>
            <a:pPr lvl="1"/>
            <a:r>
              <a:rPr lang="cs-CZ" dirty="0"/>
              <a:t>Obec se základních rozsahem výkonu přenesené působnosti – ZOZ pro úředníky obcí se základním rozsahem výkonu přenesené působnosti</a:t>
            </a:r>
          </a:p>
          <a:p>
            <a:pPr lvl="2"/>
            <a:r>
              <a:rPr lang="cs-CZ" dirty="0"/>
              <a:t>Souhrn znalostí a dovedností nezbytných pro výkon správních činností stanovených prováděcím právním předpisem</a:t>
            </a:r>
          </a:p>
          <a:p>
            <a:r>
              <a:rPr lang="cs-CZ" dirty="0"/>
              <a:t>Uznání rovnocennosti </a:t>
            </a:r>
          </a:p>
          <a:p>
            <a:pPr lvl="1"/>
            <a:r>
              <a:rPr lang="cs-CZ" dirty="0"/>
              <a:t>Vyhláška č. 414/2024 – účinnost od 1. ledna 2025</a:t>
            </a:r>
          </a:p>
          <a:p>
            <a:pPr lvl="1"/>
            <a:r>
              <a:rPr lang="cs-CZ" dirty="0"/>
              <a:t>Povinnost prokázat zvláštní odbornou způsobilost nebo povinnost účastnit se vzdělávání vedoucích úředníků a vedoucích úřadů nemá úředník, který získal vysokoškolské vzdělání v některém z bakalářských nebo magisterských studijních programů stanovených</a:t>
            </a:r>
          </a:p>
          <a:p>
            <a:pPr lvl="2"/>
            <a:r>
              <a:rPr lang="cs-CZ" dirty="0"/>
              <a:t>ve vyhlášce č. 511/2002 Sb., jestliže toto vzdělání získal do dne nabytí účinnosti vyhlášky č. 304/2012 Sb., nebo</a:t>
            </a:r>
          </a:p>
          <a:p>
            <a:pPr lvl="2"/>
            <a:r>
              <a:rPr lang="cs-CZ" dirty="0"/>
              <a:t>ve vyhlášce č. 304/2012 Sb., jestliže jeho studium zahájil přede dnem nabytí účinnosti této vyhlášky</a:t>
            </a:r>
          </a:p>
          <a:p>
            <a:pPr lvl="2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27AC9FF-1B30-A512-E301-DF5B9A6E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77CAD85-6FCE-EB8B-EDFB-6541FEB4A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Kvalifikační předpoklady</a:t>
            </a:r>
          </a:p>
        </p:txBody>
      </p:sp>
    </p:spTree>
    <p:extLst>
      <p:ext uri="{BB962C8B-B14F-4D97-AF65-F5344CB8AC3E}">
        <p14:creationId xmlns:p14="http://schemas.microsoft.com/office/powerpoint/2010/main" val="33374219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299" y="406400"/>
            <a:ext cx="11193937" cy="3022600"/>
          </a:xfrm>
        </p:spPr>
        <p:txBody>
          <a:bodyPr/>
          <a:lstStyle/>
          <a:p>
            <a:pPr algn="ctr"/>
            <a:br>
              <a:rPr lang="cs-CZ" sz="5400" dirty="0"/>
            </a:br>
            <a:br>
              <a:rPr lang="cs-CZ" sz="5400" dirty="0"/>
            </a:br>
            <a:r>
              <a:rPr lang="cs-CZ" sz="5400" dirty="0"/>
              <a:t>Děkujeme</a:t>
            </a:r>
            <a:br>
              <a:rPr lang="cs-CZ" sz="5400" dirty="0"/>
            </a:br>
            <a:r>
              <a:rPr lang="cs-CZ" sz="5400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Odbor právní a Krajský živnostenský úřad</a:t>
            </a:r>
          </a:p>
          <a:p>
            <a:r>
              <a:rPr lang="cs-CZ" dirty="0"/>
              <a:t>oddělení státního občanství a přestupků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AEF171E-3608-5427-F0CB-5116A39D6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493520"/>
            <a:ext cx="11264900" cy="525176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sz="3800" dirty="0"/>
              <a:t>V oznámení o kontrole je vymezeno </a:t>
            </a:r>
            <a:r>
              <a:rPr lang="cs-CZ" sz="3800" b="1" u="sng" dirty="0"/>
              <a:t>kontrolované období</a:t>
            </a:r>
            <a:r>
              <a:rPr lang="cs-CZ" sz="3800" b="1" dirty="0"/>
              <a:t>. </a:t>
            </a:r>
          </a:p>
          <a:p>
            <a:pPr algn="just">
              <a:buFontTx/>
              <a:buChar char="-"/>
            </a:pPr>
            <a:r>
              <a:rPr lang="cs-CZ" sz="3500" dirty="0"/>
              <a:t>příslušné OZV nejsou nachystány všechny ve vztahu ke kontrolovanému období; </a:t>
            </a:r>
          </a:p>
          <a:p>
            <a:pPr algn="just">
              <a:buFontTx/>
              <a:buChar char="-"/>
            </a:pPr>
            <a:r>
              <a:rPr lang="cs-CZ" sz="3500" dirty="0"/>
              <a:t>POZOR - ne všechny OZV jsou zveřejněny ve Sbírce právních předpisů ÚSC, jejich zveřejnění je nyní podmínkou platnosti a účinnosti!! </a:t>
            </a:r>
            <a:r>
              <a:rPr lang="cs-CZ" dirty="0"/>
              <a:t>Viz Zákon č. 35/2021 Sb., o Sbírce právních předpisů územních samosprávných celků a některých správních úřadů </a:t>
            </a:r>
            <a:r>
              <a:rPr lang="cs-CZ" i="1" dirty="0"/>
              <a:t>– </a:t>
            </a:r>
            <a:r>
              <a:rPr lang="cs-CZ" dirty="0"/>
              <a:t>platnost vyhlášením ve sbírce, účinnost 15. dnem nebo stanovení pozdější účinnosti; </a:t>
            </a:r>
            <a:r>
              <a:rPr lang="cs-CZ" dirty="0">
                <a:solidFill>
                  <a:srgbClr val="FF0000"/>
                </a:solidFill>
              </a:rPr>
              <a:t>právní předpisy vydané před 1. 1. 2022 nutno zveřejnit do 1. 1. 2025 jinak jsou od tohoto data neplatné!!!</a:t>
            </a:r>
          </a:p>
          <a:p>
            <a:pPr>
              <a:buFontTx/>
              <a:buChar char="-"/>
            </a:pPr>
            <a:r>
              <a:rPr lang="cs-CZ" sz="3500" b="1" dirty="0"/>
              <a:t>Nekompletní nebo nepřehledná evidence (statistika) místních poplatků </a:t>
            </a:r>
            <a:r>
              <a:rPr lang="cs-CZ" sz="3500" dirty="0"/>
              <a:t>(písemná, elektronická), za každý rok kontrolovaného období a za každý poplatek počet poplatníků a vybranou částku</a:t>
            </a:r>
            <a:endParaRPr lang="cs-CZ" sz="3500" b="1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9EAA13E-6B0B-56E4-20AA-C0311AB1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3027680" cy="793901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B93AA0C-E324-9444-79EE-7E61C99B0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12712"/>
            <a:ext cx="11264900" cy="1164295"/>
          </a:xfrm>
        </p:spPr>
        <p:txBody>
          <a:bodyPr>
            <a:normAutofit fontScale="90000"/>
          </a:bodyPr>
          <a:lstStyle/>
          <a:p>
            <a:r>
              <a:rPr lang="cs-CZ" dirty="0"/>
              <a:t>Kontrolní činnost – nedostatky v přípravě kontroly</a:t>
            </a:r>
          </a:p>
        </p:txBody>
      </p:sp>
    </p:spTree>
    <p:extLst>
      <p:ext uri="{BB962C8B-B14F-4D97-AF65-F5344CB8AC3E}">
        <p14:creationId xmlns:p14="http://schemas.microsoft.com/office/powerpoint/2010/main" val="262267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647523D-1F62-177D-1F9F-08A97AEDD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452880"/>
            <a:ext cx="11264900" cy="5037731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cs typeface="Arabic Typesetting" panose="020F0502020204030204" pitchFamily="66" charset="-78"/>
              </a:rPr>
              <a:t>plnění ohlašovací povinnosti ze strany poplatníků u poplatku za zábor veřejného prostranství K.</a:t>
            </a:r>
          </a:p>
          <a:p>
            <a:r>
              <a:rPr lang="cs-CZ" dirty="0">
                <a:cs typeface="Arabic Typesetting" panose="020F0502020204030204" pitchFamily="66" charset="-78"/>
              </a:rPr>
              <a:t>kvalifikační předpoklady – </a:t>
            </a:r>
            <a:r>
              <a:rPr lang="cs-CZ" dirty="0" err="1">
                <a:cs typeface="Arabic Typesetting" panose="020F0502020204030204" pitchFamily="66" charset="-78"/>
              </a:rPr>
              <a:t>info</a:t>
            </a:r>
            <a:r>
              <a:rPr lang="cs-CZ" dirty="0">
                <a:cs typeface="Arabic Typesetting" panose="020F0502020204030204" pitchFamily="66" charset="-78"/>
              </a:rPr>
              <a:t>, že vždy budou nápravná opatření K.</a:t>
            </a:r>
          </a:p>
          <a:p>
            <a:r>
              <a:rPr lang="cs-CZ" dirty="0">
                <a:cs typeface="Arabic Typesetting" panose="020F0502020204030204" pitchFamily="66" charset="-78"/>
              </a:rPr>
              <a:t>odůvodňovat platební výměry a HPS (viz podrobně níže), K.</a:t>
            </a:r>
          </a:p>
          <a:p>
            <a:r>
              <a:rPr lang="cs-CZ" dirty="0">
                <a:cs typeface="Arabic Typesetting" panose="020F0502020204030204" pitchFamily="66" charset="-78"/>
              </a:rPr>
              <a:t>náležitosti výroku - pozor na úplnost výroků PV - je nutné </a:t>
            </a:r>
            <a:r>
              <a:rPr lang="cs-CZ" b="1" dirty="0"/>
              <a:t>jednoznačně a výslovně vymezovat poplatkové období, za které je místní poplatek vyměřován: </a:t>
            </a:r>
          </a:p>
          <a:p>
            <a:pPr lvl="1"/>
            <a:r>
              <a:rPr lang="cs-CZ" dirty="0"/>
              <a:t>Tato náležitost je nedílnou součástí správného a přezkoumatelného rozhodnutí dle § 102 daňového řádu, a její absence zakládá riziko právní nejistoty ohledně předmětu a rozsahu stanovené poplatkové povinnosti. Je nutné, aby ve výrokové části každého výměru bylo zcela jednoznačně uvedeno konkrétní období (např. kalendářní rok, pololetí, čtvrtletí apod.), ke kterému se vyměřovaný poplatek vztahuje.</a:t>
            </a:r>
          </a:p>
          <a:p>
            <a:r>
              <a:rPr lang="cs-CZ" dirty="0">
                <a:cs typeface="Arabic Typesetting" panose="020F0502020204030204" pitchFamily="66" charset="-78"/>
              </a:rPr>
              <a:t>při neplnění </a:t>
            </a:r>
            <a:r>
              <a:rPr lang="cs-CZ" dirty="0">
                <a:solidFill>
                  <a:srgbClr val="FF0000"/>
                </a:solidFill>
                <a:cs typeface="Arabic Typesetting" panose="020F0502020204030204" pitchFamily="66" charset="-78"/>
              </a:rPr>
              <a:t>ohlašovací povinnosti u místního poplatku z pobytu </a:t>
            </a:r>
            <a:r>
              <a:rPr lang="cs-CZ" dirty="0">
                <a:cs typeface="Arabic Typesetting" panose="020F0502020204030204" pitchFamily="66" charset="-78"/>
              </a:rPr>
              <a:t>je nutné aktivně zjišťovat, kdo poskytuje ubytování a je tak potenciálním plátcem poplatku z pobytu D.</a:t>
            </a:r>
          </a:p>
          <a:p>
            <a:pPr lvl="1"/>
            <a:endParaRPr lang="cs-CZ" dirty="0">
              <a:cs typeface="Arabic Typesetting" panose="020F0502020204030204" pitchFamily="66" charset="-78"/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0CFC6B-3817-DAC1-8EB7-548D94FC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926080" cy="78469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471418D-3B20-917B-DA1C-A613496A7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výsledků kontrol </a:t>
            </a:r>
          </a:p>
        </p:txBody>
      </p:sp>
    </p:spTree>
    <p:extLst>
      <p:ext uri="{BB962C8B-B14F-4D97-AF65-F5344CB8AC3E}">
        <p14:creationId xmlns:p14="http://schemas.microsoft.com/office/powerpoint/2010/main" val="1474610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C6D7FA6-F2A6-F372-DD17-422819B87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040" y="1298714"/>
            <a:ext cx="11493886" cy="5559286"/>
          </a:xfrm>
        </p:spPr>
        <p:txBody>
          <a:bodyPr>
            <a:normAutofit fontScale="85000" lnSpcReduction="10000"/>
          </a:bodyPr>
          <a:lstStyle/>
          <a:p>
            <a:r>
              <a:rPr lang="cs-CZ" dirty="0">
                <a:cs typeface="Arabic Typesetting" panose="020F0502020204030204" pitchFamily="66" charset="-78"/>
              </a:rPr>
              <a:t>přípustnost a nepřípustnost zavedení poplatku paušální částkou – </a:t>
            </a:r>
          </a:p>
          <a:p>
            <a:pPr lvl="1"/>
            <a:r>
              <a:rPr lang="cs-CZ" dirty="0">
                <a:cs typeface="Arabic Typesetting" panose="020F0502020204030204" pitchFamily="66" charset="-78"/>
              </a:rPr>
              <a:t>u</a:t>
            </a:r>
            <a:r>
              <a:rPr lang="cs-CZ" dirty="0"/>
              <a:t> místního poplatku z pobytu plátce poplatku poplatek hradí stále ve stejné výši paušální částkou, což je v rozporu se zákonem o místních poplatcích, který u tohoto poplatku paušální sazbu neumožňuje.</a:t>
            </a:r>
          </a:p>
          <a:p>
            <a:pPr lvl="1"/>
            <a:r>
              <a:rPr lang="cs-CZ" dirty="0"/>
              <a:t>Obec v obecně závazné vyhlášce </a:t>
            </a:r>
            <a:r>
              <a:rPr lang="cs-CZ" dirty="0">
                <a:solidFill>
                  <a:srgbClr val="FF0000"/>
                </a:solidFill>
              </a:rPr>
              <a:t>může dále upravit paušální částku poplatku</a:t>
            </a:r>
            <a:r>
              <a:rPr lang="cs-CZ" dirty="0"/>
              <a:t>, </a:t>
            </a:r>
            <a:r>
              <a:rPr lang="cs-CZ" dirty="0">
                <a:solidFill>
                  <a:srgbClr val="FF0000"/>
                </a:solidFill>
              </a:rPr>
              <a:t>pokud její použití u tohoto poplatku zákon připouští</a:t>
            </a:r>
            <a:r>
              <a:rPr lang="cs-CZ" dirty="0"/>
              <a:t>; připouští-li zákon u tohoto poplatku volbu paušální částky, upraví obec i způsob její volby (§14/2 d </a:t>
            </a:r>
            <a:r>
              <a:rPr lang="cs-CZ" dirty="0" err="1"/>
              <a:t>ZoMP</a:t>
            </a:r>
            <a:r>
              <a:rPr lang="cs-CZ" dirty="0"/>
              <a:t>). </a:t>
            </a:r>
          </a:p>
          <a:p>
            <a:pPr lvl="2"/>
            <a:r>
              <a:rPr lang="cs-CZ" dirty="0"/>
              <a:t>Obec může </a:t>
            </a:r>
            <a:r>
              <a:rPr lang="cs-CZ" dirty="0" err="1"/>
              <a:t>stavnovit</a:t>
            </a:r>
            <a:r>
              <a:rPr lang="cs-CZ" dirty="0"/>
              <a:t> poplatek paušální částkou u poplatku za </a:t>
            </a:r>
          </a:p>
          <a:p>
            <a:pPr lvl="3"/>
            <a:r>
              <a:rPr lang="cs-CZ" dirty="0"/>
              <a:t>užívání veřejného prostranství (§4/4 </a:t>
            </a:r>
            <a:r>
              <a:rPr lang="cs-CZ" dirty="0" err="1"/>
              <a:t>zoMP</a:t>
            </a:r>
            <a:r>
              <a:rPr lang="cs-CZ" dirty="0"/>
              <a:t>), </a:t>
            </a:r>
          </a:p>
          <a:p>
            <a:pPr lvl="3"/>
            <a:r>
              <a:rPr lang="cs-CZ" dirty="0"/>
              <a:t>ze vstupného (§6/3 </a:t>
            </a:r>
            <a:r>
              <a:rPr lang="cs-CZ" dirty="0" err="1"/>
              <a:t>ZoPM</a:t>
            </a:r>
            <a:r>
              <a:rPr lang="cs-CZ" dirty="0"/>
              <a:t>), </a:t>
            </a:r>
          </a:p>
          <a:p>
            <a:pPr lvl="3"/>
            <a:r>
              <a:rPr lang="cs-CZ" dirty="0"/>
              <a:t>povolení k vjezdu (§10/3 </a:t>
            </a:r>
            <a:r>
              <a:rPr lang="cs-CZ" dirty="0" err="1"/>
              <a:t>ZoPM</a:t>
            </a:r>
            <a:r>
              <a:rPr lang="cs-CZ" dirty="0"/>
              <a:t>)</a:t>
            </a:r>
            <a:endParaRPr lang="cs-CZ" dirty="0">
              <a:cs typeface="Arabic Typesetting" panose="020F0502020204030204" pitchFamily="66" charset="-78"/>
            </a:endParaRPr>
          </a:p>
          <a:p>
            <a:r>
              <a:rPr lang="cs-CZ" dirty="0">
                <a:cs typeface="Arabic Typesetting" panose="020F0502020204030204" pitchFamily="66" charset="-78"/>
              </a:rPr>
              <a:t>osvobození – dokládání</a:t>
            </a:r>
          </a:p>
          <a:p>
            <a:pPr lvl="1"/>
            <a:r>
              <a:rPr lang="cs-CZ" dirty="0"/>
              <a:t>U osvobození u místního poplatku za obecní systém odpadového hospodářství se kontrolovaný úřad </a:t>
            </a:r>
            <a:r>
              <a:rPr lang="cs-CZ" dirty="0">
                <a:solidFill>
                  <a:srgbClr val="FF0000"/>
                </a:solidFill>
              </a:rPr>
              <a:t>spokojí s čestným prohlášením</a:t>
            </a:r>
            <a:r>
              <a:rPr lang="cs-CZ" dirty="0"/>
              <a:t>, aniž by měl řádně doloženo, že poplatníci uvedeného poplatku skutečně některý z důvodů pro osvobození od místního poplatku splňují.</a:t>
            </a:r>
          </a:p>
          <a:p>
            <a:pPr lvl="1"/>
            <a:r>
              <a:rPr lang="cs-CZ" dirty="0"/>
              <a:t>V některých případech jsou poplatníci osvobozováni z titulu </a:t>
            </a:r>
            <a:r>
              <a:rPr lang="cs-CZ" dirty="0">
                <a:solidFill>
                  <a:srgbClr val="FF0000"/>
                </a:solidFill>
              </a:rPr>
              <a:t>faktického pobytu v jiné obci</a:t>
            </a:r>
            <a:r>
              <a:rPr lang="cs-CZ" dirty="0"/>
              <a:t>, kde poplatek uhradí, aniž by jiná obec měla zavedený místní poplatek za odkládání komunálního odpadu z nemovité věci /viz § 10g písm. a) zákona o místních poplatcích/. Nelze současně ani vyloučit, že v jiné obci poplatník hradí místní poplatek z jiného titulu, např. z důvodu vlastnictví nemovitosti ve smyslu § 10e písm. b) zákona o místních poplatcích. 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4938EC2-131A-A4A7-DCF0-6F12BD30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07C0857-6C2E-06AF-285F-8E38F620A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výsledků kontrol </a:t>
            </a:r>
          </a:p>
        </p:txBody>
      </p:sp>
    </p:spTree>
    <p:extLst>
      <p:ext uri="{BB962C8B-B14F-4D97-AF65-F5344CB8AC3E}">
        <p14:creationId xmlns:p14="http://schemas.microsoft.com/office/powerpoint/2010/main" val="389150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DBF33F7-BF43-8620-65D6-3953A614D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>
                <a:solidFill>
                  <a:srgbClr val="FF0000"/>
                </a:solidFill>
              </a:rPr>
              <a:t>Novela zákona č. 280/2009 Sb., daňový řád (dále jen „DŘ“), provedená zákonem č. 218/2025 Sb., </a:t>
            </a:r>
            <a:r>
              <a:rPr lang="cs-CZ" dirty="0">
                <a:solidFill>
                  <a:srgbClr val="FF0000"/>
                </a:solidFill>
              </a:rPr>
              <a:t>kterým se mění některé zákony v oblasti správy daní a působnosti Celní správy České republiky, zákon č. 16/1993 Sb., o dani silniční, ve znění pozdějších předpisů, a zákon č. 69/2010 Sb., o vlastnictví letiště Praha-Ruzyně </a:t>
            </a:r>
            <a:r>
              <a:rPr lang="cs-CZ" b="1" dirty="0">
                <a:solidFill>
                  <a:srgbClr val="FF0000"/>
                </a:solidFill>
              </a:rPr>
              <a:t>(dále jen „novela“) -  účinnost od 1. 7. 2025</a:t>
            </a:r>
          </a:p>
          <a:p>
            <a:pPr algn="just">
              <a:buFontTx/>
              <a:buChar char="-"/>
            </a:pPr>
            <a:r>
              <a:rPr lang="cs-CZ" b="1" dirty="0"/>
              <a:t>upravena </a:t>
            </a:r>
            <a:r>
              <a:rPr lang="cs-CZ" b="1" u="sng" dirty="0"/>
              <a:t>možnost</a:t>
            </a:r>
            <a:r>
              <a:rPr lang="cs-CZ" b="1" dirty="0"/>
              <a:t> (ne povinnost) obecního úřadu nebo krajského úřadu požádat o vymáhání nedoplatku na místních poplatcích obecného správce daně </a:t>
            </a:r>
          </a:p>
          <a:p>
            <a:pPr algn="just">
              <a:buFontTx/>
              <a:buChar char="-"/>
            </a:pPr>
            <a:r>
              <a:rPr lang="cs-CZ" b="1" dirty="0"/>
              <a:t>i nadále zůstaly zachovány ostatní možnosti vymáhání uvedené v § 175 DŘ</a:t>
            </a:r>
          </a:p>
          <a:p>
            <a:pPr algn="just">
              <a:buFontTx/>
              <a:buChar char="-"/>
            </a:pPr>
            <a:endParaRPr lang="cs-CZ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05734BC-B16F-801D-96EB-478CAF36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5787197-7314-53D5-5D66-784AFABDA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67054"/>
            <a:ext cx="11264900" cy="1131659"/>
          </a:xfrm>
        </p:spPr>
        <p:txBody>
          <a:bodyPr>
            <a:normAutofit fontScale="90000"/>
          </a:bodyPr>
          <a:lstStyle/>
          <a:p>
            <a:r>
              <a:rPr lang="cs-CZ" kern="100" dirty="0">
                <a:ea typeface="Aptos" panose="020B0004020202020204" pitchFamily="34" charset="0"/>
                <a:cs typeface="Arabic Typesetting" panose="020F0502020204030204" pitchFamily="66" charset="-78"/>
              </a:rPr>
              <a:t>Vymáhání nedoplatků na místních poplatcích od 1. 7. 2025</a:t>
            </a:r>
            <a:br>
              <a:rPr lang="cs-CZ" kern="100" dirty="0">
                <a:ea typeface="Aptos" panose="020B0004020202020204" pitchFamily="34" charset="0"/>
                <a:cs typeface="Arabic Typesetting" panose="020F0502020204030204" pitchFamily="66" charset="-78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7751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10EF9EA-AB07-8AB0-1C15-79A297DEE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§ 106 zákona č. 500/2004 Sb., správní řád </a:t>
            </a:r>
            <a:r>
              <a:rPr lang="cs-CZ" b="1" dirty="0"/>
              <a:t>-  tzv. dělená správa</a:t>
            </a:r>
          </a:p>
          <a:p>
            <a:pPr algn="just">
              <a:buFontTx/>
              <a:buChar char="-"/>
            </a:pPr>
            <a:r>
              <a:rPr lang="cs-CZ" sz="2600" b="1" dirty="0"/>
              <a:t>odstavec 3) ve znění účinném od 1. 7. 2025: </a:t>
            </a:r>
            <a:r>
              <a:rPr lang="cs-CZ" sz="2600" dirty="0"/>
              <a:t>Správu placení peněžitého plnění, které uložil orgán územního samosprávného celku, vykonává obecní úřad nebo krajský úřad tohoto územního samosprávného celku. </a:t>
            </a:r>
            <a:r>
              <a:rPr lang="cs-CZ" sz="2600" b="1" dirty="0"/>
              <a:t>Na žádost </a:t>
            </a:r>
            <a:r>
              <a:rPr lang="cs-CZ" sz="2600" dirty="0"/>
              <a:t>tohoto </a:t>
            </a:r>
            <a:r>
              <a:rPr lang="cs-CZ" sz="2600" b="1" dirty="0"/>
              <a:t>obecního úřadu nebo krajského úřadu vykonává správu </a:t>
            </a:r>
            <a:r>
              <a:rPr lang="cs-CZ" sz="2600" dirty="0"/>
              <a:t>placení tohoto peněžitého plnění nebo jeho vymáhání </a:t>
            </a:r>
            <a:r>
              <a:rPr lang="cs-CZ" sz="2600" b="1" dirty="0"/>
              <a:t>obecný správce daně</a:t>
            </a:r>
            <a:r>
              <a:rPr lang="cs-CZ" sz="2600" dirty="0"/>
              <a:t>.</a:t>
            </a:r>
          </a:p>
          <a:p>
            <a:pPr marL="0" indent="0" algn="just">
              <a:buNone/>
            </a:pPr>
            <a:r>
              <a:rPr lang="cs-CZ" b="1" u="sng" dirty="0">
                <a:solidFill>
                  <a:srgbClr val="FF0000"/>
                </a:solidFill>
              </a:rPr>
              <a:t>Obecným správcem daně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je podle § 8 odst. 2 zákona </a:t>
            </a:r>
            <a:br>
              <a:rPr lang="cs-CZ" dirty="0"/>
            </a:br>
            <a:r>
              <a:rPr lang="cs-CZ" dirty="0"/>
              <a:t>č. 17/2012 Sb., o Celní správě České republiky, ve znění účinném </a:t>
            </a:r>
            <a:br>
              <a:rPr lang="cs-CZ" dirty="0"/>
            </a:br>
            <a:r>
              <a:rPr lang="cs-CZ" dirty="0"/>
              <a:t>od 1. 7. 2025, </a:t>
            </a:r>
            <a:r>
              <a:rPr lang="cs-CZ" b="1" u="sng" dirty="0">
                <a:solidFill>
                  <a:srgbClr val="FF0000"/>
                </a:solidFill>
              </a:rPr>
              <a:t>celní úřad. </a:t>
            </a:r>
            <a:r>
              <a:rPr lang="cs-CZ" dirty="0"/>
              <a:t>Je oprávněn vykonávat správu placení peněžitých plnění v rámci dělené správy, která jsou příjmem veřejného rozpočtu podle daňového řádu. Rozpočtové určení daní zůstává nezměněno.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FF3FEC1-0AFD-1CA4-3FD0-26C1AD92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B5629D5-09FF-2ED0-7EF9-E969C3990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0"/>
            <a:ext cx="11264900" cy="1298713"/>
          </a:xfrm>
        </p:spPr>
        <p:txBody>
          <a:bodyPr>
            <a:noAutofit/>
          </a:bodyPr>
          <a:lstStyle/>
          <a:p>
            <a:r>
              <a:rPr lang="cs-CZ" sz="3200" dirty="0"/>
              <a:t>Vymáhání nedoplatku na  místním poplatku obecným správcem daně - právní úprava a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31805053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76AD870A0C448B7EF302593BEBDDA" ma:contentTypeVersion="7" ma:contentTypeDescription="Vytvoří nový dokument" ma:contentTypeScope="" ma:versionID="4779653994c55bca2788a20b0edc89b3">
  <xsd:schema xmlns:xsd="http://www.w3.org/2001/XMLSchema" xmlns:xs="http://www.w3.org/2001/XMLSchema" xmlns:p="http://schemas.microsoft.com/office/2006/metadata/properties" xmlns:ns3="e9488e27-62b4-47cf-9353-e24b519013c0" targetNamespace="http://schemas.microsoft.com/office/2006/metadata/properties" ma:root="true" ma:fieldsID="57b0adb5b2563c32cf31d144bf41f52c" ns3:_="">
    <xsd:import namespace="e9488e27-62b4-47cf-9353-e24b519013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88e27-62b4-47cf-9353-e24b519013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AA69A8-EDAF-475B-B5A3-A3B95FCED8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88e27-62b4-47cf-9353-e24b519013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50FAB4-65F6-4E9C-BF22-D7A3DE4E4D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65A971-284A-40A0-B523-834B76FE1717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e9488e27-62b4-47cf-9353-e24b519013c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12071</TotalTime>
  <Words>5453</Words>
  <Application>Microsoft Office PowerPoint</Application>
  <PresentationFormat>Širokoúhlá obrazovka</PresentationFormat>
  <Paragraphs>404</Paragraphs>
  <Slides>49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49</vt:i4>
      </vt:variant>
    </vt:vector>
  </HeadingPairs>
  <TitlesOfParts>
    <vt:vector size="57" baseType="lpstr">
      <vt:lpstr>Aptos</vt:lpstr>
      <vt:lpstr>Arabic Typesetting</vt:lpstr>
      <vt:lpstr>Arial</vt:lpstr>
      <vt:lpstr>Arial Black</vt:lpstr>
      <vt:lpstr>Calibri</vt:lpstr>
      <vt:lpstr>Degular</vt:lpstr>
      <vt:lpstr>Wingdings</vt:lpstr>
      <vt:lpstr>Motiv Office</vt:lpstr>
      <vt:lpstr>  Porada pro obce k agendě správy místních poplatků</vt:lpstr>
      <vt:lpstr>Personální obsazení</vt:lpstr>
      <vt:lpstr>Program</vt:lpstr>
      <vt:lpstr>Kontroly u obcí v roce 2025</vt:lpstr>
      <vt:lpstr>Kontrolní činnost – nedostatky v přípravě kontroly</vt:lpstr>
      <vt:lpstr>Shrnutí výsledků kontrol </vt:lpstr>
      <vt:lpstr>Shrnutí výsledků kontrol </vt:lpstr>
      <vt:lpstr>Vymáhání nedoplatků na místních poplatcích od 1. 7. 2025 </vt:lpstr>
      <vt:lpstr>Vymáhání nedoplatku na  místním poplatku obecným správcem daně - právní úprava a základní pojmy</vt:lpstr>
      <vt:lpstr>Vymáhání nedoplatku na  místním poplatku obecným správcem daně - právní úprava a základní pojmy</vt:lpstr>
      <vt:lpstr>Vymáhání nedoplatku na  místním poplatku obecným správcem daně - právní úprava a základní pojmy</vt:lpstr>
      <vt:lpstr>Vymáhání nedoplatku na  místním poplatku obecným správcem daně - právní úprava a základní pojmy</vt:lpstr>
      <vt:lpstr>Organizační a kompetenční změny celní správy</vt:lpstr>
      <vt:lpstr>Pracovní porada odboru Správní činnosti Ministerstva financí se zástupci krajských úřadů, Magistrátu hl. m. Prahy a magistrátů statutárních měst konaná dne 12. 6. 2025</vt:lpstr>
      <vt:lpstr>Metodická pomůcka pro vymáhání nedoplatků obecným správcem daně</vt:lpstr>
      <vt:lpstr>Žádost správce poplatku o vymáhání místního poplatku obecnému správci</vt:lpstr>
      <vt:lpstr>Žádost správce poplatku o vymáhání místního poplatku obecnému správci v rámci dělené správy</vt:lpstr>
      <vt:lpstr>Žádost správce poplatku o vymáhání místního poplatku obecnému správci</vt:lpstr>
      <vt:lpstr>Žádost správce poplatku o vymáhání místního poplatku obecnému správci</vt:lpstr>
      <vt:lpstr>Povinnosti správce poplatku a obecného správce daně</vt:lpstr>
      <vt:lpstr>Kritéria pro výběr nedoplatků k předání obecnému správci daně</vt:lpstr>
      <vt:lpstr>Odpovědnost správce poplatku Nemožnost vzít žádost o vymáhání zpět </vt:lpstr>
      <vt:lpstr>Kompetenční důsledky předání nedoplatku k vymáhání obecnému správci daně</vt:lpstr>
      <vt:lpstr>Vymáhání nedoplatku a exekuční náklady</vt:lpstr>
      <vt:lpstr>Vymáhání nedoplatku a exekuční náklady</vt:lpstr>
      <vt:lpstr>Vymáhání nedoplatku a exekuční náklady</vt:lpstr>
      <vt:lpstr>Vymáhání nedoplatků nepatrné výše</vt:lpstr>
      <vt:lpstr>Vymáhání nedoplatků nepatrné výše</vt:lpstr>
      <vt:lpstr>Odpis nedoplatku</vt:lpstr>
      <vt:lpstr>Důvody pro odpis bagatelních nedoplatků</vt:lpstr>
      <vt:lpstr>Náležitosti platebních výměrů (§ 102 DŘ) </vt:lpstr>
      <vt:lpstr>Doručování platebních výměrů (§ 39 DŘ)</vt:lpstr>
      <vt:lpstr>Hromadný předpisný seznam </vt:lpstr>
      <vt:lpstr>Hromadné předpisné seznamy </vt:lpstr>
      <vt:lpstr>Prominutí poplatku - §16a ZMP</vt:lpstr>
      <vt:lpstr>Prominutí poplatku – příklad z praxe</vt:lpstr>
      <vt:lpstr>Prominutí poplatku – chyby v postupu správce poplatku</vt:lpstr>
      <vt:lpstr>Prominutí poplatku – chyby v postupu správce poplatku</vt:lpstr>
      <vt:lpstr>Prominutí poplatku – chyby v postupu správce poplatku</vt:lpstr>
      <vt:lpstr>Stavby podléhající poplatku za komunální odpad</vt:lpstr>
      <vt:lpstr>Zahradní chatka</vt:lpstr>
      <vt:lpstr>Zahradní chatka</vt:lpstr>
      <vt:lpstr>Poplatek za odpad z rekreačního objektu</vt:lpstr>
      <vt:lpstr>Jak postupovat v případě omylem zaslané platby?</vt:lpstr>
      <vt:lpstr>Prezentace aplikace PowerPoint</vt:lpstr>
      <vt:lpstr>Prezentace aplikace PowerPoint</vt:lpstr>
      <vt:lpstr>Stanovení poplatku vlastníkovi pozemku – užívání veřejného prostranství</vt:lpstr>
      <vt:lpstr>Kvalifikační předpoklady</vt:lpstr>
      <vt:lpstr>  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Žmolíková Darina</cp:lastModifiedBy>
  <cp:revision>411</cp:revision>
  <cp:lastPrinted>2022-05-03T13:53:06Z</cp:lastPrinted>
  <dcterms:created xsi:type="dcterms:W3CDTF">2021-08-21T22:30:26Z</dcterms:created>
  <dcterms:modified xsi:type="dcterms:W3CDTF">2025-12-04T08:04:31Z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0x0101001C176AD870A0C448B7EF302593BEBDDA</vt:lpwstr>
  </property>
</Properties>
</file>