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67" r:id="rId4"/>
    <p:sldId id="258" r:id="rId5"/>
    <p:sldId id="266" r:id="rId6"/>
    <p:sldId id="268" r:id="rId7"/>
    <p:sldId id="264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00"/>
    <a:srgbClr val="FEE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891E3D-BC50-4F38-AD0D-C7EE558B1E2C}" v="1" dt="2025-12-17T12:45:24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3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7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kvařilová Lucie" userId="a447d120-b706-4efe-b03c-412a6836983b" providerId="ADAL" clId="{179CB7D1-FA96-4EF4-B30A-B27F5CFC5E48}"/>
    <pc:docChg chg="custSel modSld">
      <pc:chgData name="Škvařilová Lucie" userId="a447d120-b706-4efe-b03c-412a6836983b" providerId="ADAL" clId="{179CB7D1-FA96-4EF4-B30A-B27F5CFC5E48}" dt="2025-12-22T06:35:03.514" v="54" actId="20577"/>
      <pc:docMkLst>
        <pc:docMk/>
      </pc:docMkLst>
      <pc:sldChg chg="modSp mod">
        <pc:chgData name="Škvařilová Lucie" userId="a447d120-b706-4efe-b03c-412a6836983b" providerId="ADAL" clId="{179CB7D1-FA96-4EF4-B30A-B27F5CFC5E48}" dt="2025-12-17T12:42:46.802" v="1" actId="20577"/>
        <pc:sldMkLst>
          <pc:docMk/>
          <pc:sldMk cId="2134653494" sldId="256"/>
        </pc:sldMkLst>
        <pc:spChg chg="mod">
          <ac:chgData name="Škvařilová Lucie" userId="a447d120-b706-4efe-b03c-412a6836983b" providerId="ADAL" clId="{179CB7D1-FA96-4EF4-B30A-B27F5CFC5E48}" dt="2025-12-17T12:42:46.802" v="1" actId="20577"/>
          <ac:spMkLst>
            <pc:docMk/>
            <pc:sldMk cId="2134653494" sldId="256"/>
            <ac:spMk id="2" creationId="{6A464F62-C66D-7747-AE1D-B98617324826}"/>
          </ac:spMkLst>
        </pc:spChg>
      </pc:sldChg>
      <pc:sldChg chg="modSp mod">
        <pc:chgData name="Škvařilová Lucie" userId="a447d120-b706-4efe-b03c-412a6836983b" providerId="ADAL" clId="{179CB7D1-FA96-4EF4-B30A-B27F5CFC5E48}" dt="2025-12-17T12:44:05.895" v="13" actId="20577"/>
        <pc:sldMkLst>
          <pc:docMk/>
          <pc:sldMk cId="2843767333" sldId="258"/>
        </pc:sldMkLst>
        <pc:spChg chg="mod">
          <ac:chgData name="Škvařilová Lucie" userId="a447d120-b706-4efe-b03c-412a6836983b" providerId="ADAL" clId="{179CB7D1-FA96-4EF4-B30A-B27F5CFC5E48}" dt="2025-12-17T12:44:05.895" v="13" actId="20577"/>
          <ac:spMkLst>
            <pc:docMk/>
            <pc:sldMk cId="2843767333" sldId="258"/>
            <ac:spMk id="3" creationId="{00000000-0000-0000-0000-000000000000}"/>
          </ac:spMkLst>
        </pc:spChg>
      </pc:sldChg>
      <pc:sldChg chg="modSp mod">
        <pc:chgData name="Škvařilová Lucie" userId="a447d120-b706-4efe-b03c-412a6836983b" providerId="ADAL" clId="{179CB7D1-FA96-4EF4-B30A-B27F5CFC5E48}" dt="2025-12-17T12:43:42.136" v="9" actId="20577"/>
        <pc:sldMkLst>
          <pc:docMk/>
          <pc:sldMk cId="1435551382" sldId="265"/>
        </pc:sldMkLst>
        <pc:spChg chg="mod">
          <ac:chgData name="Škvařilová Lucie" userId="a447d120-b706-4efe-b03c-412a6836983b" providerId="ADAL" clId="{179CB7D1-FA96-4EF4-B30A-B27F5CFC5E48}" dt="2025-12-17T12:43:42.136" v="9" actId="20577"/>
          <ac:spMkLst>
            <pc:docMk/>
            <pc:sldMk cId="1435551382" sldId="265"/>
            <ac:spMk id="2" creationId="{00000000-0000-0000-0000-000000000000}"/>
          </ac:spMkLst>
        </pc:spChg>
      </pc:sldChg>
      <pc:sldChg chg="modSp mod">
        <pc:chgData name="Škvařilová Lucie" userId="a447d120-b706-4efe-b03c-412a6836983b" providerId="ADAL" clId="{179CB7D1-FA96-4EF4-B30A-B27F5CFC5E48}" dt="2025-12-22T06:35:03.514" v="54" actId="20577"/>
        <pc:sldMkLst>
          <pc:docMk/>
          <pc:sldMk cId="371264786" sldId="266"/>
        </pc:sldMkLst>
        <pc:spChg chg="mod">
          <ac:chgData name="Škvařilová Lucie" userId="a447d120-b706-4efe-b03c-412a6836983b" providerId="ADAL" clId="{179CB7D1-FA96-4EF4-B30A-B27F5CFC5E48}" dt="2025-12-22T06:35:03.514" v="54" actId="20577"/>
          <ac:spMkLst>
            <pc:docMk/>
            <pc:sldMk cId="371264786" sldId="266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6DCAC-CE6C-F34D-BB40-15ED19D929C0}" type="datetimeFigureOut">
              <a:rPr lang="cs-CZ" smtClean="0"/>
              <a:t>22.12.2025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D35B-1E30-6B4F-BA7A-178A1A801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58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6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75BC3-4017-C342-A2A7-3958F6DBC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803EF-32E5-1145-A509-F7994F4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651C8-0589-0A4E-A648-43E7970689D8}" type="datetime1">
              <a:rPr lang="cs-CZ" smtClean="0"/>
              <a:t>22.12.2025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0D550-6A80-2244-AA4F-0A3275A4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316BE-2998-1E4A-83A9-D9050107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2E07EA-F260-7549-976E-B5A77B1A6F8B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936CAC-5922-E64E-B61E-0EBB8C2FF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3017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ý slide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CC4AAD7-5472-9243-9B53-33AAA4C37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96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AF84FE4-A791-154D-8D89-7AE14B2F0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6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Krajský úřad ZK</a:t>
            </a:r>
          </a:p>
          <a:p>
            <a:r>
              <a:rPr lang="cs-CZ" dirty="0"/>
              <a:t>Třída Tomáše Bati 21</a:t>
            </a:r>
          </a:p>
          <a:p>
            <a:r>
              <a:rPr lang="cs-CZ" dirty="0"/>
              <a:t>Zlín 761 90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4A837E-901A-C645-93E3-46FC598A67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660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EB467B-1B72-0844-8B4A-9B97214D320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D2B99-8320-C74A-A004-6A87A98F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6D43F-5937-FB4B-BEE5-73342504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98322F3-296F-D94B-BA69-5E3C08C45827}" type="datetime1">
              <a:rPr lang="cs-CZ" smtClean="0"/>
              <a:pPr/>
              <a:t>22.12.2025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DB1C5-5CB2-4642-83AF-2F13EDC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7E0B1-A765-BD4B-88A5-DD684EA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anchor="b"/>
          <a:lstStyle>
            <a:lvl1pPr>
              <a:defRPr sz="4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0A28088-5B5E-0D49-8009-650A01CA5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414610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F8C54-ADC3-FB41-8FA8-5442DAA0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CA4094-DA60-0047-89AF-3ECD26EBCBC6}" type="datetime1">
              <a:rPr lang="cs-CZ" smtClean="0"/>
              <a:t>22.12.2025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99A2F4-445F-3B40-9D23-8AB4D4F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D341A6C-DE7B-3344-BDB9-8EFB1402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7C209FA-AB6E-2841-B554-164C048E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9D1F263-5082-D040-8558-9E708E7123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0" i="1"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b="0" i="1" dirty="0">
                <a:latin typeface="Degular" pitchFamily="82" charset="0"/>
              </a:rPr>
              <a:t>zde vložte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240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301C3-EDD8-8443-9B23-624712369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F2C62-EAA8-FD46-AB0C-AFB46182D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FEBD6D-B94A-4C40-AA98-1C5062D6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44E17-280E-3341-A412-19E1FCCEF808}" type="datetime1">
              <a:rPr lang="cs-CZ" smtClean="0"/>
              <a:t>22.12.2025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001B55-F3D8-B245-916B-3D87F531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B028F9-C99B-2345-BCCE-D5C768B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83C6B9-51BF-354A-813E-1E819CCC41A1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A18D240-3BE2-B74D-A516-B0F270362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59856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60D600-9E1D-644E-955C-AB90DEDE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E7F195-0ECA-5B4E-A9CE-6F805D88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F282E-870E-E74D-944D-04EE93DE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5EF3A7-92DE-084B-987D-EA3639592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139B72-6DD2-A340-833A-5DC55CEC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E85617-9B28-DF47-BAEC-26C747C8C48A}" type="datetime1">
              <a:rPr lang="cs-CZ" smtClean="0"/>
              <a:t>22.12.2025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01F343-B190-BE48-9F5D-5B2FD4C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1B4949-59AC-7B49-9256-34E0F63B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F809C9-6CD1-224D-B38B-D9054EF10F1C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4AA426A-68B9-3C47-AFEB-D3AC3F0BF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7690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7392C5-49AE-E548-81A5-FC459F4C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9F845A-1646-B040-9BDE-B0949ABAA815}" type="datetime1">
              <a:rPr lang="cs-CZ" smtClean="0"/>
              <a:t>22.12.2025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EE62BF-0652-CC49-B1C6-740D979D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E27E5-F9AD-FA40-BB59-77DCC9C5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4FD313-B4A8-0A46-A50D-B31C9DA87A8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1BCA978-992E-9541-9BE1-4AF26B9D8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66573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66500E-7FAE-3947-9DAD-FBA5BC7E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C0A0B-5067-DE47-AFC8-F97D18BD4B1F}" type="datetime1">
              <a:rPr lang="cs-CZ" smtClean="0"/>
              <a:t>22.12.2025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8ACE9A-9F8E-CA4C-B782-EFD36998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900C6D-9313-3E4C-B392-797DCC38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97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F003-A3D3-034D-9720-A29A641D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C9885-78EF-7E49-B9B7-55A0262D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B5D9DD-0ECA-C54D-88FB-0C68D8DF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0A157-10E2-3A41-9082-3C345EC0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7CFD3-BCAB-884C-9D47-4C8AA78F6E8C}" type="datetime1">
              <a:rPr lang="cs-CZ" smtClean="0"/>
              <a:t>22.12.2025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4CFB0E-3ED7-644D-9D3C-61F36A5F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83830-1354-2D43-AE7D-380C4FE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88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6E36E-C6D9-964D-B45E-DBD89DD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845132-64BF-844A-8C4F-0A043DE08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262657-9F70-6F44-BA53-3669D8E3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32EC5D-74A5-B64D-AAF7-CD3ACB69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05ACCB-DF1B-A540-A5D2-32650422C0FD}" type="datetime1">
              <a:rPr lang="cs-CZ" smtClean="0"/>
              <a:t>22.12.2025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C7E311-A125-DB47-B7CE-65018DA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CC73E3-49F8-B845-AD36-F538603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74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BBF5F4-3DF4-D44B-9838-6CB84E6A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5FD67A-23F8-3A4C-8A09-6F2FFDD2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14E2A-7861-2E4E-AE70-2C50E156B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7EFC59B-10BD-D14D-AB9A-171FF071635D}" type="datetime1">
              <a:rPr lang="cs-CZ" smtClean="0"/>
              <a:pPr/>
              <a:t>22.12.2025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FCBC8-96E6-C244-ACD4-C5CE32D2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C4FB4-DF05-094A-A789-D60084923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15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64F62-C66D-7747-AE1D-B98617324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560" y="465365"/>
            <a:ext cx="10681878" cy="3027135"/>
          </a:xfrm>
        </p:spPr>
        <p:txBody>
          <a:bodyPr anchor="t">
            <a:normAutofit/>
          </a:bodyPr>
          <a:lstStyle/>
          <a:p>
            <a:r>
              <a:rPr lang="cs-CZ" sz="4800" dirty="0"/>
              <a:t>RP08-26 </a:t>
            </a:r>
            <a:br>
              <a:rPr lang="cs-CZ" sz="4800" dirty="0"/>
            </a:br>
            <a:r>
              <a:rPr lang="cs-CZ" sz="4800" dirty="0"/>
              <a:t>Podpora včelařství ve Zlínském kraji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70C84C-FA25-4B48-8EA5-40D03BC15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60" y="3492500"/>
            <a:ext cx="9144000" cy="1243998"/>
          </a:xfrm>
        </p:spPr>
        <p:txBody>
          <a:bodyPr anchor="t">
            <a:normAutofit/>
          </a:bodyPr>
          <a:lstStyle/>
          <a:p>
            <a:r>
              <a:rPr lang="cs-CZ" altLang="cs-CZ" dirty="0"/>
              <a:t>Lucie Škvařilová</a:t>
            </a:r>
          </a:p>
          <a:p>
            <a:r>
              <a:rPr lang="cs-CZ" altLang="cs-CZ" dirty="0"/>
              <a:t>Odbor životního prostředí a zemědělství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0ABEF9-ECA7-5A40-B7C6-1FD962DE9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5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cs typeface="Arial" panose="020B0604020202020204" pitchFamily="34" charset="0"/>
              </a:rPr>
              <a:t>Alokace programu: </a:t>
            </a:r>
          </a:p>
          <a:p>
            <a:pPr marL="0" indent="0">
              <a:buNone/>
              <a:defRPr/>
            </a:pPr>
            <a:r>
              <a:rPr lang="cs-CZ" altLang="cs-CZ" b="1" dirty="0">
                <a:cs typeface="Arial" panose="020B0604020202020204" pitchFamily="34" charset="0"/>
              </a:rPr>
              <a:t>	1 200 000 Kč</a:t>
            </a:r>
          </a:p>
          <a:p>
            <a:pPr>
              <a:defRPr/>
            </a:pPr>
            <a:r>
              <a:rPr lang="cs-CZ" altLang="cs-CZ" dirty="0">
                <a:cs typeface="Arial" panose="020B0604020202020204" pitchFamily="34" charset="0"/>
              </a:rPr>
              <a:t>Výše podpory na 1 projekt: </a:t>
            </a:r>
          </a:p>
          <a:p>
            <a:pPr marL="0" indent="0">
              <a:buNone/>
              <a:defRPr/>
            </a:pPr>
            <a:r>
              <a:rPr lang="cs-CZ" altLang="cs-CZ" b="1" dirty="0">
                <a:cs typeface="Arial" panose="020B0604020202020204" pitchFamily="34" charset="0"/>
              </a:rPr>
              <a:t>	7 000 – 12 000 Kč</a:t>
            </a:r>
          </a:p>
          <a:p>
            <a:pPr>
              <a:defRPr/>
            </a:pPr>
            <a:r>
              <a:rPr lang="cs-CZ" altLang="cs-CZ" dirty="0">
                <a:cs typeface="Arial" panose="020B0604020202020204" pitchFamily="34" charset="0"/>
              </a:rPr>
              <a:t>Doba realizace projektu: </a:t>
            </a:r>
          </a:p>
          <a:p>
            <a:pPr marL="0" indent="0">
              <a:buNone/>
              <a:defRPr/>
            </a:pPr>
            <a:r>
              <a:rPr lang="cs-CZ" altLang="cs-CZ" b="1" dirty="0">
                <a:cs typeface="Arial" panose="020B0604020202020204" pitchFamily="34" charset="0"/>
              </a:rPr>
              <a:t>	1. 1. 2026 - 4. 10. 2026</a:t>
            </a:r>
          </a:p>
          <a:p>
            <a:pPr>
              <a:defRPr/>
            </a:pPr>
            <a:r>
              <a:rPr lang="cs-CZ" altLang="cs-CZ" dirty="0">
                <a:cs typeface="Arial" panose="020B0604020202020204" pitchFamily="34" charset="0"/>
              </a:rPr>
              <a:t>1 žadatel = 1 žádosti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Informace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663" y="1481978"/>
            <a:ext cx="6352196" cy="408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51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9086589" y="5971827"/>
            <a:ext cx="2743200" cy="365125"/>
          </a:xfrm>
        </p:spPr>
        <p:txBody>
          <a:bodyPr/>
          <a:lstStyle/>
          <a:p>
            <a:fld id="{157D43A2-98E4-B24E-9228-7624BE346F8E}" type="slidenum">
              <a:rPr lang="cs-CZ" sz="4000" i="1" smtClean="0">
                <a:solidFill>
                  <a:schemeClr val="tx1"/>
                </a:solidFill>
              </a:rPr>
              <a:t>3</a:t>
            </a:fld>
            <a:endParaRPr lang="cs-CZ" sz="4000" i="1" dirty="0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90AC446F-4CCF-4040-98B5-D629E72C6432}"/>
              </a:ext>
            </a:extLst>
          </p:cNvPr>
          <p:cNvSpPr txBox="1">
            <a:spLocks/>
          </p:cNvSpPr>
          <p:nvPr/>
        </p:nvSpPr>
        <p:spPr>
          <a:xfrm>
            <a:off x="0" y="1679575"/>
            <a:ext cx="11264900" cy="46005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cs-CZ" dirty="0">
                <a:cs typeface="Arial" panose="020B0604020202020204" pitchFamily="34" charset="0"/>
              </a:rPr>
              <a:t>Maximální míra podpory:</a:t>
            </a:r>
            <a:r>
              <a:rPr lang="cs-CZ" altLang="cs-CZ" b="1" dirty="0">
                <a:cs typeface="Arial" panose="020B0604020202020204" pitchFamily="34" charset="0"/>
              </a:rPr>
              <a:t> 70% </a:t>
            </a:r>
            <a:r>
              <a:rPr lang="cs-CZ" altLang="cs-CZ" dirty="0">
                <a:cs typeface="Arial" panose="020B0604020202020204" pitchFamily="34" charset="0"/>
              </a:rPr>
              <a:t>z celkových způsobilých výdajů projektu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altLang="cs-CZ" dirty="0">
                <a:cs typeface="Arial" panose="020B0604020202020204" pitchFamily="34" charset="0"/>
              </a:rPr>
              <a:t>         - vyplácí se po schválení závěrečné zprávy a vyúčtování</a:t>
            </a:r>
          </a:p>
          <a:p>
            <a:pPr>
              <a:defRPr/>
            </a:pPr>
            <a:endParaRPr lang="cs-CZ" altLang="cs-CZ" sz="11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dirty="0">
                <a:cs typeface="Arial" panose="020B0604020202020204" pitchFamily="34" charset="0"/>
              </a:rPr>
              <a:t>Formulář žádosti je nutno odeslat elektronicky a zároveň předložit originál datovou schránkou, případně doručit podepsaný písemně. </a:t>
            </a:r>
          </a:p>
          <a:p>
            <a:pPr>
              <a:defRPr/>
            </a:pPr>
            <a:endParaRPr lang="cs-CZ" altLang="cs-CZ" sz="11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dirty="0">
                <a:cs typeface="Arial" panose="020B0604020202020204" pitchFamily="34" charset="0"/>
              </a:rPr>
              <a:t>Neinvestiční projekt.</a:t>
            </a:r>
          </a:p>
          <a:p>
            <a:pPr>
              <a:defRPr/>
            </a:pPr>
            <a:endParaRPr lang="cs-CZ" altLang="cs-CZ" sz="11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7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Okruh žadatelů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422026" y="1410790"/>
            <a:ext cx="6623253" cy="4872444"/>
          </a:xfrm>
        </p:spPr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b="1" dirty="0"/>
              <a:t>Žadatelem je fyzická osoba - zájmový včelař </a:t>
            </a:r>
            <a:endParaRPr lang="cs-CZ" dirty="0"/>
          </a:p>
          <a:p>
            <a:r>
              <a:rPr lang="cs-CZ" b="1" dirty="0"/>
              <a:t>žadatel dovršil v době podání žádosti věk 18 let, </a:t>
            </a:r>
            <a:endParaRPr lang="cs-CZ" dirty="0"/>
          </a:p>
          <a:p>
            <a:r>
              <a:rPr lang="cs-CZ" b="1" dirty="0"/>
              <a:t>žadatel nečerpal finanční prostředky na nákup včelařského vybavení z RP08-24, RP08-25 Podpora včelařství ve Zlínském kraji </a:t>
            </a:r>
            <a:endParaRPr lang="cs-CZ" dirty="0"/>
          </a:p>
          <a:p>
            <a:r>
              <a:rPr lang="pl-PL" dirty="0"/>
              <a:t>být přímo odpovědní za realizaci projektu, nepůsobit jako prostředník, </a:t>
            </a:r>
          </a:p>
          <a:p>
            <a:r>
              <a:rPr lang="cs-CZ" dirty="0"/>
              <a:t>mít stabilní a dostatečné zdroje financování </a:t>
            </a:r>
          </a:p>
          <a:p>
            <a:r>
              <a:rPr lang="cs-CZ" b="1" dirty="0"/>
              <a:t>Stanoviště včelstev musí být umístěno na území Zlínského kraje. 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7515281" y="1749267"/>
            <a:ext cx="4311650" cy="355282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1356930" y="5752647"/>
            <a:ext cx="470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cs-CZ" sz="4000" i="1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4376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sz="2400" b="1" dirty="0"/>
              <a:t>Nákup základního vybavení (povinné) – 3 až 6 ks nástavkových úlů s </a:t>
            </a:r>
            <a:r>
              <a:rPr lang="cs-CZ" sz="2400" b="1" dirty="0" err="1"/>
              <a:t>varroa</a:t>
            </a:r>
            <a:r>
              <a:rPr lang="cs-CZ" sz="2400" b="1" dirty="0"/>
              <a:t> dnem, 50 až 300 rámkových přířezů nebo rámků. </a:t>
            </a:r>
            <a:endParaRPr lang="cs-CZ" sz="2400" dirty="0"/>
          </a:p>
          <a:p>
            <a:r>
              <a:rPr lang="cs-CZ" sz="2400" b="1" dirty="0"/>
              <a:t>Nákup doporučeného vybavení (nepovinné): včelařský kuřák, rojáček, rozpěrák, voskové mezistěny, </a:t>
            </a:r>
            <a:r>
              <a:rPr lang="cs-CZ" sz="2400" b="1" dirty="0" err="1"/>
              <a:t>zatavovač</a:t>
            </a:r>
            <a:r>
              <a:rPr lang="cs-CZ" sz="2400" b="1" dirty="0"/>
              <a:t> mezistěn, napínač/</a:t>
            </a:r>
            <a:r>
              <a:rPr lang="cs-CZ" sz="2400" b="1" dirty="0" err="1"/>
              <a:t>zvlňovač</a:t>
            </a:r>
            <a:r>
              <a:rPr lang="cs-CZ" sz="2400" b="1" dirty="0"/>
              <a:t> drátků, výkluzy (usazené i neusazené v desce), barva na matky, včelařský drátek, mezerníky, hřebeny, včelařské hřebíčky, forma na sbíjení rámků, krmítko, mateří mřížka, izolátor matek (klícka), ochranné pomůcky (včelařský klobouk, blůza, oblek, rukavice, ochranná maska/respirátor). </a:t>
            </a:r>
            <a:endParaRPr lang="cs-CZ" sz="2400" dirty="0"/>
          </a:p>
          <a:p>
            <a:r>
              <a:rPr lang="cs-CZ" sz="2400" b="1" dirty="0"/>
              <a:t>Nákup osiva nebo sazenic medonosných rostlin (nepovinné) </a:t>
            </a:r>
            <a:endParaRPr lang="cs-CZ" sz="2400" dirty="0"/>
          </a:p>
          <a:p>
            <a:r>
              <a:rPr lang="cs-CZ" sz="2400" b="1" dirty="0"/>
              <a:t>Oddělky včelstev </a:t>
            </a:r>
            <a:r>
              <a:rPr lang="cs-CZ" sz="2400" b="1"/>
              <a:t>(nepovinné)- </a:t>
            </a:r>
            <a:r>
              <a:rPr lang="cs-CZ" sz="2400" b="1" dirty="0"/>
              <a:t>k oddělku kopii protokolu o laboratorním vyšetření na mor včelího plodu a hnilobu včelího plodu z </a:t>
            </a:r>
            <a:r>
              <a:rPr lang="cs-CZ" sz="2400" b="1"/>
              <a:t>akreditované laboratoře</a:t>
            </a:r>
            <a:endParaRPr lang="cs-CZ" sz="2400" b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Podporované aktivity</a:t>
            </a:r>
          </a:p>
        </p:txBody>
      </p:sp>
      <p:sp>
        <p:nvSpPr>
          <p:cNvPr id="7" name="Obdélník 6"/>
          <p:cNvSpPr/>
          <p:nvPr/>
        </p:nvSpPr>
        <p:spPr>
          <a:xfrm>
            <a:off x="11356535" y="5749540"/>
            <a:ext cx="470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cs-CZ" sz="4000" i="1" dirty="0">
                <a:solidFill>
                  <a:prstClr val="black"/>
                </a:solidFill>
                <a:latin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1264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altLang="cs-CZ" sz="2600" b="1" dirty="0">
                <a:cs typeface="Arial" panose="020B0604020202020204" pitchFamily="34" charset="0"/>
              </a:rPr>
              <a:t>Mgr. Lucie Škvařilová</a:t>
            </a:r>
          </a:p>
          <a:p>
            <a:pPr marL="0" indent="0">
              <a:buNone/>
              <a:defRPr/>
            </a:pPr>
            <a:r>
              <a:rPr lang="cs-CZ" altLang="cs-CZ" sz="2600" dirty="0">
                <a:cs typeface="Arial" panose="020B0604020202020204" pitchFamily="34" charset="0"/>
              </a:rPr>
              <a:t>   Odbor životního prostředí a zemědělství</a:t>
            </a:r>
          </a:p>
          <a:p>
            <a:pPr marL="0" indent="0">
              <a:buNone/>
              <a:defRPr/>
            </a:pPr>
            <a:r>
              <a:rPr lang="pl-PL" altLang="cs-CZ" sz="2600" dirty="0">
                <a:cs typeface="Arial" panose="020B0604020202020204" pitchFamily="34" charset="0"/>
              </a:rPr>
              <a:t>   Oddělení zemědělství, lesního hosp., myslivosti a rybářství</a:t>
            </a:r>
          </a:p>
          <a:p>
            <a:pPr marL="0" indent="0">
              <a:buNone/>
              <a:defRPr/>
            </a:pPr>
            <a:r>
              <a:rPr lang="pl-PL" altLang="cs-CZ" sz="2600" dirty="0">
                <a:cs typeface="Arial" panose="020B0604020202020204" pitchFamily="34" charset="0"/>
              </a:rPr>
              <a:t> </a:t>
            </a:r>
            <a:r>
              <a:rPr lang="cs-CZ" altLang="cs-CZ" sz="2600" dirty="0">
                <a:cs typeface="Arial" panose="020B0604020202020204" pitchFamily="34" charset="0"/>
              </a:rPr>
              <a:t>  telefon: 577 043 399</a:t>
            </a:r>
          </a:p>
          <a:p>
            <a:pPr marL="0" indent="0">
              <a:buNone/>
              <a:defRPr/>
            </a:pPr>
            <a:r>
              <a:rPr lang="cs-CZ" altLang="cs-CZ" sz="2600" dirty="0">
                <a:cs typeface="Arial" panose="020B0604020202020204" pitchFamily="34" charset="0"/>
              </a:rPr>
              <a:t>   email: lucie.skvarilova@zlinskykraj.cz</a:t>
            </a:r>
          </a:p>
          <a:p>
            <a:pPr>
              <a:defRPr/>
            </a:pPr>
            <a:endParaRPr lang="cs-CZ" altLang="cs-CZ" sz="26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sz="2600" b="1" dirty="0">
                <a:cs typeface="Arial" panose="020B0604020202020204" pitchFamily="34" charset="0"/>
              </a:rPr>
              <a:t>Ing. Zdeněk Florián</a:t>
            </a:r>
          </a:p>
          <a:p>
            <a:pPr marL="0" indent="0">
              <a:buNone/>
              <a:defRPr/>
            </a:pPr>
            <a:r>
              <a:rPr lang="cs-CZ" altLang="cs-CZ" sz="2600" dirty="0">
                <a:cs typeface="Arial" panose="020B0604020202020204" pitchFamily="34" charset="0"/>
              </a:rPr>
              <a:t>   Odbor životního prostředí a zemědělství</a:t>
            </a:r>
          </a:p>
          <a:p>
            <a:pPr marL="0" indent="0">
              <a:buNone/>
              <a:defRPr/>
            </a:pPr>
            <a:r>
              <a:rPr lang="pl-PL" altLang="cs-CZ" sz="2600" dirty="0">
                <a:cs typeface="Arial" panose="020B0604020202020204" pitchFamily="34" charset="0"/>
              </a:rPr>
              <a:t>   Oddělení zemědělství, lesního hosp., myslivosti </a:t>
            </a:r>
            <a:r>
              <a:rPr lang="pl-PL" altLang="cs-CZ" sz="2600">
                <a:cs typeface="Arial" panose="020B0604020202020204" pitchFamily="34" charset="0"/>
              </a:rPr>
              <a:t>a rybářství</a:t>
            </a:r>
            <a:endParaRPr lang="pl-PL" altLang="cs-CZ" sz="2600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pl-PL" altLang="cs-CZ" sz="2600" dirty="0">
                <a:cs typeface="Arial" panose="020B0604020202020204" pitchFamily="34" charset="0"/>
              </a:rPr>
              <a:t> </a:t>
            </a:r>
            <a:r>
              <a:rPr lang="cs-CZ" altLang="cs-CZ" sz="2600" dirty="0">
                <a:cs typeface="Arial" panose="020B0604020202020204" pitchFamily="34" charset="0"/>
              </a:rPr>
              <a:t>  telefon: 577 043 376</a:t>
            </a:r>
          </a:p>
          <a:p>
            <a:pPr marL="0" indent="0">
              <a:buNone/>
              <a:defRPr/>
            </a:pPr>
            <a:r>
              <a:rPr lang="cs-CZ" altLang="cs-CZ" sz="2600" dirty="0">
                <a:cs typeface="Arial" panose="020B0604020202020204" pitchFamily="34" charset="0"/>
              </a:rPr>
              <a:t>   email: zdenek.florian@zlinskykraj.cz</a:t>
            </a:r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Kontaktní osoby</a:t>
            </a:r>
          </a:p>
        </p:txBody>
      </p:sp>
    </p:spTree>
    <p:extLst>
      <p:ext uri="{BB962C8B-B14F-4D97-AF65-F5344CB8AC3E}">
        <p14:creationId xmlns:p14="http://schemas.microsoft.com/office/powerpoint/2010/main" val="1704287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52FA94F-0539-5D48-AA3C-3C74ED624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Děkujeme 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D410835F-0A28-BD49-B480-AA3D6E59BF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Lucie Škvařilová</a:t>
            </a:r>
          </a:p>
          <a:p>
            <a:r>
              <a:rPr lang="cs-CZ" dirty="0"/>
              <a:t>Odbor Životního prostředí a zemědělství</a:t>
            </a:r>
          </a:p>
          <a:p>
            <a:r>
              <a:rPr lang="cs-CZ" dirty="0"/>
              <a:t>Telefon: 577 043 399</a:t>
            </a:r>
          </a:p>
          <a:p>
            <a:r>
              <a:rPr lang="cs-CZ" dirty="0"/>
              <a:t>Email: lucie.skvarilova@zlinskykraj.cz</a:t>
            </a:r>
          </a:p>
        </p:txBody>
      </p:sp>
    </p:spTree>
    <p:extLst>
      <p:ext uri="{BB962C8B-B14F-4D97-AF65-F5344CB8AC3E}">
        <p14:creationId xmlns:p14="http://schemas.microsoft.com/office/powerpoint/2010/main" val="7454542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2652</TotalTime>
  <Words>405</Words>
  <Application>Microsoft Office PowerPoint</Application>
  <PresentationFormat>Širokoúhlá obrazovka</PresentationFormat>
  <Paragraphs>54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Degular</vt:lpstr>
      <vt:lpstr>Wingdings</vt:lpstr>
      <vt:lpstr>Motiv Office</vt:lpstr>
      <vt:lpstr>RP08-26  Podpora včelařství ve Zlínském kraji</vt:lpstr>
      <vt:lpstr>Základní Informace</vt:lpstr>
      <vt:lpstr>Podmínky</vt:lpstr>
      <vt:lpstr>Okruh žadatelů</vt:lpstr>
      <vt:lpstr>Podporované aktivity</vt:lpstr>
      <vt:lpstr>Kontaktní osoby</vt:lpstr>
      <vt:lpstr>Děkujeme 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Zajištění veřejné dopravy ZK od 15.12.2019</dc:title>
  <dc:creator>Quang Milan Nguyen</dc:creator>
  <cp:lastModifiedBy>Škvařilová Lucie</cp:lastModifiedBy>
  <cp:revision>22</cp:revision>
  <dcterms:created xsi:type="dcterms:W3CDTF">2021-08-21T22:30:26Z</dcterms:created>
  <dcterms:modified xsi:type="dcterms:W3CDTF">2025-12-22T06:35:06Z</dcterms:modified>
</cp:coreProperties>
</file>