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11"/>
  </p:notesMasterIdLst>
  <p:handoutMasterIdLst>
    <p:handoutMasterId r:id="rId12"/>
  </p:handoutMasterIdLst>
  <p:sldIdLst>
    <p:sldId id="416" r:id="rId3"/>
    <p:sldId id="417" r:id="rId4"/>
    <p:sldId id="423" r:id="rId5"/>
    <p:sldId id="422" r:id="rId6"/>
    <p:sldId id="410" r:id="rId7"/>
    <p:sldId id="413" r:id="rId8"/>
    <p:sldId id="415" r:id="rId9"/>
    <p:sldId id="363" r:id="rId10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11"/>
    <a:srgbClr val="143770"/>
    <a:srgbClr val="143970"/>
    <a:srgbClr val="0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48ADE-4F04-4A36-8D04-264D7073D6E6}" v="34" dt="2026-01-05T09:11:35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5" autoAdjust="0"/>
    <p:restoredTop sz="95033" autoAdjust="0"/>
  </p:normalViewPr>
  <p:slideViewPr>
    <p:cSldViewPr>
      <p:cViewPr varScale="1">
        <p:scale>
          <a:sx n="78" d="100"/>
          <a:sy n="7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ůbková Soňa" userId="4970e071-f101-497b-bb2a-595cff77c806" providerId="ADAL" clId="{5DBEC881-8E5C-4716-B3C0-64D2668AC571}"/>
    <pc:docChg chg="undo custSel addSld delSld modSld modNotesMaster modHandout">
      <pc:chgData name="Zůbková Soňa" userId="4970e071-f101-497b-bb2a-595cff77c806" providerId="ADAL" clId="{5DBEC881-8E5C-4716-B3C0-64D2668AC571}" dt="2026-01-05T09:18:04.505" v="2264" actId="21"/>
      <pc:docMkLst>
        <pc:docMk/>
      </pc:docMkLst>
      <pc:sldChg chg="modSp mod">
        <pc:chgData name="Zůbková Soňa" userId="4970e071-f101-497b-bb2a-595cff77c806" providerId="ADAL" clId="{5DBEC881-8E5C-4716-B3C0-64D2668AC571}" dt="2026-01-05T09:14:40.312" v="2248" actId="255"/>
        <pc:sldMkLst>
          <pc:docMk/>
          <pc:sldMk cId="3026838320" sldId="410"/>
        </pc:sldMkLst>
        <pc:spChg chg="mod">
          <ac:chgData name="Zůbková Soňa" userId="4970e071-f101-497b-bb2a-595cff77c806" providerId="ADAL" clId="{5DBEC881-8E5C-4716-B3C0-64D2668AC571}" dt="2026-01-05T09:14:40.312" v="2248" actId="255"/>
          <ac:spMkLst>
            <pc:docMk/>
            <pc:sldMk cId="3026838320" sldId="410"/>
            <ac:spMk id="2" creationId="{AE9F03A2-F4C6-C54A-A5C4-2CF1BB5DB16E}"/>
          </ac:spMkLst>
        </pc:spChg>
        <pc:spChg chg="mod">
          <ac:chgData name="Zůbková Soňa" userId="4970e071-f101-497b-bb2a-595cff77c806" providerId="ADAL" clId="{5DBEC881-8E5C-4716-B3C0-64D2668AC571}" dt="2025-12-29T11:56:22.610" v="2150" actId="255"/>
          <ac:spMkLst>
            <pc:docMk/>
            <pc:sldMk cId="3026838320" sldId="410"/>
            <ac:spMk id="4" creationId="{46D7CB40-7719-2548-8D11-9EEE490D01D8}"/>
          </ac:spMkLst>
        </pc:spChg>
      </pc:sldChg>
      <pc:sldChg chg="modSp mod">
        <pc:chgData name="Zůbková Soňa" userId="4970e071-f101-497b-bb2a-595cff77c806" providerId="ADAL" clId="{5DBEC881-8E5C-4716-B3C0-64D2668AC571}" dt="2026-01-05T09:18:04.505" v="2264" actId="21"/>
        <pc:sldMkLst>
          <pc:docMk/>
          <pc:sldMk cId="171319887" sldId="413"/>
        </pc:sldMkLst>
        <pc:spChg chg="mod">
          <ac:chgData name="Zůbková Soňa" userId="4970e071-f101-497b-bb2a-595cff77c806" providerId="ADAL" clId="{5DBEC881-8E5C-4716-B3C0-64D2668AC571}" dt="2026-01-05T09:18:04.505" v="2264" actId="21"/>
          <ac:spMkLst>
            <pc:docMk/>
            <pc:sldMk cId="171319887" sldId="413"/>
            <ac:spMk id="2" creationId="{AE9F03A2-F4C6-C54A-A5C4-2CF1BB5DB16E}"/>
          </ac:spMkLst>
        </pc:spChg>
        <pc:spChg chg="mod">
          <ac:chgData name="Zůbková Soňa" userId="4970e071-f101-497b-bb2a-595cff77c806" providerId="ADAL" clId="{5DBEC881-8E5C-4716-B3C0-64D2668AC571}" dt="2025-12-29T11:56:52.054" v="2151" actId="255"/>
          <ac:spMkLst>
            <pc:docMk/>
            <pc:sldMk cId="171319887" sldId="413"/>
            <ac:spMk id="4" creationId="{46D7CB40-7719-2548-8D11-9EEE490D01D8}"/>
          </ac:spMkLst>
        </pc:spChg>
      </pc:sldChg>
      <pc:sldChg chg="modSp mod">
        <pc:chgData name="Zůbková Soňa" userId="4970e071-f101-497b-bb2a-595cff77c806" providerId="ADAL" clId="{5DBEC881-8E5C-4716-B3C0-64D2668AC571}" dt="2025-12-29T11:56:59.452" v="2152" actId="255"/>
        <pc:sldMkLst>
          <pc:docMk/>
          <pc:sldMk cId="1135285376" sldId="415"/>
        </pc:sldMkLst>
        <pc:spChg chg="mod">
          <ac:chgData name="Zůbková Soňa" userId="4970e071-f101-497b-bb2a-595cff77c806" providerId="ADAL" clId="{5DBEC881-8E5C-4716-B3C0-64D2668AC571}" dt="2025-12-29T11:56:59.452" v="2152" actId="255"/>
          <ac:spMkLst>
            <pc:docMk/>
            <pc:sldMk cId="1135285376" sldId="415"/>
            <ac:spMk id="4" creationId="{46D7CB40-7719-2548-8D11-9EEE490D01D8}"/>
          </ac:spMkLst>
        </pc:spChg>
      </pc:sldChg>
      <pc:sldChg chg="modSp new mod">
        <pc:chgData name="Zůbková Soňa" userId="4970e071-f101-497b-bb2a-595cff77c806" providerId="ADAL" clId="{5DBEC881-8E5C-4716-B3C0-64D2668AC571}" dt="2025-12-29T09:47:01.941" v="541" actId="1076"/>
        <pc:sldMkLst>
          <pc:docMk/>
          <pc:sldMk cId="176935866" sldId="416"/>
        </pc:sldMkLst>
        <pc:spChg chg="mod">
          <ac:chgData name="Zůbková Soňa" userId="4970e071-f101-497b-bb2a-595cff77c806" providerId="ADAL" clId="{5DBEC881-8E5C-4716-B3C0-64D2668AC571}" dt="2025-12-29T09:47:01.941" v="541" actId="1076"/>
          <ac:spMkLst>
            <pc:docMk/>
            <pc:sldMk cId="176935866" sldId="416"/>
            <ac:spMk id="2" creationId="{88F1A934-5FC8-69F2-9B03-13222E1B8E71}"/>
          </ac:spMkLst>
        </pc:spChg>
        <pc:spChg chg="mod">
          <ac:chgData name="Zůbková Soňa" userId="4970e071-f101-497b-bb2a-595cff77c806" providerId="ADAL" clId="{5DBEC881-8E5C-4716-B3C0-64D2668AC571}" dt="2025-12-29T09:35:58.068" v="73" actId="20577"/>
          <ac:spMkLst>
            <pc:docMk/>
            <pc:sldMk cId="176935866" sldId="416"/>
            <ac:spMk id="3" creationId="{4FCA6659-1E01-4D93-CD88-F56E14FAEEBE}"/>
          </ac:spMkLst>
        </pc:spChg>
      </pc:sldChg>
      <pc:sldChg chg="modSp new mod">
        <pc:chgData name="Zůbková Soňa" userId="4970e071-f101-497b-bb2a-595cff77c806" providerId="ADAL" clId="{5DBEC881-8E5C-4716-B3C0-64D2668AC571}" dt="2026-01-05T08:51:07.889" v="2208" actId="27636"/>
        <pc:sldMkLst>
          <pc:docMk/>
          <pc:sldMk cId="2856938920" sldId="417"/>
        </pc:sldMkLst>
        <pc:spChg chg="mod">
          <ac:chgData name="Zůbková Soňa" userId="4970e071-f101-497b-bb2a-595cff77c806" providerId="ADAL" clId="{5DBEC881-8E5C-4716-B3C0-64D2668AC571}" dt="2026-01-05T08:51:07.889" v="2208" actId="27636"/>
          <ac:spMkLst>
            <pc:docMk/>
            <pc:sldMk cId="2856938920" sldId="417"/>
            <ac:spMk id="2" creationId="{BC1A3B8E-3874-86B5-1527-F81F4DAA3D5C}"/>
          </ac:spMkLst>
        </pc:spChg>
        <pc:spChg chg="mod">
          <ac:chgData name="Zůbková Soňa" userId="4970e071-f101-497b-bb2a-595cff77c806" providerId="ADAL" clId="{5DBEC881-8E5C-4716-B3C0-64D2668AC571}" dt="2025-12-29T09:39:40.365" v="144"/>
          <ac:spMkLst>
            <pc:docMk/>
            <pc:sldMk cId="2856938920" sldId="417"/>
            <ac:spMk id="3" creationId="{95A12E0B-C492-1EBF-81E0-987FDD6CC7A3}"/>
          </ac:spMkLst>
        </pc:spChg>
      </pc:sldChg>
      <pc:sldChg chg="modSp new mod">
        <pc:chgData name="Zůbková Soňa" userId="4970e071-f101-497b-bb2a-595cff77c806" providerId="ADAL" clId="{5DBEC881-8E5C-4716-B3C0-64D2668AC571}" dt="2025-12-29T11:36:55.264" v="1959" actId="113"/>
        <pc:sldMkLst>
          <pc:docMk/>
          <pc:sldMk cId="3430973545" sldId="422"/>
        </pc:sldMkLst>
        <pc:spChg chg="mod">
          <ac:chgData name="Zůbková Soňa" userId="4970e071-f101-497b-bb2a-595cff77c806" providerId="ADAL" clId="{5DBEC881-8E5C-4716-B3C0-64D2668AC571}" dt="2025-12-29T11:36:55.264" v="1959" actId="113"/>
          <ac:spMkLst>
            <pc:docMk/>
            <pc:sldMk cId="3430973545" sldId="422"/>
            <ac:spMk id="2" creationId="{E785B3F1-C3DC-F6C3-D084-99B790170FBB}"/>
          </ac:spMkLst>
        </pc:spChg>
        <pc:spChg chg="mod">
          <ac:chgData name="Zůbková Soňa" userId="4970e071-f101-497b-bb2a-595cff77c806" providerId="ADAL" clId="{5DBEC881-8E5C-4716-B3C0-64D2668AC571}" dt="2025-12-29T10:56:56.344" v="1276"/>
          <ac:spMkLst>
            <pc:docMk/>
            <pc:sldMk cId="3430973545" sldId="422"/>
            <ac:spMk id="3" creationId="{E35F0D8B-9700-CB84-3334-061F35306E53}"/>
          </ac:spMkLst>
        </pc:spChg>
      </pc:sldChg>
      <pc:sldChg chg="modSp new mod">
        <pc:chgData name="Zůbková Soňa" userId="4970e071-f101-497b-bb2a-595cff77c806" providerId="ADAL" clId="{5DBEC881-8E5C-4716-B3C0-64D2668AC571}" dt="2025-12-29T11:58:04.082" v="2162" actId="20577"/>
        <pc:sldMkLst>
          <pc:docMk/>
          <pc:sldMk cId="58674092" sldId="423"/>
        </pc:sldMkLst>
        <pc:spChg chg="mod">
          <ac:chgData name="Zůbková Soňa" userId="4970e071-f101-497b-bb2a-595cff77c806" providerId="ADAL" clId="{5DBEC881-8E5C-4716-B3C0-64D2668AC571}" dt="2025-12-29T11:58:04.082" v="2162" actId="20577"/>
          <ac:spMkLst>
            <pc:docMk/>
            <pc:sldMk cId="58674092" sldId="423"/>
            <ac:spMk id="2" creationId="{56D2C1C1-C2EC-2B56-C6F0-434DB9BBA187}"/>
          </ac:spMkLst>
        </pc:spChg>
        <pc:spChg chg="mod">
          <ac:chgData name="Zůbková Soňa" userId="4970e071-f101-497b-bb2a-595cff77c806" providerId="ADAL" clId="{5DBEC881-8E5C-4716-B3C0-64D2668AC571}" dt="2025-12-29T11:55:15.191" v="2148"/>
          <ac:spMkLst>
            <pc:docMk/>
            <pc:sldMk cId="58674092" sldId="423"/>
            <ac:spMk id="3" creationId="{7398A7BB-7A75-8C31-458E-D62187DDD5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B4E2-0A6A-40D1-BC2C-BD6EF1D9D6A0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B658-6E2B-49BE-9D82-B1503BFDE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1124D8-FEA1-41E9-9A07-C495CCD2BB12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0703517-A580-4847-A9C8-6A784F030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1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964074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08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85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5194089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49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3818958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646753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052256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9917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4739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8160822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95288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7389022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49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02127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844716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7849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54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460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163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99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na.koplikova@zlinskykraj.cz" TargetMode="External"/><Relationship Id="rId2" Type="http://schemas.openxmlformats.org/officeDocument/2006/relationships/hyperlink" Target="mailto:hana.vankova@kr-zlinsky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1A934-5FC8-69F2-9B03-13222E1B8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338" y="908720"/>
            <a:ext cx="11217324" cy="3671986"/>
          </a:xfrm>
        </p:spPr>
        <p:txBody>
          <a:bodyPr/>
          <a:lstStyle/>
          <a:p>
            <a:r>
              <a:rPr lang="cs-CZ" dirty="0"/>
              <a:t>RP11-26 </a:t>
            </a:r>
            <a:br>
              <a:rPr lang="cs-CZ" dirty="0"/>
            </a:br>
            <a:br>
              <a:rPr lang="cs-CZ" dirty="0"/>
            </a:br>
            <a:r>
              <a:rPr lang="cs-CZ" sz="8000" dirty="0"/>
              <a:t>BESIP Zlínského kraje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CA6659-1E01-4D93-CD88-F56E14FAE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767" y="5157192"/>
            <a:ext cx="6320780" cy="1007690"/>
          </a:xfrm>
        </p:spPr>
        <p:txBody>
          <a:bodyPr/>
          <a:lstStyle/>
          <a:p>
            <a:r>
              <a:rPr lang="cs-CZ" dirty="0"/>
              <a:t>Soňa Zůbková </a:t>
            </a:r>
          </a:p>
          <a:p>
            <a:r>
              <a:rPr lang="cs-CZ" dirty="0"/>
              <a:t>Odbor strategického rozvoje kraje</a:t>
            </a:r>
          </a:p>
        </p:txBody>
      </p:sp>
    </p:spTree>
    <p:extLst>
      <p:ext uri="{BB962C8B-B14F-4D97-AF65-F5344CB8AC3E}">
        <p14:creationId xmlns:p14="http://schemas.microsoft.com/office/powerpoint/2010/main" val="1769358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C1A3B8E-3874-86B5-1527-F81F4DAA3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Dotační titul: </a:t>
            </a:r>
            <a:r>
              <a:rPr lang="cs-CZ" b="1" dirty="0"/>
              <a:t>Dětská dopravní hřiště </a:t>
            </a:r>
          </a:p>
          <a:p>
            <a:r>
              <a:rPr lang="cs-CZ" dirty="0">
                <a:solidFill>
                  <a:srgbClr val="FF0000"/>
                </a:solidFill>
              </a:rPr>
              <a:t>Celková finanční alokace Programu: </a:t>
            </a:r>
            <a:r>
              <a:rPr lang="cs-CZ" b="1" dirty="0"/>
              <a:t>2 350 000 Kč </a:t>
            </a:r>
          </a:p>
          <a:p>
            <a:r>
              <a:rPr lang="cs-CZ" dirty="0">
                <a:solidFill>
                  <a:srgbClr val="FF0000"/>
                </a:solidFill>
              </a:rPr>
              <a:t>Podporované aktivity </a:t>
            </a:r>
            <a:r>
              <a:rPr lang="cs-CZ" dirty="0"/>
              <a:t>(uvedené aktivity lze kombinovat): </a:t>
            </a:r>
          </a:p>
          <a:p>
            <a:pPr>
              <a:buFontTx/>
              <a:buChar char="-"/>
            </a:pPr>
            <a:r>
              <a:rPr lang="cs-CZ" dirty="0"/>
              <a:t>zajištění provozu dětského dopravního hřiště </a:t>
            </a:r>
          </a:p>
          <a:p>
            <a:pPr>
              <a:buFontTx/>
              <a:buChar char="-"/>
            </a:pPr>
            <a:r>
              <a:rPr lang="cs-CZ" dirty="0"/>
              <a:t>organizace a zajištění okresního kola dopravní soutěže mladých cyklistů </a:t>
            </a:r>
          </a:p>
          <a:p>
            <a:pPr>
              <a:buFontTx/>
              <a:buChar char="-"/>
            </a:pPr>
            <a:r>
              <a:rPr lang="cs-CZ" dirty="0"/>
              <a:t>organizace a zajištění krajského kola dopravní soutěže mladých cyklistů a neslyšících </a:t>
            </a:r>
          </a:p>
          <a:p>
            <a:pPr>
              <a:buFontTx/>
              <a:buChar char="-"/>
            </a:pPr>
            <a:r>
              <a:rPr lang="cs-CZ" dirty="0"/>
              <a:t>vzdělávací a volnočasové aktivity pro děti v oblasti BESIP realizované na dětském dopravním hřišti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5A12E0B-C492-1EBF-81E0-987FDD6C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RP11-26 BESIP Zlínského kraje</a:t>
            </a:r>
          </a:p>
        </p:txBody>
      </p:sp>
    </p:spTree>
    <p:extLst>
      <p:ext uri="{BB962C8B-B14F-4D97-AF65-F5344CB8AC3E}">
        <p14:creationId xmlns:p14="http://schemas.microsoft.com/office/powerpoint/2010/main" val="28569389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6D2C1C1-C2EC-2B56-C6F0-434DB9BBA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Minimální a maximální výše dotace: </a:t>
            </a:r>
          </a:p>
          <a:p>
            <a:pPr>
              <a:buFontTx/>
              <a:buChar char="-"/>
            </a:pPr>
            <a:r>
              <a:rPr lang="cs-CZ" dirty="0"/>
              <a:t>minimální výše dotace na 1 DDH: </a:t>
            </a:r>
            <a:r>
              <a:rPr lang="cs-CZ" b="1" dirty="0"/>
              <a:t>100 000 Kč </a:t>
            </a:r>
          </a:p>
          <a:p>
            <a:pPr>
              <a:buFontTx/>
              <a:buChar char="-"/>
            </a:pPr>
            <a:r>
              <a:rPr lang="cs-CZ" dirty="0"/>
              <a:t>maximální výše dotace na 1 DDH: </a:t>
            </a:r>
            <a:r>
              <a:rPr lang="cs-CZ" b="1" dirty="0"/>
              <a:t>350 000 Kč </a:t>
            </a:r>
          </a:p>
          <a:p>
            <a:r>
              <a:rPr lang="cs-CZ" dirty="0">
                <a:solidFill>
                  <a:srgbClr val="FF0000"/>
                </a:solidFill>
              </a:rPr>
              <a:t>Maximální míra dotace z rozpočtu ZK: </a:t>
            </a:r>
            <a:r>
              <a:rPr lang="cs-CZ" b="1" dirty="0"/>
              <a:t>50 %</a:t>
            </a:r>
            <a:r>
              <a:rPr lang="cs-CZ" dirty="0"/>
              <a:t> z celkových způsobilých výdajů projektu </a:t>
            </a:r>
          </a:p>
          <a:p>
            <a:r>
              <a:rPr lang="cs-CZ" dirty="0">
                <a:solidFill>
                  <a:srgbClr val="FF0000"/>
                </a:solidFill>
              </a:rPr>
              <a:t>Velikost projektu: </a:t>
            </a:r>
            <a:r>
              <a:rPr lang="cs-CZ" dirty="0"/>
              <a:t>neexistuje žádné omezení týkající se výše celkových způsobilých výdajů </a:t>
            </a:r>
          </a:p>
          <a:p>
            <a:r>
              <a:rPr lang="cs-CZ" sz="2600" dirty="0">
                <a:solidFill>
                  <a:srgbClr val="FF0000"/>
                </a:solidFill>
              </a:rPr>
              <a:t>Způsobilost projektu: </a:t>
            </a:r>
          </a:p>
          <a:p>
            <a:pPr>
              <a:buFontTx/>
              <a:buChar char="-"/>
            </a:pPr>
            <a:r>
              <a:rPr lang="cs-CZ" sz="2600" b="1" dirty="0"/>
              <a:t>neinvestiční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jedno DDH může být podpořeno pouze z </a:t>
            </a:r>
            <a:r>
              <a:rPr lang="cs-CZ" sz="2600" b="1" dirty="0"/>
              <a:t>jednoho</a:t>
            </a:r>
            <a:r>
              <a:rPr lang="cs-CZ" sz="2600" dirty="0"/>
              <a:t> Projektu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98A7BB-7A75-8C31-458E-D62187DD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RP11-26 BESIP Zlínského kraje</a:t>
            </a:r>
          </a:p>
        </p:txBody>
      </p:sp>
    </p:spTree>
    <p:extLst>
      <p:ext uri="{BB962C8B-B14F-4D97-AF65-F5344CB8AC3E}">
        <p14:creationId xmlns:p14="http://schemas.microsoft.com/office/powerpoint/2010/main" val="586740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785B3F1-C3DC-F6C3-D084-99B79017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9352"/>
            <a:ext cx="11686926" cy="499000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b="1" dirty="0"/>
              <a:t>Obecné podmínky realizace projektu: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FF0000"/>
                </a:solidFill>
              </a:rPr>
              <a:t>Doba realizace projektu: </a:t>
            </a:r>
            <a:r>
              <a:rPr lang="cs-CZ" sz="2800" b="1" dirty="0"/>
              <a:t>1. 1. 2026 – 31. 12. 2026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800" dirty="0">
                <a:solidFill>
                  <a:srgbClr val="FF0000"/>
                </a:solidFill>
              </a:rPr>
              <a:t>Místo realizace projektu: </a:t>
            </a:r>
            <a:r>
              <a:rPr lang="cs-CZ" sz="2800" dirty="0"/>
              <a:t>území Zlínského kraje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800" dirty="0">
                <a:solidFill>
                  <a:srgbClr val="FF0000"/>
                </a:solidFill>
              </a:rPr>
              <a:t>Způsobilí žadatelé: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2800" b="1" dirty="0"/>
              <a:t>vlastníci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dětských dopravních hřišť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2800" b="1" dirty="0"/>
              <a:t>provozovatelé</a:t>
            </a:r>
            <a:r>
              <a:rPr lang="cs-CZ" sz="2800" dirty="0"/>
              <a:t> dětských dopravních hřišť (existuje právní jednání účinné ke dni podání žádosti upravující podmínky provozu DDH mezi vlastníkem a provozovatelem a zároveň provozovatel ke dni podání žádosti DDH fakticky provozuje)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35F0D8B-9700-CB84-3334-061F3530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RP11-26 BESIP Zlínského kraje</a:t>
            </a:r>
          </a:p>
        </p:txBody>
      </p:sp>
    </p:spTree>
    <p:extLst>
      <p:ext uri="{BB962C8B-B14F-4D97-AF65-F5344CB8AC3E}">
        <p14:creationId xmlns:p14="http://schemas.microsoft.com/office/powerpoint/2010/main" val="34309735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7158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solidFill>
                  <a:srgbClr val="FF0000"/>
                </a:solidFill>
              </a:rPr>
              <a:t>Způsobilé výdaje projektu </a:t>
            </a:r>
            <a:r>
              <a:rPr lang="cs-CZ" sz="2200" b="1" dirty="0"/>
              <a:t>= výdaje na zboží a služby související s realizací projektu a pořízené v době realizace projektu :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cs-CZ" sz="2200" dirty="0"/>
              <a:t>osobní výdaje osob, které se podílejí na organizačním zajištění preventivně informačních, vzdělávacích a volnočasových aktivit a osob zajišťujících provoz dětského hřiště (</a:t>
            </a:r>
            <a:r>
              <a:rPr lang="cs-CZ" sz="2200" b="1" dirty="0"/>
              <a:t>je stanovena max. hrubá hodinová sazba jednotlivých pracovních pozic</a:t>
            </a:r>
            <a:r>
              <a:rPr lang="cs-CZ" sz="2200" dirty="0"/>
              <a:t>)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cs-CZ" sz="2200" dirty="0"/>
              <a:t>nákup zařízení s dobou použitelnosti delší než 1 rok, jehož ocenění nepřevyšuje částku </a:t>
            </a:r>
            <a:r>
              <a:rPr lang="cs-CZ" sz="2200" b="1" dirty="0"/>
              <a:t>40 tis. Kč </a:t>
            </a:r>
            <a:r>
              <a:rPr lang="cs-CZ" sz="2200" dirty="0"/>
              <a:t>(drobný dlouhodobý hmotný majetek)/</a:t>
            </a:r>
            <a:r>
              <a:rPr lang="cs-CZ" sz="2200" b="1" dirty="0"/>
              <a:t>60 tis. Kč </a:t>
            </a:r>
            <a:r>
              <a:rPr lang="cs-CZ" sz="2200" dirty="0"/>
              <a:t>(dlouhodobý nehmotný majetek) – </a:t>
            </a:r>
            <a:r>
              <a:rPr lang="cs-CZ" sz="2200" b="1" dirty="0"/>
              <a:t>musí být v době realizace projektu použity opakovaně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cs-CZ" sz="2200" dirty="0"/>
              <a:t>spotřební zboží a materiál s dobou použitelnosti kratší než 1 rok, který slouží k zajištění realizace akce/aktivity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cs-CZ" sz="2200" dirty="0"/>
              <a:t>nákup služeb pro provoz dětského dopravního hřiště (např. služby lektora, správa hřiště, úklid, zabezpečení, apod.)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400" smtClean="0"/>
              <a:pPr/>
              <a:t>5</a:t>
            </a:fld>
            <a:endParaRPr lang="cs-CZ" sz="1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900" spc="-100" dirty="0"/>
              <a:t>RP11-26 BESIP Zlínského kraje</a:t>
            </a:r>
            <a:br>
              <a:rPr lang="cs-CZ" spc="-100" dirty="0"/>
            </a:br>
            <a:endParaRPr lang="cs-CZ" spc="-100" dirty="0"/>
          </a:p>
        </p:txBody>
      </p:sp>
    </p:spTree>
    <p:extLst>
      <p:ext uri="{BB962C8B-B14F-4D97-AF65-F5344CB8AC3E}">
        <p14:creationId xmlns:p14="http://schemas.microsoft.com/office/powerpoint/2010/main" val="30268383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2837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cs-CZ" sz="4000" dirty="0"/>
              <a:t>opravy a údržba dětského dopravního hřiště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cs-CZ" sz="4000" dirty="0"/>
              <a:t>spotřeba vody, paliv, energie, svoz odpadu, apod.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cs-CZ" sz="4000" dirty="0"/>
              <a:t>nájem zařízení/operativní leasing </a:t>
            </a:r>
            <a:endParaRPr lang="pl-PL" sz="4000" dirty="0"/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4000" dirty="0"/>
              <a:t>cestovní náhrady osob podílejících se na realizaci projektu </a:t>
            </a:r>
            <a:r>
              <a:rPr lang="cs-CZ" sz="4000" dirty="0"/>
              <a:t>(jízdné, ubytování, stravování)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cs-CZ" sz="4000" dirty="0"/>
              <a:t>cestovní náhrady účastníků akcí (jízdné, ubytování, stravování) </a:t>
            </a:r>
            <a:endParaRPr lang="cs-CZ" sz="4000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cs-CZ" sz="5100" dirty="0">
                <a:solidFill>
                  <a:srgbClr val="FF0000"/>
                </a:solidFill>
              </a:rPr>
              <a:t>Nezpůsobilé výdaje projektu: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cs-CZ" sz="4000" dirty="0"/>
              <a:t>výdaje nesouvisející s realizací projektu </a:t>
            </a:r>
          </a:p>
          <a:p>
            <a:pPr marL="0" indent="0">
              <a:buNone/>
            </a:pPr>
            <a:r>
              <a:rPr lang="cs-CZ" sz="4000" dirty="0"/>
              <a:t>- všechny ostatní výdaje, které nejsou uvedeny ve způsobilých výdajích</a:t>
            </a:r>
          </a:p>
          <a:p>
            <a:pPr algn="just">
              <a:lnSpc>
                <a:spcPct val="120000"/>
              </a:lnSpc>
            </a:pPr>
            <a:r>
              <a:rPr lang="cs-CZ" sz="5100" dirty="0">
                <a:solidFill>
                  <a:srgbClr val="FF0000"/>
                </a:solidFill>
              </a:rPr>
              <a:t>Předkládání žádostí o dotaci: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000" b="1" dirty="0"/>
              <a:t>- 19. 1. 2026 – 6. 2. 2026 do 12:00:00 hodin </a:t>
            </a:r>
          </a:p>
          <a:p>
            <a:pPr marL="0" indent="0">
              <a:buNone/>
            </a:pPr>
            <a:r>
              <a:rPr lang="cs-CZ" sz="4000" b="1" dirty="0"/>
              <a:t>- v originálu datovou schránkou nebo v listinné podobě a současně elektronicky </a:t>
            </a:r>
            <a:r>
              <a:rPr lang="cs-CZ" sz="4000" dirty="0"/>
              <a:t>(vč. povinných příloh)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endParaRPr lang="cs-CZ" b="1" dirty="0"/>
          </a:p>
          <a:p>
            <a:pPr marL="457200" lvl="1" indent="0" algn="just">
              <a:buNone/>
            </a:pPr>
            <a:endParaRPr lang="cs-CZ" sz="1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400" smtClean="0"/>
              <a:pPr/>
              <a:t>6</a:t>
            </a:fld>
            <a:endParaRPr lang="cs-CZ" sz="1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900" spc="-100" dirty="0"/>
              <a:t>RP11-26 BESIP Zlínského kraje</a:t>
            </a:r>
            <a:br>
              <a:rPr lang="cs-CZ" spc="-100" dirty="0"/>
            </a:br>
            <a:endParaRPr lang="cs-CZ" spc="-100" dirty="0"/>
          </a:p>
        </p:txBody>
      </p:sp>
    </p:spTree>
    <p:extLst>
      <p:ext uri="{BB962C8B-B14F-4D97-AF65-F5344CB8AC3E}">
        <p14:creationId xmlns:p14="http://schemas.microsoft.com/office/powerpoint/2010/main" val="1713198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3596"/>
            <a:ext cx="11737304" cy="5283756"/>
          </a:xfrm>
        </p:spPr>
        <p:txBody>
          <a:bodyPr l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b="1" dirty="0">
                <a:solidFill>
                  <a:schemeClr val="bg1"/>
                </a:solidFill>
                <a:highlight>
                  <a:srgbClr val="000000"/>
                </a:highlight>
              </a:rPr>
              <a:t>KDO VÁM PORADÍ?</a:t>
            </a:r>
            <a:endParaRPr lang="cs-CZ" b="1" dirty="0">
              <a:highlight>
                <a:srgbClr val="FFD900"/>
              </a:highlight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000" b="1" dirty="0"/>
              <a:t>Dotazy k odborným záležitostem:</a:t>
            </a:r>
          </a:p>
          <a:p>
            <a:pPr lvl="1" algn="just"/>
            <a:r>
              <a:rPr lang="cs-CZ" sz="2000" dirty="0"/>
              <a:t>Ing. Hana Vaňková, 577 043 505, </a:t>
            </a:r>
            <a:r>
              <a:rPr lang="cs-CZ" sz="2000" dirty="0">
                <a:hlinkClick r:id="rId2"/>
              </a:rPr>
              <a:t>hana.vankova@zlinskykraj.cz</a:t>
            </a:r>
            <a:endParaRPr lang="cs-CZ" sz="2000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dirty="0"/>
              <a:t>Dotazy k administrativním záležitostem:</a:t>
            </a:r>
          </a:p>
          <a:p>
            <a:pPr lvl="1" algn="just"/>
            <a:r>
              <a:rPr lang="cs-CZ" sz="2000" dirty="0"/>
              <a:t>Ing. Soňa Zůbková, 577 043 827, </a:t>
            </a:r>
            <a:r>
              <a:rPr lang="cs-CZ" sz="2000" dirty="0">
                <a:hlinkClick r:id="rId3"/>
              </a:rPr>
              <a:t>sona.zubkova@zlinskykraj.cz</a:t>
            </a:r>
            <a:endParaRPr lang="cs-CZ" sz="2000" dirty="0"/>
          </a:p>
          <a:p>
            <a:pPr marL="457200" lvl="1" indent="0" algn="just">
              <a:lnSpc>
                <a:spcPct val="0"/>
              </a:lnSpc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z="1400" smtClean="0"/>
              <a:pPr/>
              <a:t>7</a:t>
            </a:fld>
            <a:endParaRPr lang="cs-CZ" sz="1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900" spc="-100" dirty="0"/>
              <a:t>RP11-26 BESIP Zlínského kraje</a:t>
            </a:r>
            <a:br>
              <a:rPr lang="cs-CZ" spc="-100" dirty="0"/>
            </a:br>
            <a:endParaRPr lang="cs-CZ" spc="-1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DB00CD-F323-048E-2F0A-59C4D60D2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677049"/>
            <a:ext cx="2823845" cy="38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88A2F8-589D-BAC2-CAE6-A8EA334D3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71" y="3601717"/>
            <a:ext cx="4176464" cy="2907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853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Soňa Zůbková</a:t>
            </a:r>
          </a:p>
          <a:p>
            <a:r>
              <a:rPr lang="cs-CZ" dirty="0"/>
              <a:t>Odbor strategického rozvoje kraje</a:t>
            </a:r>
          </a:p>
          <a:p>
            <a:r>
              <a:rPr lang="cs-CZ" dirty="0"/>
              <a:t>Telefon:  577 043 827  </a:t>
            </a:r>
          </a:p>
          <a:p>
            <a:r>
              <a:rPr lang="cs-CZ" dirty="0"/>
              <a:t>Email: sona.zubkova@zlinskykraj.cz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39899153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KUZK_vzor_Arial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Prezentace_KUZK_vzor_Arial</Template>
  <TotalTime>7416</TotalTime>
  <Words>551</Words>
  <Application>Microsoft Office PowerPoint</Application>
  <PresentationFormat>Širokoúhlá obrazovka</PresentationFormat>
  <Paragraphs>59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Degular</vt:lpstr>
      <vt:lpstr>Wingdings</vt:lpstr>
      <vt:lpstr>Prezentace_KUZK_vzor_Arial</vt:lpstr>
      <vt:lpstr>Motiv Office</vt:lpstr>
      <vt:lpstr>RP11-26   BESIP Zlínského kraje</vt:lpstr>
      <vt:lpstr>RP11-26 BESIP Zlínského kraje</vt:lpstr>
      <vt:lpstr>RP11-26 BESIP Zlínského kraje</vt:lpstr>
      <vt:lpstr>RP11-26 BESIP Zlínského kraje</vt:lpstr>
      <vt:lpstr>RP11-26 BESIP Zlínského kraje </vt:lpstr>
      <vt:lpstr>RP11-26 BESIP Zlínského kraje </vt:lpstr>
      <vt:lpstr>RP11-26 BESIP Zlínského kraje </vt:lpstr>
      <vt:lpstr>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Tomáš</dc:creator>
  <cp:lastModifiedBy>Zůbková Soňa</cp:lastModifiedBy>
  <cp:revision>526</cp:revision>
  <cp:lastPrinted>2025-12-29T10:04:38Z</cp:lastPrinted>
  <dcterms:created xsi:type="dcterms:W3CDTF">2012-07-10T12:59:21Z</dcterms:created>
  <dcterms:modified xsi:type="dcterms:W3CDTF">2026-01-05T09:18:08Z</dcterms:modified>
</cp:coreProperties>
</file>