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4"/>
  </p:sldMasterIdLst>
  <p:notesMasterIdLst>
    <p:notesMasterId r:id="rId13"/>
  </p:notesMasterIdLst>
  <p:handoutMasterIdLst>
    <p:handoutMasterId r:id="rId14"/>
  </p:handoutMasterIdLst>
  <p:sldIdLst>
    <p:sldId id="256" r:id="rId5"/>
    <p:sldId id="378" r:id="rId6"/>
    <p:sldId id="379" r:id="rId7"/>
    <p:sldId id="382" r:id="rId8"/>
    <p:sldId id="380" r:id="rId9"/>
    <p:sldId id="381" r:id="rId10"/>
    <p:sldId id="383" r:id="rId11"/>
    <p:sldId id="363" r:id="rId12"/>
  </p:sldIdLst>
  <p:sldSz cx="12192000" cy="6858000"/>
  <p:notesSz cx="9926638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911"/>
    <a:srgbClr val="143770"/>
    <a:srgbClr val="143970"/>
    <a:srgbClr val="0737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76790C-378F-40AA-B2A5-3A9DF800DFA0}" v="1" dt="2026-01-05T14:26:10.3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71" autoAdjust="0"/>
    <p:restoredTop sz="95332" autoAdjust="0"/>
  </p:normalViewPr>
  <p:slideViewPr>
    <p:cSldViewPr>
      <p:cViewPr varScale="1">
        <p:scale>
          <a:sx n="78" d="100"/>
          <a:sy n="78" d="100"/>
        </p:scale>
        <p:origin x="619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ňásková Edita" userId="57054c62-aee2-42d6-81ce-6c66c88ee5bc" providerId="ADAL" clId="{F2A00D66-2034-4F1B-8D22-744B54686596}"/>
    <pc:docChg chg="custSel modSld modNotesMaster modHandout">
      <pc:chgData name="Maňásková Edita" userId="57054c62-aee2-42d6-81ce-6c66c88ee5bc" providerId="ADAL" clId="{F2A00D66-2034-4F1B-8D22-744B54686596}" dt="2026-01-05T14:26:10.299" v="205"/>
      <pc:docMkLst>
        <pc:docMk/>
      </pc:docMkLst>
      <pc:sldChg chg="delSp modSp mod modNotes">
        <pc:chgData name="Maňásková Edita" userId="57054c62-aee2-42d6-81ce-6c66c88ee5bc" providerId="ADAL" clId="{F2A00D66-2034-4F1B-8D22-744B54686596}" dt="2026-01-05T14:26:10.299" v="205"/>
        <pc:sldMkLst>
          <pc:docMk/>
          <pc:sldMk cId="0" sldId="25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CB4E2-0A6A-40D1-BC2C-BD6EF1D9D6A0}" type="datetimeFigureOut">
              <a:rPr lang="cs-CZ" smtClean="0"/>
              <a:t>05.01.2026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1696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B9B658-6E2B-49BE-9D82-B1503BFDECA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67692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1543" cy="341064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2800" y="0"/>
            <a:ext cx="4301543" cy="341064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111124D8-FEA1-41E9-9A07-C495CCD2BB12}" type="datetimeFigureOut">
              <a:rPr lang="cs-CZ" smtClean="0"/>
              <a:t>05.01.2026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925763" y="850900"/>
            <a:ext cx="4075112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665" y="3271381"/>
            <a:ext cx="7941310" cy="2676585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2" y="6456612"/>
            <a:ext cx="4301543" cy="341064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2800" y="6456612"/>
            <a:ext cx="4301543" cy="341064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20703517-A580-4847-A9C8-6A784F030B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8099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2925763" y="850900"/>
            <a:ext cx="4075112" cy="2292350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03517-A580-4847-A9C8-6A784F030B86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5505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96185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05.01.2026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2296407484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32081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8A2481B-5154-415F-B752-558547769AA3}" type="datetimeFigureOut">
              <a:rPr lang="cs-CZ" smtClean="0"/>
              <a:pPr/>
              <a:t>05.01.2026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88160822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05.01.2026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793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05.01.2026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300212797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05.01.2026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984471697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05.01.2026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784924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05.01.2026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7654208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05.01.2026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3546086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8A2481B-5154-415F-B752-558547769AA3}" type="datetimeFigureOut">
              <a:rPr lang="cs-CZ" smtClean="0"/>
              <a:pPr/>
              <a:t>05.01.2026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4716328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8A2481B-5154-415F-B752-558547769AA3}" type="datetimeFigureOut">
              <a:rPr lang="cs-CZ" smtClean="0"/>
              <a:pPr/>
              <a:t>05.01.2026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20264769-77EF-4CD0-90DE-F7D7F2D423C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96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ransition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432000" y="464400"/>
            <a:ext cx="11280624" cy="291655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>
              <a:lnSpc>
                <a:spcPct val="70000"/>
              </a:lnSpc>
              <a:spcBef>
                <a:spcPct val="0"/>
              </a:spcBef>
              <a:buNone/>
              <a:defRPr sz="8800" b="1" i="0" spc="50" baseline="0">
                <a:latin typeface="+mj-lt"/>
                <a:ea typeface="+mj-ea"/>
                <a:cs typeface="+mj-cs"/>
              </a:defRPr>
            </a:lvl1pPr>
          </a:lstStyle>
          <a:p>
            <a:endParaRPr lang="cs-CZ" sz="6600" dirty="0"/>
          </a:p>
          <a:p>
            <a:r>
              <a:rPr lang="pt-BR" sz="6600" dirty="0"/>
              <a:t>FOND</a:t>
            </a:r>
            <a:r>
              <a:rPr lang="cs-CZ" sz="6600" dirty="0"/>
              <a:t> </a:t>
            </a:r>
            <a:r>
              <a:rPr lang="pt-BR" sz="6600" dirty="0"/>
              <a:t>ZLÍNSKÉHO</a:t>
            </a:r>
            <a:r>
              <a:rPr lang="cs-CZ" sz="6600" dirty="0"/>
              <a:t> </a:t>
            </a:r>
            <a:r>
              <a:rPr lang="pt-BR" sz="6600" dirty="0"/>
              <a:t>KRAJE</a:t>
            </a:r>
            <a:endParaRPr lang="cs-CZ" sz="6600" dirty="0"/>
          </a:p>
          <a:p>
            <a:endParaRPr lang="cs-CZ" sz="6600" dirty="0"/>
          </a:p>
          <a:p>
            <a:r>
              <a:rPr lang="cs-CZ" sz="2800" dirty="0"/>
              <a:t>RP 12-26 </a:t>
            </a:r>
          </a:p>
          <a:p>
            <a:endParaRPr lang="cs-CZ" sz="2800" dirty="0"/>
          </a:p>
          <a:p>
            <a:endParaRPr lang="cs-CZ" sz="2800" dirty="0"/>
          </a:p>
          <a:p>
            <a:r>
              <a:rPr lang="cs-CZ" sz="2800" dirty="0"/>
              <a:t>Dotace obcím pro jednotky sborů dobrovolných hasičů obcí</a:t>
            </a:r>
          </a:p>
          <a:p>
            <a:endParaRPr lang="cs-CZ" sz="2800" dirty="0"/>
          </a:p>
          <a:p>
            <a:r>
              <a:rPr lang="cs-CZ" sz="2800" dirty="0"/>
              <a:t>Zlínského kraje</a:t>
            </a:r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/>
          </a:p>
          <a:p>
            <a:endParaRPr lang="cs-CZ" sz="2800" dirty="0">
              <a:solidFill>
                <a:srgbClr val="FF0000"/>
              </a:solidFill>
            </a:endParaRPr>
          </a:p>
          <a:p>
            <a:endParaRPr lang="cs-CZ" sz="2800" dirty="0"/>
          </a:p>
          <a:p>
            <a:endParaRPr lang="cs-CZ" sz="2000" dirty="0"/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470C84C-FA25-4B48-8EA5-40D03BC15649}"/>
              </a:ext>
            </a:extLst>
          </p:cNvPr>
          <p:cNvSpPr txBox="1">
            <a:spLocks/>
          </p:cNvSpPr>
          <p:nvPr/>
        </p:nvSpPr>
        <p:spPr>
          <a:xfrm>
            <a:off x="432000" y="5149602"/>
            <a:ext cx="9144000" cy="124399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" pitchFamily="2" charset="2"/>
              <a:buNone/>
              <a:defRPr sz="2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20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18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16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itchFamily="2" charset="2"/>
              <a:buNone/>
              <a:defRPr sz="16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altLang="cs-CZ" sz="2000" dirty="0">
              <a:latin typeface="+mj-lt"/>
            </a:endParaRPr>
          </a:p>
          <a:p>
            <a:r>
              <a:rPr lang="cs-CZ" altLang="cs-CZ" sz="2000" dirty="0">
                <a:latin typeface="+mj-lt"/>
              </a:rPr>
              <a:t>Ing. Edita Maňásková</a:t>
            </a:r>
          </a:p>
          <a:p>
            <a:r>
              <a:rPr lang="cs-CZ" altLang="cs-CZ" sz="2000" dirty="0">
                <a:latin typeface="+mj-lt"/>
              </a:rPr>
              <a:t>Odbor Kancelář hejtmana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336" y="1385048"/>
            <a:ext cx="11809312" cy="5212304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cs-CZ" b="1" dirty="0">
                <a:solidFill>
                  <a:schemeClr val="bg1"/>
                </a:solidFill>
                <a:highlight>
                  <a:srgbClr val="000000"/>
                </a:highlight>
              </a:rPr>
              <a:t>RP12-26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b="1" dirty="0">
                <a:highlight>
                  <a:srgbClr val="FFD900"/>
                </a:highlight>
              </a:rPr>
              <a:t>Dotační titul 1 - </a:t>
            </a:r>
            <a:r>
              <a:rPr lang="pl-PL" b="1" dirty="0">
                <a:highlight>
                  <a:srgbClr val="FFD900"/>
                </a:highlight>
              </a:rPr>
              <a:t>PROJEKTY PRO OBCE, KTERÉ ZŘIZUJÍ JPO II A JPO III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b="1" dirty="0"/>
              <a:t>Podporovaná aktivita A:</a:t>
            </a:r>
          </a:p>
          <a:p>
            <a:pPr lvl="1"/>
            <a:r>
              <a:rPr lang="cs-CZ" dirty="0"/>
              <a:t>Nákup, technické zhodnocení rekonstrukcí nebo oprava požární techniky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cs-CZ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Podporovaná aktivita B: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cs-CZ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Nákup nových věcných nebo technických prostředků požární ochrany</a:t>
            </a:r>
          </a:p>
          <a:p>
            <a:pPr marL="0" indent="0">
              <a:buNone/>
            </a:pPr>
            <a:r>
              <a:rPr lang="cs-CZ" sz="2600" b="1" dirty="0"/>
              <a:t>Příjemci podpory</a:t>
            </a:r>
            <a:endParaRPr lang="cs-CZ" sz="2600" dirty="0"/>
          </a:p>
          <a:p>
            <a:pPr lvl="1"/>
            <a:r>
              <a:rPr lang="pl-PL" sz="2300" dirty="0"/>
              <a:t>Obec na území Zlínského kraje, která </a:t>
            </a:r>
            <a:r>
              <a:rPr lang="pl-PL" sz="2300" b="1" dirty="0"/>
              <a:t>zřizuje jednotku </a:t>
            </a:r>
            <a:r>
              <a:rPr lang="pl-PL" sz="2300" dirty="0"/>
              <a:t>sboru dobrovolných hasičů obce dle § 29 odst. 1 písm. a) zákona č.133/1985 Sb., o požární ochraně, ve znění pozdějších předpisů a JPO vede evidenci osob a prostředků v aplikaci Port.All, zajišťující komunikaci s HZS ZLK</a:t>
            </a:r>
          </a:p>
          <a:p>
            <a:pPr marL="0" indent="0">
              <a:buNone/>
            </a:pPr>
            <a:r>
              <a:rPr lang="cs-CZ" b="1" dirty="0"/>
              <a:t>Finanční rámec</a:t>
            </a:r>
          </a:p>
          <a:p>
            <a:pPr lvl="1"/>
            <a:r>
              <a:rPr lang="cs-CZ" sz="2300" dirty="0"/>
              <a:t>Celková alokace: plán cca </a:t>
            </a:r>
            <a:r>
              <a:rPr lang="pl-PL" sz="2300" b="1" u="sng" dirty="0">
                <a:solidFill>
                  <a:srgbClr val="FF0000"/>
                </a:solidFill>
              </a:rPr>
              <a:t>6 500 000 Kč </a:t>
            </a:r>
          </a:p>
          <a:p>
            <a:pPr lvl="1"/>
            <a:r>
              <a:rPr lang="cs-CZ" sz="2300" dirty="0"/>
              <a:t>Min./Max. výše podpory: 10</a:t>
            </a:r>
            <a:r>
              <a:rPr lang="sv-SE" sz="2300" dirty="0"/>
              <a:t>0 tis./</a:t>
            </a:r>
            <a:r>
              <a:rPr lang="cs-CZ" sz="2300" dirty="0"/>
              <a:t>50</a:t>
            </a:r>
            <a:r>
              <a:rPr lang="sv-SE" sz="2300" dirty="0"/>
              <a:t>0: tis. Kč na 1 projekt</a:t>
            </a:r>
            <a:r>
              <a:rPr lang="cs-CZ" sz="2300" dirty="0"/>
              <a:t> u podporované aktivity A</a:t>
            </a:r>
          </a:p>
          <a:p>
            <a:pPr lvl="1"/>
            <a:r>
              <a:rPr lang="cs-CZ" sz="2300" dirty="0"/>
              <a:t>Min./Max. výše podpory: 100</a:t>
            </a:r>
            <a:r>
              <a:rPr lang="sv-SE" sz="2300" dirty="0"/>
              <a:t> tis./</a:t>
            </a:r>
            <a:r>
              <a:rPr lang="cs-CZ" sz="2300" dirty="0"/>
              <a:t>30</a:t>
            </a:r>
            <a:r>
              <a:rPr lang="sv-SE" sz="2300" dirty="0"/>
              <a:t>0: tis. Kč na 1 projekt</a:t>
            </a:r>
            <a:r>
              <a:rPr lang="cs-CZ" sz="2300" dirty="0"/>
              <a:t> u podporované aktivity B</a:t>
            </a:r>
            <a:endParaRPr lang="sv-SE" sz="2300" dirty="0"/>
          </a:p>
          <a:p>
            <a:pPr lvl="1"/>
            <a:r>
              <a:rPr lang="pl-PL" sz="2300" dirty="0"/>
              <a:t>Míra podpory: dotace </a:t>
            </a:r>
            <a:r>
              <a:rPr lang="pl-PL" sz="2300" b="1" u="sng" dirty="0">
                <a:solidFill>
                  <a:srgbClr val="FF0000"/>
                </a:solidFill>
              </a:rPr>
              <a:t>max. 60%, </a:t>
            </a:r>
            <a:r>
              <a:rPr lang="pl-PL" sz="2300" dirty="0"/>
              <a:t>u obcí nad 5 000 obyvatel max. 50%</a:t>
            </a:r>
          </a:p>
          <a:p>
            <a:pPr marL="0" indent="0">
              <a:buNone/>
            </a:pPr>
            <a:r>
              <a:rPr lang="cs-CZ" sz="2700" b="1" dirty="0"/>
              <a:t>Příjem žádostí</a:t>
            </a:r>
          </a:p>
          <a:p>
            <a:pPr lvl="1"/>
            <a:r>
              <a:rPr lang="cs-CZ" sz="2300" dirty="0">
                <a:highlight>
                  <a:srgbClr val="FFFF00"/>
                </a:highlight>
              </a:rPr>
              <a:t>od 16. ledna 2026 </a:t>
            </a:r>
            <a:r>
              <a:rPr lang="cs-CZ" sz="2300" b="1" u="sng" dirty="0">
                <a:highlight>
                  <a:srgbClr val="FFFF00"/>
                </a:highlight>
              </a:rPr>
              <a:t>do 5. února (10:00 hod.) 2026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 fontScale="90000"/>
          </a:bodyPr>
          <a:lstStyle/>
          <a:p>
            <a:r>
              <a:rPr lang="cs-CZ" sz="4000" spc="-100" dirty="0"/>
              <a:t>ROZVOJOVÉ PROGRAMY A KRIZOVÉ ŘÍZENÍ</a:t>
            </a:r>
            <a:br>
              <a:rPr lang="cs-CZ" spc="-100" dirty="0"/>
            </a:br>
            <a:endParaRPr lang="cs-CZ" spc="-100" dirty="0"/>
          </a:p>
        </p:txBody>
      </p:sp>
    </p:spTree>
    <p:extLst>
      <p:ext uri="{BB962C8B-B14F-4D97-AF65-F5344CB8AC3E}">
        <p14:creationId xmlns:p14="http://schemas.microsoft.com/office/powerpoint/2010/main" val="3019924391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336" y="1365998"/>
            <a:ext cx="11881320" cy="5303362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cs-CZ" b="1" dirty="0">
                <a:solidFill>
                  <a:schemeClr val="bg1"/>
                </a:solidFill>
                <a:highlight>
                  <a:srgbClr val="000000"/>
                </a:highlight>
              </a:rPr>
              <a:t>RP12-26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b="1" dirty="0">
                <a:highlight>
                  <a:srgbClr val="FFD900"/>
                </a:highlight>
              </a:rPr>
              <a:t>Dotační titul 2 - </a:t>
            </a:r>
            <a:r>
              <a:rPr lang="pl-PL" b="1" dirty="0">
                <a:highlight>
                  <a:srgbClr val="FFD900"/>
                </a:highlight>
              </a:rPr>
              <a:t>PROJEKTY PRO OBCE, KTERÉ ZŘIZUJÍ JPO V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b="1" dirty="0"/>
              <a:t>Podporovaná aktivita A:</a:t>
            </a:r>
          </a:p>
          <a:p>
            <a:pPr lvl="1"/>
            <a:r>
              <a:rPr lang="cs-CZ" dirty="0"/>
              <a:t>Nákup, technické zhodnocení rekonstrukcí nebo oprava požární techniky</a:t>
            </a:r>
          </a:p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cs-CZ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Podporovaná aktivita B:</a:t>
            </a: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Wingdings" pitchFamily="2" charset="2"/>
              <a:buChar char="§"/>
              <a:tabLst/>
              <a:defRPr/>
            </a:pPr>
            <a:r>
              <a:rPr kumimoji="0" lang="cs-CZ" sz="2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Nákup nových věcných nebo technických prostředků požární ochrany</a:t>
            </a:r>
          </a:p>
          <a:p>
            <a:pPr marL="0" indent="0">
              <a:buNone/>
            </a:pPr>
            <a:r>
              <a:rPr lang="cs-CZ" sz="2600" b="1" dirty="0"/>
              <a:t>Příjemci podpory</a:t>
            </a:r>
            <a:endParaRPr lang="cs-CZ" sz="2600" dirty="0"/>
          </a:p>
          <a:p>
            <a:pPr lvl="1"/>
            <a:r>
              <a:rPr lang="pl-PL" sz="2300" dirty="0"/>
              <a:t>Obec na území Zlínského kraje, která </a:t>
            </a:r>
            <a:r>
              <a:rPr lang="pl-PL" sz="2300" b="1" dirty="0"/>
              <a:t>zřizuje jednotku </a:t>
            </a:r>
            <a:r>
              <a:rPr lang="pl-PL" sz="2300" dirty="0"/>
              <a:t>sboru dobrovolných hasičů obce dle § 29 odst. 1 písm. a) zákona č.133/1985 Sb., o požární ochraně, ve znění pozdějších předpisů a JPO vede evidenci osob a prostředků v aplikaci Port.All, zajišťující komunikaci s HZS ZLK</a:t>
            </a:r>
          </a:p>
          <a:p>
            <a:pPr marL="0" indent="0">
              <a:buNone/>
            </a:pPr>
            <a:r>
              <a:rPr lang="cs-CZ" b="1" dirty="0"/>
              <a:t>Finanční rámec</a:t>
            </a:r>
          </a:p>
          <a:p>
            <a:pPr lvl="1"/>
            <a:r>
              <a:rPr lang="cs-CZ" sz="2300" dirty="0"/>
              <a:t>Celková alokace: plán cca </a:t>
            </a:r>
            <a:r>
              <a:rPr lang="pl-PL" sz="2300" b="1" u="sng" dirty="0">
                <a:solidFill>
                  <a:srgbClr val="FF0000"/>
                </a:solidFill>
              </a:rPr>
              <a:t>7 500 000 Kč </a:t>
            </a:r>
          </a:p>
          <a:p>
            <a:pPr lvl="1"/>
            <a:r>
              <a:rPr lang="cs-CZ" sz="2300" dirty="0"/>
              <a:t>Min./Max. výše podpory: 10</a:t>
            </a:r>
            <a:r>
              <a:rPr lang="sv-SE" sz="2300" dirty="0"/>
              <a:t>0 tis./</a:t>
            </a:r>
            <a:r>
              <a:rPr lang="cs-CZ" sz="2300" dirty="0"/>
              <a:t>50</a:t>
            </a:r>
            <a:r>
              <a:rPr lang="sv-SE" sz="2300" dirty="0"/>
              <a:t>0: tis. Kč na 1 projekt</a:t>
            </a:r>
            <a:r>
              <a:rPr lang="cs-CZ" sz="2300" dirty="0"/>
              <a:t> u podporované aktivity A</a:t>
            </a:r>
          </a:p>
          <a:p>
            <a:pPr lvl="1"/>
            <a:r>
              <a:rPr lang="cs-CZ" sz="2300" dirty="0"/>
              <a:t>Min./Max. výše podpory: 100</a:t>
            </a:r>
            <a:r>
              <a:rPr lang="sv-SE" sz="2300" dirty="0"/>
              <a:t> tis./</a:t>
            </a:r>
            <a:r>
              <a:rPr lang="cs-CZ" sz="2300" dirty="0"/>
              <a:t>30</a:t>
            </a:r>
            <a:r>
              <a:rPr lang="sv-SE" sz="2300" dirty="0"/>
              <a:t>0: tis. Kč na 1 projekt</a:t>
            </a:r>
            <a:r>
              <a:rPr lang="cs-CZ" sz="2300" dirty="0"/>
              <a:t> u podporované aktivity B</a:t>
            </a:r>
            <a:endParaRPr lang="sv-SE" sz="2300" dirty="0"/>
          </a:p>
          <a:p>
            <a:pPr lvl="1"/>
            <a:r>
              <a:rPr lang="pl-PL" sz="2300" dirty="0"/>
              <a:t>Míra podpory: dotace </a:t>
            </a:r>
            <a:r>
              <a:rPr lang="pl-PL" sz="2300" b="1" u="sng" dirty="0">
                <a:solidFill>
                  <a:srgbClr val="FF0000"/>
                </a:solidFill>
              </a:rPr>
              <a:t>max. 60%, </a:t>
            </a:r>
            <a:r>
              <a:rPr lang="pl-PL" sz="2300" dirty="0"/>
              <a:t>u obcí nad 5 000 obyvatel max. 50%</a:t>
            </a:r>
          </a:p>
          <a:p>
            <a:pPr marL="0" indent="0">
              <a:buNone/>
            </a:pPr>
            <a:r>
              <a:rPr lang="cs-CZ" sz="2700" b="1" dirty="0"/>
              <a:t>Příjem žádostí</a:t>
            </a:r>
          </a:p>
          <a:p>
            <a:pPr lvl="1"/>
            <a:r>
              <a:rPr lang="cs-CZ" sz="2300" dirty="0">
                <a:highlight>
                  <a:srgbClr val="FFFF00"/>
                </a:highlight>
              </a:rPr>
              <a:t>od 16. ledna 2026 </a:t>
            </a:r>
            <a:r>
              <a:rPr lang="cs-CZ" sz="2300" b="1" u="sng" dirty="0">
                <a:highlight>
                  <a:srgbClr val="FFFF00"/>
                </a:highlight>
              </a:rPr>
              <a:t>do 5. února (10:00 hod.) 2026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rmAutofit fontScale="90000"/>
          </a:bodyPr>
          <a:lstStyle/>
          <a:p>
            <a:r>
              <a:rPr lang="cs-CZ" sz="4000" spc="-100" dirty="0"/>
              <a:t>ROZVOJOVÉ PROGRAMY A KRIZOVÉ ŘÍZENÍ</a:t>
            </a:r>
            <a:br>
              <a:rPr lang="cs-CZ" spc="-100" dirty="0"/>
            </a:br>
            <a:endParaRPr lang="cs-CZ" spc="-100" dirty="0"/>
          </a:p>
        </p:txBody>
      </p:sp>
    </p:spTree>
    <p:extLst>
      <p:ext uri="{BB962C8B-B14F-4D97-AF65-F5344CB8AC3E}">
        <p14:creationId xmlns:p14="http://schemas.microsoft.com/office/powerpoint/2010/main" val="1148725574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838F8093-BBE7-A097-A27D-394F4A64D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000" b="1" dirty="0"/>
              <a:t>Způsobilé výdaje pro podporovanou aktivitu A:</a:t>
            </a:r>
          </a:p>
          <a:p>
            <a:pPr marL="0" indent="0">
              <a:buNone/>
            </a:pPr>
            <a:r>
              <a:rPr lang="cs-CZ" sz="1600" dirty="0"/>
              <a:t>Nákup nové/používané CAS (pro JPO V), používané CAS (pro JPO II a JPO III), technické zhodnocení/oprava CAS </a:t>
            </a:r>
          </a:p>
          <a:p>
            <a:pPr marL="0" indent="0">
              <a:buNone/>
            </a:pPr>
            <a:r>
              <a:rPr lang="cs-CZ" sz="1600" dirty="0"/>
              <a:t>Nákup modulů/přívěsů pro terénní čtyřkolky/šestikolky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cs-CZ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cs-CZ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Způsobilé výdaje pro podporovanou aktivitu B: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cs-CZ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Nákup izolačního přístroje přetlakového, nákup komponentů – tlaková lahev, maska, zádový nosič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cs-CZ" sz="160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Nákup OOZPP – zásahový oděv, obuv, přilba pro hašení ve stavbách nebo pro likvidaci lesních požárů a technické zásahy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cs-CZ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Nákup sady prostředků pro hašení lesních po</a:t>
            </a:r>
            <a:r>
              <a:rPr lang="cs-CZ" sz="1600" dirty="0">
                <a:solidFill>
                  <a:prstClr val="black"/>
                </a:solidFill>
              </a:rPr>
              <a:t>žárů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cs-CZ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Nákup pěnidla pro hašení nepolárních hořlavých kapalin – pouze pro JPO vybavené CAS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cs-CZ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Nákup elektrocentrály třífázové (krytí minimálně IP 44)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cs-CZ" sz="1600" dirty="0">
                <a:solidFill>
                  <a:prstClr val="black"/>
                </a:solidFill>
              </a:rPr>
              <a:t>Nákup kalového čerpadla, plovoucího čerpadla, </a:t>
            </a:r>
            <a:r>
              <a:rPr lang="cs-CZ" sz="1600" dirty="0">
                <a:solidFill>
                  <a:srgbClr val="FF0000"/>
                </a:solidFill>
              </a:rPr>
              <a:t>průmyslového vysavače, vysoušečů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cs-CZ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Nákup spojových prostředků – digitální terminál Pegas, </a:t>
            </a:r>
            <a:r>
              <a:rPr kumimoji="0" lang="cs-CZ" sz="160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analogovodigitální</a:t>
            </a:r>
            <a:r>
              <a:rPr kumimoji="0" lang="cs-CZ" sz="16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radiostanice přenosná a vozidlová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cs-CZ" sz="1600" dirty="0">
                <a:solidFill>
                  <a:srgbClr val="FF0000"/>
                </a:solidFill>
              </a:rPr>
              <a:t>Nákup komponentů hydraulického vyprošťovacího zařízení a technických prostředků k DN (pro JPO předurčené k DN)</a:t>
            </a:r>
            <a:endParaRPr kumimoji="0" lang="cs-CZ" sz="16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endParaRPr lang="cs-CZ" sz="1200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8678396D-3C54-F89F-CB74-D2D190534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z="36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ROZVOJOVÉ PROGRAMY A KRIZOVÉ ŘÍZENÍ</a:t>
            </a:r>
            <a:endParaRPr lang="cs-CZ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DB4F4412-7FE7-4B94-8BB7-7F9F25817B2B}"/>
              </a:ext>
            </a:extLst>
          </p:cNvPr>
          <p:cNvSpPr txBox="1"/>
          <p:nvPr/>
        </p:nvSpPr>
        <p:spPr>
          <a:xfrm>
            <a:off x="10992544" y="3246791"/>
            <a:ext cx="777430" cy="3354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cs-CZ" sz="2000" b="1" i="1" dirty="0">
              <a:latin typeface="+mj-lt"/>
            </a:endParaRPr>
          </a:p>
          <a:p>
            <a:endParaRPr lang="cs-CZ" sz="2000" b="1" i="1" dirty="0">
              <a:latin typeface="+mj-lt"/>
            </a:endParaRPr>
          </a:p>
          <a:p>
            <a:endParaRPr lang="cs-CZ" sz="2000" b="1" i="1" dirty="0">
              <a:latin typeface="+mj-lt"/>
            </a:endParaRPr>
          </a:p>
          <a:p>
            <a:endParaRPr lang="cs-CZ" sz="2000" b="1" i="1" dirty="0">
              <a:latin typeface="+mj-lt"/>
            </a:endParaRPr>
          </a:p>
          <a:p>
            <a:endParaRPr lang="cs-CZ" sz="2000" b="1" i="1" dirty="0">
              <a:latin typeface="+mj-lt"/>
            </a:endParaRPr>
          </a:p>
          <a:p>
            <a:endParaRPr lang="cs-CZ" sz="2000" b="1" i="1" dirty="0">
              <a:latin typeface="+mj-lt"/>
            </a:endParaRPr>
          </a:p>
          <a:p>
            <a:endParaRPr lang="cs-CZ" sz="2000" b="1" i="1" dirty="0">
              <a:latin typeface="+mj-lt"/>
            </a:endParaRPr>
          </a:p>
          <a:p>
            <a:endParaRPr lang="cs-CZ" sz="2000" b="1" i="1" dirty="0">
              <a:latin typeface="+mj-lt"/>
            </a:endParaRPr>
          </a:p>
          <a:p>
            <a:endParaRPr lang="cs-CZ" sz="2000" b="1" i="1" dirty="0">
              <a:latin typeface="+mj-lt"/>
            </a:endParaRPr>
          </a:p>
          <a:p>
            <a:r>
              <a:rPr lang="cs-CZ" sz="2000" b="1" i="1" dirty="0">
                <a:latin typeface="+mj-lt"/>
              </a:rPr>
              <a:t>    </a:t>
            </a:r>
            <a:fld id="{157D43A2-98E4-B24E-9228-7624BE346F8E}" type="slidenum">
              <a:rPr lang="cs-CZ" sz="3200" b="1" i="1" smtClean="0">
                <a:latin typeface="+mj-lt"/>
              </a:rPr>
              <a:pPr/>
              <a:t>4</a:t>
            </a:fld>
            <a:endParaRPr lang="cs-CZ" sz="3200" b="1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5282198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/>
              <a:t>Obec může předložit max. 2 žádosti pro 2 JPO, které zřizuje.</a:t>
            </a:r>
          </a:p>
          <a:p>
            <a:r>
              <a:rPr lang="cs-CZ" sz="2000" dirty="0"/>
              <a:t>Celková výše dotací v součtu může činit max. 800.000 Kč.</a:t>
            </a:r>
          </a:p>
          <a:p>
            <a:r>
              <a:rPr lang="cs-CZ" sz="2000" dirty="0"/>
              <a:t>Obec může podat jednu žádost v DT1 a jednu žádost v DT 2 nebo 2 žádosti v DT 2.</a:t>
            </a:r>
          </a:p>
          <a:p>
            <a:r>
              <a:rPr lang="cs-CZ" sz="2000" dirty="0"/>
              <a:t>Povinné přílohy k žádosti: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podrobný položkový rozpočet u opravy a technického zhodnocení CAS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000" dirty="0"/>
              <a:t>souhlasné stanovisko HZS ZLK:</a:t>
            </a:r>
          </a:p>
          <a:p>
            <a:pPr marL="0" indent="0">
              <a:buNone/>
            </a:pPr>
            <a:r>
              <a:rPr lang="cs-CZ" sz="2000" dirty="0"/>
              <a:t>    k nákupu modulů/přívěsů pro terénní čtyřkolky/šestikolky</a:t>
            </a:r>
          </a:p>
          <a:p>
            <a:pPr algn="just"/>
            <a:r>
              <a:rPr lang="cs-CZ" sz="2000" u="sng" dirty="0">
                <a:solidFill>
                  <a:srgbClr val="FF0000"/>
                </a:solidFill>
              </a:rPr>
              <a:t>Pokud některý ze žadatelů (obec) nebude splňovat požadavky na základní početní stav členů v jednotce a početní požadavky na funkce v jednotce (funkční složení) dle přílohy č. 4 vyhlášky č. 247/2001 Sb., o organizaci a činnosti jednotek požární ochrany, ve znění pozdějších předpisů, bude obec hodnocena jako nezpůsobilý žadatel.</a:t>
            </a:r>
          </a:p>
          <a:p>
            <a:pPr algn="just"/>
            <a:r>
              <a:rPr lang="cs-CZ" sz="2000" u="sng" dirty="0">
                <a:solidFill>
                  <a:srgbClr val="FF0000"/>
                </a:solidFill>
              </a:rPr>
              <a:t>Kontrola těchto údajů bude ze strany HZS ZLK provedena prostřednictvím aplikace </a:t>
            </a:r>
            <a:r>
              <a:rPr lang="cs-CZ" sz="2000" u="sng" dirty="0" err="1">
                <a:solidFill>
                  <a:srgbClr val="FF0000"/>
                </a:solidFill>
              </a:rPr>
              <a:t>Port.All</a:t>
            </a:r>
            <a:r>
              <a:rPr lang="cs-CZ" sz="2000" u="sng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spc="-100" dirty="0"/>
              <a:t>ROZVOJOVÉ PROGRAMY A KRIZOVÉ ŘÍZENÍ</a:t>
            </a:r>
            <a:endParaRPr lang="cs-CZ" sz="3600" dirty="0"/>
          </a:p>
        </p:txBody>
      </p:sp>
      <p:sp>
        <p:nvSpPr>
          <p:cNvPr id="4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662161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Nejčastější chyby v žádosti:</a:t>
            </a:r>
          </a:p>
          <a:p>
            <a:pPr marL="0" indent="0">
              <a:buNone/>
            </a:pPr>
            <a:endParaRPr lang="cs-CZ" b="1" dirty="0"/>
          </a:p>
          <a:p>
            <a:r>
              <a:rPr lang="cs-CZ" sz="2400" dirty="0"/>
              <a:t>jednotka (JSDHO) x sbor (SDH)</a:t>
            </a:r>
          </a:p>
          <a:p>
            <a:endParaRPr lang="cs-CZ" sz="2400" dirty="0"/>
          </a:p>
          <a:p>
            <a:r>
              <a:rPr lang="cs-CZ" sz="2400" dirty="0"/>
              <a:t>investice x </a:t>
            </a:r>
            <a:r>
              <a:rPr lang="cs-CZ" sz="2400" dirty="0" err="1"/>
              <a:t>neinvestice</a:t>
            </a:r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odůvodnění žádosti – stručné vyjádření, nepopisovat činnost sboru</a:t>
            </a:r>
          </a:p>
          <a:p>
            <a:pPr marL="0" indent="0">
              <a:buNone/>
            </a:pPr>
            <a:endParaRPr lang="cs-CZ" sz="2400" dirty="0"/>
          </a:p>
          <a:p>
            <a:r>
              <a:rPr lang="cs-CZ" sz="2400" dirty="0"/>
              <a:t>kontaktní osoba – uvádět pracovníka úřadu, ne člena JSDHO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spc="-100" dirty="0">
                <a:solidFill>
                  <a:prstClr val="black"/>
                </a:solidFill>
              </a:rPr>
              <a:t>ROZVOJOVÉ PROGRAMY A KRIZOVÉ ŘÍZENÍ</a:t>
            </a:r>
            <a:endParaRPr lang="cs-CZ" dirty="0"/>
          </a:p>
        </p:txBody>
      </p:sp>
      <p:sp>
        <p:nvSpPr>
          <p:cNvPr id="5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805264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8528753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svislý text 1">
            <a:extLst>
              <a:ext uri="{FF2B5EF4-FFF2-40B4-BE49-F238E27FC236}">
                <a16:creationId xmlns:a16="http://schemas.microsoft.com/office/drawing/2014/main" id="{B2E5ECCF-794A-7F95-A2AE-AF53F91D6F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22026" y="1412776"/>
            <a:ext cx="11146582" cy="5040559"/>
          </a:xfrm>
        </p:spPr>
        <p:txBody>
          <a:bodyPr vert="horz">
            <a:normAutofit lnSpcReduction="10000"/>
          </a:bodyPr>
          <a:lstStyle/>
          <a:p>
            <a:pPr marL="0" indent="0">
              <a:buNone/>
            </a:pPr>
            <a:r>
              <a:rPr lang="cs-CZ" sz="2400" dirty="0"/>
              <a:t>Přehled vynaložených finančních prostředků obcím pro JSDHO v roce 2025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000" b="1" dirty="0"/>
              <a:t>Z rozpočtu MV – GŘ HZS ČR: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/>
              <a:t>  </a:t>
            </a:r>
            <a:r>
              <a:rPr lang="cs-CZ" sz="2000" dirty="0"/>
              <a:t>  </a:t>
            </a:r>
            <a:r>
              <a:rPr lang="cs-CZ" sz="1600" dirty="0"/>
              <a:t>účelové dotace na akceschopnost – 7.644.000 Kč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600" dirty="0"/>
              <a:t>     účelové dotace na zásahy, odbornou přípravu a nákup VP neinvestiční povahy – 2.200.000 Kč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600" dirty="0"/>
              <a:t>     účelové dotace Boris </a:t>
            </a:r>
            <a:r>
              <a:rPr lang="cs-CZ" sz="1600"/>
              <a:t>– 13.450.000 </a:t>
            </a:r>
            <a:r>
              <a:rPr lang="cs-CZ" sz="1600" dirty="0"/>
              <a:t>Kč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600" dirty="0"/>
              <a:t>     spolufinancování programů – nákup CAS, DA, PPH, opravy a rekonstrukce zbrojnic – 30.500.000 Kč  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000" b="1" dirty="0"/>
              <a:t>Z Fondu Zlínského kraje: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600" dirty="0"/>
              <a:t>     Program RP 12-25</a:t>
            </a:r>
            <a:r>
              <a:rPr lang="cs-CZ" sz="2400" dirty="0"/>
              <a:t> </a:t>
            </a:r>
            <a:r>
              <a:rPr lang="cs-CZ" sz="1800" dirty="0"/>
              <a:t>– </a:t>
            </a:r>
            <a:r>
              <a:rPr lang="cs-CZ" sz="1600" dirty="0"/>
              <a:t>14.000.000 Kč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600" dirty="0"/>
              <a:t>     spolufinancování programů MV – GŘ HZS ČR – 7.800.000 Kč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lang="cs-CZ" sz="1600" noProof="0" dirty="0"/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cs-CZ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Celkem: 75.594.000 Kč</a:t>
            </a:r>
          </a:p>
          <a:p>
            <a:pPr marL="0" indent="0">
              <a:buNone/>
            </a:pPr>
            <a:endParaRPr lang="cs-CZ" sz="1600" dirty="0"/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6DA5365F-B3AF-974D-1D66-098FA7684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z="3600" b="1" i="0" u="none" strike="noStrike" kern="1200" cap="none" spc="-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Black" panose="020B0A04020102020204" pitchFamily="34" charset="0"/>
                <a:ea typeface="+mj-ea"/>
                <a:cs typeface="+mj-cs"/>
              </a:rPr>
              <a:t>ROZVOJOVÉ PROGRAMY A KRIZOVÉ ŘÍZENÍ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278268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E52FA94F-0539-5D48-AA3C-3C74ED6243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cs-CZ" sz="3200" dirty="0"/>
            </a:br>
            <a:br>
              <a:rPr lang="cs-CZ" sz="3200" dirty="0"/>
            </a:br>
            <a:br>
              <a:rPr lang="cs-CZ" sz="3200" dirty="0"/>
            </a:br>
            <a:br>
              <a:rPr lang="cs-CZ" sz="3200" dirty="0"/>
            </a:br>
            <a:r>
              <a:rPr lang="cs-CZ" sz="3200" dirty="0"/>
              <a:t>Děkuji za pozornost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D410835F-0A28-BD49-B480-AA3D6E59BF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Ing. Edita Maňásková</a:t>
            </a:r>
          </a:p>
          <a:p>
            <a:r>
              <a:rPr lang="cs-CZ" dirty="0"/>
              <a:t>Odbor Kancelář hejtmana</a:t>
            </a:r>
          </a:p>
          <a:p>
            <a:r>
              <a:rPr lang="cs-CZ" dirty="0"/>
              <a:t>Telefon:  577 043 152  </a:t>
            </a:r>
          </a:p>
          <a:p>
            <a:r>
              <a:rPr lang="cs-CZ" dirty="0"/>
              <a:t>Email: edita.manaskova@zlinskykraj.cz</a:t>
            </a:r>
          </a:p>
        </p:txBody>
      </p:sp>
    </p:spTree>
    <p:extLst>
      <p:ext uri="{BB962C8B-B14F-4D97-AF65-F5344CB8AC3E}">
        <p14:creationId xmlns:p14="http://schemas.microsoft.com/office/powerpoint/2010/main" val="3989915399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KUZK_vzor_Arial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D7B4A29E50A6A7409423A8797714B59F" ma:contentTypeVersion="9" ma:contentTypeDescription="Vytvoří nový dokument" ma:contentTypeScope="" ma:versionID="3141bc6e1bdbdc333ab6e332687ff7fe">
  <xsd:schema xmlns:xsd="http://www.w3.org/2001/XMLSchema" xmlns:xs="http://www.w3.org/2001/XMLSchema" xmlns:p="http://schemas.microsoft.com/office/2006/metadata/properties" xmlns:ns3="17b54d2e-dc38-44b7-96ae-9486366d5d52" targetNamespace="http://schemas.microsoft.com/office/2006/metadata/properties" ma:root="true" ma:fieldsID="a5f200d4963a047348f8e902058fa3c0" ns3:_="">
    <xsd:import namespace="17b54d2e-dc38-44b7-96ae-9486366d5d5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LengthInSecond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b54d2e-dc38-44b7-96ae-9486366d5d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F57EA5B-2301-4083-83DA-512D824C40A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F249F99-E56F-4AEE-9C12-7D6EB4CFA1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7b54d2e-dc38-44b7-96ae-9486366d5d5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AC7EC1-C326-4CBF-BC6D-4E0EEE0E8613}">
  <ds:schemaRefs>
    <ds:schemaRef ds:uri="http://schemas.microsoft.com/office/infopath/2007/PartnerControls"/>
    <ds:schemaRef ds:uri="http://purl.org/dc/dcmitype/"/>
    <ds:schemaRef ds:uri="17b54d2e-dc38-44b7-96ae-9486366d5d52"/>
    <ds:schemaRef ds:uri="http://purl.org/dc/elements/1.1/"/>
    <ds:schemaRef ds:uri="http://schemas.microsoft.com/office/2006/documentManagement/types"/>
    <ds:schemaRef ds:uri="http://purl.org/dc/terms/"/>
    <ds:schemaRef ds:uri="http://www.w3.org/XML/1998/namespace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Prezentace_KUZK_vzor_Arial</Template>
  <TotalTime>6610</TotalTime>
  <Words>900</Words>
  <Application>Microsoft Office PowerPoint</Application>
  <PresentationFormat>Širokoúhlá obrazovka</PresentationFormat>
  <Paragraphs>119</Paragraphs>
  <Slides>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4" baseType="lpstr">
      <vt:lpstr>Arial</vt:lpstr>
      <vt:lpstr>Arial Black</vt:lpstr>
      <vt:lpstr>Calibri</vt:lpstr>
      <vt:lpstr>Degular</vt:lpstr>
      <vt:lpstr>Wingdings</vt:lpstr>
      <vt:lpstr>Prezentace_KUZK_vzor_Arial</vt:lpstr>
      <vt:lpstr>Prezentace aplikace PowerPoint</vt:lpstr>
      <vt:lpstr>ROZVOJOVÉ PROGRAMY A KRIZOVÉ ŘÍZENÍ </vt:lpstr>
      <vt:lpstr>ROZVOJOVÉ PROGRAMY A KRIZOVÉ ŘÍZENÍ </vt:lpstr>
      <vt:lpstr>ROZVOJOVÉ PROGRAMY A KRIZOVÉ ŘÍZENÍ</vt:lpstr>
      <vt:lpstr>ROZVOJOVÉ PROGRAMY A KRIZOVÉ ŘÍZENÍ</vt:lpstr>
      <vt:lpstr>ROZVOJOVÉ PROGRAMY A KRIZOVÉ ŘÍZENÍ</vt:lpstr>
      <vt:lpstr>ROZVOJOVÉ PROGRAMY A KRIZOVÉ ŘÍZENÍ</vt:lpstr>
      <vt:lpstr>    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Marek Tomáš</dc:creator>
  <cp:lastModifiedBy>Maňásková Edita</cp:lastModifiedBy>
  <cp:revision>524</cp:revision>
  <cp:lastPrinted>2025-12-15T10:02:39Z</cp:lastPrinted>
  <dcterms:created xsi:type="dcterms:W3CDTF">2012-07-10T12:59:21Z</dcterms:created>
  <dcterms:modified xsi:type="dcterms:W3CDTF">2026-01-05T14:26:21Z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0x010100D7B4A29E50A6A7409423A8797714B59F</vt:lpwstr>
  </property>
</Properties>
</file>