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17"/>
  </p:notesMasterIdLst>
  <p:handoutMasterIdLst>
    <p:handoutMasterId r:id="rId18"/>
  </p:handoutMasterIdLst>
  <p:sldIdLst>
    <p:sldId id="256" r:id="rId5"/>
    <p:sldId id="404" r:id="rId6"/>
    <p:sldId id="412" r:id="rId7"/>
    <p:sldId id="409" r:id="rId8"/>
    <p:sldId id="413" r:id="rId9"/>
    <p:sldId id="405" r:id="rId10"/>
    <p:sldId id="406" r:id="rId11"/>
    <p:sldId id="407" r:id="rId12"/>
    <p:sldId id="410" r:id="rId13"/>
    <p:sldId id="411" r:id="rId14"/>
    <p:sldId id="403" r:id="rId15"/>
    <p:sldId id="363" r:id="rId16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50254A-07AA-4C9D-86A3-1ACEBD321DCB}" v="30" dt="2026-01-06T06:49:11.0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671" autoAdjust="0"/>
    <p:restoredTop sz="95332" autoAdjust="0"/>
  </p:normalViewPr>
  <p:slideViewPr>
    <p:cSldViewPr>
      <p:cViewPr varScale="1">
        <p:scale>
          <a:sx n="105" d="100"/>
          <a:sy n="105" d="100"/>
        </p:scale>
        <p:origin x="50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amostová Zuzana" userId="f8ee0ad1-7bac-4734-9db3-9866cf5a4dd9" providerId="ADAL" clId="{F7CBC634-0B8D-4895-B671-24D87EC71C99}"/>
    <pc:docChg chg="undo redo custSel addSld modSld sldOrd">
      <pc:chgData name="Chramostová Zuzana" userId="f8ee0ad1-7bac-4734-9db3-9866cf5a4dd9" providerId="ADAL" clId="{F7CBC634-0B8D-4895-B671-24D87EC71C99}" dt="2026-01-06T07:05:12.787" v="539" actId="20577"/>
      <pc:docMkLst>
        <pc:docMk/>
      </pc:docMkLst>
      <pc:sldChg chg="modSp mod">
        <pc:chgData name="Chramostová Zuzana" userId="f8ee0ad1-7bac-4734-9db3-9866cf5a4dd9" providerId="ADAL" clId="{F7CBC634-0B8D-4895-B671-24D87EC71C99}" dt="2025-12-22T12:45:40.518" v="5" actId="20577"/>
        <pc:sldMkLst>
          <pc:docMk/>
          <pc:sldMk cId="0" sldId="256"/>
        </pc:sldMkLst>
        <pc:spChg chg="mod">
          <ac:chgData name="Chramostová Zuzana" userId="f8ee0ad1-7bac-4734-9db3-9866cf5a4dd9" providerId="ADAL" clId="{F7CBC634-0B8D-4895-B671-24D87EC71C99}" dt="2025-12-22T12:45:40.518" v="5" actId="20577"/>
          <ac:spMkLst>
            <pc:docMk/>
            <pc:sldMk cId="0" sldId="256"/>
            <ac:spMk id="6" creationId="{00000000-0000-0000-0000-000000000000}"/>
          </ac:spMkLst>
        </pc:spChg>
      </pc:sldChg>
      <pc:sldChg chg="modSp mod">
        <pc:chgData name="Chramostová Zuzana" userId="f8ee0ad1-7bac-4734-9db3-9866cf5a4dd9" providerId="ADAL" clId="{F7CBC634-0B8D-4895-B671-24D87EC71C99}" dt="2026-01-06T06:49:14.398" v="461" actId="27636"/>
        <pc:sldMkLst>
          <pc:docMk/>
          <pc:sldMk cId="1729161187" sldId="403"/>
        </pc:sldMkLst>
        <pc:spChg chg="mod">
          <ac:chgData name="Chramostová Zuzana" userId="f8ee0ad1-7bac-4734-9db3-9866cf5a4dd9" providerId="ADAL" clId="{F7CBC634-0B8D-4895-B671-24D87EC71C99}" dt="2026-01-06T06:49:14.398" v="461" actId="27636"/>
          <ac:spMkLst>
            <pc:docMk/>
            <pc:sldMk cId="1729161187" sldId="403"/>
            <ac:spMk id="2" creationId="{00000000-0000-0000-0000-000000000000}"/>
          </ac:spMkLst>
        </pc:spChg>
      </pc:sldChg>
      <pc:sldChg chg="modSp mod ord">
        <pc:chgData name="Chramostová Zuzana" userId="f8ee0ad1-7bac-4734-9db3-9866cf5a4dd9" providerId="ADAL" clId="{F7CBC634-0B8D-4895-B671-24D87EC71C99}" dt="2025-12-22T12:50:47.934" v="133"/>
        <pc:sldMkLst>
          <pc:docMk/>
          <pc:sldMk cId="3221113487" sldId="404"/>
        </pc:sldMkLst>
        <pc:spChg chg="mod">
          <ac:chgData name="Chramostová Zuzana" userId="f8ee0ad1-7bac-4734-9db3-9866cf5a4dd9" providerId="ADAL" clId="{F7CBC634-0B8D-4895-B671-24D87EC71C99}" dt="2025-12-22T12:50:39.637" v="131" actId="113"/>
          <ac:spMkLst>
            <pc:docMk/>
            <pc:sldMk cId="3221113487" sldId="404"/>
            <ac:spMk id="2" creationId="{00000000-0000-0000-0000-000000000000}"/>
          </ac:spMkLst>
        </pc:spChg>
      </pc:sldChg>
      <pc:sldChg chg="modSp mod">
        <pc:chgData name="Chramostová Zuzana" userId="f8ee0ad1-7bac-4734-9db3-9866cf5a4dd9" providerId="ADAL" clId="{F7CBC634-0B8D-4895-B671-24D87EC71C99}" dt="2026-01-06T07:03:27.955" v="467" actId="5793"/>
        <pc:sldMkLst>
          <pc:docMk/>
          <pc:sldMk cId="2008611888" sldId="405"/>
        </pc:sldMkLst>
        <pc:spChg chg="mod">
          <ac:chgData name="Chramostová Zuzana" userId="f8ee0ad1-7bac-4734-9db3-9866cf5a4dd9" providerId="ADAL" clId="{F7CBC634-0B8D-4895-B671-24D87EC71C99}" dt="2026-01-06T07:03:27.955" v="467" actId="5793"/>
          <ac:spMkLst>
            <pc:docMk/>
            <pc:sldMk cId="2008611888" sldId="405"/>
            <ac:spMk id="2" creationId="{00000000-0000-0000-0000-000000000000}"/>
          </ac:spMkLst>
        </pc:spChg>
      </pc:sldChg>
      <pc:sldChg chg="modSp mod">
        <pc:chgData name="Chramostová Zuzana" userId="f8ee0ad1-7bac-4734-9db3-9866cf5a4dd9" providerId="ADAL" clId="{F7CBC634-0B8D-4895-B671-24D87EC71C99}" dt="2026-01-05T06:59:49.237" v="352" actId="12"/>
        <pc:sldMkLst>
          <pc:docMk/>
          <pc:sldMk cId="3700172385" sldId="406"/>
        </pc:sldMkLst>
        <pc:spChg chg="mod">
          <ac:chgData name="Chramostová Zuzana" userId="f8ee0ad1-7bac-4734-9db3-9866cf5a4dd9" providerId="ADAL" clId="{F7CBC634-0B8D-4895-B671-24D87EC71C99}" dt="2026-01-05T06:59:49.237" v="352" actId="12"/>
          <ac:spMkLst>
            <pc:docMk/>
            <pc:sldMk cId="3700172385" sldId="406"/>
            <ac:spMk id="2" creationId="{00000000-0000-0000-0000-000000000000}"/>
          </ac:spMkLst>
        </pc:spChg>
      </pc:sldChg>
      <pc:sldChg chg="modSp mod">
        <pc:chgData name="Chramostová Zuzana" userId="f8ee0ad1-7bac-4734-9db3-9866cf5a4dd9" providerId="ADAL" clId="{F7CBC634-0B8D-4895-B671-24D87EC71C99}" dt="2026-01-06T06:44:59.975" v="424" actId="27636"/>
        <pc:sldMkLst>
          <pc:docMk/>
          <pc:sldMk cId="2397690682" sldId="407"/>
        </pc:sldMkLst>
        <pc:spChg chg="mod">
          <ac:chgData name="Chramostová Zuzana" userId="f8ee0ad1-7bac-4734-9db3-9866cf5a4dd9" providerId="ADAL" clId="{F7CBC634-0B8D-4895-B671-24D87EC71C99}" dt="2026-01-06T06:44:59.975" v="424" actId="27636"/>
          <ac:spMkLst>
            <pc:docMk/>
            <pc:sldMk cId="2397690682" sldId="407"/>
            <ac:spMk id="2" creationId="{00000000-0000-0000-0000-000000000000}"/>
          </ac:spMkLst>
        </pc:spChg>
      </pc:sldChg>
      <pc:sldChg chg="modSp mod">
        <pc:chgData name="Chramostová Zuzana" userId="f8ee0ad1-7bac-4734-9db3-9866cf5a4dd9" providerId="ADAL" clId="{F7CBC634-0B8D-4895-B671-24D87EC71C99}" dt="2026-01-06T06:42:43.071" v="412" actId="27636"/>
        <pc:sldMkLst>
          <pc:docMk/>
          <pc:sldMk cId="736310950" sldId="409"/>
        </pc:sldMkLst>
        <pc:spChg chg="mod">
          <ac:chgData name="Chramostová Zuzana" userId="f8ee0ad1-7bac-4734-9db3-9866cf5a4dd9" providerId="ADAL" clId="{F7CBC634-0B8D-4895-B671-24D87EC71C99}" dt="2026-01-06T06:42:43.071" v="412" actId="27636"/>
          <ac:spMkLst>
            <pc:docMk/>
            <pc:sldMk cId="736310950" sldId="409"/>
            <ac:spMk id="2" creationId="{00000000-0000-0000-0000-000000000000}"/>
          </ac:spMkLst>
        </pc:spChg>
        <pc:spChg chg="mod">
          <ac:chgData name="Chramostová Zuzana" userId="f8ee0ad1-7bac-4734-9db3-9866cf5a4dd9" providerId="ADAL" clId="{F7CBC634-0B8D-4895-B671-24D87EC71C99}" dt="2026-01-06T05:57:50.996" v="359" actId="20577"/>
          <ac:spMkLst>
            <pc:docMk/>
            <pc:sldMk cId="736310950" sldId="409"/>
            <ac:spMk id="3" creationId="{00000000-0000-0000-0000-000000000000}"/>
          </ac:spMkLst>
        </pc:spChg>
      </pc:sldChg>
      <pc:sldChg chg="modSp mod">
        <pc:chgData name="Chramostová Zuzana" userId="f8ee0ad1-7bac-4734-9db3-9866cf5a4dd9" providerId="ADAL" clId="{F7CBC634-0B8D-4895-B671-24D87EC71C99}" dt="2026-01-06T07:05:12.787" v="539" actId="20577"/>
        <pc:sldMkLst>
          <pc:docMk/>
          <pc:sldMk cId="3451575503" sldId="410"/>
        </pc:sldMkLst>
        <pc:spChg chg="mod">
          <ac:chgData name="Chramostová Zuzana" userId="f8ee0ad1-7bac-4734-9db3-9866cf5a4dd9" providerId="ADAL" clId="{F7CBC634-0B8D-4895-B671-24D87EC71C99}" dt="2026-01-06T07:05:12.787" v="539" actId="20577"/>
          <ac:spMkLst>
            <pc:docMk/>
            <pc:sldMk cId="3451575503" sldId="410"/>
            <ac:spMk id="2" creationId="{32009498-85C3-4119-C3AC-A93AFCDED305}"/>
          </ac:spMkLst>
        </pc:spChg>
      </pc:sldChg>
      <pc:sldChg chg="modSp mod">
        <pc:chgData name="Chramostová Zuzana" userId="f8ee0ad1-7bac-4734-9db3-9866cf5a4dd9" providerId="ADAL" clId="{F7CBC634-0B8D-4895-B671-24D87EC71C99}" dt="2026-01-06T06:28:24.035" v="410" actId="14100"/>
        <pc:sldMkLst>
          <pc:docMk/>
          <pc:sldMk cId="662405792" sldId="411"/>
        </pc:sldMkLst>
        <pc:spChg chg="mod">
          <ac:chgData name="Chramostová Zuzana" userId="f8ee0ad1-7bac-4734-9db3-9866cf5a4dd9" providerId="ADAL" clId="{F7CBC634-0B8D-4895-B671-24D87EC71C99}" dt="2025-12-23T06:41:09.731" v="301" actId="6549"/>
          <ac:spMkLst>
            <pc:docMk/>
            <pc:sldMk cId="662405792" sldId="411"/>
            <ac:spMk id="2" creationId="{4D4020C4-AE81-193A-C272-F6E984CCF1E5}"/>
          </ac:spMkLst>
        </pc:spChg>
        <pc:spChg chg="mod">
          <ac:chgData name="Chramostová Zuzana" userId="f8ee0ad1-7bac-4734-9db3-9866cf5a4dd9" providerId="ADAL" clId="{F7CBC634-0B8D-4895-B671-24D87EC71C99}" dt="2026-01-06T06:28:24.035" v="410" actId="14100"/>
          <ac:spMkLst>
            <pc:docMk/>
            <pc:sldMk cId="662405792" sldId="411"/>
            <ac:spMk id="3" creationId="{7E2CDC5E-E117-6A51-D55F-608B50DF7913}"/>
          </ac:spMkLst>
        </pc:spChg>
      </pc:sldChg>
      <pc:sldChg chg="modSp add mod">
        <pc:chgData name="Chramostová Zuzana" userId="f8ee0ad1-7bac-4734-9db3-9866cf5a4dd9" providerId="ADAL" clId="{F7CBC634-0B8D-4895-B671-24D87EC71C99}" dt="2026-01-05T06:55:57.276" v="302" actId="113"/>
        <pc:sldMkLst>
          <pc:docMk/>
          <pc:sldMk cId="1883423848" sldId="412"/>
        </pc:sldMkLst>
        <pc:spChg chg="mod">
          <ac:chgData name="Chramostová Zuzana" userId="f8ee0ad1-7bac-4734-9db3-9866cf5a4dd9" providerId="ADAL" clId="{F7CBC634-0B8D-4895-B671-24D87EC71C99}" dt="2026-01-05T06:55:57.276" v="302" actId="113"/>
          <ac:spMkLst>
            <pc:docMk/>
            <pc:sldMk cId="1883423848" sldId="412"/>
            <ac:spMk id="2" creationId="{1DC6F282-2521-28C5-AE7B-DE02E310BCB0}"/>
          </ac:spMkLst>
        </pc:spChg>
      </pc:sldChg>
      <pc:sldChg chg="modSp add mod">
        <pc:chgData name="Chramostová Zuzana" userId="f8ee0ad1-7bac-4734-9db3-9866cf5a4dd9" providerId="ADAL" clId="{F7CBC634-0B8D-4895-B671-24D87EC71C99}" dt="2026-01-06T06:44:49.894" v="422" actId="20577"/>
        <pc:sldMkLst>
          <pc:docMk/>
          <pc:sldMk cId="1088156630" sldId="413"/>
        </pc:sldMkLst>
        <pc:spChg chg="mod">
          <ac:chgData name="Chramostová Zuzana" userId="f8ee0ad1-7bac-4734-9db3-9866cf5a4dd9" providerId="ADAL" clId="{F7CBC634-0B8D-4895-B671-24D87EC71C99}" dt="2026-01-06T06:44:49.894" v="422" actId="20577"/>
          <ac:spMkLst>
            <pc:docMk/>
            <pc:sldMk cId="1088156630" sldId="413"/>
            <ac:spMk id="2" creationId="{DE72C64F-3874-14DF-D48B-11B455230E2F}"/>
          </ac:spMkLst>
        </pc:spChg>
        <pc:spChg chg="mod">
          <ac:chgData name="Chramostová Zuzana" userId="f8ee0ad1-7bac-4734-9db3-9866cf5a4dd9" providerId="ADAL" clId="{F7CBC634-0B8D-4895-B671-24D87EC71C99}" dt="2026-01-06T05:58:06.925" v="368" actId="20577"/>
          <ac:spMkLst>
            <pc:docMk/>
            <pc:sldMk cId="1088156630" sldId="413"/>
            <ac:spMk id="3" creationId="{6FDE8DA4-2D17-2A88-437F-429B205ADBA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06.01.2026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06.01.2026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zlinskykraj.cz/dotace/rp27-26-podpora-regionalni-zemedelske-potravinarske-a-vinarske-produkce" TargetMode="External"/><Relationship Id="rId2" Type="http://schemas.openxmlformats.org/officeDocument/2006/relationships/hyperlink" Target="mailto:zuzana.chramostova@zlinskykraj.cz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délník 12"/>
          <p:cNvSpPr/>
          <p:nvPr/>
        </p:nvSpPr>
        <p:spPr>
          <a:xfrm>
            <a:off x="3143672" y="0"/>
            <a:ext cx="7524000" cy="4680000"/>
          </a:xfrm>
          <a:prstGeom prst="rect">
            <a:avLst/>
          </a:prstGeom>
          <a:solidFill>
            <a:srgbClr val="FFD9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432000" y="464400"/>
            <a:ext cx="11280624" cy="43327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6000" dirty="0"/>
              <a:t>RP27-26</a:t>
            </a: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6000" dirty="0">
                <a:latin typeface="Arial" panose="020B0604020202020204" pitchFamily="34" charset="0"/>
                <a:ea typeface="Calibri" panose="020F0502020204030204" pitchFamily="34" charset="0"/>
              </a:rPr>
              <a:t>Podpora regionální zemědělské, potravinářské a vinařské produkce</a:t>
            </a:r>
            <a:endParaRPr lang="cs-CZ" sz="6000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551384" y="5134437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altLang="cs-CZ" dirty="0">
                <a:latin typeface="+mj-lt"/>
              </a:rPr>
              <a:t>Zuzana Chramostová</a:t>
            </a:r>
          </a:p>
          <a:p>
            <a:r>
              <a:rPr lang="cs-CZ" altLang="cs-CZ" dirty="0">
                <a:latin typeface="+mj-lt"/>
              </a:rPr>
              <a:t>Odbor </a:t>
            </a:r>
            <a:r>
              <a:rPr lang="cs-CZ" dirty="0">
                <a:latin typeface="+mj-lt"/>
              </a:rPr>
              <a:t>strategického rozvoje kraje </a:t>
            </a:r>
            <a:endParaRPr lang="cs-CZ" altLang="cs-CZ" dirty="0">
              <a:latin typeface="+mj-lt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4D4020C4-AE81-193A-C272-F6E984CCF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70000"/>
              <a:tabLst>
                <a:tab pos="960120" algn="l"/>
                <a:tab pos="3559175" algn="l"/>
              </a:tabLst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výdaje na dodávky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zboží a služeb 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spojených s realizací aktivit v rámci Projektu, 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SzPct val="70000"/>
              <a:tabLst>
                <a:tab pos="960120" algn="l"/>
                <a:tab pos="3559175" algn="l"/>
              </a:tabLst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výdaje na nájmy a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pronájmy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prostor, stánků apod. souvisejí s realizací aktivit Projektu, 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70000"/>
              <a:tabLst>
                <a:tab pos="960120" algn="l"/>
                <a:tab pos="3559175" algn="l"/>
              </a:tabLst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výdaje na pořízení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drobného dlouhodobého majetku 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souvisejícího s realizací Projektu, 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70000"/>
              <a:tabLst>
                <a:tab pos="960120" algn="l"/>
                <a:tab pos="3559175" algn="l"/>
              </a:tabLst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paušál na výdaje spojené s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telekomunikačními službami </a:t>
            </a:r>
            <a:r>
              <a:rPr lang="cs-CZ" sz="24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max. 5 tis. Kč/rok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cs-CZ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70000"/>
              <a:tabLst>
                <a:tab pos="960120" algn="l"/>
                <a:tab pos="3559175" algn="l"/>
              </a:tabLst>
            </a:pP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paušál na výdaje spojené s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drobným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spotřebním materiálem – max.</a:t>
            </a:r>
            <a:r>
              <a:rPr lang="cs-CZ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tis. Kč/rok.</a:t>
            </a:r>
          </a:p>
          <a:p>
            <a:pPr marL="0" lvl="0" indent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SzPts val="1000"/>
              <a:buNone/>
              <a:tabLst>
                <a:tab pos="960120" algn="l"/>
                <a:tab pos="3559175" algn="l"/>
              </a:tabLst>
            </a:pPr>
            <a:r>
              <a:rPr lang="cs-CZ" sz="2400" i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Výdaje </a:t>
            </a:r>
            <a:r>
              <a:rPr lang="cs-CZ" sz="2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kulturní doplňkový program nesmí přesáhnout více než 50 % požadované výše dotace.</a:t>
            </a:r>
            <a:endParaRPr lang="cs-CZ" sz="2400" i="1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7E2CDC5E-E117-6A51-D55F-608B50DF7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578630" cy="931325"/>
          </a:xfrm>
        </p:spPr>
        <p:txBody>
          <a:bodyPr>
            <a:normAutofit fontScale="90000"/>
          </a:bodyPr>
          <a:lstStyle/>
          <a:p>
            <a:r>
              <a:rPr lang="cs-CZ" dirty="0"/>
              <a:t>Uznatelné výdaje - </a:t>
            </a:r>
            <a:r>
              <a:rPr lang="cs-CZ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Ostatní výdaje DT1 a DT2 </a:t>
            </a:r>
            <a:b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6240579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b="1" dirty="0"/>
              <a:t>Ing. Zuzana Chramostová</a:t>
            </a:r>
          </a:p>
          <a:p>
            <a:pPr marL="0" indent="0">
              <a:buNone/>
              <a:defRPr/>
            </a:pP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Odbor strategického rozvoje kraje </a:t>
            </a:r>
          </a:p>
          <a:p>
            <a:pPr marL="0" indent="0">
              <a:buNone/>
              <a:defRPr/>
            </a:pP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Oddělení regionálního rozvoje a cestovního ruchu </a:t>
            </a:r>
          </a:p>
          <a:p>
            <a:pPr marL="0" indent="0">
              <a:buNone/>
              <a:defRPr/>
            </a:pPr>
            <a:r>
              <a:rPr lang="cs-CZ" altLang="cs-CZ" dirty="0"/>
              <a:t>telefon: 577 043 406</a:t>
            </a:r>
          </a:p>
          <a:p>
            <a:pPr marL="0" indent="0">
              <a:buNone/>
              <a:defRPr/>
            </a:pPr>
            <a:r>
              <a:rPr lang="cs-CZ" altLang="cs-CZ" dirty="0"/>
              <a:t>email: </a:t>
            </a:r>
            <a:r>
              <a:rPr lang="cs-CZ" dirty="0">
                <a:hlinkClick r:id="rId2"/>
              </a:rPr>
              <a:t>zuzana.chramostova@zlinskykraj.cz</a:t>
            </a:r>
            <a:endParaRPr lang="cs-CZ" dirty="0"/>
          </a:p>
          <a:p>
            <a:pPr marL="0" indent="0">
              <a:buNone/>
              <a:defRPr/>
            </a:pPr>
            <a:endParaRPr lang="cs-CZ" dirty="0"/>
          </a:p>
          <a:p>
            <a:pPr marL="0" indent="0">
              <a:buNone/>
              <a:defRPr/>
            </a:pPr>
            <a:r>
              <a:rPr lang="cs-CZ" dirty="0"/>
              <a:t>Program a žádost: </a:t>
            </a:r>
          </a:p>
          <a:p>
            <a:pPr marL="0" indent="0">
              <a:buNone/>
              <a:defRPr/>
            </a:pPr>
            <a:r>
              <a:rPr lang="cs-CZ" dirty="0">
                <a:hlinkClick r:id="rId3"/>
              </a:rPr>
              <a:t>https://zlinskykraj.cz/dotace/rp27-26-podpora-regionalni-zemedelske-potravinarske-a-vinarske-produkce</a:t>
            </a:r>
            <a:endParaRPr lang="cs-CZ" dirty="0"/>
          </a:p>
          <a:p>
            <a:pPr marL="0" indent="0">
              <a:buNone/>
              <a:defRPr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KONTAKTNÍ OSOBY</a:t>
            </a:r>
          </a:p>
        </p:txBody>
      </p:sp>
    </p:spTree>
    <p:extLst>
      <p:ext uri="{BB962C8B-B14F-4D97-AF65-F5344CB8AC3E}">
        <p14:creationId xmlns:p14="http://schemas.microsoft.com/office/powerpoint/2010/main" val="172916118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Děkuji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Alokace programu: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4 000 000 Kč</a:t>
            </a:r>
          </a:p>
          <a:p>
            <a:r>
              <a:rPr lang="cs-CZ" dirty="0"/>
              <a:t>Dotační titul 1:</a:t>
            </a:r>
            <a:r>
              <a:rPr lang="cs-CZ" b="1" dirty="0"/>
              <a:t> Podpora regionální zemědělské, potravinářské a vinařské produkce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dirty="0"/>
              <a:t>2 600 000 Kč</a:t>
            </a:r>
          </a:p>
          <a:p>
            <a:r>
              <a:rPr lang="cs-CZ" dirty="0"/>
              <a:t>Dotační titul 2: </a:t>
            </a:r>
            <a:r>
              <a:rPr lang="cs-CZ" b="1" dirty="0"/>
              <a:t>Podpora nadregionálních akcí na podporu zemědělské, potravinářské a vinařské produkce </a:t>
            </a:r>
            <a:endParaRPr lang="cs-CZ" dirty="0"/>
          </a:p>
          <a:p>
            <a:pPr marL="0" indent="0">
              <a:buNone/>
            </a:pPr>
            <a:r>
              <a:rPr lang="cs-CZ" b="1" dirty="0"/>
              <a:t>	</a:t>
            </a:r>
            <a:r>
              <a:rPr lang="cs-CZ" dirty="0"/>
              <a:t>1 400 000 Kč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INFORMACE</a:t>
            </a:r>
          </a:p>
        </p:txBody>
      </p:sp>
    </p:spTree>
    <p:extLst>
      <p:ext uri="{BB962C8B-B14F-4D97-AF65-F5344CB8AC3E}">
        <p14:creationId xmlns:p14="http://schemas.microsoft.com/office/powerpoint/2010/main" val="3221113487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EB410-EDBD-4C39-8C68-BD52E12F7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1DC6F282-2521-28C5-AE7B-DE02E310BC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Doba realizace projektu: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1. 1. 2025 – 30. 6. 2027</a:t>
            </a:r>
          </a:p>
          <a:p>
            <a:endParaRPr lang="cs-CZ" dirty="0"/>
          </a:p>
          <a:p>
            <a:r>
              <a:rPr lang="cs-CZ" dirty="0"/>
              <a:t>Výše podpory na 1 projekt: </a:t>
            </a:r>
          </a:p>
          <a:p>
            <a:pPr marL="0" indent="0">
              <a:buNone/>
            </a:pPr>
            <a:r>
              <a:rPr lang="cs-CZ" dirty="0"/>
              <a:t>	</a:t>
            </a:r>
            <a:r>
              <a:rPr lang="cs-CZ" b="1" dirty="0"/>
              <a:t>DT1:</a:t>
            </a:r>
            <a:r>
              <a:rPr lang="cs-CZ" dirty="0"/>
              <a:t> </a:t>
            </a:r>
            <a:r>
              <a:rPr lang="cs-CZ" b="1" dirty="0"/>
              <a:t>51 000 Kč – 250 000 Kč</a:t>
            </a:r>
          </a:p>
          <a:p>
            <a:pPr marL="0" indent="0">
              <a:buNone/>
            </a:pPr>
            <a:r>
              <a:rPr lang="cs-CZ" b="1" dirty="0"/>
              <a:t>	DT2: 51 000 Kč – 350 000 Kč</a:t>
            </a:r>
          </a:p>
          <a:p>
            <a:endParaRPr lang="cs-CZ" dirty="0"/>
          </a:p>
          <a:p>
            <a:r>
              <a:rPr lang="cs-CZ" dirty="0"/>
              <a:t>1 žadatel = max. 1 žádost v každém dotačním titulu</a:t>
            </a: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1932B124-6DB7-0084-C785-1457C3085C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ZÁKLADNÍ INFORMACE</a:t>
            </a:r>
          </a:p>
        </p:txBody>
      </p:sp>
    </p:spTree>
    <p:extLst>
      <p:ext uri="{BB962C8B-B14F-4D97-AF65-F5344CB8AC3E}">
        <p14:creationId xmlns:p14="http://schemas.microsoft.com/office/powerpoint/2010/main" val="188342384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91344" y="1844824"/>
            <a:ext cx="11264900" cy="4600272"/>
          </a:xfrm>
        </p:spPr>
        <p:txBody>
          <a:bodyPr>
            <a:normAutofit fontScale="92500" lnSpcReduction="20000"/>
          </a:bodyPr>
          <a:lstStyle/>
          <a:p>
            <a:pPr lvl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40385" algn="l"/>
              </a:tabLs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Osvětové, edukativní a informační akce spojené s ukázkami prvovýroby zemědělských</a:t>
            </a:r>
            <a:r>
              <a:rPr lang="cs-CZ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včetně vinařství, tradiční potravinářské výroby ve Zlínském kraji směřující ke zvýšení povědomí o výrobě regionálních produktů.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40385" algn="l"/>
              </a:tabLs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Propagace zemědělského hospodaření a potravinářské výroby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Zlínském kraji včetně tradičních způsobů hospodaření a výroby (např. neperiodické publikace, výukové materiály, vytvoření </a:t>
            </a:r>
            <a:r>
              <a:rPr lang="cs-CZ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videospotů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apod.).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40385" algn="l"/>
              </a:tabLs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vytvoření systému uplatnění nebo využití regionálních potravin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 zásobování škol a zdravotnických a sociálních zařízení ve Zlínském kraji a dalších gastronomických provozů.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40385" algn="l"/>
              </a:tabLs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propagace práce v oblasti regionálního zemědělství a potravinářské výroby 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 školách příp. dalších organizacích a institucích ve Zlínském kraji.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40385" algn="l"/>
              </a:tabLs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Podpora osvěty, výměny zkušeností mezi zemědělskými prvovýrobci</a:t>
            </a:r>
            <a:r>
              <a:rPr lang="cs-CZ" sz="18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regionálními potravinářskými subjekty a vinaři, vzájemné spolupráce a kooperace.</a:t>
            </a:r>
          </a:p>
          <a:p>
            <a:pPr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tabLst>
                <a:tab pos="540385" algn="l"/>
              </a:tabLst>
            </a:pP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Podpora aktivit, které </a:t>
            </a: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propojují regionální zemědělskou a potravinářskou produkci s cestovním ruchem, posilují povědomí o místní produkci </a:t>
            </a:r>
            <a:r>
              <a:rPr lang="cs-CZ" sz="1800" dirty="0">
                <a:ea typeface="Calibri" panose="020F0502020204030204" pitchFamily="34" charset="0"/>
                <a:cs typeface="Times New Roman" panose="02020603050405020304" pitchFamily="18" charset="0"/>
              </a:rPr>
              <a:t>zejména formou prezentace tradiční výroby, vinařství a typických regionálních produktů</a:t>
            </a:r>
            <a:r>
              <a:rPr lang="cs-CZ" sz="1800" b="1" dirty="0"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PODPOROVANÉ AKTIVITY DT1</a:t>
            </a:r>
            <a:br>
              <a:rPr lang="cs-CZ" dirty="0"/>
            </a:br>
            <a:r>
              <a:rPr lang="cs-CZ" sz="2200" dirty="0"/>
              <a:t>Podpora regionální zemědělské, potravinářské a vinařské produkce</a:t>
            </a:r>
          </a:p>
        </p:txBody>
      </p:sp>
    </p:spTree>
    <p:extLst>
      <p:ext uri="{BB962C8B-B14F-4D97-AF65-F5344CB8AC3E}">
        <p14:creationId xmlns:p14="http://schemas.microsoft.com/office/powerpoint/2010/main" val="73631095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B8F7D-3644-8577-4F7E-9DD6DB232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>
            <a:extLst>
              <a:ext uri="{FF2B5EF4-FFF2-40B4-BE49-F238E27FC236}">
                <a16:creationId xmlns:a16="http://schemas.microsoft.com/office/drawing/2014/main" id="{DE72C64F-3874-14DF-D48B-11B455230E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1844824"/>
            <a:ext cx="11264900" cy="460027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Pravidelně se opakující prezentační a osvětové akce zaměřené na propagaci zemědělství, včetně vinařství a tradiční potravinářské výroby ve Zlínském kraji. </a:t>
            </a:r>
          </a:p>
          <a:p>
            <a:pPr marL="0" lvl="0" indent="0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dirty="0"/>
              <a:t>   Podporovány budou akce: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/>
              <a:t> </a:t>
            </a:r>
            <a:r>
              <a:rPr lang="cs-CZ" dirty="0"/>
              <a:t>s </a:t>
            </a:r>
            <a:r>
              <a:rPr lang="cs-CZ" b="1" dirty="0"/>
              <a:t>celokrajským či nadregionálním dosahem</a:t>
            </a:r>
            <a:r>
              <a:rPr lang="cs-CZ" dirty="0"/>
              <a:t>, včetně aktivit zaměřených na prezentaci odborného školství a propagaci regionálních potravin. </a:t>
            </a:r>
          </a:p>
          <a:p>
            <a:pPr lvl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/>
              <a:t>které již byly v minulosti prokazatelně pořádány </a:t>
            </a:r>
            <a:r>
              <a:rPr lang="cs-CZ" b="1" dirty="0"/>
              <a:t>minimálně 5x </a:t>
            </a:r>
            <a:r>
              <a:rPr lang="cs-CZ" dirty="0"/>
              <a:t>ve srovnatelné podobě (stejný cíl, cílová skupina, obdobné aktivity). </a:t>
            </a:r>
            <a:endParaRPr lang="cs-CZ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FDE8DA4-2D17-2A88-437F-429B205AD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PODPOROVANÉ AKTIVITY DT2</a:t>
            </a:r>
            <a:br>
              <a:rPr lang="cs-CZ" dirty="0"/>
            </a:br>
            <a:r>
              <a:rPr lang="cs-CZ" sz="1600" dirty="0"/>
              <a:t>Podpora nadregionálních akcí na podporu zemědělské, potravinářské a vinařské produkce</a:t>
            </a:r>
          </a:p>
        </p:txBody>
      </p:sp>
    </p:spTree>
    <p:extLst>
      <p:ext uri="{BB962C8B-B14F-4D97-AF65-F5344CB8AC3E}">
        <p14:creationId xmlns:p14="http://schemas.microsoft.com/office/powerpoint/2010/main" val="108815663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Maximální míra podpory:</a:t>
            </a:r>
            <a:r>
              <a:rPr lang="cs-CZ" altLang="cs-CZ" b="1" dirty="0"/>
              <a:t> 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b="1" dirty="0"/>
              <a:t>60 % </a:t>
            </a:r>
            <a:r>
              <a:rPr lang="cs-CZ" altLang="cs-CZ" dirty="0"/>
              <a:t>z celkových způsobilých výdajů projektu,</a:t>
            </a:r>
            <a:endParaRPr lang="cs-CZ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50 %</a:t>
            </a:r>
            <a:r>
              <a:rPr lang="cs-CZ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celkových způsobilých výdajů projektu, pokud je žadatel obec nad 5000 obyvatel.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cs-CZ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i="1" dirty="0"/>
              <a:t>50 % po podpisu smlouvy,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r>
              <a:rPr lang="cs-CZ" altLang="cs-CZ" i="1" dirty="0"/>
              <a:t>50 % po schválení závěrečné zprávy a vyúčtování</a:t>
            </a:r>
            <a:r>
              <a:rPr lang="cs-CZ" altLang="cs-CZ" dirty="0"/>
              <a:t>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Neinvestiční projekt.</a:t>
            </a:r>
          </a:p>
          <a:p>
            <a:pPr>
              <a:lnSpc>
                <a:spcPct val="110000"/>
              </a:lnSpc>
              <a:spcBef>
                <a:spcPts val="600"/>
              </a:spcBef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Projekt musí být realizován na území Zlínského kraje, žadatel musí mít sídlo ve Zlínském kraji. 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cs-CZ" altLang="cs-CZ" sz="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cs-CZ" altLang="cs-CZ" dirty="0"/>
              <a:t>Žadatel musí být přímo odpovědný za realizaci projektu, nepůsobit jako prostředník.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PODMÍNKY</a:t>
            </a:r>
          </a:p>
        </p:txBody>
      </p:sp>
    </p:spTree>
    <p:extLst>
      <p:ext uri="{BB962C8B-B14F-4D97-AF65-F5344CB8AC3E}">
        <p14:creationId xmlns:p14="http://schemas.microsoft.com/office/powerpoint/2010/main" val="200861188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právnické osoby a fyzické osoby podnikající </a:t>
            </a:r>
            <a:r>
              <a:rPr lang="cs-CZ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 zemědělství, vinařství a potravinářství, kteří zaměstnávají méně než 250 zaměstnanců,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komory,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zájmové sdružení právnických osob, 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obce, svazky obcí a příspěvkové organizace obcí,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obecně prospěšné společnosti </a:t>
            </a:r>
            <a:r>
              <a:rPr lang="cs-CZ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založené dle zákona 248/1995 Sb., o obecně prospěšných společnostech, ve znění pozdějších předpisů,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spolky </a:t>
            </a:r>
            <a:r>
              <a:rPr lang="cs-CZ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založené od 1. 1. 2014 dle zákona č. 89/2012 Sb., občanský zákoník, v platném znění, (původní občanská sdružení založená dle zákona č. 83/1990 Sb., o sdružování občanů, ve znění pozdějších předpisů, do 31.12.2013, která se od 1.1.2014 stávají spolkem),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ústavy </a:t>
            </a:r>
            <a:r>
              <a:rPr lang="cs-CZ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založené od 1. 1. 2014 dle zákona č. 89/2012 Sb., občanský zákoník, v platném znění, (původní občanská sdružení založená dle zákona č. 83/1990 Sb., o sdružování občanů, ve znění pozdějších předpisů, do 31. 12. 2013, která se od 1. 1. 2014 mohou transformovat na ústav),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Bef>
                <a:spcPts val="600"/>
              </a:spcBef>
              <a:buSzPts val="1000"/>
            </a:pP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školy a školská zařízení</a:t>
            </a:r>
            <a:r>
              <a:rPr lang="cs-CZ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dle zákona č. 561/2004 Sb., o předškolním, základním, středním a vyšším odborném a jiném vzdělávání (školský zákon), ve znění pozdějších předpisů, které jsou zapsány v rejstříku škol a školských zařízení </a:t>
            </a:r>
            <a:r>
              <a:rPr lang="cs-CZ" sz="2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vyjma organizací zřizovaných Zlínským krajem</a:t>
            </a:r>
            <a:r>
              <a:rPr lang="cs-CZ" sz="2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2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 ZPŮSOBILÝCH ŽADATELŮ</a:t>
            </a:r>
          </a:p>
        </p:txBody>
      </p:sp>
    </p:spTree>
    <p:extLst>
      <p:ext uri="{BB962C8B-B14F-4D97-AF65-F5344CB8AC3E}">
        <p14:creationId xmlns:p14="http://schemas.microsoft.com/office/powerpoint/2010/main" val="3700172385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defRPr/>
            </a:pPr>
            <a:r>
              <a:rPr lang="cs-CZ" altLang="cs-CZ" dirty="0"/>
              <a:t>Sběr žádostí </a:t>
            </a:r>
            <a:r>
              <a:rPr lang="cs-CZ" altLang="cs-CZ" b="1" dirty="0"/>
              <a:t>19. 1. 2026 – 2. 2. 2026 </a:t>
            </a:r>
            <a:r>
              <a:rPr lang="cs-CZ" altLang="cs-CZ" dirty="0"/>
              <a:t>do 12 hodin</a:t>
            </a:r>
          </a:p>
          <a:p>
            <a:pPr algn="just">
              <a:defRPr/>
            </a:pPr>
            <a:r>
              <a:rPr lang="cs-CZ" altLang="cs-CZ" dirty="0">
                <a:cs typeface="Arial" panose="020B0604020202020204" pitchFamily="34" charset="0"/>
              </a:rPr>
              <a:t>Žádost je nutno odeslat elektronicky a zároveň předložit podepsaný originál společně s povinnými přílohami</a:t>
            </a:r>
            <a:r>
              <a:rPr lang="cs-CZ" altLang="cs-CZ" dirty="0"/>
              <a:t>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Podrobný položkový rozpočet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Podrobný popis aktivit projektu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Smlouva o běžném účtu (příp. i zřizovatele)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>
                <a:ea typeface="Calibri" panose="020F0502020204030204" pitchFamily="34" charset="0"/>
              </a:rPr>
              <a:t>D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oklad prokazující formální ustavení subjektu žadatele – tj. výpis z Obchodního rejstříku nebo jiného příslušného rejstříku</a:t>
            </a:r>
            <a:endParaRPr lang="cs-CZ" altLang="cs-CZ" dirty="0"/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altLang="cs-CZ" dirty="0"/>
              <a:t>Úplný výpis z evidence skutečných majitelů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defRPr/>
            </a:pPr>
            <a:r>
              <a:rPr lang="cs-CZ" dirty="0">
                <a:ea typeface="Calibri" panose="020F0502020204030204" pitchFamily="34" charset="0"/>
              </a:rPr>
              <a:t>U DT 2 historii akce např. odkazy nebo </a:t>
            </a:r>
            <a:r>
              <a:rPr lang="cs-CZ" dirty="0" err="1">
                <a:ea typeface="Calibri" panose="020F0502020204030204" pitchFamily="34" charset="0"/>
              </a:rPr>
              <a:t>PrtScr</a:t>
            </a:r>
            <a:r>
              <a:rPr lang="cs-CZ" dirty="0">
                <a:ea typeface="Calibri" panose="020F0502020204030204" pitchFamily="34" charset="0"/>
              </a:rPr>
              <a:t> webů s údaji o konání akce, plakáty, pozvánky apod.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ŽÁDOST</a:t>
            </a:r>
          </a:p>
        </p:txBody>
      </p:sp>
    </p:spTree>
    <p:extLst>
      <p:ext uri="{BB962C8B-B14F-4D97-AF65-F5344CB8AC3E}">
        <p14:creationId xmlns:p14="http://schemas.microsoft.com/office/powerpoint/2010/main" val="239769068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32009498-85C3-4119-C3AC-A93AFCDED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DT1</a:t>
            </a:r>
          </a:p>
          <a:p>
            <a:pPr>
              <a:lnSpc>
                <a:spcPct val="120000"/>
              </a:lnSpc>
            </a:pPr>
            <a:r>
              <a:rPr lang="cs-CZ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osobní výdaje související s realizací Projektu </a:t>
            </a:r>
            <a:r>
              <a:rPr lang="cs-CZ" dirty="0">
                <a:ea typeface="Times New Roman" panose="02020603050405020304" pitchFamily="18" charset="0"/>
                <a:cs typeface="Times New Roman" panose="02020603050405020304" pitchFamily="18" charset="0"/>
              </a:rPr>
              <a:t>(platy, mzdy, odměny z dohod mimo pracovní poměr, zákonné odvody na sociální a zdravotní pojištění hrazené zaměstnavatelem),</a:t>
            </a:r>
            <a:endParaRPr lang="cs-CZ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SzPts val="1000"/>
              <a:buFont typeface="Wingdings" panose="05000000000000000000" pitchFamily="2" charset="2"/>
              <a:buChar char=""/>
              <a:tabLst>
                <a:tab pos="118872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maximální hrubá hodinová sazba pracovníků zajišťujících program činí </a:t>
            </a:r>
            <a:r>
              <a:rPr lang="cs-CZ" b="1" dirty="0">
                <a:ea typeface="Calibri" panose="020F0502020204030204" pitchFamily="34" charset="0"/>
                <a:cs typeface="Times New Roman" panose="02020603050405020304" pitchFamily="18" charset="0"/>
              </a:rPr>
              <a:t>250 Kč/hod.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720"/>
              </a:spcBef>
              <a:spcAft>
                <a:spcPts val="720"/>
              </a:spcAft>
              <a:buSzPts val="1000"/>
              <a:buFont typeface="Wingdings" panose="05000000000000000000" pitchFamily="2" charset="2"/>
              <a:buChar char=""/>
              <a:tabLst>
                <a:tab pos="1188720" algn="l"/>
              </a:tabLst>
            </a:pP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výše odpracované doby na 1 pracovníka zapojeného do realizace je maximálně </a:t>
            </a:r>
            <a:b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8 hodin denně.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DT2 </a:t>
            </a:r>
          </a:p>
          <a:p>
            <a:pPr>
              <a:lnSpc>
                <a:spcPct val="120000"/>
              </a:lnSpc>
            </a:pPr>
            <a:r>
              <a:rPr lang="cs-CZ" b="1" dirty="0"/>
              <a:t>odměny z dohod mimo pracovní poměr </a:t>
            </a:r>
            <a:r>
              <a:rPr lang="cs-CZ" dirty="0"/>
              <a:t>a související zákonné odvody na sociální a zdravotní pojištění hrazené zaměstnavatelem. Dohody musí být uzavřeny na konkrétní úkoly v </a:t>
            </a:r>
            <a:r>
              <a:rPr lang="cs-CZ"/>
              <a:t>rámci projektu.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2A66F9BB-2F5D-5B09-9675-478507123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Uznatelné výdaje - </a:t>
            </a:r>
            <a:r>
              <a:rPr lang="cs-CZ" sz="4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Osobní výdaje</a:t>
            </a:r>
            <a:br>
              <a:rPr lang="cs-CZ" sz="4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157550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C176AD870A0C448B7EF302593BEBDDA" ma:contentTypeVersion="11" ma:contentTypeDescription="Vytvoří nový dokument" ma:contentTypeScope="" ma:versionID="4c7d5b3621653301daf78775a965bdcc">
  <xsd:schema xmlns:xsd="http://www.w3.org/2001/XMLSchema" xmlns:xs="http://www.w3.org/2001/XMLSchema" xmlns:p="http://schemas.microsoft.com/office/2006/metadata/properties" xmlns:ns3="e9488e27-62b4-47cf-9353-e24b519013c0" targetNamespace="http://schemas.microsoft.com/office/2006/metadata/properties" ma:root="true" ma:fieldsID="ad4cf5cd01a463424ea279fb1bb69828" ns3:_="">
    <xsd:import namespace="e9488e27-62b4-47cf-9353-e24b519013c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488e27-62b4-47cf-9353-e24b519013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4A20CD-3E4C-45C1-8F8B-62E627C2FD8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e9488e27-62b4-47cf-9353-e24b519013c0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A859716-9643-445D-BAD5-4827558A2E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34F866-ADD7-4EA3-B242-B1524F944F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9488e27-62b4-47cf-9353-e24b519013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7165</TotalTime>
  <Words>1001</Words>
  <Application>Microsoft Office PowerPoint</Application>
  <PresentationFormat>Širokoúhlá obrazovka</PresentationFormat>
  <Paragraphs>89</Paragraphs>
  <Slides>12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Arial</vt:lpstr>
      <vt:lpstr>Arial Black</vt:lpstr>
      <vt:lpstr>Calibri</vt:lpstr>
      <vt:lpstr>Degular</vt:lpstr>
      <vt:lpstr>Times New Roman</vt:lpstr>
      <vt:lpstr>Wingdings</vt:lpstr>
      <vt:lpstr>Prezentace_KUZK_vzor_Arial</vt:lpstr>
      <vt:lpstr>Prezentace aplikace PowerPoint</vt:lpstr>
      <vt:lpstr>ZÁKLADNÍ INFORMACE</vt:lpstr>
      <vt:lpstr>ZÁKLADNÍ INFORMACE</vt:lpstr>
      <vt:lpstr>PODPOROVANÉ AKTIVITY DT1 Podpora regionální zemědělské, potravinářské a vinařské produkce</vt:lpstr>
      <vt:lpstr>PODPOROVANÉ AKTIVITY DT2 Podpora nadregionálních akcí na podporu zemědělské, potravinářské a vinařské produkce</vt:lpstr>
      <vt:lpstr>PODMÍNKY</vt:lpstr>
      <vt:lpstr>OKRUH ZPŮSOBILÝCH ŽADATELŮ</vt:lpstr>
      <vt:lpstr>ŽÁDOST</vt:lpstr>
      <vt:lpstr>Uznatelné výdaje - Osobní výdaje </vt:lpstr>
      <vt:lpstr>Uznatelné výdaje - Ostatní výdaje DT1 a DT2  </vt:lpstr>
      <vt:lpstr>KONTAKTNÍ OSOBY</vt:lpstr>
      <vt:lpstr>Děkuji 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Chramostová Zuzana</cp:lastModifiedBy>
  <cp:revision>512</cp:revision>
  <cp:lastPrinted>2023-01-19T09:19:08Z</cp:lastPrinted>
  <dcterms:created xsi:type="dcterms:W3CDTF">2012-07-10T12:59:21Z</dcterms:created>
  <dcterms:modified xsi:type="dcterms:W3CDTF">2026-01-06T07:05:13Z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0x0101001C176AD870A0C448B7EF302593BEBDDA</vt:lpwstr>
  </property>
</Properties>
</file>