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85" r:id="rId1"/>
    <p:sldMasterId id="2147483697" r:id="rId2"/>
  </p:sldMasterIdLst>
  <p:notesMasterIdLst>
    <p:notesMasterId r:id="rId15"/>
  </p:notesMasterIdLst>
  <p:handoutMasterIdLst>
    <p:handoutMasterId r:id="rId16"/>
  </p:handoutMasterIdLst>
  <p:sldIdLst>
    <p:sldId id="256" r:id="rId3"/>
    <p:sldId id="422" r:id="rId4"/>
    <p:sldId id="426" r:id="rId5"/>
    <p:sldId id="417" r:id="rId6"/>
    <p:sldId id="405" r:id="rId7"/>
    <p:sldId id="427" r:id="rId8"/>
    <p:sldId id="406" r:id="rId9"/>
    <p:sldId id="421" r:id="rId10"/>
    <p:sldId id="407" r:id="rId11"/>
    <p:sldId id="424" r:id="rId12"/>
    <p:sldId id="425" r:id="rId13"/>
    <p:sldId id="363" r:id="rId14"/>
  </p:sldIdLst>
  <p:sldSz cx="12192000" cy="6858000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911"/>
    <a:srgbClr val="143770"/>
    <a:srgbClr val="143970"/>
    <a:srgbClr val="0737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1AA9F96-BBE7-4872-AC38-481B32C733F2}" v="5" dt="2025-01-10T10:24:05.70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15" autoAdjust="0"/>
    <p:restoredTop sz="96362" autoAdjust="0"/>
  </p:normalViewPr>
  <p:slideViewPr>
    <p:cSldViewPr>
      <p:cViewPr varScale="1">
        <p:scale>
          <a:sx n="111" d="100"/>
          <a:sy n="111" d="100"/>
        </p:scale>
        <p:origin x="360" y="9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microsoft.com/office/2015/10/relationships/revisionInfo" Target="revisionInfo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BCB4E2-0A6A-40D1-BC2C-BD6EF1D9D6A0}" type="datetimeFigureOut">
              <a:rPr lang="cs-CZ" smtClean="0"/>
              <a:t>06.01.2026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B9B658-6E2B-49BE-9D82-B1503BFDEC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667692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056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056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r">
              <a:defRPr sz="1200"/>
            </a:lvl1pPr>
          </a:lstStyle>
          <a:p>
            <a:fld id="{111124D8-FEA1-41E9-9A07-C495CCD2BB12}" type="datetimeFigureOut">
              <a:rPr lang="cs-CZ" smtClean="0"/>
              <a:t>06.01.2026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3" tIns="45717" rIns="91433" bIns="45717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33" tIns="45717" rIns="91433" bIns="45717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45659" cy="498055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4" y="9428584"/>
            <a:ext cx="2945659" cy="498055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r">
              <a:defRPr sz="1200"/>
            </a:lvl1pPr>
          </a:lstStyle>
          <a:p>
            <a:fld id="{20703517-A580-4847-A9C8-6A784F030B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80998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703517-A580-4847-A9C8-6A784F030B86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55054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703517-A580-4847-A9C8-6A784F030B86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484404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60832A-AEAD-3928-8C26-EC3EB9D27B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F8951E49-A7E7-F6B1-721B-FB42BC6A790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A546425D-CD38-86CD-59B7-DC2A52DBC5A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9E7CE629-5E32-7B50-32CD-C07D8619222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703517-A580-4847-A9C8-6A784F030B86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311400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F288479-C83F-D340-AC78-BAEA2E3FCD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5300" y="406400"/>
            <a:ext cx="9144000" cy="302260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80000"/>
              </a:lnSpc>
              <a:defRPr sz="8800" b="1" i="0" spc="50" baseline="0">
                <a:latin typeface="Arial" panose="020B0604020202020204" pitchFamily="34" charset="0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6B8C09E-EFCA-AB4C-BA83-68F103555C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5300" y="3429000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 b="0" i="0"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9E9F0EB4-8389-0C47-86B2-1847372CE2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07437" y="5509395"/>
            <a:ext cx="3042271" cy="883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6961858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8CA75BC3-4017-C342-A2A7-3958F6DBCB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19803EF-32E5-1145-A509-F7994F4EDF7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8A2481B-5154-415F-B752-558547769AA3}" type="datetimeFigureOut">
              <a:rPr lang="cs-CZ" smtClean="0"/>
              <a:pPr/>
              <a:t>06.01.2026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4D0D550-6A80-2244-AA4F-0A3275A4A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5F316BE-2998-1E4A-83A9-D9050107C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662E07EA-F260-7549-976E-B5A77B1A6F8B}"/>
              </a:ext>
            </a:extLst>
          </p:cNvPr>
          <p:cNvSpPr/>
          <p:nvPr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Nadpis 1">
            <a:extLst>
              <a:ext uri="{FF2B5EF4-FFF2-40B4-BE49-F238E27FC236}">
                <a16:creationId xmlns:a16="http://schemas.microsoft.com/office/drawing/2014/main" id="{38936CAC-5922-E64E-B61E-0EBB8C2FF1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2296407484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áverečný slide"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>
            <a:extLst>
              <a:ext uri="{FF2B5EF4-FFF2-40B4-BE49-F238E27FC236}">
                <a16:creationId xmlns:a16="http://schemas.microsoft.com/office/drawing/2014/main" id="{5CC4AAD7-5472-9243-9B53-33AAA4C37C1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5300" y="406400"/>
            <a:ext cx="9144000" cy="3022600"/>
          </a:xfrm>
          <a:prstGeom prst="rect">
            <a:avLst/>
          </a:prstGeom>
          <a:noFill/>
        </p:spPr>
        <p:txBody>
          <a:bodyPr anchor="t">
            <a:noAutofit/>
          </a:bodyPr>
          <a:lstStyle>
            <a:lvl1pPr algn="l">
              <a:lnSpc>
                <a:spcPct val="70000"/>
              </a:lnSpc>
              <a:defRPr sz="9600" b="1" i="0" spc="50" baseline="0">
                <a:latin typeface="Arial" panose="020B0604020202020204" pitchFamily="34" charset="0"/>
              </a:defRPr>
            </a:lvl1pPr>
          </a:lstStyle>
          <a:p>
            <a:r>
              <a:rPr lang="cs-CZ" dirty="0"/>
              <a:t>Děkujeme</a:t>
            </a:r>
            <a:br>
              <a:rPr lang="cs-CZ" dirty="0"/>
            </a:br>
            <a:r>
              <a:rPr lang="cs-CZ" dirty="0"/>
              <a:t>za pozornost</a:t>
            </a:r>
          </a:p>
        </p:txBody>
      </p:sp>
      <p:sp>
        <p:nvSpPr>
          <p:cNvPr id="8" name="Podnadpis 2">
            <a:extLst>
              <a:ext uri="{FF2B5EF4-FFF2-40B4-BE49-F238E27FC236}">
                <a16:creationId xmlns:a16="http://schemas.microsoft.com/office/drawing/2014/main" id="{AAF84FE4-A791-154D-8D89-7AE14B2F073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95300" y="4736873"/>
            <a:ext cx="9144000" cy="1655762"/>
          </a:xfrm>
          <a:prstGeom prst="rect">
            <a:avLst/>
          </a:prstGeom>
          <a:noFill/>
        </p:spPr>
        <p:txBody>
          <a:bodyPr anchor="b"/>
          <a:lstStyle>
            <a:lvl1pPr marL="0" indent="0" algn="l">
              <a:lnSpc>
                <a:spcPct val="60000"/>
              </a:lnSpc>
              <a:buNone/>
              <a:defRPr sz="2400" b="0" i="0"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Krajský úřad ZK</a:t>
            </a:r>
          </a:p>
          <a:p>
            <a:r>
              <a:rPr lang="cs-CZ" dirty="0"/>
              <a:t>Třída Tomáše Bati 21</a:t>
            </a:r>
          </a:p>
          <a:p>
            <a:r>
              <a:rPr lang="cs-CZ" dirty="0"/>
              <a:t>Zlín 761 90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E34A837E-901A-C645-93E3-46FC598A67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07437" y="5509395"/>
            <a:ext cx="3042271" cy="88324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320814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F288479-C83F-D340-AC78-BAEA2E3FCD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5300" y="406400"/>
            <a:ext cx="9144000" cy="302260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80000"/>
              </a:lnSpc>
              <a:defRPr sz="8800" b="1" i="0" spc="50" baseline="0">
                <a:latin typeface="Arial" panose="020B0604020202020204" pitchFamily="34" charset="0"/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6B8C09E-EFCA-AB4C-BA83-68F103555C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5300" y="3429000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 b="0" i="0"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Kliknutím můžete upravit styl předlohy.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9E9F0EB4-8389-0C47-86B2-1847372CE2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07437" y="5509395"/>
            <a:ext cx="3042271" cy="883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9958571"/>
      </p:ext>
    </p:extLst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>
            <a:extLst>
              <a:ext uri="{FF2B5EF4-FFF2-40B4-BE49-F238E27FC236}">
                <a16:creationId xmlns:a16="http://schemas.microsoft.com/office/drawing/2014/main" id="{A8EB467B-1B72-0844-8B4A-9B97214D320E}"/>
              </a:ext>
            </a:extLst>
          </p:cNvPr>
          <p:cNvSpPr/>
          <p:nvPr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CED2B99-8320-C74A-A004-6A87A98F44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26" y="1679353"/>
            <a:ext cx="11264900" cy="4600272"/>
          </a:xfrm>
          <a:prstGeom prst="rect">
            <a:avLst/>
          </a:prstGeom>
        </p:spPr>
        <p:txBody>
          <a:bodyPr/>
          <a:lstStyle>
            <a:lvl1pPr marL="2286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1pPr>
            <a:lvl2pPr marL="6858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2pPr>
            <a:lvl3pPr marL="11430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3pPr>
            <a:lvl4pPr marL="16002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4pPr>
            <a:lvl5pPr marL="20574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5pPr>
          </a:lstStyle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516D43F-5937-FB4B-BEE5-73342504779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22026" y="6111875"/>
            <a:ext cx="2743200" cy="365125"/>
          </a:xfrm>
          <a:prstGeom prst="rect">
            <a:avLst/>
          </a:prstGeom>
        </p:spPr>
        <p:txBody>
          <a:bodyPr anchor="b"/>
          <a:lstStyle>
            <a:lvl1pPr>
              <a:defRPr b="0" i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fld id="{18A2481B-5154-415F-B752-558547769AA3}" type="datetimeFigureOut">
              <a:rPr lang="cs-CZ" smtClean="0"/>
              <a:pPr/>
              <a:t>06.01.2026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E6DB1C5-5CB2-4642-83AF-2F13EDC3DB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102600"/>
            <a:ext cx="4114800" cy="365125"/>
          </a:xfrm>
          <a:prstGeom prst="rect">
            <a:avLst/>
          </a:prstGeom>
        </p:spPr>
        <p:txBody>
          <a:bodyPr anchor="b"/>
          <a:lstStyle>
            <a:lvl1pPr>
              <a:defRPr b="0" i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3B7E0B1-A765-BD4B-88A5-DD684EA5E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2400" y="5951387"/>
            <a:ext cx="2743200" cy="525613"/>
          </a:xfrm>
          <a:prstGeom prst="rect">
            <a:avLst/>
          </a:prstGeom>
        </p:spPr>
        <p:txBody>
          <a:bodyPr anchor="b"/>
          <a:lstStyle>
            <a:lvl1pPr>
              <a:defRPr sz="4000" b="0" i="1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Nadpis 1">
            <a:extLst>
              <a:ext uri="{FF2B5EF4-FFF2-40B4-BE49-F238E27FC236}">
                <a16:creationId xmlns:a16="http://schemas.microsoft.com/office/drawing/2014/main" id="{B0A28088-5B5E-0D49-8009-650A01CA558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1519408997"/>
      </p:ext>
    </p:extLst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áhlaví oddílu"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0FF8C54-ADC3-FB41-8FA8-5442DAA0E79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953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8A2481B-5154-415F-B752-558547769AA3}" type="datetimeFigureOut">
              <a:rPr lang="cs-CZ" smtClean="0"/>
              <a:pPr/>
              <a:t>06.01.2026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B99A2F4-445F-3B40-9D23-8AB4D4FE04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Nadpis 1">
            <a:extLst>
              <a:ext uri="{FF2B5EF4-FFF2-40B4-BE49-F238E27FC236}">
                <a16:creationId xmlns:a16="http://schemas.microsoft.com/office/drawing/2014/main" id="{2D341A6C-DE7B-3344-BDB9-8EFB140281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5300" y="406400"/>
            <a:ext cx="5150126" cy="302260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80000"/>
              </a:lnSpc>
              <a:defRPr sz="7200" b="1" i="0" spc="50" baseline="0">
                <a:latin typeface="Arial" panose="020B0604020202020204" pitchFamily="34" charset="0"/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8" name="Podnadpis 2">
            <a:extLst>
              <a:ext uri="{FF2B5EF4-FFF2-40B4-BE49-F238E27FC236}">
                <a16:creationId xmlns:a16="http://schemas.microsoft.com/office/drawing/2014/main" id="{D7C209FA-AB6E-2841-B554-164C048ED5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5300" y="4563562"/>
            <a:ext cx="5150126" cy="1655762"/>
          </a:xfrm>
          <a:prstGeom prst="rect">
            <a:avLst/>
          </a:prstGeom>
        </p:spPr>
        <p:txBody>
          <a:bodyPr anchor="b"/>
          <a:lstStyle>
            <a:lvl1pPr marL="0" indent="0" algn="l">
              <a:buNone/>
              <a:defRPr sz="2400" b="0" i="0"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Kliknutím můžete upravit styl předlohy.</a:t>
            </a:r>
          </a:p>
        </p:txBody>
      </p:sp>
      <p:sp>
        <p:nvSpPr>
          <p:cNvPr id="10" name="Zástupný obsah 2">
            <a:extLst>
              <a:ext uri="{FF2B5EF4-FFF2-40B4-BE49-F238E27FC236}">
                <a16:creationId xmlns:a16="http://schemas.microsoft.com/office/drawing/2014/main" id="{A9D1F263-5082-D040-8558-9E708E7123C4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6096000" y="580541"/>
            <a:ext cx="5499652" cy="5638783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Wingdings" pitchFamily="2" charset="2"/>
              <a:buNone/>
              <a:defRPr b="0" i="1">
                <a:latin typeface="Arial" panose="020B0604020202020204" pitchFamily="34" charset="0"/>
              </a:defRPr>
            </a:lvl1pPr>
            <a:lvl2pPr marL="685800" indent="-228600">
              <a:buFont typeface="Wingdings" pitchFamily="2" charset="2"/>
              <a:buChar char="§"/>
              <a:defRPr/>
            </a:lvl2pPr>
            <a:lvl3pPr marL="1143000" indent="-228600">
              <a:buFont typeface="Wingdings" pitchFamily="2" charset="2"/>
              <a:buChar char="§"/>
              <a:defRPr/>
            </a:lvl3pPr>
            <a:lvl4pPr marL="1600200" indent="-228600">
              <a:buFont typeface="Wingdings" pitchFamily="2" charset="2"/>
              <a:buChar char="§"/>
              <a:defRPr/>
            </a:lvl4pPr>
            <a:lvl5pPr marL="2057400" indent="-228600"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 b="0" i="1" dirty="0">
                <a:latin typeface="Degular" pitchFamily="82" charset="0"/>
              </a:rPr>
              <a:t>zde vložte fotku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554922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38301C3-EDD8-8443-9B23-624712369A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1ABF2C62-EAA8-FD46-AB0C-AFB46182D9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1FEBD6D-B94A-4C40-AA98-1C5062D62E1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8A2481B-5154-415F-B752-558547769AA3}" type="datetimeFigureOut">
              <a:rPr lang="cs-CZ" smtClean="0"/>
              <a:pPr/>
              <a:t>06.01.2026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6001B55-F3D8-B245-916B-3D87F5313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3B028F9-C99B-2345-BCCE-D5C768B7C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1F83C6B9-51BF-354A-813E-1E819CCC41A1}"/>
              </a:ext>
            </a:extLst>
          </p:cNvPr>
          <p:cNvSpPr/>
          <p:nvPr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Nadpis 1">
            <a:extLst>
              <a:ext uri="{FF2B5EF4-FFF2-40B4-BE49-F238E27FC236}">
                <a16:creationId xmlns:a16="http://schemas.microsoft.com/office/drawing/2014/main" id="{0A18D240-3BE2-B74D-A516-B0F270362F6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2038189580"/>
      </p:ext>
    </p:extLst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text 2">
            <a:extLst>
              <a:ext uri="{FF2B5EF4-FFF2-40B4-BE49-F238E27FC236}">
                <a16:creationId xmlns:a16="http://schemas.microsoft.com/office/drawing/2014/main" id="{C960D600-9E1D-644E-955C-AB90DEDEA9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72E7F195-0ECA-5B4E-A9CE-6F805D887D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369F282E-870E-E74D-944D-04EE93DED5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715EF3A7-92DE-084B-987D-EA36395928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BC139B72-6DD2-A340-833A-5DC55CEC54D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8A2481B-5154-415F-B752-558547769AA3}" type="datetimeFigureOut">
              <a:rPr lang="cs-CZ" smtClean="0"/>
              <a:pPr/>
              <a:t>06.01.2026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4101F343-B190-BE48-9F5D-5B2FD4CDF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5E1B4949-59AC-7B49-9256-34E0F63B31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Obdélník 9">
            <a:extLst>
              <a:ext uri="{FF2B5EF4-FFF2-40B4-BE49-F238E27FC236}">
                <a16:creationId xmlns:a16="http://schemas.microsoft.com/office/drawing/2014/main" id="{ECF809C9-6CD1-224D-B38B-D9054EF10F1C}"/>
              </a:ext>
            </a:extLst>
          </p:cNvPr>
          <p:cNvSpPr/>
          <p:nvPr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Nadpis 1">
            <a:extLst>
              <a:ext uri="{FF2B5EF4-FFF2-40B4-BE49-F238E27FC236}">
                <a16:creationId xmlns:a16="http://schemas.microsoft.com/office/drawing/2014/main" id="{D4AA426A-68B9-3C47-AFEB-D3AC3F0BF83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2664675387"/>
      </p:ext>
    </p:extLst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467392C5-49AE-E548-81A5-FC459F4C38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8A2481B-5154-415F-B752-558547769AA3}" type="datetimeFigureOut">
              <a:rPr lang="cs-CZ" smtClean="0"/>
              <a:pPr/>
              <a:t>06.01.2026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27EE62BF-0652-CC49-B1C6-740D979D66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A1BE27E5-F9AD-FA40-BB59-77DCC9C5F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6B4FD313-B4A8-0A46-A50D-B31C9DA87A8E}"/>
              </a:ext>
            </a:extLst>
          </p:cNvPr>
          <p:cNvSpPr/>
          <p:nvPr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Nadpis 1">
            <a:extLst>
              <a:ext uri="{FF2B5EF4-FFF2-40B4-BE49-F238E27FC236}">
                <a16:creationId xmlns:a16="http://schemas.microsoft.com/office/drawing/2014/main" id="{01BCA978-992E-9541-9BE1-4AF26B9D85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405225628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7866500E-7FAE-3947-9DAD-FBA5BC7E956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8A2481B-5154-415F-B752-558547769AA3}" type="datetimeFigureOut">
              <a:rPr lang="cs-CZ" smtClean="0"/>
              <a:pPr/>
              <a:t>06.01.2026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358ACE9A-9F8E-CA4C-B782-EFD36998E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6A900C6D-9313-3E4C-B392-797DCC38C8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16991756"/>
      </p:ext>
    </p:extLst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CC8F003-A3D3-034D-9720-A29A641DBB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56C9885-78EF-7E49-B9B7-55A0262D40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9CB5D9DD-0ECA-C54D-88FB-0C68D8DF3F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430A157-10E2-3A41-9082-3C345EC0316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8A2481B-5154-415F-B752-558547769AA3}" type="datetimeFigureOut">
              <a:rPr lang="cs-CZ" smtClean="0"/>
              <a:pPr/>
              <a:t>06.01.2026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44CFB0E-3ED7-644D-9D3C-61F36A5F5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B8B83830-1354-2D43-AE7D-380C4FEA2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48473956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>
            <a:extLst>
              <a:ext uri="{FF2B5EF4-FFF2-40B4-BE49-F238E27FC236}">
                <a16:creationId xmlns:a16="http://schemas.microsoft.com/office/drawing/2014/main" id="{A8EB467B-1B72-0844-8B4A-9B97214D320E}"/>
              </a:ext>
            </a:extLst>
          </p:cNvPr>
          <p:cNvSpPr/>
          <p:nvPr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CED2B99-8320-C74A-A004-6A87A98F44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26" y="1679353"/>
            <a:ext cx="11264900" cy="4600272"/>
          </a:xfrm>
          <a:prstGeom prst="rect">
            <a:avLst/>
          </a:prstGeom>
        </p:spPr>
        <p:txBody>
          <a:bodyPr/>
          <a:lstStyle>
            <a:lvl1pPr marL="2286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1pPr>
            <a:lvl2pPr marL="6858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2pPr>
            <a:lvl3pPr marL="11430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3pPr>
            <a:lvl4pPr marL="16002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4pPr>
            <a:lvl5pPr marL="20574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516D43F-5937-FB4B-BEE5-73342504779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22026" y="6111875"/>
            <a:ext cx="2743200" cy="365125"/>
          </a:xfrm>
          <a:prstGeom prst="rect">
            <a:avLst/>
          </a:prstGeom>
        </p:spPr>
        <p:txBody>
          <a:bodyPr anchor="b"/>
          <a:lstStyle>
            <a:lvl1pPr>
              <a:defRPr b="0" i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fld id="{18A2481B-5154-415F-B752-558547769AA3}" type="datetimeFigureOut">
              <a:rPr lang="cs-CZ" smtClean="0"/>
              <a:pPr/>
              <a:t>06.01.2026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E6DB1C5-5CB2-4642-83AF-2F13EDC3DB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102600"/>
            <a:ext cx="4114800" cy="365125"/>
          </a:xfrm>
          <a:prstGeom prst="rect">
            <a:avLst/>
          </a:prstGeom>
        </p:spPr>
        <p:txBody>
          <a:bodyPr anchor="b"/>
          <a:lstStyle>
            <a:lvl1pPr>
              <a:defRPr b="0" i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3B7E0B1-A765-BD4B-88A5-DD684EA5E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2400" y="5951387"/>
            <a:ext cx="2743200" cy="525613"/>
          </a:xfrm>
          <a:prstGeom prst="rect">
            <a:avLst/>
          </a:prstGeom>
        </p:spPr>
        <p:txBody>
          <a:bodyPr anchor="b"/>
          <a:lstStyle>
            <a:lvl1pPr>
              <a:defRPr sz="4000" b="0" i="1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Nadpis 1">
            <a:extLst>
              <a:ext uri="{FF2B5EF4-FFF2-40B4-BE49-F238E27FC236}">
                <a16:creationId xmlns:a16="http://schemas.microsoft.com/office/drawing/2014/main" id="{B0A28088-5B5E-0D49-8009-650A01CA558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1881608227"/>
      </p:ext>
    </p:extLst>
  </p:cSld>
  <p:clrMapOvr>
    <a:masterClrMapping/>
  </p:clrMapOvr>
  <p:transition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46E36E-C6D9-964D-B45E-DBD89DD49C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25845132-64BF-844A-8C4F-0A043DE08D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77262657-9F70-6F44-BA53-3669D8E34F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F32EC5D-74A5-B64D-AAF7-CD3ACB694BB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8A2481B-5154-415F-B752-558547769AA3}" type="datetimeFigureOut">
              <a:rPr lang="cs-CZ" smtClean="0"/>
              <a:pPr/>
              <a:t>06.01.2026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7C7E311-A125-DB47-B7CE-65018DAA4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1CC73E3-49F8-B845-AD36-F5386031C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4952885"/>
      </p:ext>
    </p:extLst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8CA75BC3-4017-C342-A2A7-3958F6DBCB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19803EF-32E5-1145-A509-F7994F4EDF7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8A2481B-5154-415F-B752-558547769AA3}" type="datetimeFigureOut">
              <a:rPr lang="cs-CZ" smtClean="0"/>
              <a:pPr/>
              <a:t>06.01.2026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4D0D550-6A80-2244-AA4F-0A3275A4A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5F316BE-2998-1E4A-83A9-D9050107C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662E07EA-F260-7549-976E-B5A77B1A6F8B}"/>
              </a:ext>
            </a:extLst>
          </p:cNvPr>
          <p:cNvSpPr/>
          <p:nvPr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Nadpis 1">
            <a:extLst>
              <a:ext uri="{FF2B5EF4-FFF2-40B4-BE49-F238E27FC236}">
                <a16:creationId xmlns:a16="http://schemas.microsoft.com/office/drawing/2014/main" id="{38936CAC-5922-E64E-B61E-0EBB8C2FF1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2738902211"/>
      </p:ext>
    </p:extLst>
  </p:cSld>
  <p:clrMapOvr>
    <a:masterClrMapping/>
  </p:clrMapOvr>
  <p:transition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áverečný slide"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>
            <a:extLst>
              <a:ext uri="{FF2B5EF4-FFF2-40B4-BE49-F238E27FC236}">
                <a16:creationId xmlns:a16="http://schemas.microsoft.com/office/drawing/2014/main" id="{5CC4AAD7-5472-9243-9B53-33AAA4C37C1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5300" y="406400"/>
            <a:ext cx="9144000" cy="3022600"/>
          </a:xfrm>
          <a:prstGeom prst="rect">
            <a:avLst/>
          </a:prstGeom>
          <a:noFill/>
        </p:spPr>
        <p:txBody>
          <a:bodyPr anchor="t">
            <a:noAutofit/>
          </a:bodyPr>
          <a:lstStyle>
            <a:lvl1pPr algn="l">
              <a:lnSpc>
                <a:spcPct val="70000"/>
              </a:lnSpc>
              <a:defRPr sz="9600" b="1" i="0" spc="50" baseline="0">
                <a:latin typeface="Arial" panose="020B0604020202020204" pitchFamily="34" charset="0"/>
              </a:defRPr>
            </a:lvl1pPr>
          </a:lstStyle>
          <a:p>
            <a:r>
              <a:rPr lang="cs-CZ" dirty="0"/>
              <a:t>Děkujeme</a:t>
            </a:r>
            <a:br>
              <a:rPr lang="cs-CZ" dirty="0"/>
            </a:br>
            <a:r>
              <a:rPr lang="cs-CZ" dirty="0"/>
              <a:t>za pozornost</a:t>
            </a:r>
          </a:p>
        </p:txBody>
      </p:sp>
      <p:sp>
        <p:nvSpPr>
          <p:cNvPr id="8" name="Podnadpis 2">
            <a:extLst>
              <a:ext uri="{FF2B5EF4-FFF2-40B4-BE49-F238E27FC236}">
                <a16:creationId xmlns:a16="http://schemas.microsoft.com/office/drawing/2014/main" id="{AAF84FE4-A791-154D-8D89-7AE14B2F073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95300" y="4736873"/>
            <a:ext cx="9144000" cy="1655762"/>
          </a:xfrm>
          <a:prstGeom prst="rect">
            <a:avLst/>
          </a:prstGeom>
          <a:noFill/>
        </p:spPr>
        <p:txBody>
          <a:bodyPr anchor="b"/>
          <a:lstStyle>
            <a:lvl1pPr marL="0" indent="0" algn="l">
              <a:lnSpc>
                <a:spcPct val="60000"/>
              </a:lnSpc>
              <a:buNone/>
              <a:defRPr sz="2400" b="0" i="0"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Krajský úřad ZK</a:t>
            </a:r>
          </a:p>
          <a:p>
            <a:r>
              <a:rPr lang="cs-CZ" dirty="0"/>
              <a:t>Třída Tomáše Bati 21</a:t>
            </a:r>
          </a:p>
          <a:p>
            <a:r>
              <a:rPr lang="cs-CZ" dirty="0"/>
              <a:t>Zlín 761 90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E34A837E-901A-C645-93E3-46FC598A67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07437" y="5509395"/>
            <a:ext cx="3042271" cy="88324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31497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áhlaví oddílu"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0FF8C54-ADC3-FB41-8FA8-5442DAA0E79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953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8A2481B-5154-415F-B752-558547769AA3}" type="datetimeFigureOut">
              <a:rPr lang="cs-CZ" smtClean="0"/>
              <a:pPr/>
              <a:t>06.01.2026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B99A2F4-445F-3B40-9D23-8AB4D4FE04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Nadpis 1">
            <a:extLst>
              <a:ext uri="{FF2B5EF4-FFF2-40B4-BE49-F238E27FC236}">
                <a16:creationId xmlns:a16="http://schemas.microsoft.com/office/drawing/2014/main" id="{2D341A6C-DE7B-3344-BDB9-8EFB140281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5300" y="406400"/>
            <a:ext cx="5150126" cy="302260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80000"/>
              </a:lnSpc>
              <a:defRPr sz="7200" b="1" i="0" spc="50" baseline="0">
                <a:latin typeface="Arial" panose="020B0604020202020204" pitchFamily="34" charset="0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8" name="Podnadpis 2">
            <a:extLst>
              <a:ext uri="{FF2B5EF4-FFF2-40B4-BE49-F238E27FC236}">
                <a16:creationId xmlns:a16="http://schemas.microsoft.com/office/drawing/2014/main" id="{D7C209FA-AB6E-2841-B554-164C048ED5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5300" y="4563562"/>
            <a:ext cx="5150126" cy="1655762"/>
          </a:xfrm>
          <a:prstGeom prst="rect">
            <a:avLst/>
          </a:prstGeom>
        </p:spPr>
        <p:txBody>
          <a:bodyPr anchor="b"/>
          <a:lstStyle>
            <a:lvl1pPr marL="0" indent="0" algn="l">
              <a:buNone/>
              <a:defRPr sz="2400" b="0" i="0"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  <p:sp>
        <p:nvSpPr>
          <p:cNvPr id="10" name="Zástupný obsah 2">
            <a:extLst>
              <a:ext uri="{FF2B5EF4-FFF2-40B4-BE49-F238E27FC236}">
                <a16:creationId xmlns:a16="http://schemas.microsoft.com/office/drawing/2014/main" id="{A9D1F263-5082-D040-8558-9E708E7123C4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6096000" y="580541"/>
            <a:ext cx="5499652" cy="5638783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Wingdings" pitchFamily="2" charset="2"/>
              <a:buNone/>
              <a:defRPr b="0" i="1">
                <a:latin typeface="Arial" panose="020B0604020202020204" pitchFamily="34" charset="0"/>
              </a:defRPr>
            </a:lvl1pPr>
            <a:lvl2pPr marL="685800" indent="-228600">
              <a:buFont typeface="Wingdings" pitchFamily="2" charset="2"/>
              <a:buChar char="§"/>
              <a:defRPr/>
            </a:lvl2pPr>
            <a:lvl3pPr marL="1143000" indent="-228600">
              <a:buFont typeface="Wingdings" pitchFamily="2" charset="2"/>
              <a:buChar char="§"/>
              <a:defRPr/>
            </a:lvl3pPr>
            <a:lvl4pPr marL="1600200" indent="-228600">
              <a:buFont typeface="Wingdings" pitchFamily="2" charset="2"/>
              <a:buChar char="§"/>
              <a:defRPr/>
            </a:lvl4pPr>
            <a:lvl5pPr marL="2057400" indent="-228600"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 b="0" i="1" dirty="0">
                <a:latin typeface="Degular" pitchFamily="82" charset="0"/>
              </a:rPr>
              <a:t>zde vložte fotku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3793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38301C3-EDD8-8443-9B23-624712369A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1ABF2C62-EAA8-FD46-AB0C-AFB46182D9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1FEBD6D-B94A-4C40-AA98-1C5062D62E1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8A2481B-5154-415F-B752-558547769AA3}" type="datetimeFigureOut">
              <a:rPr lang="cs-CZ" smtClean="0"/>
              <a:pPr/>
              <a:t>06.01.2026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6001B55-F3D8-B245-916B-3D87F5313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3B028F9-C99B-2345-BCCE-D5C768B7C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1F83C6B9-51BF-354A-813E-1E819CCC41A1}"/>
              </a:ext>
            </a:extLst>
          </p:cNvPr>
          <p:cNvSpPr/>
          <p:nvPr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Nadpis 1">
            <a:extLst>
              <a:ext uri="{FF2B5EF4-FFF2-40B4-BE49-F238E27FC236}">
                <a16:creationId xmlns:a16="http://schemas.microsoft.com/office/drawing/2014/main" id="{0A18D240-3BE2-B74D-A516-B0F270362F6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1300212797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text 2">
            <a:extLst>
              <a:ext uri="{FF2B5EF4-FFF2-40B4-BE49-F238E27FC236}">
                <a16:creationId xmlns:a16="http://schemas.microsoft.com/office/drawing/2014/main" id="{C960D600-9E1D-644E-955C-AB90DEDEA9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72E7F195-0ECA-5B4E-A9CE-6F805D887D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369F282E-870E-E74D-944D-04EE93DED5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715EF3A7-92DE-084B-987D-EA36395928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BC139B72-6DD2-A340-833A-5DC55CEC54D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8A2481B-5154-415F-B752-558547769AA3}" type="datetimeFigureOut">
              <a:rPr lang="cs-CZ" smtClean="0"/>
              <a:pPr/>
              <a:t>06.01.2026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4101F343-B190-BE48-9F5D-5B2FD4CDF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5E1B4949-59AC-7B49-9256-34E0F63B31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Obdélník 9">
            <a:extLst>
              <a:ext uri="{FF2B5EF4-FFF2-40B4-BE49-F238E27FC236}">
                <a16:creationId xmlns:a16="http://schemas.microsoft.com/office/drawing/2014/main" id="{ECF809C9-6CD1-224D-B38B-D9054EF10F1C}"/>
              </a:ext>
            </a:extLst>
          </p:cNvPr>
          <p:cNvSpPr/>
          <p:nvPr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Nadpis 1">
            <a:extLst>
              <a:ext uri="{FF2B5EF4-FFF2-40B4-BE49-F238E27FC236}">
                <a16:creationId xmlns:a16="http://schemas.microsoft.com/office/drawing/2014/main" id="{D4AA426A-68B9-3C47-AFEB-D3AC3F0BF83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984471697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467392C5-49AE-E548-81A5-FC459F4C38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8A2481B-5154-415F-B752-558547769AA3}" type="datetimeFigureOut">
              <a:rPr lang="cs-CZ" smtClean="0"/>
              <a:pPr/>
              <a:t>06.01.2026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27EE62BF-0652-CC49-B1C6-740D979D66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A1BE27E5-F9AD-FA40-BB59-77DCC9C5F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6B4FD313-B4A8-0A46-A50D-B31C9DA87A8E}"/>
              </a:ext>
            </a:extLst>
          </p:cNvPr>
          <p:cNvSpPr/>
          <p:nvPr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Nadpis 1">
            <a:extLst>
              <a:ext uri="{FF2B5EF4-FFF2-40B4-BE49-F238E27FC236}">
                <a16:creationId xmlns:a16="http://schemas.microsoft.com/office/drawing/2014/main" id="{01BCA978-992E-9541-9BE1-4AF26B9D85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784924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7866500E-7FAE-3947-9DAD-FBA5BC7E956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8A2481B-5154-415F-B752-558547769AA3}" type="datetimeFigureOut">
              <a:rPr lang="cs-CZ" smtClean="0"/>
              <a:pPr/>
              <a:t>06.01.2026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358ACE9A-9F8E-CA4C-B782-EFD36998E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6A900C6D-9313-3E4C-B392-797DCC38C8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17654208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CC8F003-A3D3-034D-9720-A29A641DBB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56C9885-78EF-7E49-B9B7-55A0262D40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9CB5D9DD-0ECA-C54D-88FB-0C68D8DF3F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430A157-10E2-3A41-9082-3C345EC0316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8A2481B-5154-415F-B752-558547769AA3}" type="datetimeFigureOut">
              <a:rPr lang="cs-CZ" smtClean="0"/>
              <a:pPr/>
              <a:t>06.01.2026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44CFB0E-3ED7-644D-9D3C-61F36A5F5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B8B83830-1354-2D43-AE7D-380C4FEA2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53546086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46E36E-C6D9-964D-B45E-DBD89DD49C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25845132-64BF-844A-8C4F-0A043DE08D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77262657-9F70-6F44-BA53-3669D8E34F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F32EC5D-74A5-B64D-AAF7-CD3ACB694BB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8A2481B-5154-415F-B752-558547769AA3}" type="datetimeFigureOut">
              <a:rPr lang="cs-CZ" smtClean="0"/>
              <a:pPr/>
              <a:t>06.01.2026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7C7E311-A125-DB47-B7CE-65018DAA4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1CC73E3-49F8-B845-AD36-F5386031C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34716328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68BBF5F4-3DF4-D44B-9838-6CB84E6AAB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555FD67A-23F8-3A4C-8A09-6F2FFDD280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3E14E2A-7861-2E4E-AE70-2C50E156B6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18A2481B-5154-415F-B752-558547769AA3}" type="datetimeFigureOut">
              <a:rPr lang="cs-CZ" smtClean="0"/>
              <a:pPr/>
              <a:t>06.01.2026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41FCBC8-96E6-C244-ACD4-C5CE32D244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42C4FB4-DF05-094A-A789-D60084923A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968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ransition>
    <p:fad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kern="1200">
          <a:solidFill>
            <a:schemeClr val="tx1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" pitchFamily="2" charset="2"/>
        <a:buChar char="§"/>
        <a:defRPr sz="2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24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20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68BBF5F4-3DF4-D44B-9838-6CB84E6AAB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555FD67A-23F8-3A4C-8A09-6F2FFDD280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3E14E2A-7861-2E4E-AE70-2C50E156B6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18A2481B-5154-415F-B752-558547769AA3}" type="datetimeFigureOut">
              <a:rPr lang="cs-CZ" smtClean="0"/>
              <a:pPr/>
              <a:t>06.01.2026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41FCBC8-96E6-C244-ACD4-C5CE32D244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42C4FB4-DF05-094A-A789-D60084923A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88991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transition>
    <p:fad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kern="1200">
          <a:solidFill>
            <a:schemeClr val="tx1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" pitchFamily="2" charset="2"/>
        <a:buChar char="§"/>
        <a:defRPr sz="2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24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20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délník 12"/>
          <p:cNvSpPr/>
          <p:nvPr/>
        </p:nvSpPr>
        <p:spPr>
          <a:xfrm>
            <a:off x="3143672" y="0"/>
            <a:ext cx="7524000" cy="4680000"/>
          </a:xfrm>
          <a:prstGeom prst="rect">
            <a:avLst/>
          </a:prstGeom>
          <a:solidFill>
            <a:srgbClr val="FFD9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TextovéPole 5"/>
          <p:cNvSpPr txBox="1"/>
          <p:nvPr/>
        </p:nvSpPr>
        <p:spPr>
          <a:xfrm>
            <a:off x="432000" y="464400"/>
            <a:ext cx="11280624" cy="433275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lnSpc>
                <a:spcPct val="70000"/>
              </a:lnSpc>
              <a:spcBef>
                <a:spcPct val="0"/>
              </a:spcBef>
              <a:buNone/>
              <a:defRPr sz="8800" b="1" i="0" spc="50" baseline="0"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sz="4800" dirty="0"/>
              <a:t>SOC02-26</a:t>
            </a:r>
          </a:p>
          <a:p>
            <a:pPr>
              <a:lnSpc>
                <a:spcPct val="115000"/>
              </a:lnSpc>
              <a:spcAft>
                <a:spcPts val="600"/>
              </a:spcAft>
            </a:pPr>
            <a:r>
              <a:rPr lang="cs-CZ" sz="4800" dirty="0">
                <a:ea typeface="Calibri" panose="020F0502020204030204" pitchFamily="34" charset="0"/>
              </a:rPr>
              <a:t>Zkvalitnění materiálně technického zázemí pobytových sociálních služeb ve Zlínském kraji</a:t>
            </a:r>
            <a:r>
              <a:rPr lang="cs-CZ" sz="4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cs-CZ" sz="4800" dirty="0"/>
          </a:p>
        </p:txBody>
      </p:sp>
      <p:sp>
        <p:nvSpPr>
          <p:cNvPr id="8" name="Podnadpis 2">
            <a:extLst>
              <a:ext uri="{FF2B5EF4-FFF2-40B4-BE49-F238E27FC236}">
                <a16:creationId xmlns:a16="http://schemas.microsoft.com/office/drawing/2014/main" id="{A470C84C-FA25-4B48-8EA5-40D03BC15649}"/>
              </a:ext>
            </a:extLst>
          </p:cNvPr>
          <p:cNvSpPr txBox="1">
            <a:spLocks/>
          </p:cNvSpPr>
          <p:nvPr/>
        </p:nvSpPr>
        <p:spPr>
          <a:xfrm>
            <a:off x="551384" y="5134437"/>
            <a:ext cx="9144000" cy="124399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itchFamily="2" charset="2"/>
              <a:buNone/>
              <a:defRPr sz="24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None/>
              <a:defRPr sz="20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None/>
              <a:defRPr sz="18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None/>
              <a:defRPr sz="16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None/>
              <a:defRPr sz="16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altLang="cs-CZ" dirty="0">
                <a:latin typeface="+mj-lt"/>
              </a:rPr>
              <a:t>Zuzana Chramostová</a:t>
            </a:r>
          </a:p>
          <a:p>
            <a:r>
              <a:rPr lang="cs-CZ" altLang="cs-CZ" dirty="0">
                <a:latin typeface="+mj-lt"/>
              </a:rPr>
              <a:t>Odbor </a:t>
            </a:r>
            <a:r>
              <a:rPr lang="cs-CZ" dirty="0">
                <a:latin typeface="+mj-lt"/>
              </a:rPr>
              <a:t>strategického rozvoje kraje </a:t>
            </a:r>
            <a:endParaRPr lang="cs-CZ" altLang="cs-CZ" dirty="0">
              <a:latin typeface="+mj-lt"/>
            </a:endParaRPr>
          </a:p>
        </p:txBody>
      </p: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F6DABFE5-7B8F-5777-705C-B631724B65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26" y="1679352"/>
            <a:ext cx="11264900" cy="5422056"/>
          </a:xfrm>
        </p:spPr>
        <p:txBody>
          <a:bodyPr/>
          <a:lstStyle/>
          <a:p>
            <a:pPr>
              <a:lnSpc>
                <a:spcPct val="100000"/>
              </a:lnSpc>
              <a:spcAft>
                <a:spcPts val="1200"/>
              </a:spcAft>
            </a:pPr>
            <a:r>
              <a:rPr lang="cs-CZ" altLang="cs-CZ" dirty="0"/>
              <a:t>Únor 2025 – schválení Programu v RZK a vyhlášení Programu.</a:t>
            </a:r>
          </a:p>
          <a:p>
            <a:pPr>
              <a:lnSpc>
                <a:spcPct val="100000"/>
              </a:lnSpc>
              <a:spcAft>
                <a:spcPts val="1200"/>
              </a:spcAft>
            </a:pPr>
            <a:r>
              <a:rPr lang="cs-CZ" altLang="cs-CZ" dirty="0"/>
              <a:t>Březen/duben 2025 – sběr žádostí. </a:t>
            </a:r>
          </a:p>
          <a:p>
            <a:pPr>
              <a:lnSpc>
                <a:spcPct val="100000"/>
              </a:lnSpc>
              <a:spcAft>
                <a:spcPts val="1200"/>
              </a:spcAft>
            </a:pPr>
            <a:r>
              <a:rPr lang="cs-CZ" altLang="cs-CZ" dirty="0"/>
              <a:t>Květen/červen 2025 – rozhodnutí o poskytnutí/neposkytnutí dotace.</a:t>
            </a:r>
          </a:p>
          <a:p>
            <a:pPr>
              <a:lnSpc>
                <a:spcPct val="100000"/>
              </a:lnSpc>
              <a:spcAft>
                <a:spcPts val="1200"/>
              </a:spcAft>
            </a:pPr>
            <a:r>
              <a:rPr lang="cs-CZ" altLang="cs-CZ" dirty="0"/>
              <a:t>Do 30. 10. 2027 – předložení Závěrečné zprávy včetně úhrady všech výdajů projektu.</a:t>
            </a:r>
          </a:p>
          <a:p>
            <a:endParaRPr lang="cs-CZ" altLang="cs-CZ" dirty="0"/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889918F2-41AE-79F6-114E-6784113787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cap="all" dirty="0"/>
              <a:t>Předpokládaný harmonogram</a:t>
            </a:r>
          </a:p>
        </p:txBody>
      </p:sp>
    </p:spTree>
    <p:extLst>
      <p:ext uri="{BB962C8B-B14F-4D97-AF65-F5344CB8AC3E}">
        <p14:creationId xmlns:p14="http://schemas.microsoft.com/office/powerpoint/2010/main" val="2639002351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4C103272-FD7A-7EA4-3657-32A206954A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15000"/>
              </a:lnSpc>
              <a:spcBef>
                <a:spcPts val="720"/>
              </a:spcBef>
              <a:spcAft>
                <a:spcPts val="720"/>
              </a:spcAft>
              <a:buNone/>
              <a:tabLst>
                <a:tab pos="5162550" algn="l"/>
              </a:tabLst>
            </a:pPr>
            <a:r>
              <a:rPr lang="cs-CZ" sz="2000" b="1" cap="small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Dotazy k odborným záležitostem: </a:t>
            </a:r>
            <a:endParaRPr lang="cs-CZ" sz="2000" cap="small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Bef>
                <a:spcPts val="720"/>
              </a:spcBef>
              <a:spcAft>
                <a:spcPts val="720"/>
              </a:spcAft>
              <a:tabLst>
                <a:tab pos="5162550" algn="l"/>
              </a:tabLst>
            </a:pPr>
            <a:r>
              <a:rPr lang="cs-CZ" sz="2000" b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Bc. Jana Janečková, </a:t>
            </a:r>
            <a:r>
              <a:rPr lang="cs-CZ" sz="20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email</a:t>
            </a:r>
            <a:r>
              <a:rPr lang="cs-CZ" sz="20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cs-CZ" sz="20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jana.janeckova@zlinskykraj.cz</a:t>
            </a:r>
            <a:r>
              <a:rPr lang="cs-CZ" sz="20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, tel: </a:t>
            </a:r>
            <a:r>
              <a:rPr lang="cs-CZ" sz="20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577 043 325</a:t>
            </a:r>
            <a:r>
              <a:rPr lang="cs-CZ" sz="20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cs-CZ" sz="20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                </a:t>
            </a:r>
            <a:r>
              <a:rPr lang="cs-CZ" sz="20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odbor sociálních věcí.</a:t>
            </a:r>
          </a:p>
          <a:p>
            <a:pPr indent="0" algn="just">
              <a:lnSpc>
                <a:spcPct val="115000"/>
              </a:lnSpc>
              <a:spcBef>
                <a:spcPts val="720"/>
              </a:spcBef>
              <a:spcAft>
                <a:spcPts val="720"/>
              </a:spcAft>
              <a:buNone/>
            </a:pPr>
            <a:endParaRPr lang="cs-CZ" sz="20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Bef>
                <a:spcPts val="720"/>
              </a:spcBef>
              <a:spcAft>
                <a:spcPts val="720"/>
              </a:spcAft>
              <a:buNone/>
              <a:tabLst>
                <a:tab pos="5162550" algn="l"/>
              </a:tabLst>
            </a:pPr>
            <a:r>
              <a:rPr lang="cs-CZ" sz="2000" b="1" cap="small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Dotazy k administrativním záležitostem:</a:t>
            </a:r>
            <a:endParaRPr lang="cs-CZ" sz="20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Bef>
                <a:spcPts val="720"/>
              </a:spcBef>
              <a:spcAft>
                <a:spcPts val="720"/>
              </a:spcAft>
            </a:pPr>
            <a:r>
              <a:rPr lang="cs-CZ" sz="20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Ing. Zuzana Chramostová,</a:t>
            </a:r>
            <a:r>
              <a:rPr lang="cs-CZ" sz="20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email: </a:t>
            </a:r>
            <a:r>
              <a:rPr lang="cs-CZ" sz="20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zuzana.chramostova@zlinskykraj.cz</a:t>
            </a:r>
            <a:r>
              <a:rPr lang="cs-CZ" sz="20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, tel: </a:t>
            </a:r>
            <a:r>
              <a:rPr lang="cs-CZ" sz="20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577 043 406</a:t>
            </a:r>
            <a:r>
              <a:rPr lang="cs-CZ" sz="20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, odbor strategického rozvoje kraje.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FFE3CF68-EE14-F9E8-8600-C976F7912A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cap="all" dirty="0"/>
              <a:t>Kontaktní osoby</a:t>
            </a:r>
          </a:p>
        </p:txBody>
      </p:sp>
    </p:spTree>
    <p:extLst>
      <p:ext uri="{BB962C8B-B14F-4D97-AF65-F5344CB8AC3E}">
        <p14:creationId xmlns:p14="http://schemas.microsoft.com/office/powerpoint/2010/main" val="1779768482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>
            <a:extLst>
              <a:ext uri="{FF2B5EF4-FFF2-40B4-BE49-F238E27FC236}">
                <a16:creationId xmlns:a16="http://schemas.microsoft.com/office/drawing/2014/main" id="{E52FA94F-0539-5D48-AA3C-3C74ED6243C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Děkuji </a:t>
            </a:r>
            <a:br>
              <a:rPr lang="cs-CZ" dirty="0"/>
            </a:br>
            <a:r>
              <a:rPr lang="cs-CZ" dirty="0"/>
              <a:t>za pozornost</a:t>
            </a:r>
          </a:p>
        </p:txBody>
      </p:sp>
      <p:sp>
        <p:nvSpPr>
          <p:cNvPr id="6" name="Podnadpis 5">
            <a:extLst>
              <a:ext uri="{FF2B5EF4-FFF2-40B4-BE49-F238E27FC236}">
                <a16:creationId xmlns:a16="http://schemas.microsoft.com/office/drawing/2014/main" id="{D410835F-0A28-BD49-B480-AA3D6E59BF6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Zuzana Chramostová</a:t>
            </a:r>
          </a:p>
          <a:p>
            <a:r>
              <a:rPr lang="cs-CZ" dirty="0"/>
              <a:t>Odbor strategického rozvoje kraje</a:t>
            </a:r>
          </a:p>
          <a:p>
            <a:r>
              <a:rPr lang="cs-CZ" dirty="0"/>
              <a:t>Telefon:  577 </a:t>
            </a:r>
            <a:r>
              <a:rPr lang="cs-CZ"/>
              <a:t>043 406</a:t>
            </a:r>
            <a:endParaRPr lang="cs-CZ" dirty="0"/>
          </a:p>
          <a:p>
            <a:r>
              <a:rPr lang="cs-CZ" dirty="0"/>
              <a:t>Email: zuzana.chramostova@zlinskykraj.cz</a:t>
            </a:r>
          </a:p>
        </p:txBody>
      </p:sp>
    </p:spTree>
    <p:extLst>
      <p:ext uri="{BB962C8B-B14F-4D97-AF65-F5344CB8AC3E}">
        <p14:creationId xmlns:p14="http://schemas.microsoft.com/office/powerpoint/2010/main" val="39899153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05FD0F7B-B3A1-A039-698B-BB75C10B40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26" y="1679352"/>
            <a:ext cx="11264900" cy="4917999"/>
          </a:xfrm>
        </p:spPr>
        <p:txBody>
          <a:bodyPr>
            <a:normAutofit fontScale="85000" lnSpcReduction="10000"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cs-CZ" dirty="0"/>
              <a:t>Podporovány budou stavební úpravy budov zařízení sociálních služeb vedoucí k vytvoření bezbariérového prostředí. Jedná se o:</a:t>
            </a:r>
            <a:endParaRPr lang="cs-CZ" sz="3600" dirty="0"/>
          </a:p>
          <a:p>
            <a:pPr lvl="0">
              <a:lnSpc>
                <a:spcPct val="110000"/>
              </a:lnSpc>
            </a:pPr>
            <a:r>
              <a:rPr lang="cs-CZ" dirty="0"/>
              <a:t>Zpřístupnění budov odstraněním bariér vstupů/výstupů do budov, včetně úprav vstupních otvorů. </a:t>
            </a:r>
          </a:p>
          <a:p>
            <a:pPr lvl="0">
              <a:lnSpc>
                <a:spcPct val="110000"/>
              </a:lnSpc>
            </a:pPr>
            <a:r>
              <a:rPr lang="cs-CZ" dirty="0"/>
              <a:t>Vytváření podmínek v budovách i vně umožňující pohyb osob se sníženou schopností pohybu, a to prostřednictvím stavebních úprav zahrnujících např.:</a:t>
            </a:r>
          </a:p>
          <a:p>
            <a:pPr lvl="1">
              <a:lnSpc>
                <a:spcPct val="110000"/>
              </a:lnSpc>
            </a:pPr>
            <a:r>
              <a:rPr lang="cs-CZ" dirty="0"/>
              <a:t>vytvoření bezbariérových tras uvnitř objektu (podlahy bez nerovností) </a:t>
            </a:r>
          </a:p>
          <a:p>
            <a:pPr lvl="1">
              <a:lnSpc>
                <a:spcPct val="110000"/>
              </a:lnSpc>
            </a:pPr>
            <a:r>
              <a:rPr lang="cs-CZ" dirty="0"/>
              <a:t>instalací výtahů (včetně evakuačních výtahů a výměn výtahů), plošin, nájezdových ramp, </a:t>
            </a:r>
          </a:p>
          <a:p>
            <a:pPr lvl="1">
              <a:lnSpc>
                <a:spcPct val="110000"/>
              </a:lnSpc>
            </a:pPr>
            <a:r>
              <a:rPr lang="cs-CZ" dirty="0"/>
              <a:t>instalací transportních systémů (včetně instalace trvalých závěsných transportních/kolejnicových systémů, aj.).</a:t>
            </a:r>
          </a:p>
          <a:p>
            <a:pPr lvl="0">
              <a:lnSpc>
                <a:spcPct val="110000"/>
              </a:lnSpc>
            </a:pPr>
            <a:r>
              <a:rPr lang="cs-CZ" dirty="0"/>
              <a:t>Realizace bezbariérových úprav hygienického a sociálního zázemí. </a:t>
            </a:r>
          </a:p>
          <a:p>
            <a:endParaRPr lang="cs-CZ" dirty="0"/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FE7241E0-3471-1595-3C38-9DC44E1A25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b="0" cap="all" dirty="0">
                <a:latin typeface="Arial Black" panose="020B0A04020102020204" pitchFamily="34" charset="0"/>
              </a:rPr>
              <a:t>Účel, na který lze žádat</a:t>
            </a:r>
            <a:endParaRPr lang="cs-CZ" cap="all" dirty="0"/>
          </a:p>
        </p:txBody>
      </p:sp>
    </p:spTree>
    <p:extLst>
      <p:ext uri="{BB962C8B-B14F-4D97-AF65-F5344CB8AC3E}">
        <p14:creationId xmlns:p14="http://schemas.microsoft.com/office/powerpoint/2010/main" val="1921811311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BD1536-E869-AAF7-1E29-5C37BEDD1F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D34B0A3E-AF75-343E-2EB4-56A6BCD9CB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26" y="1679352"/>
            <a:ext cx="11264900" cy="491799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/>
              <a:t>Uvedené aktivity  budou podporovány v zařízeních sociálních služeb typu: </a:t>
            </a:r>
          </a:p>
          <a:p>
            <a:pPr marL="0" indent="0">
              <a:buNone/>
            </a:pPr>
            <a:endParaRPr lang="cs-CZ" dirty="0"/>
          </a:p>
          <a:p>
            <a:pPr lvl="0"/>
            <a:r>
              <a:rPr lang="cs-CZ" dirty="0"/>
              <a:t>odlehčovací služby v pobytové formě,</a:t>
            </a:r>
          </a:p>
          <a:p>
            <a:pPr lvl="0"/>
            <a:r>
              <a:rPr lang="cs-CZ" dirty="0"/>
              <a:t>domovy pro osoby se zdravotním postižením,</a:t>
            </a:r>
          </a:p>
          <a:p>
            <a:pPr lvl="0"/>
            <a:r>
              <a:rPr lang="cs-CZ" dirty="0"/>
              <a:t>domovy pro seniory,</a:t>
            </a:r>
          </a:p>
          <a:p>
            <a:pPr lvl="0"/>
            <a:r>
              <a:rPr lang="cs-CZ" dirty="0"/>
              <a:t>domovy se zvláštním režimem,</a:t>
            </a:r>
          </a:p>
          <a:p>
            <a:pPr lvl="0"/>
            <a:r>
              <a:rPr lang="cs-CZ" dirty="0"/>
              <a:t>azylové domy,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tj. sociálních služeb dle §§ 44, 48, 49, 50 a 57 zákona č. 108/2006 Sb., o sociálních službách, ve znění pozdějších předpisů.</a:t>
            </a:r>
          </a:p>
          <a:p>
            <a:endParaRPr lang="cs-CZ" dirty="0"/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96F5F627-F65C-18C9-222B-058801EBF5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b="0" cap="all" dirty="0">
                <a:latin typeface="Arial Black" panose="020B0A04020102020204" pitchFamily="34" charset="0"/>
              </a:rPr>
              <a:t>Účel, na který lze žádat</a:t>
            </a:r>
            <a:endParaRPr lang="cs-CZ" cap="all" dirty="0"/>
          </a:p>
        </p:txBody>
      </p:sp>
    </p:spTree>
    <p:extLst>
      <p:ext uri="{BB962C8B-B14F-4D97-AF65-F5344CB8AC3E}">
        <p14:creationId xmlns:p14="http://schemas.microsoft.com/office/powerpoint/2010/main" val="1513326122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22026" y="1484784"/>
            <a:ext cx="11264900" cy="5005828"/>
          </a:xfrm>
        </p:spPr>
        <p:txBody>
          <a:bodyPr>
            <a:normAutofit lnSpcReduction="10000"/>
          </a:bodyPr>
          <a:lstStyle/>
          <a:p>
            <a:r>
              <a:rPr lang="cs-CZ" dirty="0"/>
              <a:t>Alokace programu: 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b="1" dirty="0"/>
              <a:t>10 000 000 Kč</a:t>
            </a:r>
          </a:p>
          <a:p>
            <a:r>
              <a:rPr lang="cs-CZ" dirty="0"/>
              <a:t>Doba realizace projektu: 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b="1" dirty="0"/>
              <a:t>1. 1. 2025 – 30. 10. 2027</a:t>
            </a:r>
          </a:p>
          <a:p>
            <a:r>
              <a:rPr lang="cs-CZ" sz="2700" dirty="0"/>
              <a:t>Minimální výše dotace na 1 projekt: </a:t>
            </a:r>
          </a:p>
          <a:p>
            <a:pPr marL="0" indent="0">
              <a:buNone/>
            </a:pPr>
            <a:r>
              <a:rPr lang="cs-CZ" sz="2700" dirty="0"/>
              <a:t>	</a:t>
            </a:r>
            <a:r>
              <a:rPr lang="cs-CZ" sz="2700" b="1" dirty="0"/>
              <a:t>200 000 Kč</a:t>
            </a:r>
            <a:r>
              <a:rPr lang="cs-CZ" sz="2700" dirty="0"/>
              <a:t> </a:t>
            </a:r>
          </a:p>
          <a:p>
            <a:r>
              <a:rPr lang="cs-CZ" sz="2700" dirty="0"/>
              <a:t>Minimální výše dotace na 1 projekt: </a:t>
            </a:r>
          </a:p>
          <a:p>
            <a:pPr marL="0" indent="0">
              <a:buNone/>
            </a:pPr>
            <a:r>
              <a:rPr lang="cs-CZ" sz="2700" dirty="0"/>
              <a:t>	</a:t>
            </a:r>
            <a:r>
              <a:rPr lang="cs-CZ" sz="2700" b="1" dirty="0"/>
              <a:t>1 000 000 Kč</a:t>
            </a:r>
            <a:r>
              <a:rPr lang="cs-CZ" sz="2700" dirty="0"/>
              <a:t> </a:t>
            </a:r>
          </a:p>
          <a:p>
            <a:pPr marL="0" indent="0">
              <a:buNone/>
            </a:pPr>
            <a:endParaRPr lang="cs-CZ" b="1" dirty="0"/>
          </a:p>
          <a:p>
            <a:r>
              <a:rPr lang="cs-CZ" dirty="0"/>
              <a:t>1 žadatel = 1 žádost na 1 sociální službu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cap="all" dirty="0"/>
              <a:t>Základní informace</a:t>
            </a:r>
          </a:p>
        </p:txBody>
      </p:sp>
    </p:spTree>
    <p:extLst>
      <p:ext uri="{BB962C8B-B14F-4D97-AF65-F5344CB8AC3E}">
        <p14:creationId xmlns:p14="http://schemas.microsoft.com/office/powerpoint/2010/main" val="3221113487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lnSpc>
                <a:spcPct val="110000"/>
              </a:lnSpc>
              <a:spcBef>
                <a:spcPts val="600"/>
              </a:spcBef>
              <a:buNone/>
              <a:defRPr/>
            </a:pPr>
            <a:r>
              <a:rPr lang="cs-CZ" altLang="cs-CZ" dirty="0"/>
              <a:t>Maximální míra podpory:</a:t>
            </a:r>
            <a:r>
              <a:rPr lang="cs-CZ" altLang="cs-CZ" b="1" dirty="0"/>
              <a:t> </a:t>
            </a:r>
          </a:p>
          <a:p>
            <a:pPr>
              <a:lnSpc>
                <a:spcPct val="110000"/>
              </a:lnSpc>
              <a:spcBef>
                <a:spcPts val="600"/>
              </a:spcBef>
              <a:defRPr/>
            </a:pPr>
            <a:r>
              <a:rPr lang="cs-CZ" altLang="cs-CZ" b="1" dirty="0"/>
              <a:t>70 % </a:t>
            </a:r>
            <a:r>
              <a:rPr lang="cs-CZ" altLang="cs-CZ" dirty="0"/>
              <a:t>z celkových způsobilých výdajů projektu.</a:t>
            </a:r>
          </a:p>
          <a:p>
            <a:pPr>
              <a:lnSpc>
                <a:spcPct val="110000"/>
              </a:lnSpc>
              <a:spcBef>
                <a:spcPts val="600"/>
              </a:spcBef>
              <a:defRPr/>
            </a:pPr>
            <a:r>
              <a:rPr lang="cs-CZ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Financování </a:t>
            </a:r>
            <a:r>
              <a:rPr lang="cs-CZ" sz="2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ex-post</a:t>
            </a:r>
            <a:r>
              <a:rPr lang="cs-CZ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10000"/>
              </a:lnSpc>
              <a:spcBef>
                <a:spcPts val="600"/>
              </a:spcBef>
              <a:defRPr/>
            </a:pPr>
            <a:endParaRPr lang="cs-CZ" altLang="cs-CZ" sz="400" dirty="0"/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  <a:defRPr/>
            </a:pPr>
            <a:r>
              <a:rPr lang="cs-CZ" altLang="cs-CZ" b="1" dirty="0"/>
              <a:t>Investiční </a:t>
            </a:r>
            <a:r>
              <a:rPr lang="cs-CZ" altLang="cs-CZ" dirty="0"/>
              <a:t>výdaje.</a:t>
            </a:r>
          </a:p>
          <a:p>
            <a:pPr>
              <a:lnSpc>
                <a:spcPct val="110000"/>
              </a:lnSpc>
              <a:spcBef>
                <a:spcPts val="600"/>
              </a:spcBef>
              <a:defRPr/>
            </a:pPr>
            <a:endParaRPr lang="cs-CZ" altLang="cs-CZ" sz="400" dirty="0"/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  <a:defRPr/>
            </a:pPr>
            <a:r>
              <a:rPr lang="cs-CZ" altLang="cs-CZ" dirty="0"/>
              <a:t>Projekt musí být realizován na území Zlínského kraje, žadatel musí mít sídlo ve Zlínském kraji. </a:t>
            </a:r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  <a:defRPr/>
            </a:pPr>
            <a:endParaRPr lang="cs-CZ" altLang="cs-CZ" sz="400" dirty="0"/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  <a:defRPr/>
            </a:pPr>
            <a:r>
              <a:rPr lang="cs-CZ" altLang="cs-CZ" dirty="0"/>
              <a:t>Žadatel musí být přímo odpovědný za realizaci projektu, nepůsobit jako prostředník.</a:t>
            </a:r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cap="all" dirty="0"/>
              <a:t>Obecné podmínky realizace</a:t>
            </a:r>
          </a:p>
        </p:txBody>
      </p:sp>
    </p:spTree>
    <p:extLst>
      <p:ext uri="{BB962C8B-B14F-4D97-AF65-F5344CB8AC3E}">
        <p14:creationId xmlns:p14="http://schemas.microsoft.com/office/powerpoint/2010/main" val="2008611888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1E8866-DF55-FB0F-E43A-E4362023F5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>
            <a:extLst>
              <a:ext uri="{FF2B5EF4-FFF2-40B4-BE49-F238E27FC236}">
                <a16:creationId xmlns:a16="http://schemas.microsoft.com/office/drawing/2014/main" id="{52B40697-120B-1823-46A8-C1C40DDBC6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26" y="1679352"/>
            <a:ext cx="11264900" cy="4990007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20000"/>
              </a:lnSpc>
              <a:spcBef>
                <a:spcPts val="720"/>
              </a:spcBef>
              <a:spcAft>
                <a:spcPts val="720"/>
              </a:spcAft>
              <a:buNone/>
            </a:pPr>
            <a:r>
              <a:rPr lang="cs-CZ" sz="1800" dirty="0">
                <a:ea typeface="Calibri" panose="020F0502020204030204" pitchFamily="34" charset="0"/>
              </a:rPr>
              <a:t>O</a:t>
            </a:r>
            <a:r>
              <a:rPr lang="cs-CZ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rganizace oprávněné k poskytování sociálních služeb dle zákona č. 108/2006 Sb. o sociálních službách, ve znění pozdějších předpisů, druhu: </a:t>
            </a:r>
          </a:p>
          <a:p>
            <a:pPr lvl="0"/>
            <a:r>
              <a:rPr lang="cs-CZ" sz="1800" dirty="0"/>
              <a:t>odlehčovací služby v pobytové formě,</a:t>
            </a:r>
          </a:p>
          <a:p>
            <a:pPr lvl="0"/>
            <a:r>
              <a:rPr lang="cs-CZ" sz="1800" dirty="0"/>
              <a:t>domovy pro osoby se zdravotním postižením,</a:t>
            </a:r>
          </a:p>
          <a:p>
            <a:pPr lvl="0"/>
            <a:r>
              <a:rPr lang="cs-CZ" sz="1800" dirty="0"/>
              <a:t>domovy pro seniory,</a:t>
            </a:r>
          </a:p>
          <a:p>
            <a:pPr lvl="0"/>
            <a:r>
              <a:rPr lang="cs-CZ" sz="1800" dirty="0"/>
              <a:t>domovy se zvláštním režimem,</a:t>
            </a:r>
          </a:p>
          <a:p>
            <a:pPr lvl="0"/>
            <a:r>
              <a:rPr lang="cs-CZ" sz="1800" dirty="0"/>
              <a:t>azylové domy,</a:t>
            </a:r>
          </a:p>
          <a:p>
            <a:pPr marL="0" lvl="0" indent="0" algn="just">
              <a:lnSpc>
                <a:spcPct val="120000"/>
              </a:lnSpc>
              <a:spcBef>
                <a:spcPts val="720"/>
              </a:spcBef>
              <a:spcAft>
                <a:spcPts val="720"/>
              </a:spcAft>
              <a:buNone/>
            </a:pPr>
            <a:r>
              <a:rPr lang="cs-CZ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přičemž tyto sociální služby jsou součástí </a:t>
            </a:r>
            <a:r>
              <a:rPr lang="cs-CZ" sz="180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Základní sítě sociálních služeb Zlínského kraje </a:t>
            </a:r>
            <a:r>
              <a:rPr lang="cs-CZ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dle Střednědobého plánu rozvoje sociálních služeb ve Zlínském kraji s účinným </a:t>
            </a:r>
            <a:r>
              <a:rPr lang="cs-CZ" sz="180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Pověřením k poskytování služeb obecného hospodářského zájmu ze strany Zlínského kraje. </a:t>
            </a:r>
            <a:endParaRPr lang="cs-CZ" sz="1800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FA3731E0-5302-0B72-AC8B-D558F4CB8F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cap="all" dirty="0"/>
              <a:t>OKRUH ZPŮSOBILÝCH ŽADATELŮ</a:t>
            </a:r>
          </a:p>
        </p:txBody>
      </p:sp>
    </p:spTree>
    <p:extLst>
      <p:ext uri="{BB962C8B-B14F-4D97-AF65-F5344CB8AC3E}">
        <p14:creationId xmlns:p14="http://schemas.microsoft.com/office/powerpoint/2010/main" val="86359522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22026" y="1679352"/>
            <a:ext cx="11264900" cy="4990007"/>
          </a:xfrm>
        </p:spPr>
        <p:txBody>
          <a:bodyPr>
            <a:normAutofit/>
          </a:bodyPr>
          <a:lstStyle/>
          <a:p>
            <a:pPr lvl="1" algn="just">
              <a:lnSpc>
                <a:spcPct val="120000"/>
              </a:lnSpc>
              <a:spcBef>
                <a:spcPts val="720"/>
              </a:spcBef>
              <a:spcAft>
                <a:spcPts val="720"/>
              </a:spcAft>
              <a:buFont typeface="Wingdings" panose="05000000000000000000" pitchFamily="2" charset="2"/>
              <a:buChar char="Ø"/>
            </a:pPr>
            <a:r>
              <a:rPr lang="cs-CZ" sz="1800" b="1" dirty="0">
                <a:ea typeface="Calibri" panose="020F0502020204030204" pitchFamily="34" charset="0"/>
                <a:cs typeface="Times New Roman" panose="02020603050405020304" pitchFamily="18" charset="0"/>
              </a:rPr>
              <a:t>Příspěvkové organizace zřizované obcemi působící v sociální oblasti.</a:t>
            </a:r>
          </a:p>
          <a:p>
            <a:pPr lvl="1" algn="just">
              <a:lnSpc>
                <a:spcPct val="120000"/>
              </a:lnSpc>
              <a:spcBef>
                <a:spcPts val="720"/>
              </a:spcBef>
              <a:spcAft>
                <a:spcPts val="720"/>
              </a:spcAft>
              <a:buFont typeface="Wingdings" panose="05000000000000000000" pitchFamily="2" charset="2"/>
              <a:buChar char="Ø"/>
            </a:pPr>
            <a:r>
              <a:rPr lang="cs-CZ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Spolky a ústavy </a:t>
            </a:r>
            <a:r>
              <a:rPr lang="cs-CZ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 smyslu zákona č. 89/2012 Sb., občanský zákoník působící v sociální oblasti.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20000"/>
              </a:lnSpc>
              <a:spcBef>
                <a:spcPts val="720"/>
              </a:spcBef>
              <a:spcAft>
                <a:spcPts val="720"/>
              </a:spcAft>
              <a:buFont typeface="Wingdings" panose="05000000000000000000" pitchFamily="2" charset="2"/>
              <a:buChar char="Ø"/>
            </a:pPr>
            <a:r>
              <a:rPr lang="cs-CZ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Církevní právnické osoby </a:t>
            </a:r>
            <a:r>
              <a:rPr lang="cs-CZ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podle zákona č. 3/2002 Sb. o církvích, náboženském vyznání a náboženských společnostech působící v sociální oblasti.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20000"/>
              </a:lnSpc>
              <a:spcBef>
                <a:spcPts val="720"/>
              </a:spcBef>
              <a:spcAft>
                <a:spcPts val="720"/>
              </a:spcAft>
              <a:buFont typeface="Wingdings" panose="05000000000000000000" pitchFamily="2" charset="2"/>
              <a:buChar char="Ø"/>
            </a:pPr>
            <a:r>
              <a:rPr lang="cs-CZ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Právnické osoby</a:t>
            </a:r>
            <a:r>
              <a:rPr lang="cs-CZ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podnikající ve smyslu § 420 a násl. zákona č. 89/2012 Sb., občanský zákoník působící v sociální oblasti.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20000"/>
              </a:lnSpc>
              <a:spcBef>
                <a:spcPts val="720"/>
              </a:spcBef>
              <a:spcAft>
                <a:spcPts val="720"/>
              </a:spcAft>
              <a:buFont typeface="Wingdings" panose="05000000000000000000" pitchFamily="2" charset="2"/>
              <a:buChar char="Ø"/>
            </a:pPr>
            <a:r>
              <a:rPr lang="cs-CZ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Obecně prospěšné společnosti </a:t>
            </a:r>
            <a:r>
              <a:rPr lang="cs-CZ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založené v souladu se zákonem č. 248/1995 Sb., o obecně prospěšných společnostech, ve znění pozdějších předpisů před účinností </a:t>
            </a:r>
            <a:r>
              <a:rPr lang="cs-CZ" sz="19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zákona č. </a:t>
            </a:r>
            <a:r>
              <a:rPr lang="cs-CZ" sz="17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89/2012 Sb. občanský zákoník, ve znění pozdějších předpisů.</a:t>
            </a:r>
            <a:endParaRPr lang="cs-CZ" sz="1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cap="all" dirty="0"/>
              <a:t>OKRUH ZPŮSOBILÝCH ŽADATELŮ</a:t>
            </a:r>
          </a:p>
        </p:txBody>
      </p:sp>
    </p:spTree>
    <p:extLst>
      <p:ext uri="{BB962C8B-B14F-4D97-AF65-F5344CB8AC3E}">
        <p14:creationId xmlns:p14="http://schemas.microsoft.com/office/powerpoint/2010/main" val="3700172385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32009498-85C3-4119-C3AC-A93AFCDED3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lnSpc>
                <a:spcPct val="100000"/>
              </a:lnSpc>
            </a:pPr>
            <a:r>
              <a:rPr lang="cs-CZ" dirty="0"/>
              <a:t>výdaje na stavební práce související s realizací projektu,</a:t>
            </a:r>
          </a:p>
          <a:p>
            <a:pPr lvl="0">
              <a:lnSpc>
                <a:spcPct val="100000"/>
              </a:lnSpc>
            </a:pPr>
            <a:r>
              <a:rPr lang="cs-CZ" dirty="0"/>
              <a:t>výdaje související s vybudováním technické infrastruktury a technického zařízení budov,</a:t>
            </a:r>
          </a:p>
          <a:p>
            <a:pPr lvl="0">
              <a:lnSpc>
                <a:spcPct val="100000"/>
              </a:lnSpc>
            </a:pPr>
            <a:r>
              <a:rPr lang="cs-CZ" dirty="0"/>
              <a:t>výdaje na bourací práce související s realizací projektu,</a:t>
            </a:r>
          </a:p>
          <a:p>
            <a:pPr lvl="0">
              <a:lnSpc>
                <a:spcPct val="100000"/>
              </a:lnSpc>
            </a:pPr>
            <a:r>
              <a:rPr lang="cs-CZ" dirty="0"/>
              <a:t>výdaje na zpracování projektové dokumentace související s realizací projektu.</a:t>
            </a:r>
          </a:p>
          <a:p>
            <a:pPr marL="342900" lvl="0" indent="-342900" algn="just">
              <a:lnSpc>
                <a:spcPct val="115000"/>
              </a:lnSpc>
              <a:spcBef>
                <a:spcPts val="720"/>
              </a:spcBef>
              <a:spcAft>
                <a:spcPts val="720"/>
              </a:spcAft>
              <a:buFont typeface="Symbol" panose="05050102010706020507" pitchFamily="18" charset="2"/>
              <a:buChar char=""/>
            </a:pPr>
            <a:endParaRPr lang="cs-CZ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15000"/>
              </a:lnSpc>
              <a:spcBef>
                <a:spcPts val="720"/>
              </a:spcBef>
              <a:spcAft>
                <a:spcPts val="720"/>
              </a:spcAft>
              <a:buNone/>
            </a:pPr>
            <a:r>
              <a:rPr lang="cs-CZ" sz="1800" dirty="0">
                <a:ea typeface="Calibri" panose="020F0502020204030204" pitchFamily="34" charset="0"/>
                <a:cs typeface="Times New Roman" panose="02020603050405020304" pitchFamily="18" charset="0"/>
              </a:rPr>
              <a:t>Ostatní výdaje jsou nezpůsobilé.</a:t>
            </a:r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2A66F9BB-2F5D-5B09-9675-478507123A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cap="all" dirty="0"/>
              <a:t>Uznatelné výdaje</a:t>
            </a:r>
            <a:br>
              <a:rPr lang="cs-CZ" sz="4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51575503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22026" y="1679352"/>
            <a:ext cx="11264900" cy="5062015"/>
          </a:xfrm>
        </p:spPr>
        <p:txBody>
          <a:bodyPr>
            <a:normAutofit fontScale="70000" lnSpcReduction="20000"/>
          </a:bodyPr>
          <a:lstStyle/>
          <a:p>
            <a:pPr algn="just">
              <a:defRPr/>
            </a:pPr>
            <a:r>
              <a:rPr lang="cs-CZ" altLang="cs-CZ" dirty="0"/>
              <a:t>Předkládání žádostí datovou schránkou.</a:t>
            </a:r>
          </a:p>
          <a:p>
            <a:pPr algn="just">
              <a:defRPr/>
            </a:pPr>
            <a:endParaRPr lang="cs-CZ" altLang="cs-CZ" dirty="0"/>
          </a:p>
          <a:p>
            <a:pPr algn="just">
              <a:spcBef>
                <a:spcPts val="600"/>
              </a:spcBef>
              <a:spcAft>
                <a:spcPts val="600"/>
              </a:spcAft>
              <a:defRPr/>
            </a:pPr>
            <a:r>
              <a:rPr lang="cs-CZ" altLang="cs-CZ" dirty="0">
                <a:cs typeface="Arial" panose="020B0604020202020204" pitchFamily="34" charset="0"/>
              </a:rPr>
              <a:t>Povinné přílohy</a:t>
            </a:r>
            <a:r>
              <a:rPr lang="cs-CZ" altLang="cs-CZ" dirty="0"/>
              <a:t>: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cs-CZ" altLang="cs-CZ" dirty="0"/>
              <a:t>Smlouva o běžném účtu (příp. i zřizovatele).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cs-CZ" dirty="0">
                <a:ea typeface="Calibri" panose="020F0502020204030204" pitchFamily="34" charset="0"/>
              </a:rPr>
              <a:t>D</a:t>
            </a:r>
            <a:r>
              <a:rPr lang="cs-CZ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oklad prokazující formální ustavení subjektu žadatele – tj. výpis z Obchodního rejstříku nebo jiného příslušného rejstříku.</a:t>
            </a:r>
            <a:endParaRPr lang="cs-CZ" dirty="0">
              <a:ea typeface="Calibri" panose="020F0502020204030204" pitchFamily="34" charset="0"/>
            </a:endParaRP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cs-CZ" dirty="0"/>
              <a:t>Doklady, týkající se stavební připravenosti, pokud je má žadatel k dispozici.</a:t>
            </a:r>
            <a:endParaRPr lang="cs-CZ" sz="3600" dirty="0"/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cs-CZ" dirty="0"/>
              <a:t>Výpis z katastru nemovitostí o vlastnictví nemovitosti, na které je předmět díla realizován.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cs-CZ" dirty="0"/>
              <a:t>Souhlas vlastníka nemovitosti s realizací předmětu stavby, pokud není nemovitost ve vlastnictví žadatele o dotaci.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cs-CZ" dirty="0"/>
              <a:t>Fotodokumentace stavu předmětu projektu před započetím díla.</a:t>
            </a:r>
            <a:endParaRPr lang="cs-CZ" sz="3600" dirty="0"/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cs-CZ" altLang="cs-CZ" dirty="0"/>
              <a:t>Úplný výpis z evidence skutečných majitelů.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cs-CZ" altLang="cs-CZ" dirty="0"/>
              <a:t>Spolky - stanovy a doklad o zvolení či jmenování statutárního zástupce.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endParaRPr lang="cs-CZ" altLang="cs-CZ" dirty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ŽÁDOST</a:t>
            </a:r>
          </a:p>
        </p:txBody>
      </p:sp>
    </p:spTree>
    <p:extLst>
      <p:ext uri="{BB962C8B-B14F-4D97-AF65-F5344CB8AC3E}">
        <p14:creationId xmlns:p14="http://schemas.microsoft.com/office/powerpoint/2010/main" val="2397690682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Prezentace_KUZK_vzor_Arial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Prezentace_KUZK_vzor_Arial</Template>
  <TotalTime>6885</TotalTime>
  <Words>803</Words>
  <Application>Microsoft Office PowerPoint</Application>
  <PresentationFormat>Širokoúhlá obrazovka</PresentationFormat>
  <Paragraphs>95</Paragraphs>
  <Slides>12</Slides>
  <Notes>3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12</vt:i4>
      </vt:variant>
    </vt:vector>
  </HeadingPairs>
  <TitlesOfParts>
    <vt:vector size="20" baseType="lpstr">
      <vt:lpstr>Arial</vt:lpstr>
      <vt:lpstr>Arial Black</vt:lpstr>
      <vt:lpstr>Calibri</vt:lpstr>
      <vt:lpstr>Degular</vt:lpstr>
      <vt:lpstr>Symbol</vt:lpstr>
      <vt:lpstr>Wingdings</vt:lpstr>
      <vt:lpstr>Prezentace_KUZK_vzor_Arial</vt:lpstr>
      <vt:lpstr>Motiv Office</vt:lpstr>
      <vt:lpstr>Prezentace aplikace PowerPoint</vt:lpstr>
      <vt:lpstr>Účel, na který lze žádat</vt:lpstr>
      <vt:lpstr>Účel, na který lze žádat</vt:lpstr>
      <vt:lpstr>Základní informace</vt:lpstr>
      <vt:lpstr>Obecné podmínky realizace</vt:lpstr>
      <vt:lpstr>OKRUH ZPŮSOBILÝCH ŽADATELŮ</vt:lpstr>
      <vt:lpstr>OKRUH ZPŮSOBILÝCH ŽADATELŮ</vt:lpstr>
      <vt:lpstr>Uznatelné výdaje </vt:lpstr>
      <vt:lpstr>ŽÁDOST</vt:lpstr>
      <vt:lpstr>Předpokládaný harmonogram</vt:lpstr>
      <vt:lpstr>Kontaktní osoby</vt:lpstr>
      <vt:lpstr>Děkuji 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Marek Tomáš</dc:creator>
  <cp:lastModifiedBy>Chramostová Zuzana</cp:lastModifiedBy>
  <cp:revision>530</cp:revision>
  <cp:lastPrinted>2023-01-20T08:46:51Z</cp:lastPrinted>
  <dcterms:created xsi:type="dcterms:W3CDTF">2012-07-10T12:59:21Z</dcterms:created>
  <dcterms:modified xsi:type="dcterms:W3CDTF">2026-01-06T06:42:19Z</dcterms:modified>
</cp:coreProperties>
</file>