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6" r:id="rId14"/>
    <p:sldId id="264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106D5-F0CE-460A-9D02-A834D23BC591}" v="6" dt="2025-12-16T09:30:54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da Tomáš" userId="c68f078d-e436-4591-94d4-5b1e75252c71" providerId="ADAL" clId="{6081941E-3A5C-4E70-B6C3-3BCF5F6948BC}"/>
    <pc:docChg chg="undo custSel modSld">
      <pc:chgData name="Duda Tomáš" userId="c68f078d-e436-4591-94d4-5b1e75252c71" providerId="ADAL" clId="{6081941E-3A5C-4E70-B6C3-3BCF5F6948BC}" dt="2025-12-16T09:30:58.793" v="72" actId="123"/>
      <pc:docMkLst>
        <pc:docMk/>
      </pc:docMkLst>
      <pc:sldChg chg="modSp mod">
        <pc:chgData name="Duda Tomáš" userId="c68f078d-e436-4591-94d4-5b1e75252c71" providerId="ADAL" clId="{6081941E-3A5C-4E70-B6C3-3BCF5F6948BC}" dt="2025-12-16T09:16:11.469" v="27" actId="255"/>
        <pc:sldMkLst>
          <pc:docMk/>
          <pc:sldMk cId="202825688" sldId="277"/>
        </pc:sldMkLst>
        <pc:spChg chg="mod">
          <ac:chgData name="Duda Tomáš" userId="c68f078d-e436-4591-94d4-5b1e75252c71" providerId="ADAL" clId="{6081941E-3A5C-4E70-B6C3-3BCF5F6948BC}" dt="2025-12-16T09:16:11.469" v="27" actId="255"/>
          <ac:spMkLst>
            <pc:docMk/>
            <pc:sldMk cId="202825688" sldId="277"/>
            <ac:spMk id="2" creationId="{00000000-0000-0000-0000-000000000000}"/>
          </ac:spMkLst>
        </pc:spChg>
      </pc:sldChg>
      <pc:sldChg chg="modSp mod">
        <pc:chgData name="Duda Tomáš" userId="c68f078d-e436-4591-94d4-5b1e75252c71" providerId="ADAL" clId="{6081941E-3A5C-4E70-B6C3-3BCF5F6948BC}" dt="2025-12-16T09:16:31.426" v="31" actId="6549"/>
        <pc:sldMkLst>
          <pc:docMk/>
          <pc:sldMk cId="1668618889" sldId="278"/>
        </pc:sldMkLst>
        <pc:spChg chg="mod">
          <ac:chgData name="Duda Tomáš" userId="c68f078d-e436-4591-94d4-5b1e75252c71" providerId="ADAL" clId="{6081941E-3A5C-4E70-B6C3-3BCF5F6948BC}" dt="2025-12-16T09:16:31.426" v="31" actId="6549"/>
          <ac:spMkLst>
            <pc:docMk/>
            <pc:sldMk cId="1668618889" sldId="278"/>
            <ac:spMk id="2" creationId="{00000000-0000-0000-0000-000000000000}"/>
          </ac:spMkLst>
        </pc:spChg>
      </pc:sldChg>
      <pc:sldChg chg="modSp mod">
        <pc:chgData name="Duda Tomáš" userId="c68f078d-e436-4591-94d4-5b1e75252c71" providerId="ADAL" clId="{6081941E-3A5C-4E70-B6C3-3BCF5F6948BC}" dt="2025-12-16T09:18:56.061" v="49" actId="20577"/>
        <pc:sldMkLst>
          <pc:docMk/>
          <pc:sldMk cId="770910113" sldId="281"/>
        </pc:sldMkLst>
        <pc:spChg chg="mod">
          <ac:chgData name="Duda Tomáš" userId="c68f078d-e436-4591-94d4-5b1e75252c71" providerId="ADAL" clId="{6081941E-3A5C-4E70-B6C3-3BCF5F6948BC}" dt="2025-12-16T09:18:56.061" v="49" actId="20577"/>
          <ac:spMkLst>
            <pc:docMk/>
            <pc:sldMk cId="770910113" sldId="281"/>
            <ac:spMk id="2" creationId="{00000000-0000-0000-0000-000000000000}"/>
          </ac:spMkLst>
        </pc:spChg>
      </pc:sldChg>
      <pc:sldChg chg="modSp mod">
        <pc:chgData name="Duda Tomáš" userId="c68f078d-e436-4591-94d4-5b1e75252c71" providerId="ADAL" clId="{6081941E-3A5C-4E70-B6C3-3BCF5F6948BC}" dt="2025-12-16T09:28:58.258" v="66" actId="123"/>
        <pc:sldMkLst>
          <pc:docMk/>
          <pc:sldMk cId="4008177629" sldId="282"/>
        </pc:sldMkLst>
        <pc:spChg chg="mod">
          <ac:chgData name="Duda Tomáš" userId="c68f078d-e436-4591-94d4-5b1e75252c71" providerId="ADAL" clId="{6081941E-3A5C-4E70-B6C3-3BCF5F6948BC}" dt="2025-12-16T09:28:58.258" v="66" actId="123"/>
          <ac:spMkLst>
            <pc:docMk/>
            <pc:sldMk cId="4008177629" sldId="282"/>
            <ac:spMk id="2" creationId="{00000000-0000-0000-0000-000000000000}"/>
          </ac:spMkLst>
        </pc:spChg>
      </pc:sldChg>
      <pc:sldChg chg="modSp mod">
        <pc:chgData name="Duda Tomáš" userId="c68f078d-e436-4591-94d4-5b1e75252c71" providerId="ADAL" clId="{6081941E-3A5C-4E70-B6C3-3BCF5F6948BC}" dt="2025-12-16T09:30:58.793" v="72" actId="123"/>
        <pc:sldMkLst>
          <pc:docMk/>
          <pc:sldMk cId="2168000574" sldId="284"/>
        </pc:sldMkLst>
        <pc:spChg chg="mod">
          <ac:chgData name="Duda Tomáš" userId="c68f078d-e436-4591-94d4-5b1e75252c71" providerId="ADAL" clId="{6081941E-3A5C-4E70-B6C3-3BCF5F6948BC}" dt="2025-12-16T09:30:58.793" v="72" actId="123"/>
          <ac:spMkLst>
            <pc:docMk/>
            <pc:sldMk cId="2168000574" sldId="284"/>
            <ac:spMk id="2" creationId="{00000000-0000-0000-0000-000000000000}"/>
          </ac:spMkLst>
        </pc:spChg>
      </pc:sldChg>
      <pc:sldChg chg="addSp delSp modSp mod">
        <pc:chgData name="Duda Tomáš" userId="c68f078d-e436-4591-94d4-5b1e75252c71" providerId="ADAL" clId="{6081941E-3A5C-4E70-B6C3-3BCF5F6948BC}" dt="2025-12-16T09:12:48.145" v="17" actId="1076"/>
        <pc:sldMkLst>
          <pc:docMk/>
          <pc:sldMk cId="2480992439" sldId="286"/>
        </pc:sldMkLst>
        <pc:spChg chg="mod">
          <ac:chgData name="Duda Tomáš" userId="c68f078d-e436-4591-94d4-5b1e75252c71" providerId="ADAL" clId="{6081941E-3A5C-4E70-B6C3-3BCF5F6948BC}" dt="2025-12-16T09:10:21.831" v="1" actId="6549"/>
          <ac:spMkLst>
            <pc:docMk/>
            <pc:sldMk cId="2480992439" sldId="286"/>
            <ac:spMk id="2" creationId="{6A464F62-C66D-7747-AE1D-B98617324826}"/>
          </ac:spMkLst>
        </pc:spChg>
        <pc:picChg chg="del">
          <ac:chgData name="Duda Tomáš" userId="c68f078d-e436-4591-94d4-5b1e75252c71" providerId="ADAL" clId="{6081941E-3A5C-4E70-B6C3-3BCF5F6948BC}" dt="2025-12-16T09:11:45.048" v="6" actId="478"/>
          <ac:picMkLst>
            <pc:docMk/>
            <pc:sldMk cId="2480992439" sldId="286"/>
            <ac:picMk id="3" creationId="{CB29B602-2195-2881-074F-F32EC013F2E7}"/>
          </ac:picMkLst>
        </pc:picChg>
        <pc:picChg chg="del">
          <ac:chgData name="Duda Tomáš" userId="c68f078d-e436-4591-94d4-5b1e75252c71" providerId="ADAL" clId="{6081941E-3A5C-4E70-B6C3-3BCF5F6948BC}" dt="2025-12-16T09:12:31.107" v="12" actId="478"/>
          <ac:picMkLst>
            <pc:docMk/>
            <pc:sldMk cId="2480992439" sldId="286"/>
            <ac:picMk id="4" creationId="{9D5F71CE-F94F-F5E4-AAD3-EABAEFD9CB5F}"/>
          </ac:picMkLst>
        </pc:picChg>
        <pc:picChg chg="del">
          <ac:chgData name="Duda Tomáš" userId="c68f078d-e436-4591-94d4-5b1e75252c71" providerId="ADAL" clId="{6081941E-3A5C-4E70-B6C3-3BCF5F6948BC}" dt="2025-12-16T09:11:18.074" v="2" actId="478"/>
          <ac:picMkLst>
            <pc:docMk/>
            <pc:sldMk cId="2480992439" sldId="286"/>
            <ac:picMk id="5" creationId="{D7677C9C-2B3C-3266-72E6-B6CA5FC81277}"/>
          </ac:picMkLst>
        </pc:picChg>
        <pc:picChg chg="add mod">
          <ac:chgData name="Duda Tomáš" userId="c68f078d-e436-4591-94d4-5b1e75252c71" providerId="ADAL" clId="{6081941E-3A5C-4E70-B6C3-3BCF5F6948BC}" dt="2025-12-16T09:11:26.207" v="5" actId="1076"/>
          <ac:picMkLst>
            <pc:docMk/>
            <pc:sldMk cId="2480992439" sldId="286"/>
            <ac:picMk id="6" creationId="{2A12E46D-C1C6-F585-7BFF-C4FC28CCB262}"/>
          </ac:picMkLst>
        </pc:picChg>
        <pc:picChg chg="add mod">
          <ac:chgData name="Duda Tomáš" userId="c68f078d-e436-4591-94d4-5b1e75252c71" providerId="ADAL" clId="{6081941E-3A5C-4E70-B6C3-3BCF5F6948BC}" dt="2025-12-16T09:11:59.301" v="11" actId="1076"/>
          <ac:picMkLst>
            <pc:docMk/>
            <pc:sldMk cId="2480992439" sldId="286"/>
            <ac:picMk id="8" creationId="{0E5F82E3-DE94-316E-51B8-3C148C0A507B}"/>
          </ac:picMkLst>
        </pc:picChg>
        <pc:picChg chg="add mod">
          <ac:chgData name="Duda Tomáš" userId="c68f078d-e436-4591-94d4-5b1e75252c71" providerId="ADAL" clId="{6081941E-3A5C-4E70-B6C3-3BCF5F6948BC}" dt="2025-12-16T09:12:48.145" v="17" actId="1076"/>
          <ac:picMkLst>
            <pc:docMk/>
            <pc:sldMk cId="2480992439" sldId="286"/>
            <ac:picMk id="9" creationId="{A51A672B-020D-2B93-426F-3638046022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1B98-1440-4588-B036-6CB80A629E08}" type="datetimeFigureOut">
              <a:rPr lang="cs-CZ" smtClean="0"/>
              <a:t>16.12.2025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A4E0-F56C-4E20-8003-DA5732A47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43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16.12.2025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16.12.2025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16.12.2025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16.12.2025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16.12.2025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16.12.2025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16.12.2025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16.12.2025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16.12.2025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16.12.2025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16.12.2025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fenykova@zlinskykraj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linskykraj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58" y="465365"/>
            <a:ext cx="11298149" cy="592727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70000"/>
              </a:lnSpc>
            </a:pPr>
            <a:br>
              <a:rPr lang="cs-CZ" sz="48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r>
              <a:rPr lang="cs-CZ" sz="4800" dirty="0">
                <a:latin typeface="+mj-lt"/>
              </a:rPr>
              <a:t>MaS07-26 Podpora sportovní infrastruktury na území Zlínského kraje</a:t>
            </a:r>
            <a:br>
              <a:rPr lang="cs-CZ" sz="48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br>
              <a:rPr lang="cs-CZ" sz="1200" dirty="0">
                <a:latin typeface="+mj-lt"/>
              </a:rPr>
            </a:br>
            <a:br>
              <a:rPr lang="cs-CZ" sz="1200" dirty="0">
                <a:latin typeface="+mj-lt"/>
              </a:rPr>
            </a:br>
            <a:br>
              <a:rPr lang="cs-CZ" sz="4800" dirty="0">
                <a:latin typeface="+mj-lt"/>
              </a:rPr>
            </a:br>
            <a:br>
              <a:rPr lang="cs-CZ" sz="1600" dirty="0">
                <a:latin typeface="+mj-lt"/>
              </a:rPr>
            </a:br>
            <a:endParaRPr lang="cs-CZ" sz="1600" b="1" spc="5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pic>
        <p:nvPicPr>
          <p:cNvPr id="6" name="Obrázek 5" descr="Obsah obrázku plavecký bazén, interiér, voda, Centrum volného času&#10;&#10;Popis byl vytvořen automaticky">
            <a:extLst>
              <a:ext uri="{FF2B5EF4-FFF2-40B4-BE49-F238E27FC236}">
                <a16:creationId xmlns:a16="http://schemas.microsoft.com/office/drawing/2014/main" id="{2A12E46D-C1C6-F585-7BFF-C4FC28CCB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6" y="2730296"/>
            <a:ext cx="3633253" cy="2352694"/>
          </a:xfrm>
          <a:prstGeom prst="rect">
            <a:avLst/>
          </a:prstGeom>
        </p:spPr>
      </p:pic>
      <p:pic>
        <p:nvPicPr>
          <p:cNvPr id="8" name="Obrázek 7" descr="Obsah obrázku interiér, Basketbalový stadion, plavecký bazén, basketbal&#10;&#10;Popis byl vytvořen automaticky">
            <a:extLst>
              <a:ext uri="{FF2B5EF4-FFF2-40B4-BE49-F238E27FC236}">
                <a16:creationId xmlns:a16="http://schemas.microsoft.com/office/drawing/2014/main" id="{0E5F82E3-DE94-316E-51B8-3C148C0A5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4" y="2746959"/>
            <a:ext cx="3503854" cy="2336031"/>
          </a:xfrm>
          <a:prstGeom prst="rect">
            <a:avLst/>
          </a:prstGeom>
        </p:spPr>
      </p:pic>
      <p:pic>
        <p:nvPicPr>
          <p:cNvPr id="9" name="Obrázek 8" descr="Obsah obrázku venku, strom, dům, tráva&#10;&#10;Popis byl vytvořen automaticky">
            <a:extLst>
              <a:ext uri="{FF2B5EF4-FFF2-40B4-BE49-F238E27FC236}">
                <a16:creationId xmlns:a16="http://schemas.microsoft.com/office/drawing/2014/main" id="{A51A672B-020D-2B93-426F-363804602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63" y="2738434"/>
            <a:ext cx="3503854" cy="23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9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550863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altLang="cs-CZ" sz="1600" b="1" u="sng" kern="0" dirty="0">
              <a:latin typeface="Arial"/>
            </a:endParaRPr>
          </a:p>
          <a:p>
            <a:pPr marL="342900" lvl="0" indent="550863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cs-CZ" altLang="cs-CZ" sz="2400" b="1" u="sng" kern="0" dirty="0">
                <a:latin typeface="Arial"/>
              </a:rPr>
              <a:t>Dotazy k odborným a administrativním záležitostem</a:t>
            </a:r>
          </a:p>
          <a:p>
            <a:pPr marL="893763" lvl="0" indent="987425" defTabSz="1797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br>
              <a:rPr lang="cs-CZ" altLang="cs-CZ" sz="2400" b="1" u="sng" kern="0" dirty="0">
                <a:latin typeface="Arial"/>
              </a:rPr>
            </a:br>
            <a:r>
              <a:rPr lang="cs-CZ" altLang="cs-CZ" sz="2400" b="1" kern="0" dirty="0">
                <a:latin typeface="Arial"/>
              </a:rPr>
              <a:t>Ing. Tomáš Duda				</a:t>
            </a:r>
            <a:br>
              <a:rPr lang="cs-CZ" altLang="cs-CZ" sz="2400" b="1" kern="0" dirty="0">
                <a:latin typeface="Arial"/>
              </a:rPr>
            </a:br>
            <a:r>
              <a:rPr lang="cs-CZ" altLang="cs-CZ" sz="2400" kern="0" dirty="0">
                <a:latin typeface="Arial"/>
              </a:rPr>
              <a:t>Odbor školství, mládeže a sportu</a:t>
            </a:r>
            <a:br>
              <a:rPr lang="cs-CZ" altLang="cs-CZ" sz="2400" kern="0" dirty="0">
                <a:latin typeface="Arial"/>
              </a:rPr>
            </a:br>
            <a:r>
              <a:rPr lang="cs-CZ" altLang="cs-CZ" sz="2400" kern="0" dirty="0">
                <a:latin typeface="Arial"/>
              </a:rPr>
              <a:t>Oddělení koncepcí, kariérového poradenství, prevence a sportu</a:t>
            </a:r>
            <a:br>
              <a:rPr lang="cs-CZ" altLang="cs-CZ" sz="2400" kern="0" dirty="0">
                <a:latin typeface="Arial"/>
              </a:rPr>
            </a:br>
            <a:r>
              <a:rPr lang="cs-CZ" altLang="cs-CZ" sz="2400" kern="0" dirty="0">
                <a:latin typeface="Arial"/>
              </a:rPr>
              <a:t>tel.: 577 043 748</a:t>
            </a:r>
            <a:br>
              <a:rPr lang="cs-CZ" altLang="cs-CZ" sz="2400" kern="0" dirty="0">
                <a:latin typeface="Arial"/>
              </a:rPr>
            </a:br>
            <a:r>
              <a:rPr lang="cs-CZ" altLang="cs-CZ" sz="2400" kern="0" dirty="0">
                <a:latin typeface="Arial"/>
              </a:rPr>
              <a:t>e-mail: </a:t>
            </a:r>
            <a:r>
              <a:rPr lang="cs-CZ" altLang="cs-CZ" sz="2400" kern="0" dirty="0">
                <a:latin typeface="Arial"/>
                <a:hlinkClick r:id="rId2"/>
              </a:rPr>
              <a:t>tomas.duda@zlinskykraj.cz</a:t>
            </a:r>
            <a:r>
              <a:rPr lang="cs-CZ" altLang="cs-CZ" sz="2400" kern="0" dirty="0">
                <a:latin typeface="Arial"/>
              </a:rPr>
              <a:t>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altLang="cs-CZ" sz="1400" kern="0" dirty="0">
              <a:latin typeface="Arial"/>
            </a:endParaRP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z="1000" smtClean="0"/>
              <a:pPr/>
              <a:t>10</a:t>
            </a:fld>
            <a:endParaRPr lang="cs-CZ" sz="1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Kontakt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94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11051658" cy="3633972"/>
          </a:xfrm>
        </p:spPr>
        <p:txBody>
          <a:bodyPr/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sz="80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755791"/>
            <a:ext cx="11264900" cy="4349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200" b="1" dirty="0"/>
              <a:t>1.1 Technické zhodnocení (modernizace, rekonstrukce) stávajících sportovních zařízení včetně jejich zázemí.</a:t>
            </a:r>
          </a:p>
          <a:p>
            <a:pPr marL="0" indent="0" algn="just">
              <a:buNone/>
            </a:pPr>
            <a:r>
              <a:rPr lang="cs-CZ" sz="3200" b="1" dirty="0"/>
              <a:t>1.2 Výstavba nových sportovních zařízení včetně jejich zázemí.</a:t>
            </a:r>
          </a:p>
          <a:p>
            <a:pPr marL="0" indent="0" algn="just">
              <a:buNone/>
            </a:pPr>
            <a:r>
              <a:rPr lang="cs-CZ" sz="3200" b="1" cap="all" dirty="0"/>
              <a:t>nebudou podporovány projekty, které jsou financovány z Národní sportovní agentury.</a:t>
            </a:r>
          </a:p>
          <a:p>
            <a:pPr marL="0" indent="0" algn="just">
              <a:buNone/>
            </a:pPr>
            <a:r>
              <a:rPr lang="cs-CZ" sz="3200" b="1" cap="all" dirty="0"/>
              <a:t>NEBUDOU PODPOROVÁNY PROJEKTY ZAMĚŘENÉ NA WORKOUTOVÉ, DOPRAVNÍ A DĚTSKÁ HŘIŠTĚ</a:t>
            </a:r>
            <a:endParaRPr lang="cs-CZ" sz="32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1. Podporovaná opatření</a:t>
            </a:r>
          </a:p>
        </p:txBody>
      </p:sp>
    </p:spTree>
    <p:extLst>
      <p:ext uri="{BB962C8B-B14F-4D97-AF65-F5344CB8AC3E}">
        <p14:creationId xmlns:p14="http://schemas.microsoft.com/office/powerpoint/2010/main" val="20282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694576"/>
            <a:ext cx="11264900" cy="5163423"/>
          </a:xfrm>
        </p:spPr>
        <p:txBody>
          <a:bodyPr/>
          <a:lstStyle/>
          <a:p>
            <a:r>
              <a:rPr lang="cs-CZ" dirty="0"/>
              <a:t>celková předpokládaná částka </a:t>
            </a:r>
            <a:r>
              <a:rPr lang="cs-CZ" b="1" dirty="0"/>
              <a:t>25 000 000 Kč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minimální výše dotace na 1 projekt: </a:t>
            </a:r>
            <a:r>
              <a:rPr lang="cs-CZ" b="1" dirty="0"/>
              <a:t>100 000 Kč</a:t>
            </a:r>
          </a:p>
          <a:p>
            <a:r>
              <a:rPr lang="cs-CZ" dirty="0"/>
              <a:t>maximální výše dotace na 1 projekt : </a:t>
            </a:r>
            <a:r>
              <a:rPr lang="cs-CZ" b="1" dirty="0"/>
              <a:t>1 000 000 Kč</a:t>
            </a:r>
          </a:p>
          <a:p>
            <a:endParaRPr lang="cs-CZ" b="1" dirty="0"/>
          </a:p>
          <a:p>
            <a:r>
              <a:rPr lang="cs-CZ" dirty="0"/>
              <a:t>maximální míra dotace činí </a:t>
            </a:r>
            <a:r>
              <a:rPr lang="cs-CZ" b="1" dirty="0"/>
              <a:t>50 %</a:t>
            </a:r>
            <a:r>
              <a:rPr lang="cs-CZ" dirty="0"/>
              <a:t> z celkových způsobilých výdajů.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Alokace programu</a:t>
            </a:r>
          </a:p>
        </p:txBody>
      </p:sp>
    </p:spTree>
    <p:extLst>
      <p:ext uri="{BB962C8B-B14F-4D97-AF65-F5344CB8AC3E}">
        <p14:creationId xmlns:p14="http://schemas.microsoft.com/office/powerpoint/2010/main" val="166861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679352"/>
            <a:ext cx="11264900" cy="4797647"/>
          </a:xfrm>
        </p:spPr>
        <p:txBody>
          <a:bodyPr/>
          <a:lstStyle/>
          <a:p>
            <a:r>
              <a:rPr lang="cs-CZ" b="1" dirty="0"/>
              <a:t>Obec</a:t>
            </a:r>
            <a:r>
              <a:rPr lang="cs-CZ" dirty="0"/>
              <a:t> ve smyslu zákona č. 128/2000 Sb., o obcích, ve znění pozdějších předpisů a její zřízené či zakládané organizace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r>
              <a:rPr lang="cs-CZ" dirty="0"/>
              <a:t> </a:t>
            </a:r>
            <a:r>
              <a:rPr lang="cs-CZ" b="1" dirty="0"/>
              <a:t>Spolek a pobočný spolek </a:t>
            </a:r>
            <a:r>
              <a:rPr lang="cs-CZ" dirty="0"/>
              <a:t>ve smyslu zákona č. 89/2012 Sb., občanský zákoník, ve znění pozdějších předpisů 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Obchodní společnosti </a:t>
            </a:r>
            <a:r>
              <a:rPr lang="cs-CZ" dirty="0"/>
              <a:t>ve smyslu zákona č. 90/2012 Sb., </a:t>
            </a:r>
            <a:br>
              <a:rPr lang="cs-CZ" dirty="0"/>
            </a:br>
            <a:r>
              <a:rPr lang="cs-CZ" dirty="0"/>
              <a:t>o obchodních korporacích, ve znění pozdějších předpisů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Způsobilí žadatelé</a:t>
            </a:r>
          </a:p>
        </p:txBody>
      </p:sp>
    </p:spTree>
    <p:extLst>
      <p:ext uri="{BB962C8B-B14F-4D97-AF65-F5344CB8AC3E}">
        <p14:creationId xmlns:p14="http://schemas.microsoft.com/office/powerpoint/2010/main" val="97979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žadatel může předložit maximálně 1 žádost v opatření 1.1 nebo 1.2</a:t>
            </a:r>
          </a:p>
          <a:p>
            <a:pPr algn="just"/>
            <a:endParaRPr lang="cs-CZ" dirty="0"/>
          </a:p>
          <a:p>
            <a:r>
              <a:rPr lang="cs-CZ" dirty="0"/>
              <a:t>projekt nemůže být podpořen z jiného dotačního titulu Zlínského kraje</a:t>
            </a:r>
            <a:br>
              <a:rPr lang="cs-CZ" dirty="0"/>
            </a:br>
            <a:endParaRPr lang="cs-CZ" dirty="0"/>
          </a:p>
          <a:p>
            <a:r>
              <a:rPr lang="cs-CZ" dirty="0"/>
              <a:t>nejsou podporovány projekty, které jsou financovány z Národní sportovní agentury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Způsobilost projektu</a:t>
            </a:r>
          </a:p>
        </p:txBody>
      </p:sp>
    </p:spTree>
    <p:extLst>
      <p:ext uri="{BB962C8B-B14F-4D97-AF65-F5344CB8AC3E}">
        <p14:creationId xmlns:p14="http://schemas.microsoft.com/office/powerpoint/2010/main" val="407030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8105" y="1612242"/>
            <a:ext cx="10903869" cy="47976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realizace projektu může být nejdříve zahájena </a:t>
            </a:r>
            <a:r>
              <a:rPr lang="cs-CZ" b="1" dirty="0"/>
              <a:t>1. 1. 2026</a:t>
            </a:r>
            <a:endParaRPr lang="cs-CZ" dirty="0"/>
          </a:p>
          <a:p>
            <a:r>
              <a:rPr lang="cs-CZ" dirty="0"/>
              <a:t>nejzazší termín pro ukončení realizace projektu </a:t>
            </a:r>
            <a:r>
              <a:rPr lang="cs-CZ" b="1" dirty="0"/>
              <a:t>31. 10. 2026</a:t>
            </a:r>
            <a:endParaRPr lang="cs-CZ" dirty="0"/>
          </a:p>
          <a:p>
            <a:r>
              <a:rPr lang="cs-CZ" dirty="0"/>
              <a:t>závěrečná zpráva musí být předložena nejpozději do </a:t>
            </a:r>
            <a:r>
              <a:rPr lang="cs-CZ" b="1" dirty="0"/>
              <a:t>30. 11. 2026</a:t>
            </a:r>
            <a:endParaRPr lang="cs-CZ" dirty="0"/>
          </a:p>
          <a:p>
            <a:endParaRPr lang="cs-CZ" dirty="0"/>
          </a:p>
          <a:p>
            <a:pPr algn="just"/>
            <a:r>
              <a:rPr lang="cs-CZ" dirty="0"/>
              <a:t>v době realizace projektu musí žadateli způsobilé výdaje vzniknout a být uhrazen minimálně </a:t>
            </a:r>
            <a:r>
              <a:rPr lang="cs-CZ" b="1" dirty="0"/>
              <a:t>vlastní podíl žadatele </a:t>
            </a:r>
            <a:r>
              <a:rPr lang="cs-CZ" dirty="0"/>
              <a:t>na celkové částce skutečných způsobilých výdajů vynaložených na realizaci projektu</a:t>
            </a:r>
          </a:p>
          <a:p>
            <a:endParaRPr lang="cs-CZ" dirty="0"/>
          </a:p>
          <a:p>
            <a:pPr algn="just"/>
            <a:r>
              <a:rPr lang="cs-CZ" dirty="0"/>
              <a:t>dotace je proplacena do 30 pracovních schválení Závěrečné zprávy s vyúčtováním dotace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Doba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77091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677798"/>
            <a:ext cx="11264900" cy="460182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příjem žádostí </a:t>
            </a:r>
            <a:r>
              <a:rPr lang="pl-PL" b="1" dirty="0"/>
              <a:t>od 19. 1. 2026 do 13. 2. 2026 do 12:00:00 hodin</a:t>
            </a:r>
            <a:endParaRPr lang="cs-CZ" dirty="0"/>
          </a:p>
          <a:p>
            <a:endParaRPr lang="cs-CZ" dirty="0"/>
          </a:p>
          <a:p>
            <a:pPr algn="just"/>
            <a:r>
              <a:rPr lang="cs-CZ" dirty="0">
                <a:hlinkClick r:id="rId2"/>
              </a:rPr>
              <a:t>www.zlinskykraj.cz</a:t>
            </a:r>
            <a:r>
              <a:rPr lang="cs-CZ" dirty="0"/>
              <a:t> → Dotace → Dotace Zlínského kraje → Aktuálně vyhlášené výzvy → </a:t>
            </a:r>
            <a:r>
              <a:rPr lang="pl-PL" dirty="0"/>
              <a:t>MaS07-26 Podpora sportovní infrastruktury na území Zlínského kraje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podání on-line vyplněného formuláře Žádosti SW602 FORM</a:t>
            </a:r>
            <a:br>
              <a:rPr lang="cs-CZ" dirty="0"/>
            </a:br>
            <a:r>
              <a:rPr lang="cs-CZ" dirty="0"/>
              <a:t>- přímo z formuláře prostřednictvím vlastní datové schránky</a:t>
            </a:r>
            <a:br>
              <a:rPr lang="cs-CZ" dirty="0"/>
            </a:br>
            <a:r>
              <a:rPr lang="cs-CZ" dirty="0"/>
              <a:t>- nebo </a:t>
            </a:r>
            <a:r>
              <a:rPr lang="cs-CZ" dirty="0" err="1"/>
              <a:t>dvoukrokovým</a:t>
            </a:r>
            <a:r>
              <a:rPr lang="cs-CZ" dirty="0"/>
              <a:t> způsobem odeslání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žádost o dotaci a všechny povinné přílohy zaslat prostřednictvím datové schránky, poštou nebo doručit osobně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Příjem žádostí a způsob podání</a:t>
            </a:r>
          </a:p>
        </p:txBody>
      </p:sp>
    </p:spTree>
    <p:extLst>
      <p:ext uri="{BB962C8B-B14F-4D97-AF65-F5344CB8AC3E}">
        <p14:creationId xmlns:p14="http://schemas.microsoft.com/office/powerpoint/2010/main" val="400817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smlouva o zřízení běžného účtu nebo písemné potvrzení peněžního ústavu o vedení běžného účtu žadatele,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příspěvkových organizací obcí také potvrzení o čísle běžného účtu zřizovatele</a:t>
            </a:r>
            <a:endParaRPr lang="cs-CZ" dirty="0"/>
          </a:p>
          <a:p>
            <a:r>
              <a:rPr lang="cs-CZ" dirty="0"/>
              <a:t>plná moc (v případě zastoupení na základě plné moci)</a:t>
            </a:r>
          </a:p>
          <a:p>
            <a:r>
              <a:rPr lang="cs-CZ" dirty="0"/>
              <a:t>doklad prokazující formální ustavení subjektu žadatele </a:t>
            </a:r>
          </a:p>
          <a:p>
            <a:r>
              <a:rPr lang="cs-CZ" dirty="0"/>
              <a:t>úplný výpis z evidence skutečných majitelů (v případě, že žadatel je právnickou osobou s povinností evidovat skutečné majitele podle zákona o evidenci skutečných majitelů)</a:t>
            </a:r>
          </a:p>
          <a:p>
            <a:r>
              <a:rPr lang="cs-CZ" dirty="0"/>
              <a:t>podrobný položkový rozpočet projektu 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Povinné přílohy</a:t>
            </a:r>
          </a:p>
        </p:txBody>
      </p:sp>
    </p:spTree>
    <p:extLst>
      <p:ext uri="{BB962C8B-B14F-4D97-AF65-F5344CB8AC3E}">
        <p14:creationId xmlns:p14="http://schemas.microsoft.com/office/powerpoint/2010/main" val="181042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476462"/>
            <a:ext cx="11264900" cy="50005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stavební povolení (opatřené doložkou právní moci), eventuálně ohlášení stavby, veřejnoprávní smlouva (opatřená doložkou účinnosti), certifikát autorizovaného inspektora, popř. územní rozhodnutí nebo územní souhlas v případě, že stavba či změna stavby další povolení či souhlas nebude vyžadovat ve smyslu zákona č. 183/2006 Sb., o územním plánování a stavebním řádu (stavební zákon)</a:t>
            </a:r>
          </a:p>
          <a:p>
            <a:pPr algn="just"/>
            <a:r>
              <a:rPr lang="cs-CZ" dirty="0"/>
              <a:t>výpis z katastru nemovitostí o vlastnictví pozemků (popř. objektů), na kterých je předmět díla realizován, nebo prostá kopie smlouvy o dlouhodobém pronájmu sportovního zařízení nebo prostá kopie smlouvy o dlouhodobém pachtu sportovního zařízení nebo prostá kopie smlouvy o dlouhodobé výpůjčce sportovního zařízení (dlouhodobě je myšleno minimálně po dobu udržitelnosti projektu 5 let</a:t>
            </a:r>
          </a:p>
          <a:p>
            <a:pPr algn="just"/>
            <a:r>
              <a:rPr lang="cs-CZ" dirty="0"/>
              <a:t>rozhodnutí o výběru nejvhodnější nabídky s uvedením vybraného dodavatele (popř. podepsaná smlouva o dílo)</a:t>
            </a:r>
          </a:p>
          <a:p>
            <a:pPr algn="just"/>
            <a:r>
              <a:rPr lang="cs-CZ" dirty="0"/>
              <a:t>jednoduchá projektová dokumentace (situační výkres včetně technické zprávy je-li k dispozici)</a:t>
            </a:r>
          </a:p>
          <a:p>
            <a:pPr algn="just"/>
            <a:r>
              <a:rPr lang="cs-CZ" dirty="0"/>
              <a:t>fotodokumentace současného stavu v případě technického zhodnocení (modernizace, rekonstrukce)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7. Povinné přílohy</a:t>
            </a:r>
          </a:p>
        </p:txBody>
      </p:sp>
    </p:spTree>
    <p:extLst>
      <p:ext uri="{BB962C8B-B14F-4D97-AF65-F5344CB8AC3E}">
        <p14:creationId xmlns:p14="http://schemas.microsoft.com/office/powerpoint/2010/main" val="2168000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C45C86883705478537A1F235750B44" ma:contentTypeVersion="12" ma:contentTypeDescription="Vytvoří nový dokument" ma:contentTypeScope="" ma:versionID="77ab4f2a8317d2817fd0356ff93416a1">
  <xsd:schema xmlns:xsd="http://www.w3.org/2001/XMLSchema" xmlns:xs="http://www.w3.org/2001/XMLSchema" xmlns:p="http://schemas.microsoft.com/office/2006/metadata/properties" xmlns:ns3="a7c16914-1e2b-4cc2-a82d-d5b04b5d00c8" targetNamespace="http://schemas.microsoft.com/office/2006/metadata/properties" ma:root="true" ma:fieldsID="4c283855c83103e2aac9f5d5f174b6cb" ns3:_="">
    <xsd:import namespace="a7c16914-1e2b-4cc2-a82d-d5b04b5d00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16914-1e2b-4cc2-a82d-d5b04b5d0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01770-0C0E-403D-8927-62D56270CFB2}">
  <ds:schemaRefs>
    <ds:schemaRef ds:uri="http://purl.org/dc/terms/"/>
    <ds:schemaRef ds:uri="a7c16914-1e2b-4cc2-a82d-d5b04b5d00c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DABDC2-3EB6-4B68-AD71-DAF0874CD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998DE-57EF-4D27-9FF9-DB85DE069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16914-1e2b-4cc2-a82d-d5b04b5d0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693</Words>
  <Application>Microsoft Office PowerPoint</Application>
  <PresentationFormat>Širokoúhlá obrazovka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Degular</vt:lpstr>
      <vt:lpstr>Wingdings</vt:lpstr>
      <vt:lpstr>Motiv Office</vt:lpstr>
      <vt:lpstr>  MaS07-26 Podpora sportovní infrastruktury na území Zlínského kraje           </vt:lpstr>
      <vt:lpstr>1. Podporovaná opatření</vt:lpstr>
      <vt:lpstr>2. Alokace programu</vt:lpstr>
      <vt:lpstr>3. Způsobilí žadatelé</vt:lpstr>
      <vt:lpstr>4. Způsobilost projektu</vt:lpstr>
      <vt:lpstr>5. Doba realizace projektu</vt:lpstr>
      <vt:lpstr>6. Příjem žádostí a způsob podání</vt:lpstr>
      <vt:lpstr>7. Povinné přílohy</vt:lpstr>
      <vt:lpstr>7. Povinné přílohy</vt:lpstr>
      <vt:lpstr>Kontakt</vt:lpstr>
      <vt:lpstr>  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Duda Tomáš</cp:lastModifiedBy>
  <cp:revision>56</cp:revision>
  <dcterms:created xsi:type="dcterms:W3CDTF">2021-08-21T22:30:26Z</dcterms:created>
  <dcterms:modified xsi:type="dcterms:W3CDTF">2025-12-16T09:31:22Z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0x010100EAC45C86883705478537A1F235750B44</vt:lpwstr>
  </property>
</Properties>
</file>