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14"/>
  </p:notesMasterIdLst>
  <p:handoutMasterIdLst>
    <p:handoutMasterId r:id="rId15"/>
  </p:handoutMasterIdLst>
  <p:sldIdLst>
    <p:sldId id="256" r:id="rId5"/>
    <p:sldId id="404" r:id="rId6"/>
    <p:sldId id="409" r:id="rId7"/>
    <p:sldId id="405" r:id="rId8"/>
    <p:sldId id="406" r:id="rId9"/>
    <p:sldId id="407" r:id="rId10"/>
    <p:sldId id="408" r:id="rId11"/>
    <p:sldId id="403" r:id="rId12"/>
    <p:sldId id="363" r:id="rId1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11"/>
    <a:srgbClr val="143770"/>
    <a:srgbClr val="143970"/>
    <a:srgbClr val="07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2126C-B964-42B4-A7F7-55C660860A39}" v="6" dt="2026-01-05T13:57:43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1" autoAdjust="0"/>
    <p:restoredTop sz="95332" autoAdjust="0"/>
  </p:normalViewPr>
  <p:slideViewPr>
    <p:cSldViewPr>
      <p:cViewPr varScale="1">
        <p:scale>
          <a:sx n="105" d="100"/>
          <a:sy n="105" d="100"/>
        </p:scale>
        <p:origin x="50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vá Petra" userId="9f458b7d-3c2e-4373-9a46-647eb7583ab9" providerId="ADAL" clId="{901E133B-5FB8-4719-B82C-95B8EED7A0EC}"/>
    <pc:docChg chg="custSel modSld">
      <pc:chgData name="Marková Petra" userId="9f458b7d-3c2e-4373-9a46-647eb7583ab9" providerId="ADAL" clId="{901E133B-5FB8-4719-B82C-95B8EED7A0EC}" dt="2026-01-05T14:30:06.458" v="81" actId="20577"/>
      <pc:docMkLst>
        <pc:docMk/>
      </pc:docMkLst>
      <pc:sldChg chg="modSp mod">
        <pc:chgData name="Marková Petra" userId="9f458b7d-3c2e-4373-9a46-647eb7583ab9" providerId="ADAL" clId="{901E133B-5FB8-4719-B82C-95B8EED7A0EC}" dt="2026-01-05T10:00:11.724" v="1" actId="20577"/>
        <pc:sldMkLst>
          <pc:docMk/>
          <pc:sldMk cId="0" sldId="256"/>
        </pc:sldMkLst>
        <pc:spChg chg="mod">
          <ac:chgData name="Marková Petra" userId="9f458b7d-3c2e-4373-9a46-647eb7583ab9" providerId="ADAL" clId="{901E133B-5FB8-4719-B82C-95B8EED7A0EC}" dt="2026-01-05T10:00:11.724" v="1" actId="20577"/>
          <ac:spMkLst>
            <pc:docMk/>
            <pc:sldMk cId="0" sldId="256"/>
            <ac:spMk id="6" creationId="{00000000-0000-0000-0000-000000000000}"/>
          </ac:spMkLst>
        </pc:spChg>
      </pc:sldChg>
      <pc:sldChg chg="modSp mod">
        <pc:chgData name="Marková Petra" userId="9f458b7d-3c2e-4373-9a46-647eb7583ab9" providerId="ADAL" clId="{901E133B-5FB8-4719-B82C-95B8EED7A0EC}" dt="2026-01-05T11:23:15.160" v="54" actId="20577"/>
        <pc:sldMkLst>
          <pc:docMk/>
          <pc:sldMk cId="1729161187" sldId="403"/>
        </pc:sldMkLst>
        <pc:spChg chg="mod">
          <ac:chgData name="Marková Petra" userId="9f458b7d-3c2e-4373-9a46-647eb7583ab9" providerId="ADAL" clId="{901E133B-5FB8-4719-B82C-95B8EED7A0EC}" dt="2026-01-05T11:23:15.160" v="54" actId="20577"/>
          <ac:spMkLst>
            <pc:docMk/>
            <pc:sldMk cId="1729161187" sldId="403"/>
            <ac:spMk id="2" creationId="{00000000-0000-0000-0000-000000000000}"/>
          </ac:spMkLst>
        </pc:spChg>
      </pc:sldChg>
      <pc:sldChg chg="modSp mod">
        <pc:chgData name="Marková Petra" userId="9f458b7d-3c2e-4373-9a46-647eb7583ab9" providerId="ADAL" clId="{901E133B-5FB8-4719-B82C-95B8EED7A0EC}" dt="2026-01-05T11:18:32.196" v="5" actId="20577"/>
        <pc:sldMkLst>
          <pc:docMk/>
          <pc:sldMk cId="3221113487" sldId="404"/>
        </pc:sldMkLst>
        <pc:spChg chg="mod">
          <ac:chgData name="Marková Petra" userId="9f458b7d-3c2e-4373-9a46-647eb7583ab9" providerId="ADAL" clId="{901E133B-5FB8-4719-B82C-95B8EED7A0EC}" dt="2026-01-05T11:18:32.196" v="5" actId="20577"/>
          <ac:spMkLst>
            <pc:docMk/>
            <pc:sldMk cId="3221113487" sldId="404"/>
            <ac:spMk id="2" creationId="{00000000-0000-0000-0000-000000000000}"/>
          </ac:spMkLst>
        </pc:spChg>
      </pc:sldChg>
      <pc:sldChg chg="modSp mod">
        <pc:chgData name="Marková Petra" userId="9f458b7d-3c2e-4373-9a46-647eb7583ab9" providerId="ADAL" clId="{901E133B-5FB8-4719-B82C-95B8EED7A0EC}" dt="2026-01-05T14:30:06.458" v="81" actId="20577"/>
        <pc:sldMkLst>
          <pc:docMk/>
          <pc:sldMk cId="2397690682" sldId="407"/>
        </pc:sldMkLst>
        <pc:spChg chg="mod">
          <ac:chgData name="Marková Petra" userId="9f458b7d-3c2e-4373-9a46-647eb7583ab9" providerId="ADAL" clId="{901E133B-5FB8-4719-B82C-95B8EED7A0EC}" dt="2026-01-05T14:30:06.458" v="81" actId="20577"/>
          <ac:spMkLst>
            <pc:docMk/>
            <pc:sldMk cId="2397690682" sldId="407"/>
            <ac:spMk id="2" creationId="{00000000-0000-0000-0000-000000000000}"/>
          </ac:spMkLst>
        </pc:spChg>
      </pc:sldChg>
      <pc:sldChg chg="modSp mod">
        <pc:chgData name="Marková Petra" userId="9f458b7d-3c2e-4373-9a46-647eb7583ab9" providerId="ADAL" clId="{901E133B-5FB8-4719-B82C-95B8EED7A0EC}" dt="2026-01-05T13:57:43.300" v="75" actId="1076"/>
        <pc:sldMkLst>
          <pc:docMk/>
          <pc:sldMk cId="1773911128" sldId="408"/>
        </pc:sldMkLst>
        <pc:spChg chg="mod">
          <ac:chgData name="Marková Petra" userId="9f458b7d-3c2e-4373-9a46-647eb7583ab9" providerId="ADAL" clId="{901E133B-5FB8-4719-B82C-95B8EED7A0EC}" dt="2026-01-05T13:57:12.827" v="73" actId="20577"/>
          <ac:spMkLst>
            <pc:docMk/>
            <pc:sldMk cId="1773911128" sldId="408"/>
            <ac:spMk id="2" creationId="{00000000-0000-0000-0000-000000000000}"/>
          </ac:spMkLst>
        </pc:spChg>
        <pc:picChg chg="mod">
          <ac:chgData name="Marková Petra" userId="9f458b7d-3c2e-4373-9a46-647eb7583ab9" providerId="ADAL" clId="{901E133B-5FB8-4719-B82C-95B8EED7A0EC}" dt="2026-01-05T13:57:43.300" v="75" actId="1076"/>
          <ac:picMkLst>
            <pc:docMk/>
            <pc:sldMk cId="1773911128" sldId="408"/>
            <ac:picMk id="4" creationId="{51BFA66B-D428-D094-9D44-2A205475EBA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CB4E2-0A6A-40D1-BC2C-BD6EF1D9D6A0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9B658-6E2B-49BE-9D82-B1503BFDEC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6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11124D8-FEA1-41E9-9A07-C495CCD2BB12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0703517-A580-4847-A9C8-6A784F030B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09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03517-A580-4847-A9C8-6A784F030B8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50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18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2964074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08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8816082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9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02127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98447169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78492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6542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5460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7163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8A2481B-5154-415F-B752-558547769AA3}" type="datetimeFigureOut">
              <a:rPr lang="cs-CZ" smtClean="0"/>
              <a:pPr/>
              <a:t>05.01.2026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etra.markova@kr-zlinsky.cz" TargetMode="External"/><Relationship Id="rId2" Type="http://schemas.openxmlformats.org/officeDocument/2006/relationships/hyperlink" Target="mailto:petra.markova@zlinskykraj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3144000" y="-23327"/>
            <a:ext cx="7524000" cy="4680000"/>
          </a:xfrm>
          <a:prstGeom prst="rect">
            <a:avLst/>
          </a:prstGeom>
          <a:solidFill>
            <a:srgbClr val="FFD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2000" y="464400"/>
            <a:ext cx="11280624" cy="2916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70000"/>
              </a:lnSpc>
              <a:spcBef>
                <a:spcPct val="0"/>
              </a:spcBef>
              <a:buNone/>
              <a:defRPr sz="8800" b="1" i="0" spc="5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dirty="0"/>
              <a:t>RP04-26</a:t>
            </a:r>
          </a:p>
          <a:p>
            <a:r>
              <a:rPr lang="cs-CZ" sz="8000" dirty="0"/>
              <a:t>Podpora ekologických aktivit v kraji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 txBox="1">
            <a:spLocks/>
          </p:cNvSpPr>
          <p:nvPr/>
        </p:nvSpPr>
        <p:spPr>
          <a:xfrm>
            <a:off x="551384" y="5134437"/>
            <a:ext cx="9144000" cy="1243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dirty="0">
                <a:latin typeface="+mj-lt"/>
              </a:rPr>
              <a:t>Petra Marková</a:t>
            </a:r>
          </a:p>
          <a:p>
            <a:r>
              <a:rPr lang="cs-CZ" altLang="cs-CZ" dirty="0">
                <a:latin typeface="+mj-lt"/>
              </a:rPr>
              <a:t>Odbor životního prostředí a zemědělství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Alokace programu: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1 200 000 Kč</a:t>
            </a:r>
          </a:p>
          <a:p>
            <a:r>
              <a:rPr lang="cs-CZ" dirty="0"/>
              <a:t>Doba realizace projektu: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1. 1. 2026 – 31. 5. 2027</a:t>
            </a:r>
          </a:p>
          <a:p>
            <a:r>
              <a:rPr lang="cs-CZ" dirty="0"/>
              <a:t>Výše podpory na 1 projekt: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30 000 Kč – 140 000 Kč</a:t>
            </a:r>
          </a:p>
          <a:p>
            <a:r>
              <a:rPr lang="cs-CZ" dirty="0"/>
              <a:t>1 žadatel = 1 žádost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pic>
        <p:nvPicPr>
          <p:cNvPr id="5" name="Picture 2" descr="Arboretum">
            <a:extLst>
              <a:ext uri="{FF2B5EF4-FFF2-40B4-BE49-F238E27FC236}">
                <a16:creationId xmlns:a16="http://schemas.microsoft.com/office/drawing/2014/main" id="{C33F7635-603D-8875-EAEA-C9B682FD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84" y="1426231"/>
            <a:ext cx="4600272" cy="46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134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1344" y="1844824"/>
            <a:ext cx="11264900" cy="4600272"/>
          </a:xfrm>
        </p:spPr>
        <p:txBody>
          <a:bodyPr>
            <a:normAutofit/>
          </a:bodyPr>
          <a:lstStyle/>
          <a:p>
            <a:pPr lvl="1" algn="just"/>
            <a:r>
              <a:rPr lang="cs-CZ" sz="2800" dirty="0"/>
              <a:t>Environmentální vzdělávání, výchova, osvěta (EVVO) a poradenství týkající se ochrany přírody, životního prostředí a přírodních zdrojů.</a:t>
            </a:r>
          </a:p>
          <a:p>
            <a:pPr lvl="1" algn="just"/>
            <a:r>
              <a:rPr lang="cs-CZ" sz="2800" dirty="0"/>
              <a:t>Neperiodické publikace, výukové materiály a výukové programy se zaměřením na EVVO.</a:t>
            </a:r>
          </a:p>
          <a:p>
            <a:pPr lvl="1" algn="just"/>
            <a:r>
              <a:rPr lang="cs-CZ" sz="2800" dirty="0"/>
              <a:t>Podpora badatelsky orientovaného vyučování.</a:t>
            </a:r>
          </a:p>
          <a:p>
            <a:pPr lvl="1" algn="just"/>
            <a:r>
              <a:rPr lang="cs-CZ" sz="2800" dirty="0"/>
              <a:t>Podpora projektů začínajících subjektů EVVO.</a:t>
            </a:r>
          </a:p>
          <a:p>
            <a:pPr lvl="1" algn="just"/>
            <a:r>
              <a:rPr lang="cs-CZ" sz="2800" dirty="0"/>
              <a:t>Podpora projektů se zaměřením na inovativní metody v EVVO.</a:t>
            </a:r>
          </a:p>
          <a:p>
            <a:pPr lvl="1" algn="just"/>
            <a:r>
              <a:rPr lang="cs-CZ" sz="2800" dirty="0"/>
              <a:t>Podpora vzdělávání o klimatické změně.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PODPOROVANÉ AKTIVITY</a:t>
            </a:r>
          </a:p>
        </p:txBody>
      </p:sp>
    </p:spTree>
    <p:extLst>
      <p:ext uri="{BB962C8B-B14F-4D97-AF65-F5344CB8AC3E}">
        <p14:creationId xmlns:p14="http://schemas.microsoft.com/office/powerpoint/2010/main" val="7363109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dirty="0"/>
              <a:t>Maximální míra podpory:</a:t>
            </a:r>
            <a:r>
              <a:rPr lang="cs-CZ" altLang="cs-CZ" b="1" dirty="0"/>
              <a:t> 70% </a:t>
            </a:r>
            <a:r>
              <a:rPr lang="cs-CZ" altLang="cs-CZ" dirty="0"/>
              <a:t>z celkových způsobilých výdajů projektu.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endParaRPr lang="cs-CZ" altLang="cs-CZ" sz="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dirty="0"/>
              <a:t>Neinvestiční projekt.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dirty="0"/>
              <a:t>Žadatel musí mít sídlo na území Zlínského kraje.</a:t>
            </a:r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endParaRPr lang="cs-CZ" altLang="cs-CZ" sz="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dirty="0"/>
              <a:t>Projekt musí být realizován na území Zlínského kraje.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endParaRPr lang="cs-CZ" altLang="cs-CZ" sz="4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dirty="0"/>
              <a:t>Žadatel musí být přímo zodpovědný za realizaci projektu,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cs-CZ" altLang="cs-CZ" dirty="0"/>
              <a:t>	nepůsobit jako prostředník.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</a:t>
            </a:r>
          </a:p>
        </p:txBody>
      </p:sp>
    </p:spTree>
    <p:extLst>
      <p:ext uri="{BB962C8B-B14F-4D97-AF65-F5344CB8AC3E}">
        <p14:creationId xmlns:p14="http://schemas.microsoft.com/office/powerpoint/2010/main" val="20086118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cs-CZ" altLang="cs-CZ" dirty="0"/>
              <a:t>Spolky</a:t>
            </a:r>
          </a:p>
          <a:p>
            <a:pPr>
              <a:buFontTx/>
              <a:buChar char="•"/>
              <a:defRPr/>
            </a:pPr>
            <a:r>
              <a:rPr lang="cs-CZ" altLang="cs-CZ" dirty="0"/>
              <a:t>Obecně prospěšné společnosti</a:t>
            </a:r>
          </a:p>
          <a:p>
            <a:pPr>
              <a:buFontTx/>
              <a:buChar char="•"/>
              <a:defRPr/>
            </a:pPr>
            <a:r>
              <a:rPr lang="cs-CZ" altLang="cs-CZ" dirty="0"/>
              <a:t>Ústavy </a:t>
            </a:r>
          </a:p>
          <a:p>
            <a:pPr>
              <a:buFontTx/>
              <a:buChar char="•"/>
              <a:defRPr/>
            </a:pPr>
            <a:r>
              <a:rPr lang="cs-CZ" altLang="cs-CZ" dirty="0"/>
              <a:t>Církevní právnické osoby</a:t>
            </a:r>
          </a:p>
          <a:p>
            <a:pPr>
              <a:buFontTx/>
              <a:buChar char="•"/>
              <a:defRPr/>
            </a:pPr>
            <a:r>
              <a:rPr lang="cs-CZ" altLang="cs-CZ" dirty="0"/>
              <a:t>Školy a školská zařízení (mimo </a:t>
            </a:r>
          </a:p>
          <a:p>
            <a:pPr marL="0" indent="0">
              <a:buNone/>
              <a:defRPr/>
            </a:pPr>
            <a:r>
              <a:rPr lang="cs-CZ" altLang="cs-CZ" dirty="0"/>
              <a:t>	organizací zřizovaných ZK)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OKRUH ZPŮSOBILÝCH ŽADATELŮ</a:t>
            </a:r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880090"/>
            <a:ext cx="5144964" cy="385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1723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cs-CZ" altLang="cs-CZ" dirty="0"/>
              <a:t>Sběr žádostí </a:t>
            </a:r>
            <a:r>
              <a:rPr lang="cs-CZ" altLang="cs-CZ" b="1" dirty="0"/>
              <a:t>26. 1. 2026 – 20. 2. 2026 </a:t>
            </a:r>
            <a:r>
              <a:rPr lang="cs-CZ" altLang="cs-CZ" b="1"/>
              <a:t>do 12:00:00 </a:t>
            </a:r>
            <a:r>
              <a:rPr lang="cs-CZ" altLang="cs-CZ" b="1" dirty="0"/>
              <a:t>hodin</a:t>
            </a:r>
          </a:p>
          <a:p>
            <a:pPr algn="just">
              <a:defRPr/>
            </a:pPr>
            <a:r>
              <a:rPr lang="cs-CZ" altLang="cs-CZ" dirty="0">
                <a:cs typeface="Arial" panose="020B0604020202020204" pitchFamily="34" charset="0"/>
              </a:rPr>
              <a:t>Formulář žádosti je nutno odeslat elektronicky a zároveň předložit originál datovou schránkou, případně doručit v listinné podobě, společně s povinnými přílohami</a:t>
            </a:r>
            <a:r>
              <a:rPr lang="cs-CZ" altLang="cs-CZ" dirty="0"/>
              <a:t>:</a:t>
            </a:r>
          </a:p>
          <a:p>
            <a:pPr lvl="1">
              <a:defRPr/>
            </a:pPr>
            <a:r>
              <a:rPr lang="cs-CZ" altLang="cs-CZ" sz="2800" dirty="0"/>
              <a:t>Podrobný položkový rozpočet</a:t>
            </a:r>
          </a:p>
          <a:p>
            <a:pPr lvl="1">
              <a:defRPr/>
            </a:pPr>
            <a:r>
              <a:rPr lang="cs-CZ" altLang="cs-CZ" sz="2800" dirty="0"/>
              <a:t>Podrobný plán aktivit projektu</a:t>
            </a:r>
          </a:p>
          <a:p>
            <a:pPr lvl="1">
              <a:defRPr/>
            </a:pPr>
            <a:r>
              <a:rPr lang="cs-CZ" altLang="cs-CZ" sz="2800" dirty="0"/>
              <a:t>Smlouva o běžném účtu žadatele (příp. i zřizovatele)</a:t>
            </a:r>
          </a:p>
          <a:p>
            <a:pPr lvl="1">
              <a:defRPr/>
            </a:pPr>
            <a:r>
              <a:rPr lang="cs-CZ" altLang="cs-CZ" sz="2800" dirty="0"/>
              <a:t>Spolky - stanovy a doklad o zvolení či jmenování statutárního zástupce</a:t>
            </a:r>
          </a:p>
          <a:p>
            <a:pPr lvl="1">
              <a:defRPr/>
            </a:pPr>
            <a:r>
              <a:rPr lang="cs-CZ" altLang="cs-CZ" sz="2800" dirty="0"/>
              <a:t>Úplný výpis z evidence skutečných majitelů</a:t>
            </a:r>
          </a:p>
          <a:p>
            <a:pPr lvl="1">
              <a:defRPr/>
            </a:pPr>
            <a:r>
              <a:rPr lang="cs-CZ" altLang="cs-CZ" sz="2800" dirty="0"/>
              <a:t>Plná moc</a:t>
            </a:r>
          </a:p>
          <a:p>
            <a:pPr marL="457200" lvl="1" indent="0">
              <a:buNone/>
              <a:defRPr/>
            </a:pPr>
            <a:endParaRPr lang="cs-CZ" alt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</a:t>
            </a:r>
          </a:p>
        </p:txBody>
      </p:sp>
    </p:spTree>
    <p:extLst>
      <p:ext uri="{BB962C8B-B14F-4D97-AF65-F5344CB8AC3E}">
        <p14:creationId xmlns:p14="http://schemas.microsoft.com/office/powerpoint/2010/main" val="23976906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dirty="0"/>
              <a:t>Zavázat se pouze k reálným aktivitám a monitorovacím indikátorům.</a:t>
            </a:r>
          </a:p>
          <a:p>
            <a:pPr marL="0" indent="0">
              <a:buNone/>
              <a:defRPr/>
            </a:pPr>
            <a:r>
              <a:rPr lang="cs-CZ" altLang="cs-CZ" dirty="0"/>
              <a:t>Propojení na sebe navazujících aktivit a komplexnost projektu.</a:t>
            </a:r>
          </a:p>
          <a:p>
            <a:pPr marL="0" indent="0">
              <a:buNone/>
              <a:defRPr/>
            </a:pPr>
            <a:r>
              <a:rPr lang="cs-CZ" altLang="cs-CZ" dirty="0"/>
              <a:t>Náklady související s aktivitami a výstupy projektu. </a:t>
            </a:r>
          </a:p>
          <a:p>
            <a:pPr marL="0" indent="0">
              <a:buNone/>
              <a:defRPr/>
            </a:pPr>
            <a:r>
              <a:rPr lang="cs-CZ" altLang="cs-CZ" dirty="0"/>
              <a:t>Vzdělávání, výchovu a osvětu poskytuje žadatel.</a:t>
            </a:r>
          </a:p>
          <a:p>
            <a:pPr marL="0" indent="0">
              <a:buNone/>
              <a:defRPr/>
            </a:pPr>
            <a:r>
              <a:rPr lang="cs-CZ" altLang="cs-CZ" dirty="0"/>
              <a:t>Do 31. 5. 2027 nutno ukončit všechny </a:t>
            </a:r>
          </a:p>
          <a:p>
            <a:pPr marL="0" indent="0">
              <a:buNone/>
              <a:defRPr/>
            </a:pPr>
            <a:r>
              <a:rPr lang="cs-CZ" altLang="cs-CZ" dirty="0"/>
              <a:t>aktivity a zároveň zaplatit veškeré </a:t>
            </a:r>
          </a:p>
          <a:p>
            <a:pPr marL="0" indent="0">
              <a:buNone/>
              <a:defRPr/>
            </a:pPr>
            <a:r>
              <a:rPr lang="cs-CZ" altLang="cs-CZ" dirty="0"/>
              <a:t>náklady projektu.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TIPY</a:t>
            </a:r>
          </a:p>
        </p:txBody>
      </p:sp>
      <p:pic>
        <p:nvPicPr>
          <p:cNvPr id="4" name="Obrázek 4" descr="IMG_6647.JPG">
            <a:extLst>
              <a:ext uri="{FF2B5EF4-FFF2-40B4-BE49-F238E27FC236}">
                <a16:creationId xmlns:a16="http://schemas.microsoft.com/office/drawing/2014/main" id="{51BFA66B-D428-D094-9D44-2A205475E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644113"/>
            <a:ext cx="3955872" cy="26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9111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altLang="cs-CZ" b="1" dirty="0"/>
              <a:t>Ing. Petra Marková</a:t>
            </a:r>
          </a:p>
          <a:p>
            <a:pPr marL="0" indent="0">
              <a:buNone/>
              <a:defRPr/>
            </a:pPr>
            <a:r>
              <a:rPr lang="cs-CZ" altLang="cs-CZ" dirty="0"/>
              <a:t>Odbor životního prostředí a zemědělství</a:t>
            </a:r>
          </a:p>
          <a:p>
            <a:pPr marL="0" indent="0">
              <a:buNone/>
              <a:defRPr/>
            </a:pPr>
            <a:r>
              <a:rPr lang="pl-PL" altLang="cs-CZ" dirty="0"/>
              <a:t>Oddělení právní a ochrany přírody</a:t>
            </a:r>
          </a:p>
          <a:p>
            <a:pPr marL="0" indent="0">
              <a:buNone/>
              <a:defRPr/>
            </a:pPr>
            <a:r>
              <a:rPr lang="cs-CZ" altLang="cs-CZ" dirty="0"/>
              <a:t>telefon: 577 043 365, 731 555 208</a:t>
            </a:r>
          </a:p>
          <a:p>
            <a:pPr marL="0" indent="0">
              <a:buNone/>
              <a:defRPr/>
            </a:pPr>
            <a:r>
              <a:rPr lang="cs-CZ" altLang="cs-CZ" dirty="0"/>
              <a:t>email: </a:t>
            </a:r>
            <a:r>
              <a:rPr lang="cs-CZ" altLang="cs-CZ" dirty="0">
                <a:hlinkClick r:id="rId2"/>
              </a:rPr>
              <a:t>petra.markova@zlinskykraj.cz</a:t>
            </a:r>
            <a:endParaRPr lang="cs-CZ" alt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sz="2900" b="1" dirty="0"/>
              <a:t>Ing. Monika Čevelová</a:t>
            </a:r>
          </a:p>
          <a:p>
            <a:pPr marL="0" indent="0">
              <a:buNone/>
              <a:defRPr/>
            </a:pPr>
            <a:r>
              <a:rPr lang="cs-CZ" sz="2700" dirty="0"/>
              <a:t>Odbor školství, mládeže a sportu</a:t>
            </a:r>
          </a:p>
          <a:p>
            <a:pPr marL="0" indent="0">
              <a:buNone/>
              <a:defRPr/>
            </a:pPr>
            <a:r>
              <a:rPr lang="cs-CZ" altLang="cs-CZ" sz="2400" dirty="0"/>
              <a:t>Oddělení </a:t>
            </a:r>
            <a:r>
              <a:rPr lang="cs-CZ" sz="2400" dirty="0"/>
              <a:t>koncepcí, kariérového poradenství, prevence a sportu</a:t>
            </a:r>
            <a:endParaRPr lang="cs-CZ" altLang="cs-CZ" sz="2400" dirty="0"/>
          </a:p>
          <a:p>
            <a:pPr marL="0" indent="0">
              <a:buNone/>
              <a:defRPr/>
            </a:pPr>
            <a:r>
              <a:rPr lang="cs-CZ" sz="2700" dirty="0"/>
              <a:t>Telefon: 577 043 771</a:t>
            </a:r>
          </a:p>
          <a:p>
            <a:pPr marL="0" indent="0">
              <a:buNone/>
              <a:defRPr/>
            </a:pPr>
            <a:r>
              <a:rPr lang="cs-CZ" sz="2700" dirty="0"/>
              <a:t>e-mail: </a:t>
            </a:r>
            <a:r>
              <a:rPr lang="cs-CZ" dirty="0">
                <a:hlinkClick r:id="rId3"/>
              </a:rPr>
              <a:t>monika.cevelova@zlinskykraj.cz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KONTAKTNÍ OSOBY</a:t>
            </a:r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844824"/>
            <a:ext cx="3924424" cy="29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1611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Petra Marková</a:t>
            </a:r>
          </a:p>
          <a:p>
            <a:r>
              <a:rPr lang="cs-CZ" dirty="0"/>
              <a:t>Odbor životního prostředí a zemědělství</a:t>
            </a:r>
          </a:p>
          <a:p>
            <a:r>
              <a:rPr lang="cs-CZ" dirty="0"/>
              <a:t>Email: petra.markova@zlinskykraj.cz</a:t>
            </a:r>
          </a:p>
        </p:txBody>
      </p:sp>
    </p:spTree>
    <p:extLst>
      <p:ext uri="{BB962C8B-B14F-4D97-AF65-F5344CB8AC3E}">
        <p14:creationId xmlns:p14="http://schemas.microsoft.com/office/powerpoint/2010/main" val="39899153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KUZK_vzor_Arial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176AD870A0C448B7EF302593BEBDDA" ma:contentTypeVersion="11" ma:contentTypeDescription="Vytvoří nový dokument" ma:contentTypeScope="" ma:versionID="4c7d5b3621653301daf78775a965bdcc">
  <xsd:schema xmlns:xsd="http://www.w3.org/2001/XMLSchema" xmlns:xs="http://www.w3.org/2001/XMLSchema" xmlns:p="http://schemas.microsoft.com/office/2006/metadata/properties" xmlns:ns3="e9488e27-62b4-47cf-9353-e24b519013c0" targetNamespace="http://schemas.microsoft.com/office/2006/metadata/properties" ma:root="true" ma:fieldsID="ad4cf5cd01a463424ea279fb1bb69828" ns3:_="">
    <xsd:import namespace="e9488e27-62b4-47cf-9353-e24b519013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88e27-62b4-47cf-9353-e24b519013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34F866-ADD7-4EA3-B242-B1524F944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488e27-62b4-47cf-9353-e24b519013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4A20CD-3E4C-45C1-8F8B-62E627C2FD88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e9488e27-62b4-47cf-9353-e24b519013c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859716-9643-445D-BAD5-4827558A2E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Prezentace_KUZK_vzor_Arial</Template>
  <TotalTime>7085</TotalTime>
  <Words>412</Words>
  <Application>Microsoft Office PowerPoint</Application>
  <PresentationFormat>Širokoúhlá obrazovka</PresentationFormat>
  <Paragraphs>70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Degular</vt:lpstr>
      <vt:lpstr>Wingdings</vt:lpstr>
      <vt:lpstr>Prezentace_KUZK_vzor_Arial</vt:lpstr>
      <vt:lpstr>Prezentace aplikace PowerPoint</vt:lpstr>
      <vt:lpstr>ZÁKLADNÍ INFORMACE</vt:lpstr>
      <vt:lpstr>PODPOROVANÉ AKTIVITY</vt:lpstr>
      <vt:lpstr>PODMÍNKY</vt:lpstr>
      <vt:lpstr>OKRUH ZPŮSOBILÝCH ŽADATELŮ</vt:lpstr>
      <vt:lpstr>ŽÁDOST</vt:lpstr>
      <vt:lpstr>PRAKTICKÉ TIPY</vt:lpstr>
      <vt:lpstr>KONTAKTNÍ OSOBY</vt:lpstr>
      <vt:lpstr>Děkuji 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Marek Tomáš</dc:creator>
  <cp:lastModifiedBy>Marková Petra</cp:lastModifiedBy>
  <cp:revision>508</cp:revision>
  <cp:lastPrinted>2026-01-05T14:04:38Z</cp:lastPrinted>
  <dcterms:created xsi:type="dcterms:W3CDTF">2012-07-10T12:59:21Z</dcterms:created>
  <dcterms:modified xsi:type="dcterms:W3CDTF">2026-01-05T14:30:12Z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0x0101001C176AD870A0C448B7EF302593BEBDDA</vt:lpwstr>
  </property>
</Properties>
</file>