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76" r:id="rId2"/>
    <p:sldId id="266" r:id="rId3"/>
    <p:sldId id="268" r:id="rId4"/>
    <p:sldId id="269" r:id="rId5"/>
    <p:sldId id="271" r:id="rId6"/>
    <p:sldId id="274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403"/>
    <a:srgbClr val="FFD900"/>
    <a:srgbClr val="FEE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7993C2-CC07-42F2-8CA5-48AFDAB5F641}" v="22" dt="2026-01-06T17:27:21.232"/>
    <p1510:client id="{848CB843-5014-40B7-841D-9FE1596CBC15}" v="404" dt="2026-01-06T16:33:28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3"/>
    <p:restoredTop sz="96327"/>
  </p:normalViewPr>
  <p:slideViewPr>
    <p:cSldViewPr snapToGrid="0" snapToObjects="1">
      <p:cViewPr varScale="1">
        <p:scale>
          <a:sx n="107" d="100"/>
          <a:sy n="107" d="100"/>
        </p:scale>
        <p:origin x="8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6DCAC-CE6C-F34D-BB40-15ED19D929C0}" type="datetimeFigureOut">
              <a:rPr lang="cs-CZ" smtClean="0"/>
              <a:t>06.01.2026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DD35B-1E30-6B4F-BA7A-178A1A80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58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288479-C83F-D340-AC78-BAEA2E3FC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406400"/>
            <a:ext cx="9144000" cy="30226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B8C09E-EFCA-AB4C-BA83-68F103555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E9F0EB4-8389-0C47-86B2-1847372CE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6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A75BC3-4017-C342-A2A7-3958F6DBC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803EF-32E5-1145-A509-F7994F4EDF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1651C8-0589-0A4E-A648-43E7970689D8}" type="datetime1">
              <a:rPr lang="cs-CZ" smtClean="0"/>
              <a:t>06.01.2026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D0D550-6A80-2244-AA4F-0A3275A4A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F316BE-2998-1E4A-83A9-D9050107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62E07EA-F260-7549-976E-B5A77B1A6F8B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8936CAC-5922-E64E-B61E-0EBB8C2FF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3017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erečný slide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5CC4AAD7-5472-9243-9B53-33AAA4C37C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406400"/>
            <a:ext cx="9144000" cy="30226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sz="96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AAF84FE4-A791-154D-8D89-7AE14B2F0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4736873"/>
            <a:ext cx="9144000" cy="1655762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lnSpc>
                <a:spcPct val="6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Krajský úřad ZK</a:t>
            </a:r>
          </a:p>
          <a:p>
            <a:r>
              <a:rPr lang="cs-CZ" dirty="0"/>
              <a:t>Třída Tomáše Bati 21</a:t>
            </a:r>
          </a:p>
          <a:p>
            <a:r>
              <a:rPr lang="cs-CZ" dirty="0"/>
              <a:t>Zlín 761 90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34A837E-901A-C645-93E3-46FC598A6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60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A8EB467B-1B72-0844-8B4A-9B97214D320E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D2B99-8320-C74A-A004-6A87A98F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16D43F-5937-FB4B-BEE5-73342504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2026" y="6111875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298322F3-296F-D94B-BA69-5E3C08C45827}" type="datetime1">
              <a:rPr lang="cs-CZ" smtClean="0"/>
              <a:pPr/>
              <a:t>06.01.2026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6DB1C5-5CB2-4642-83AF-2F13EDC3D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02600"/>
            <a:ext cx="4114800" cy="365125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B7E0B1-A765-BD4B-88A5-DD684EA5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  <a:prstGeom prst="rect">
            <a:avLst/>
          </a:prstGeom>
        </p:spPr>
        <p:txBody>
          <a:bodyPr anchor="b"/>
          <a:lstStyle>
            <a:lvl1pPr>
              <a:defRPr sz="4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157D43A2-98E4-B24E-9228-7624BE346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0A28088-5B5E-0D49-8009-650A01CA5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414610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FF8C54-ADC3-FB41-8FA8-5442DAA0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CA4094-DA60-0047-89AF-3ECD26EBCBC6}" type="datetime1">
              <a:rPr lang="cs-CZ" smtClean="0"/>
              <a:t>06.01.2026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99A2F4-445F-3B40-9D23-8AB4D4FE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2D341A6C-DE7B-3344-BDB9-8EFB14028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406400"/>
            <a:ext cx="5150126" cy="30226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D7C209FA-AB6E-2841-B554-164C048ED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563562"/>
            <a:ext cx="5150126" cy="16557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A9D1F263-5082-D040-8558-9E708E7123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96000" y="580541"/>
            <a:ext cx="5499652" cy="563878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Wingdings" pitchFamily="2" charset="2"/>
              <a:buNone/>
              <a:defRPr b="0" i="1">
                <a:latin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b="0" i="1" dirty="0">
                <a:latin typeface="Degular" pitchFamily="82" charset="0"/>
              </a:rPr>
              <a:t>zde vložte fotku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240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8301C3-EDD8-8443-9B23-624712369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BF2C62-EAA8-FD46-AB0C-AFB46182D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FEBD6D-B94A-4C40-AA98-1C5062D62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44E17-280E-3341-A412-19E1FCCEF808}" type="datetime1">
              <a:rPr lang="cs-CZ" smtClean="0"/>
              <a:t>06.01.2026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001B55-F3D8-B245-916B-3D87F531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B028F9-C99B-2345-BCCE-D5C768B7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F83C6B9-51BF-354A-813E-1E819CCC41A1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0A18D240-3BE2-B74D-A516-B0F270362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59856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60D600-9E1D-644E-955C-AB90DEDEA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E7F195-0ECA-5B4E-A9CE-6F805D88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69F282E-870E-E74D-944D-04EE93DED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15EF3A7-92DE-084B-987D-EA3639592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C139B72-6DD2-A340-833A-5DC55CEC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85617-9B28-DF47-BAEC-26C747C8C48A}" type="datetime1">
              <a:rPr lang="cs-CZ" smtClean="0"/>
              <a:t>06.01.2026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101F343-B190-BE48-9F5D-5B2FD4CDF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E1B4949-59AC-7B49-9256-34E0F63B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CF809C9-6CD1-224D-B38B-D9054EF10F1C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D4AA426A-68B9-3C47-AFEB-D3AC3F0BF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7690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67392C5-49AE-E548-81A5-FC459F4C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F845A-1646-B040-9BDE-B0949ABAA815}" type="datetime1">
              <a:rPr lang="cs-CZ" smtClean="0"/>
              <a:t>06.01.2026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EE62BF-0652-CC49-B1C6-740D979D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BE27E5-F9AD-FA40-BB59-77DCC9C5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B4FD313-B4A8-0A46-A50D-B31C9DA87A8E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1BCA978-992E-9541-9BE1-4AF26B9D8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66573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66500E-7FAE-3947-9DAD-FBA5BC7E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0C0A0B-5067-DE47-AFC8-F97D18BD4B1F}" type="datetime1">
              <a:rPr lang="cs-CZ" smtClean="0"/>
              <a:t>06.01.2026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58ACE9A-9F8E-CA4C-B782-EFD36998E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900C6D-9313-3E4C-B392-797DCC38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97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8F003-A3D3-034D-9720-A29A641D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6C9885-78EF-7E49-B9B7-55A0262D4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B5D9DD-0ECA-C54D-88FB-0C68D8DF3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30A157-10E2-3A41-9082-3C345EC0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7CFD3-BCAB-884C-9D47-4C8AA78F6E8C}" type="datetime1">
              <a:rPr lang="cs-CZ" smtClean="0"/>
              <a:t>06.01.2026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4CFB0E-3ED7-644D-9D3C-61F36A5F5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B83830-1354-2D43-AE7D-380C4FEA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8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E36E-C6D9-964D-B45E-DBD89DD4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5845132-64BF-844A-8C4F-0A043DE08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262657-9F70-6F44-BA53-3669D8E34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32EC5D-74A5-B64D-AAF7-CD3ACB69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5ACCB-DF1B-A540-A5D2-32650422C0FD}" type="datetime1">
              <a:rPr lang="cs-CZ" smtClean="0"/>
              <a:t>06.01.2026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C7E311-A125-DB47-B7CE-65018DAA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CC73E3-49F8-B845-AD36-F5386031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74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8BBF5F4-3DF4-D44B-9838-6CB84E6A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5FD67A-23F8-3A4C-8A09-6F2FFDD28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E14E2A-7861-2E4E-AE70-2C50E156B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7EFC59B-10BD-D14D-AB9A-171FF071635D}" type="datetime1">
              <a:rPr lang="cs-CZ" smtClean="0"/>
              <a:pPr/>
              <a:t>06.01.2026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1FCBC8-96E6-C244-ACD4-C5CE32D24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2C4FB4-DF05-094A-A789-D60084923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57D43A2-98E4-B24E-9228-7624BE346F8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15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4D9E54-1BC5-7F94-FCDD-AFC3CC647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černá, tma">
            <a:extLst>
              <a:ext uri="{FF2B5EF4-FFF2-40B4-BE49-F238E27FC236}">
                <a16:creationId xmlns:a16="http://schemas.microsoft.com/office/drawing/2014/main" id="{9721E544-BA06-2CCB-23AF-22FE8AB46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20725"/>
            <a:ext cx="10905066" cy="4416548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850EE7FF-5D1A-ECF6-D771-C9A93025FB1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900"/>
          </a:solidFill>
        </p:spPr>
        <p:txBody>
          <a:bodyPr vert="horz" lIns="540000" tIns="50400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cs-CZ" altLang="cs-CZ" sz="6500" dirty="0">
                <a:latin typeface="+mj-lt"/>
              </a:rPr>
              <a:t>Program RP18-26 na úpravu lyžařských běžeckých tras</a:t>
            </a:r>
            <a:br>
              <a:rPr lang="cs-CZ" altLang="cs-CZ" sz="6500" dirty="0">
                <a:latin typeface="+mj-lt"/>
              </a:rPr>
            </a:br>
            <a:r>
              <a:rPr lang="cs-CZ" altLang="cs-CZ" sz="6500" dirty="0">
                <a:latin typeface="+mj-lt"/>
              </a:rPr>
              <a:t>ve Zlínském kraji</a:t>
            </a:r>
          </a:p>
          <a:p>
            <a:pPr>
              <a:lnSpc>
                <a:spcPct val="90000"/>
              </a:lnSpc>
              <a:spcBef>
                <a:spcPts val="5600"/>
              </a:spcBef>
            </a:pPr>
            <a:r>
              <a:rPr lang="cs-CZ" altLang="cs-CZ" sz="2400" dirty="0">
                <a:latin typeface="+mj-lt"/>
                <a:ea typeface="+mn-ea"/>
                <a:cs typeface="+mn-cs"/>
              </a:rPr>
              <a:t>Katarína KOŇAŘÍKOVÁ</a:t>
            </a:r>
          </a:p>
          <a:p>
            <a:pPr>
              <a:spcBef>
                <a:spcPts val="0"/>
              </a:spcBef>
            </a:pPr>
            <a:r>
              <a:rPr lang="cs-CZ" altLang="cs-CZ" sz="2400" b="0" dirty="0">
                <a:latin typeface="+mj-lt"/>
                <a:ea typeface="+mn-ea"/>
                <a:cs typeface="+mn-cs"/>
              </a:rPr>
              <a:t>Odbor strategického rozvoje kraje</a:t>
            </a:r>
          </a:p>
          <a:p>
            <a:pPr>
              <a:lnSpc>
                <a:spcPct val="90000"/>
              </a:lnSpc>
              <a:spcBef>
                <a:spcPts val="8400"/>
              </a:spcBef>
            </a:pPr>
            <a:r>
              <a:rPr lang="cs-CZ" altLang="cs-CZ" sz="2400" b="0" dirty="0">
                <a:latin typeface="+mj-lt"/>
                <a:ea typeface="+mn-ea"/>
                <a:cs typeface="+mn-cs"/>
              </a:rPr>
              <a:t>Zlín, 8. ledna 2026</a:t>
            </a:r>
            <a:endParaRPr lang="cs-CZ" sz="2400" b="0" dirty="0">
              <a:latin typeface="+mj-lt"/>
              <a:ea typeface="+mn-ea"/>
              <a:cs typeface="+mn-cs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F8B36E8-22E4-43D8-840C-B703D78C7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</p:spPr>
      </p:pic>
      <p:pic>
        <p:nvPicPr>
          <p:cNvPr id="3" name="Obrázek 2" descr="Obsah obrázku symbol, Grafika, bílé, design&#10;&#10;Obsah generovaný pomocí AI může být nesprávný.">
            <a:extLst>
              <a:ext uri="{FF2B5EF4-FFF2-40B4-BE49-F238E27FC236}">
                <a16:creationId xmlns:a16="http://schemas.microsoft.com/office/drawing/2014/main" id="{F3F1E19C-F7D4-E058-2EA1-A983BDD80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190" y="5509395"/>
            <a:ext cx="874800" cy="8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8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Skupina 135">
            <a:extLst>
              <a:ext uri="{FF2B5EF4-FFF2-40B4-BE49-F238E27FC236}">
                <a16:creationId xmlns:a16="http://schemas.microsoft.com/office/drawing/2014/main" id="{54345907-5692-BC34-CA97-60C92E9E1E4E}"/>
              </a:ext>
            </a:extLst>
          </p:cNvPr>
          <p:cNvGrpSpPr/>
          <p:nvPr/>
        </p:nvGrpSpPr>
        <p:grpSpPr>
          <a:xfrm rot="240000">
            <a:off x="-720000" y="972000"/>
            <a:ext cx="14229537" cy="6120000"/>
            <a:chOff x="-720000" y="1116001"/>
            <a:chExt cx="14229537" cy="6120000"/>
          </a:xfrm>
        </p:grpSpPr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BF2F435E-0AE1-C3EB-4695-8E6FEAF9AC23}"/>
                </a:ext>
              </a:extLst>
            </p:cNvPr>
            <p:cNvGrpSpPr/>
            <p:nvPr/>
          </p:nvGrpSpPr>
          <p:grpSpPr>
            <a:xfrm>
              <a:off x="0" y="1116001"/>
              <a:ext cx="12932583" cy="1259999"/>
              <a:chOff x="0" y="1332000"/>
              <a:chExt cx="9237573" cy="900000"/>
            </a:xfrm>
          </p:grpSpPr>
          <p:pic>
            <p:nvPicPr>
              <p:cNvPr id="4" name="Obrázek 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796A2EA-6E2C-DD6C-9755-FEB20BC4F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6" name="Obrázek 1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22CB738-630B-4630-C902-385C70B20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7" name="Obrázek 1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C72B7D3-C105-7CEF-830B-C4E968D60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9" name="Obrázek 1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42D7B90-3415-F22C-FCE3-C91F69149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0" name="Obrázek 1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9FA6171-ED74-75E2-5FE7-D69D26A9D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1" name="Obrázek 2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260F1D4-A6D1-C395-D9AA-5100594B6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2" name="Obrázek 2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5D375772-F11C-5042-A0A6-F53D78433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4" name="Obrázek 2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2AA45CF-39BE-560C-C17D-4F421C0CB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5" name="Obrázek 2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E722240-041E-BE85-391C-805F18434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6" name="Obrázek 2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BB3F4C9-2F4E-F966-D3FE-6182E2048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66" name="Skupina 65">
              <a:extLst>
                <a:ext uri="{FF2B5EF4-FFF2-40B4-BE49-F238E27FC236}">
                  <a16:creationId xmlns:a16="http://schemas.microsoft.com/office/drawing/2014/main" id="{7A83D092-D137-2081-9218-FF1FF3E68FF6}"/>
                </a:ext>
              </a:extLst>
            </p:cNvPr>
            <p:cNvGrpSpPr/>
            <p:nvPr/>
          </p:nvGrpSpPr>
          <p:grpSpPr>
            <a:xfrm>
              <a:off x="-720000" y="2088002"/>
              <a:ext cx="14229537" cy="1259999"/>
              <a:chOff x="0" y="1332000"/>
              <a:chExt cx="10163970" cy="900000"/>
            </a:xfrm>
          </p:grpSpPr>
          <p:pic>
            <p:nvPicPr>
              <p:cNvPr id="67" name="Obrázek 6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E9BCAC14-F04A-5A0F-F62F-60AC81888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8" name="Obrázek 6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7A5D62E-2DA7-1477-01FC-5958ACFD8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9" name="Obrázek 6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51C44B03-6940-F1EC-38B8-E5383281A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0" name="Obrázek 6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35FA834-ECA4-9F00-6045-634D210D9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1" name="Obrázek 7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3239E4E-EE83-E697-27DC-F8EBE19EA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2" name="Obrázek 7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A24FD10-260C-A298-D4A8-0F24E0FC8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3" name="Obrázek 7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ED90D24F-BF3C-A91C-9211-F70A063405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4" name="Obrázek 7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D97F8A4-E1D3-E908-5416-99CCCF172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5" name="Obrázek 7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2317F8E-5D42-5A7D-EAE6-7E70115DA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6" name="Obrázek 7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20F45B7-A4A4-5DC8-0111-E9C67111A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7" name="Obrázek 7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171A98D-35F0-A76A-CA85-D86F8666B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0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80" name="Skupina 79">
              <a:extLst>
                <a:ext uri="{FF2B5EF4-FFF2-40B4-BE49-F238E27FC236}">
                  <a16:creationId xmlns:a16="http://schemas.microsoft.com/office/drawing/2014/main" id="{32B1EBB6-5D0D-2BD4-410C-4D5EF81BA002}"/>
                </a:ext>
              </a:extLst>
            </p:cNvPr>
            <p:cNvGrpSpPr/>
            <p:nvPr/>
          </p:nvGrpSpPr>
          <p:grpSpPr>
            <a:xfrm>
              <a:off x="0" y="3060002"/>
              <a:ext cx="12932583" cy="1259999"/>
              <a:chOff x="0" y="1332000"/>
              <a:chExt cx="9237573" cy="900000"/>
            </a:xfrm>
          </p:grpSpPr>
          <p:pic>
            <p:nvPicPr>
              <p:cNvPr id="81" name="Obrázek 8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F2615DA-5A5F-45AC-9442-180C6B058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2" name="Obrázek 8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723ACF9-CDCA-ECCA-5149-67E68E71F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3" name="Obrázek 8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71C867A-B5CF-E2D7-17FF-84E3A89EC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4" name="Obrázek 8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C7116B3-9A34-194D-D04A-EEF75DC0C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5" name="Obrázek 8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87C4064-D8E1-89CA-58EB-B8E025A92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6" name="Obrázek 8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F5AD4DD-639E-BAEA-164F-EA6CB474C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7" name="Obrázek 8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D2467A3-CE75-91A3-C702-572061551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8" name="Obrázek 8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DE3CFDC-0A2C-A8F2-0D00-F58193269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9" name="Obrázek 8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3B7D75E-5EAD-57D2-F9F8-D1F12D694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90" name="Obrázek 8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5A166EE4-6A44-98AD-7067-CE7C343D3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94" name="Skupina 93">
              <a:extLst>
                <a:ext uri="{FF2B5EF4-FFF2-40B4-BE49-F238E27FC236}">
                  <a16:creationId xmlns:a16="http://schemas.microsoft.com/office/drawing/2014/main" id="{90A3EC7E-7808-177A-C158-A637B82B5B9E}"/>
                </a:ext>
              </a:extLst>
            </p:cNvPr>
            <p:cNvGrpSpPr/>
            <p:nvPr/>
          </p:nvGrpSpPr>
          <p:grpSpPr>
            <a:xfrm>
              <a:off x="-720000" y="4031903"/>
              <a:ext cx="14229537" cy="1259999"/>
              <a:chOff x="0" y="1332000"/>
              <a:chExt cx="10163970" cy="900000"/>
            </a:xfrm>
          </p:grpSpPr>
          <p:pic>
            <p:nvPicPr>
              <p:cNvPr id="95" name="Obrázek 9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83BE7D7-AA9C-7082-CA35-C3AA27B36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96" name="Obrázek 9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0D0219A-347C-1877-2247-1B49EEB9E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97" name="Obrázek 9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8F9F289-010C-3DF4-469A-C1EF9EB10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98" name="Obrázek 9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F97835C-BBAE-2803-CFAB-21EEAE394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99" name="Obrázek 9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F5BD550-1284-257E-78DB-A68F6CA6B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00" name="Obrázek 9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67E2A8F-4BF7-5A47-0651-C46C92E02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01" name="Obrázek 10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AD1423C-4FD2-B685-F6F0-B4F24E0DD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02" name="Obrázek 10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E2416A5B-4B2A-F340-B1BA-06E83CCA8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03" name="Obrázek 10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1104601-BB6C-DDC6-796D-4222DD62C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04" name="Obrázek 10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24ECBBE-E446-D115-E03A-E5C3A43B9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05" name="Obrázek 10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16C12E9-1C27-198E-690F-691E1C743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0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08" name="Skupina 107">
              <a:extLst>
                <a:ext uri="{FF2B5EF4-FFF2-40B4-BE49-F238E27FC236}">
                  <a16:creationId xmlns:a16="http://schemas.microsoft.com/office/drawing/2014/main" id="{012C25D3-A47F-3709-D962-93D46F1AB06D}"/>
                </a:ext>
              </a:extLst>
            </p:cNvPr>
            <p:cNvGrpSpPr/>
            <p:nvPr/>
          </p:nvGrpSpPr>
          <p:grpSpPr>
            <a:xfrm>
              <a:off x="0" y="5004002"/>
              <a:ext cx="12932583" cy="1259999"/>
              <a:chOff x="0" y="1332000"/>
              <a:chExt cx="9237573" cy="900000"/>
            </a:xfrm>
          </p:grpSpPr>
          <p:pic>
            <p:nvPicPr>
              <p:cNvPr id="109" name="Obrázek 10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EDF5EA1E-FCCF-49CE-C4B2-05375DE8B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10" name="Obrázek 10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57EF9418-DD39-F479-F39D-8EBFC82F1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11" name="Obrázek 11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B015560-F005-2A6D-0F48-F5FDF17EB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12" name="Obrázek 11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E29CD19-2BF5-63A5-8828-BD9AE6533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13" name="Obrázek 11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B1B9B0E-75A5-2D56-7318-B54965D732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14" name="Obrázek 11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2C909C6-C4ED-665C-7969-128EF718C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15" name="Obrázek 11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5F35C7F-8A50-1008-33EE-258655411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16" name="Obrázek 11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ECDA277-6BFE-B339-CC87-98EBCCAE6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17" name="Obrázek 11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609C239-7F31-700C-2774-9C50FDD18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18" name="Obrázek 11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4664990-3278-2034-D088-0A5EC0247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22" name="Skupina 121">
              <a:extLst>
                <a:ext uri="{FF2B5EF4-FFF2-40B4-BE49-F238E27FC236}">
                  <a16:creationId xmlns:a16="http://schemas.microsoft.com/office/drawing/2014/main" id="{3EBEE2BB-41E6-C639-BAA2-E3B43B8DB77C}"/>
                </a:ext>
              </a:extLst>
            </p:cNvPr>
            <p:cNvGrpSpPr/>
            <p:nvPr/>
          </p:nvGrpSpPr>
          <p:grpSpPr>
            <a:xfrm>
              <a:off x="-720000" y="5976002"/>
              <a:ext cx="14229537" cy="1259999"/>
              <a:chOff x="0" y="1332000"/>
              <a:chExt cx="10163970" cy="900000"/>
            </a:xfrm>
          </p:grpSpPr>
          <p:pic>
            <p:nvPicPr>
              <p:cNvPr id="123" name="Obrázek 12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103F14A-A582-41B6-3E3C-81AEA650E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24" name="Obrázek 12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D800C32-4340-4907-A793-5210D9023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25" name="Obrázek 12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0A93C23-3F52-55AB-A2E0-859A72DB9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26" name="Obrázek 12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56DA545-6040-5A34-C066-E70D260FC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27" name="Obrázek 12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44CAA9B-DDAE-CE1A-FF63-84080FC2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28" name="Obrázek 12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0374D62-F2ED-461D-9FB9-39EDEA631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29" name="Obrázek 12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482B100-20DB-04D9-CB76-900AF1A62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30" name="Obrázek 12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E8A908F-1A82-4AE8-2C33-3E29D9018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31" name="Obrázek 13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17B1ECA-E583-9465-F21B-DAF48D5EC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32" name="Obrázek 13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F72BE66-156D-7946-F316-63DB48E20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133" name="Obrázek 13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2584CE5-CD29-AA15-F11C-37DAF7E1C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0" y="1332000"/>
                <a:ext cx="900000" cy="900000"/>
              </a:xfrm>
              <a:prstGeom prst="rect">
                <a:avLst/>
              </a:prstGeom>
            </p:spPr>
          </p:pic>
        </p:grpSp>
      </p:grp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DBC78F-0EBC-B64F-A71B-D88E3474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23" name="Obrázek 22" descr="Obsah obrázku lyžování, kreslené, lyže, osoba&#10;&#10;Popis byl vytvořen automaticky">
            <a:extLst>
              <a:ext uri="{FF2B5EF4-FFF2-40B4-BE49-F238E27FC236}">
                <a16:creationId xmlns:a16="http://schemas.microsoft.com/office/drawing/2014/main" id="{07DE1E78-8D9C-FBF6-42A2-586080E2B7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10000"/>
          </a:blip>
          <a:stretch>
            <a:fillRect/>
          </a:stretch>
        </p:blipFill>
        <p:spPr>
          <a:xfrm>
            <a:off x="-1980000" y="1260000"/>
            <a:ext cx="720000" cy="720000"/>
          </a:xfrm>
          <a:prstGeom prst="rect">
            <a:avLst/>
          </a:prstGeom>
        </p:spPr>
      </p:pic>
      <p:pic>
        <p:nvPicPr>
          <p:cNvPr id="33" name="Obrázek 32" descr="Obsah obrázku lyžování, kreslené, lyže, osoba&#10;&#10;Popis byl vytvořen automaticky">
            <a:extLst>
              <a:ext uri="{FF2B5EF4-FFF2-40B4-BE49-F238E27FC236}">
                <a16:creationId xmlns:a16="http://schemas.microsoft.com/office/drawing/2014/main" id="{840DCCEE-B2AD-E0DD-27DB-249BA27303E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10000"/>
          </a:blip>
          <a:stretch>
            <a:fillRect/>
          </a:stretch>
        </p:blipFill>
        <p:spPr>
          <a:xfrm>
            <a:off x="-5760000" y="1260000"/>
            <a:ext cx="720000" cy="720000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 txBox="1">
            <a:spLocks/>
          </p:cNvSpPr>
          <p:nvPr/>
        </p:nvSpPr>
        <p:spPr>
          <a:xfrm>
            <a:off x="254001" y="5822925"/>
            <a:ext cx="11264900" cy="4731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/>
            <a:r>
              <a:rPr lang="cs-CZ" dirty="0">
                <a:effectLst>
                  <a:glow rad="228600">
                    <a:schemeClr val="bg1"/>
                  </a:glow>
                </a:effectLst>
              </a:rPr>
              <a:t>01.10.2025 – 15.05.2026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12DA642-EB25-3A4B-98AD-DC64A9355668}"/>
              </a:ext>
            </a:extLst>
          </p:cNvPr>
          <p:cNvSpPr txBox="1">
            <a:spLocks/>
          </p:cNvSpPr>
          <p:nvPr/>
        </p:nvSpPr>
        <p:spPr>
          <a:xfrm>
            <a:off x="254001" y="5098850"/>
            <a:ext cx="4613274" cy="67209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</a:rPr>
              <a:t>Způsobilé výdaje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 txBox="1">
            <a:spLocks/>
          </p:cNvSpPr>
          <p:nvPr/>
        </p:nvSpPr>
        <p:spPr>
          <a:xfrm>
            <a:off x="254000" y="3816001"/>
            <a:ext cx="11264900" cy="1060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/>
            <a:r>
              <a:rPr lang="pl-PL" dirty="0">
                <a:effectLst>
                  <a:glow rad="228600">
                    <a:schemeClr val="bg1"/>
                  </a:glow>
                </a:effectLst>
              </a:rPr>
              <a:t>Právnické osoby</a:t>
            </a:r>
          </a:p>
          <a:p>
            <a:pPr marL="361950" indent="-361950"/>
            <a:r>
              <a:rPr lang="pl-PL" dirty="0">
                <a:effectLst>
                  <a:glow rad="228600">
                    <a:schemeClr val="bg1"/>
                  </a:glow>
                </a:effectLst>
              </a:rPr>
              <a:t>Fyzické osoby podnikající</a:t>
            </a:r>
            <a:endParaRPr lang="cs-CZ" dirty="0">
              <a:effectLst>
                <a:glow rad="228600">
                  <a:schemeClr val="bg1"/>
                </a:glow>
              </a:effectLst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12DA642-EB25-3A4B-98AD-DC64A9355668}"/>
              </a:ext>
            </a:extLst>
          </p:cNvPr>
          <p:cNvSpPr txBox="1">
            <a:spLocks/>
          </p:cNvSpPr>
          <p:nvPr/>
        </p:nvSpPr>
        <p:spPr>
          <a:xfrm>
            <a:off x="254000" y="3096000"/>
            <a:ext cx="5175250" cy="672095"/>
          </a:xfrm>
          <a:prstGeom prst="rect">
            <a:avLst/>
          </a:prstGeom>
          <a:solidFill>
            <a:schemeClr val="tx1"/>
          </a:solidFill>
          <a:effectLst>
            <a:outerShdw blurRad="50800" dist="38100" dir="18900000" algn="bl" rotWithShape="0">
              <a:schemeClr val="bg1"/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</a:rPr>
              <a:t>Způsobilí žadatelé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2232000"/>
            <a:ext cx="11264900" cy="473114"/>
          </a:xfrm>
        </p:spPr>
        <p:txBody>
          <a:bodyPr>
            <a:normAutofit lnSpcReduction="10000"/>
          </a:bodyPr>
          <a:lstStyle/>
          <a:p>
            <a:pPr marL="361950" indent="-361950"/>
            <a:r>
              <a:rPr lang="cs-CZ" dirty="0">
                <a:effectLst>
                  <a:glow rad="228600">
                    <a:schemeClr val="bg1"/>
                  </a:glow>
                </a:effectLst>
              </a:rPr>
              <a:t>Celková částka vyčleněná na program: </a:t>
            </a:r>
            <a:r>
              <a:rPr lang="cs-CZ" b="1" dirty="0">
                <a:effectLst>
                  <a:glow rad="228600">
                    <a:schemeClr val="bg1"/>
                  </a:glow>
                </a:effectLst>
              </a:rPr>
              <a:t>800 000 Kč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2DA642-EB25-3A4B-98AD-DC64A935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507925"/>
            <a:ext cx="9718675" cy="672095"/>
          </a:xfrm>
          <a:solidFill>
            <a:schemeClr val="tx1"/>
          </a:solidFill>
          <a:effectLst>
            <a:outerShdw blurRad="50800" dist="38100" dir="16200000" rotWithShape="0">
              <a:schemeClr val="bg1"/>
            </a:outerShdw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</a:rPr>
              <a:t>Alokace programu a způsobilí žadatelé</a:t>
            </a:r>
          </a:p>
        </p:txBody>
      </p:sp>
      <p:pic>
        <p:nvPicPr>
          <p:cNvPr id="11" name="Obrázek 10" descr="Obsah obrázku jízdní kolo, dřevěné&#10;&#10;Obsah generovaný pomocí AI může být nesprávný.">
            <a:extLst>
              <a:ext uri="{FF2B5EF4-FFF2-40B4-BE49-F238E27FC236}">
                <a16:creationId xmlns:a16="http://schemas.microsoft.com/office/drawing/2014/main" id="{92FF67F1-261E-4A72-ADE0-E2A8AD6916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-1" b="10889"/>
          <a:stretch>
            <a:fillRect/>
          </a:stretch>
        </p:blipFill>
        <p:spPr>
          <a:xfrm flipH="1">
            <a:off x="5257714" y="2520000"/>
            <a:ext cx="7929093" cy="4811652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1A01754B-3D12-6E8A-FA97-AB0E78E14D36}"/>
              </a:ext>
            </a:extLst>
          </p:cNvPr>
          <p:cNvGrpSpPr/>
          <p:nvPr/>
        </p:nvGrpSpPr>
        <p:grpSpPr>
          <a:xfrm>
            <a:off x="0" y="0"/>
            <a:ext cx="12192000" cy="1314000"/>
            <a:chOff x="0" y="0"/>
            <a:chExt cx="12192000" cy="1314000"/>
          </a:xfrm>
        </p:grpSpPr>
        <p:pic>
          <p:nvPicPr>
            <p:cNvPr id="222" name="Obrázek 221" descr="Obsah obrázku venku, žlutá, sklizeň, krajina&#10;&#10;Obsah generovaný pomocí AI může být nesprávný.">
              <a:extLst>
                <a:ext uri="{FF2B5EF4-FFF2-40B4-BE49-F238E27FC236}">
                  <a16:creationId xmlns:a16="http://schemas.microsoft.com/office/drawing/2014/main" id="{4CADBD61-3A9B-C334-077F-0DCAC9F8A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5866" b="35866"/>
            <a:stretch>
              <a:fillRect/>
            </a:stretch>
          </p:blipFill>
          <p:spPr>
            <a:xfrm>
              <a:off x="0" y="0"/>
              <a:ext cx="12192000" cy="1314000"/>
            </a:xfrm>
            <a:prstGeom prst="rect">
              <a:avLst/>
            </a:prstGeom>
          </p:spPr>
        </p:pic>
        <p:sp>
          <p:nvSpPr>
            <p:cNvPr id="10" name="Nadpis 3">
              <a:extLst>
                <a:ext uri="{FF2B5EF4-FFF2-40B4-BE49-F238E27FC236}">
                  <a16:creationId xmlns:a16="http://schemas.microsoft.com/office/drawing/2014/main" id="{78BB9D95-4BBF-C37B-7ABD-BAEF7BA2C87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314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r>
                <a:rPr lang="cs-CZ" sz="2700" dirty="0">
                  <a:effectLst>
                    <a:glow rad="114300">
                      <a:srgbClr val="FAE403"/>
                    </a:glow>
                  </a:effectLst>
                </a:rPr>
                <a:t>RP18-26 na úpravu lyžařských běžeckých tras ve Zlínském kraji</a:t>
              </a:r>
            </a:p>
          </p:txBody>
        </p:sp>
      </p:grpSp>
      <p:pic>
        <p:nvPicPr>
          <p:cNvPr id="14" name="Obrázek 13" descr="Obsah obrázku lyžování, venku, osoba, sníh&#10;&#10;Obsah generovaný pomocí AI může být nesprávný.">
            <a:extLst>
              <a:ext uri="{FF2B5EF4-FFF2-40B4-BE49-F238E27FC236}">
                <a16:creationId xmlns:a16="http://schemas.microsoft.com/office/drawing/2014/main" id="{67A90C57-AD05-87A4-2DBE-A735ECE4809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54" t="1060" r="1054" b="1060"/>
          <a:stretch>
            <a:fillRect/>
          </a:stretch>
        </p:blipFill>
        <p:spPr>
          <a:xfrm>
            <a:off x="-1499" y="0"/>
            <a:ext cx="1219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>
            <a:extLst>
              <a:ext uri="{FF2B5EF4-FFF2-40B4-BE49-F238E27FC236}">
                <a16:creationId xmlns:a16="http://schemas.microsoft.com/office/drawing/2014/main" id="{C42348EC-0863-028F-5064-EDB12AD9F661}"/>
              </a:ext>
            </a:extLst>
          </p:cNvPr>
          <p:cNvGrpSpPr/>
          <p:nvPr/>
        </p:nvGrpSpPr>
        <p:grpSpPr>
          <a:xfrm rot="-300000" flipH="1">
            <a:off x="-720000" y="1080000"/>
            <a:ext cx="14229537" cy="6120000"/>
            <a:chOff x="-720000" y="1116001"/>
            <a:chExt cx="14229537" cy="6120000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37AD7860-5132-B80E-B959-9DD8C7070868}"/>
                </a:ext>
              </a:extLst>
            </p:cNvPr>
            <p:cNvGrpSpPr/>
            <p:nvPr/>
          </p:nvGrpSpPr>
          <p:grpSpPr>
            <a:xfrm>
              <a:off x="0" y="1116001"/>
              <a:ext cx="12932583" cy="1259999"/>
              <a:chOff x="0" y="1332000"/>
              <a:chExt cx="9237573" cy="900000"/>
            </a:xfrm>
          </p:grpSpPr>
          <p:pic>
            <p:nvPicPr>
              <p:cNvPr id="75" name="Obrázek 7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2978A16-29D5-18DA-CA95-A3FFD174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6" name="Obrázek 7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242AA6B-5B4F-9063-35D7-0EB6218BB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7" name="Obrázek 7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AFCD81E-9B5E-D899-D7FC-BD842BF8BC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8" name="Obrázek 7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50B96D7B-F9EB-B3BD-286B-E72D8F844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9" name="Obrázek 7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656BDD4-C415-5AE6-0A7E-48958FD4A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0" name="Obrázek 7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883F58A-8828-BCD2-89B8-A3015F5AC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1" name="Obrázek 8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3DDE6CD-C833-4422-93BC-050F55D28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2" name="Obrázek 8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917A106-30F1-B3B4-C8F6-6CEE990E5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3" name="Obrázek 8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2CB3482-54ED-C809-CEB5-61681C57D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4" name="Obrázek 8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1AF6AE5-36CC-C988-0F68-C55D5BEC7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42B56F0F-90BD-D605-36CB-3ADA8BD58A06}"/>
                </a:ext>
              </a:extLst>
            </p:cNvPr>
            <p:cNvGrpSpPr/>
            <p:nvPr/>
          </p:nvGrpSpPr>
          <p:grpSpPr>
            <a:xfrm>
              <a:off x="-720000" y="2088002"/>
              <a:ext cx="14229537" cy="1259999"/>
              <a:chOff x="0" y="1332000"/>
              <a:chExt cx="10163970" cy="900000"/>
            </a:xfrm>
          </p:grpSpPr>
          <p:pic>
            <p:nvPicPr>
              <p:cNvPr id="64" name="Obrázek 6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116D1DF-E8D7-EB6D-3D57-3CF491D17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5" name="Obrázek 6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FD71237-4A8E-A1C0-C774-396924EA92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6" name="Obrázek 6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92A1499-F0FC-6085-E4B9-ECAB5D3E9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7" name="Obrázek 6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0B08F12-76AF-10F6-D41A-950CEC6AE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8" name="Obrázek 6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31A9072-35A5-9924-96F0-0B488A9BC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9" name="Obrázek 6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B4BAD3E-7A16-73B9-E49C-9DDB392EB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0" name="Obrázek 6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EA85906-D7FC-9108-CA9C-9D044C2A6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1" name="Obrázek 7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609CD5B-343F-6FBB-0AAF-312FA9366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2" name="Obrázek 7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4D7EE99-B206-FA7A-A1BB-B963FA721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3" name="Obrázek 7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9698CAF-0DF8-3923-FC40-E38D1D9CE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4" name="Obrázek 7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BF0DD68-D641-8973-89B1-77BA91BC0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0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E4708DE6-7CD8-594F-D5A6-E4932ABBFAEC}"/>
                </a:ext>
              </a:extLst>
            </p:cNvPr>
            <p:cNvGrpSpPr/>
            <p:nvPr/>
          </p:nvGrpSpPr>
          <p:grpSpPr>
            <a:xfrm>
              <a:off x="0" y="3060002"/>
              <a:ext cx="12932583" cy="1259999"/>
              <a:chOff x="0" y="1332000"/>
              <a:chExt cx="9237573" cy="900000"/>
            </a:xfrm>
          </p:grpSpPr>
          <p:pic>
            <p:nvPicPr>
              <p:cNvPr id="54" name="Obrázek 5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ACE8EE6-6B93-2990-AD1B-00F923F4E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5" name="Obrázek 5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94BAEBF-CF63-F3D6-9B18-68BEEDD1D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6" name="Obrázek 5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70E06F0-08C9-F398-B0C1-2EC663F3F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7" name="Obrázek 5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49974B3-862E-A625-B0EC-3D04CF8CF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8" name="Obrázek 5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F095089-E871-3A3C-6020-C8F448223B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9" name="Obrázek 5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3FB79E0-D021-B310-DB7C-D58BFC6AB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0" name="Obrázek 5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848D73A-43AC-80B7-3B41-B6E2B4892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1" name="Obrázek 6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52036E5-FC59-BAC2-BF55-18F238D4C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2" name="Obrázek 6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1E0EDAB-35DD-D3E8-B512-9DCAFEE22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3" name="Obrázek 6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11C89AC-7459-9CA4-95EC-7194E7A9A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66D6566B-062B-D811-9507-590968BC5005}"/>
                </a:ext>
              </a:extLst>
            </p:cNvPr>
            <p:cNvGrpSpPr/>
            <p:nvPr/>
          </p:nvGrpSpPr>
          <p:grpSpPr>
            <a:xfrm>
              <a:off x="-720000" y="4031903"/>
              <a:ext cx="14229537" cy="1259999"/>
              <a:chOff x="0" y="1332000"/>
              <a:chExt cx="10163970" cy="900000"/>
            </a:xfrm>
          </p:grpSpPr>
          <p:pic>
            <p:nvPicPr>
              <p:cNvPr id="43" name="Obrázek 4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BA426DD-F9E6-D76D-C14C-4FD67230D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4" name="Obrázek 4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B4DB58C-1615-4A84-32FB-92D929CB6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5" name="Obrázek 4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BD9054E-64A0-AF82-5442-064B30A24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6" name="Obrázek 4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97409E7-5AC3-0D06-CEE9-00E1822378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7" name="Obrázek 4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97B3E13-6F63-CD9C-D344-189D89CED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8" name="Obrázek 4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C7BF1FA-D847-C149-0860-08045206F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9" name="Obrázek 4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0F984FC-D11D-4CB1-598C-59FF064BE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0" name="Obrázek 4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D354D2A-F9D9-8FCF-226A-A83F57B7BC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1" name="Obrázek 5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D0BB7DD-E9D1-A662-19CC-FF80AD9D1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2" name="Obrázek 5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7F40B68-9B2A-3ADA-13B7-1C91151C55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3" name="Obrázek 5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46E1DB2-6598-6403-7D2B-783734197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0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A725F374-6E00-0CE9-2739-FD1B1D24059A}"/>
                </a:ext>
              </a:extLst>
            </p:cNvPr>
            <p:cNvGrpSpPr/>
            <p:nvPr/>
          </p:nvGrpSpPr>
          <p:grpSpPr>
            <a:xfrm>
              <a:off x="0" y="5004002"/>
              <a:ext cx="12932583" cy="1259999"/>
              <a:chOff x="0" y="1332000"/>
              <a:chExt cx="9237573" cy="900000"/>
            </a:xfrm>
          </p:grpSpPr>
          <p:pic>
            <p:nvPicPr>
              <p:cNvPr id="33" name="Obrázek 3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A52BD5B-1F63-8DC2-BD17-6CC120711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4" name="Obrázek 3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8A75E69-4188-40B6-0013-290114442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5" name="Obrázek 3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137226B-6F71-FBE7-9A90-8DEC4A0ED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6" name="Obrázek 3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A9C7E6F-1397-6914-A4AD-0E04CA674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7" name="Obrázek 3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E136A499-DD34-00B6-56E0-17FC9F9A0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8" name="Obrázek 3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D833D6A-FBBC-3549-A25D-144DCD8F8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9" name="Obrázek 3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8052129-59B3-281B-7CAC-05A0BF725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0" name="Obrázek 3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999D869-F3B4-1107-ABCD-DA10849E4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1" name="Obrázek 4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6A0925A-845B-7A23-C1EF-4307D5B43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2" name="Obrázek 4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EAC59D1E-6319-AC43-F08D-2B7E60F03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3FCFDD60-55AC-506F-0F63-17E12E204E10}"/>
                </a:ext>
              </a:extLst>
            </p:cNvPr>
            <p:cNvGrpSpPr/>
            <p:nvPr/>
          </p:nvGrpSpPr>
          <p:grpSpPr>
            <a:xfrm>
              <a:off x="-720000" y="5976002"/>
              <a:ext cx="14229537" cy="1259999"/>
              <a:chOff x="0" y="1332000"/>
              <a:chExt cx="10163970" cy="900000"/>
            </a:xfrm>
          </p:grpSpPr>
          <p:pic>
            <p:nvPicPr>
              <p:cNvPr id="22" name="Obrázek 2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607300D-5148-E86B-5E66-A608CF916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3" name="Obrázek 2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041DF31-4B59-4D04-A379-98ACE9E3D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4" name="Obrázek 2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D5C639A-C192-C6C2-2D49-2445A1875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5" name="Obrázek 2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DAB3A23-DFD2-40EC-8921-2FBEA4CEE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6" name="Obrázek 2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248CE4C-3353-1C05-C544-E65AC9D39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7" name="Obrázek 2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ED84BEE-BB82-714D-E68C-B536740B8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8" name="Obrázek 2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AD57DF0-F811-17B2-53CF-DBC1092D9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9" name="Obrázek 2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D84D65C-5308-0AB5-DFCE-ADFF64564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0" name="Obrázek 2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E97CE70-CD30-2655-8CD9-739BD2B8D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1" name="Obrázek 3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48DB1D5-F8ED-F222-A78D-99C819128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2" name="Obrázek 3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88EBE56-69F9-031D-C75A-181608AFB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0" y="1332000"/>
                <a:ext cx="900000" cy="900000"/>
              </a:xfrm>
              <a:prstGeom prst="rect">
                <a:avLst/>
              </a:prstGeom>
            </p:spPr>
          </p:pic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12DA642-EB25-3A4B-98AD-DC64A935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507925"/>
            <a:ext cx="3240000" cy="672095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</a:rPr>
              <a:t>Výše dotace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2232000"/>
            <a:ext cx="11264900" cy="1073176"/>
          </a:xfrm>
        </p:spPr>
        <p:txBody>
          <a:bodyPr>
            <a:normAutofit/>
          </a:bodyPr>
          <a:lstStyle/>
          <a:p>
            <a:pPr marL="361950" indent="-361950"/>
            <a:r>
              <a:rPr lang="cs-CZ" dirty="0">
                <a:effectLst>
                  <a:glow rad="228600">
                    <a:schemeClr val="bg1"/>
                  </a:glow>
                </a:effectLst>
              </a:rPr>
              <a:t>Minimální výše dotace: </a:t>
            </a:r>
            <a:r>
              <a:rPr lang="cs-CZ" b="1" dirty="0">
                <a:effectLst>
                  <a:glow rad="228600">
                    <a:schemeClr val="bg1"/>
                  </a:glow>
                </a:effectLst>
              </a:rPr>
              <a:t>40 000,- Kč</a:t>
            </a:r>
          </a:p>
          <a:p>
            <a:pPr marL="361950" indent="-361950"/>
            <a:r>
              <a:rPr lang="cs-CZ" dirty="0">
                <a:effectLst>
                  <a:glow rad="228600">
                    <a:schemeClr val="bg1"/>
                  </a:glow>
                </a:effectLst>
              </a:rPr>
              <a:t>Maximální výše dotace: </a:t>
            </a:r>
            <a:r>
              <a:rPr lang="cs-CZ" b="1" dirty="0">
                <a:effectLst>
                  <a:glow rad="228600">
                    <a:schemeClr val="bg1"/>
                  </a:glow>
                </a:effectLst>
              </a:rPr>
              <a:t>200 000,-Kč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12DA642-EB25-3A4B-98AD-DC64A9355668}"/>
              </a:ext>
            </a:extLst>
          </p:cNvPr>
          <p:cNvSpPr txBox="1">
            <a:spLocks/>
          </p:cNvSpPr>
          <p:nvPr/>
        </p:nvSpPr>
        <p:spPr>
          <a:xfrm>
            <a:off x="254000" y="3420000"/>
            <a:ext cx="3240000" cy="67209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</a:rPr>
              <a:t>Míra dotace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 txBox="1">
            <a:spLocks/>
          </p:cNvSpPr>
          <p:nvPr/>
        </p:nvSpPr>
        <p:spPr>
          <a:xfrm>
            <a:off x="254000" y="4140000"/>
            <a:ext cx="11264900" cy="1060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/>
            <a:r>
              <a:rPr lang="pl-PL" b="1" dirty="0">
                <a:effectLst>
                  <a:glow rad="228600">
                    <a:schemeClr val="bg1"/>
                  </a:glow>
                </a:effectLst>
              </a:rPr>
              <a:t>70%</a:t>
            </a:r>
            <a:r>
              <a:rPr lang="pl-PL" dirty="0">
                <a:effectLst>
                  <a:glow rad="228600">
                    <a:schemeClr val="bg1"/>
                  </a:glow>
                </a:effectLst>
              </a:rPr>
              <a:t> celkových způsobilých výdajů projektu</a:t>
            </a:r>
          </a:p>
          <a:p>
            <a:pPr marL="361950" indent="-361950"/>
            <a:r>
              <a:rPr lang="pl-PL" b="1" dirty="0">
                <a:effectLst>
                  <a:glow rad="228600">
                    <a:schemeClr val="bg1"/>
                  </a:glow>
                </a:effectLst>
              </a:rPr>
              <a:t>50%</a:t>
            </a:r>
            <a:r>
              <a:rPr lang="pl-PL" dirty="0">
                <a:effectLst>
                  <a:glow rad="228600">
                    <a:schemeClr val="bg1"/>
                  </a:glow>
                </a:effectLst>
              </a:rPr>
              <a:t> u obcí s počtem obyvatel nad 5000</a:t>
            </a:r>
            <a:endParaRPr lang="cs-CZ" dirty="0">
              <a:effectLst>
                <a:glow rad="228600">
                  <a:schemeClr val="bg1"/>
                </a:glow>
              </a:effectLst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12DA642-EB25-3A4B-98AD-DC64A9355668}"/>
              </a:ext>
            </a:extLst>
          </p:cNvPr>
          <p:cNvSpPr txBox="1">
            <a:spLocks/>
          </p:cNvSpPr>
          <p:nvPr/>
        </p:nvSpPr>
        <p:spPr>
          <a:xfrm>
            <a:off x="254001" y="5472000"/>
            <a:ext cx="4613274" cy="67209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</a:rPr>
              <a:t>Předkládání žádosti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 txBox="1">
            <a:spLocks/>
          </p:cNvSpPr>
          <p:nvPr/>
        </p:nvSpPr>
        <p:spPr>
          <a:xfrm>
            <a:off x="254001" y="6192000"/>
            <a:ext cx="11264900" cy="4731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/>
            <a:r>
              <a:rPr lang="cs-CZ" dirty="0">
                <a:effectLst>
                  <a:glow rad="228600">
                    <a:schemeClr val="bg1"/>
                  </a:glow>
                </a:effectLst>
              </a:rPr>
              <a:t>19</a:t>
            </a:r>
            <a:r>
              <a:rPr lang="pt-BR" dirty="0">
                <a:effectLst>
                  <a:glow rad="228600">
                    <a:schemeClr val="bg1"/>
                  </a:glow>
                </a:effectLst>
              </a:rPr>
              <a:t>. </a:t>
            </a:r>
            <a:r>
              <a:rPr lang="cs-CZ" dirty="0">
                <a:effectLst>
                  <a:glow rad="228600">
                    <a:schemeClr val="bg1"/>
                  </a:glow>
                </a:effectLst>
              </a:rPr>
              <a:t>- 28</a:t>
            </a:r>
            <a:r>
              <a:rPr lang="pt-BR" dirty="0">
                <a:effectLst>
                  <a:glow rad="228600">
                    <a:schemeClr val="bg1"/>
                  </a:glow>
                </a:effectLst>
              </a:rPr>
              <a:t>. </a:t>
            </a:r>
            <a:r>
              <a:rPr lang="cs-CZ" dirty="0">
                <a:effectLst>
                  <a:glow rad="228600">
                    <a:schemeClr val="bg1"/>
                  </a:glow>
                </a:effectLst>
              </a:rPr>
              <a:t>ledna</a:t>
            </a:r>
            <a:r>
              <a:rPr lang="pt-BR" dirty="0">
                <a:effectLst>
                  <a:glow rad="228600">
                    <a:schemeClr val="bg1"/>
                  </a:glow>
                </a:effectLst>
              </a:rPr>
              <a:t> 202</a:t>
            </a:r>
            <a:r>
              <a:rPr lang="cs-CZ" dirty="0">
                <a:effectLst>
                  <a:glow rad="228600">
                    <a:schemeClr val="bg1"/>
                  </a:glow>
                </a:effectLst>
              </a:rPr>
              <a:t>5</a:t>
            </a:r>
            <a:r>
              <a:rPr lang="pt-BR" dirty="0">
                <a:effectLst>
                  <a:glow rad="228600">
                    <a:schemeClr val="bg1"/>
                  </a:glow>
                </a:effectLst>
              </a:rPr>
              <a:t> do 12</a:t>
            </a:r>
            <a:r>
              <a:rPr lang="cs-CZ" dirty="0">
                <a:effectLst>
                  <a:glow rad="228600">
                    <a:schemeClr val="bg1"/>
                  </a:glow>
                </a:effectLst>
              </a:rPr>
              <a:t>:</a:t>
            </a:r>
            <a:r>
              <a:rPr lang="pt-BR" dirty="0">
                <a:effectLst>
                  <a:glow rad="228600">
                    <a:schemeClr val="bg1"/>
                  </a:glow>
                </a:effectLst>
              </a:rPr>
              <a:t>00 hod.</a:t>
            </a:r>
            <a:endParaRPr lang="cs-CZ" dirty="0">
              <a:effectLst>
                <a:glow rad="228600">
                  <a:schemeClr val="bg1"/>
                </a:glow>
              </a:effectLst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DBC78F-0EBC-B64F-A71B-D88E3474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13" name="Obrázek 12" descr="Obsah obrázku sloup/hůl, meč, venku&#10;&#10;Obsah generovaný pomocí AI může být nesprávný.">
            <a:extLst>
              <a:ext uri="{FF2B5EF4-FFF2-40B4-BE49-F238E27FC236}">
                <a16:creationId xmlns:a16="http://schemas.microsoft.com/office/drawing/2014/main" id="{9BF0759B-6328-04EC-FCC1-2C17D01172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68000" y="1314000"/>
            <a:ext cx="3584226" cy="554400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E65E3117-D763-4F4E-ECAA-D85B3933698C}"/>
              </a:ext>
            </a:extLst>
          </p:cNvPr>
          <p:cNvGrpSpPr/>
          <p:nvPr/>
        </p:nvGrpSpPr>
        <p:grpSpPr>
          <a:xfrm>
            <a:off x="0" y="0"/>
            <a:ext cx="12192000" cy="1314000"/>
            <a:chOff x="0" y="0"/>
            <a:chExt cx="12192000" cy="1314000"/>
          </a:xfrm>
        </p:grpSpPr>
        <p:pic>
          <p:nvPicPr>
            <p:cNvPr id="85" name="Obrázek 84" descr="Obsah obrázku venku, žlutá, sklizeň, krajina&#10;&#10;Obsah generovaný pomocí AI může být nesprávný.">
              <a:extLst>
                <a:ext uri="{FF2B5EF4-FFF2-40B4-BE49-F238E27FC236}">
                  <a16:creationId xmlns:a16="http://schemas.microsoft.com/office/drawing/2014/main" id="{9D00A0C9-923F-466E-F6FB-F535F1DA8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5866" b="35866"/>
            <a:stretch>
              <a:fillRect/>
            </a:stretch>
          </p:blipFill>
          <p:spPr>
            <a:xfrm>
              <a:off x="0" y="0"/>
              <a:ext cx="12192000" cy="1314000"/>
            </a:xfrm>
            <a:prstGeom prst="rect">
              <a:avLst/>
            </a:prstGeom>
          </p:spPr>
        </p:pic>
        <p:sp>
          <p:nvSpPr>
            <p:cNvPr id="86" name="Nadpis 3">
              <a:extLst>
                <a:ext uri="{FF2B5EF4-FFF2-40B4-BE49-F238E27FC236}">
                  <a16:creationId xmlns:a16="http://schemas.microsoft.com/office/drawing/2014/main" id="{B2EC09DA-09E2-0CDC-DB9A-0116014A3FC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314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r>
                <a:rPr lang="cs-CZ" sz="2700" dirty="0">
                  <a:effectLst>
                    <a:glow rad="114300">
                      <a:srgbClr val="FAE403"/>
                    </a:glow>
                  </a:effectLst>
                </a:rPr>
                <a:t>RP18-26 na úpravu lyžařských běžeckých tras ve Zlínském kraji</a:t>
              </a:r>
            </a:p>
          </p:txBody>
        </p:sp>
      </p:grpSp>
      <p:pic>
        <p:nvPicPr>
          <p:cNvPr id="16" name="Obrázek 15" descr="Obsah obrázku venku, sníh, sport, lyžování&#10;&#10;Obsah generovaný pomocí AI může být nesprávný.">
            <a:extLst>
              <a:ext uri="{FF2B5EF4-FFF2-40B4-BE49-F238E27FC236}">
                <a16:creationId xmlns:a16="http://schemas.microsoft.com/office/drawing/2014/main" id="{A3EF1F54-07D7-BB8D-163D-2307D3A8199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>
            <a:extLst>
              <a:ext uri="{FF2B5EF4-FFF2-40B4-BE49-F238E27FC236}">
                <a16:creationId xmlns:a16="http://schemas.microsoft.com/office/drawing/2014/main" id="{52FFCFA6-3737-C9D4-1EF5-C952C76BAA61}"/>
              </a:ext>
            </a:extLst>
          </p:cNvPr>
          <p:cNvGrpSpPr/>
          <p:nvPr/>
        </p:nvGrpSpPr>
        <p:grpSpPr>
          <a:xfrm rot="-300000">
            <a:off x="-720000" y="1044000"/>
            <a:ext cx="14229537" cy="6120000"/>
            <a:chOff x="-720000" y="1116001"/>
            <a:chExt cx="14229537" cy="6120000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728F6EDD-6DF7-9CB4-CC3F-57445AF3B483}"/>
                </a:ext>
              </a:extLst>
            </p:cNvPr>
            <p:cNvGrpSpPr/>
            <p:nvPr/>
          </p:nvGrpSpPr>
          <p:grpSpPr>
            <a:xfrm>
              <a:off x="0" y="1116001"/>
              <a:ext cx="12932583" cy="1259999"/>
              <a:chOff x="0" y="1332000"/>
              <a:chExt cx="9237573" cy="900000"/>
            </a:xfrm>
          </p:grpSpPr>
          <p:pic>
            <p:nvPicPr>
              <p:cNvPr id="75" name="Obrázek 7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65B8B8E-4794-935F-E0DE-6923828A4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6" name="Obrázek 7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4AB4DDA-8FCA-37DD-21D9-623D14F5F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7" name="Obrázek 7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A5CE351-889C-0242-A3EF-18286A4DC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8" name="Obrázek 7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C9B3081-6FC8-0B9C-8392-8D657256D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9" name="Obrázek 7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9673075-6495-91FC-AE02-CD7D00D4F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0" name="Obrázek 7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38A55D5-C6AD-D3F7-2FB5-4747B5D0F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1" name="Obrázek 8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E3FFA55-1AEC-679F-3427-8D8F80436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2" name="Obrázek 8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3AD7173-6741-4B3C-3F0A-831421105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3" name="Obrázek 8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D8A1888-8A18-FDA5-B673-CF8687CE7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4" name="Obrázek 8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01C81A9-A266-902F-8B9F-672C3E54F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B6FAE654-4812-55F9-79B7-70F174C16E8B}"/>
                </a:ext>
              </a:extLst>
            </p:cNvPr>
            <p:cNvGrpSpPr/>
            <p:nvPr/>
          </p:nvGrpSpPr>
          <p:grpSpPr>
            <a:xfrm>
              <a:off x="-720000" y="2088002"/>
              <a:ext cx="14229537" cy="1259999"/>
              <a:chOff x="0" y="1332000"/>
              <a:chExt cx="10163970" cy="900000"/>
            </a:xfrm>
          </p:grpSpPr>
          <p:pic>
            <p:nvPicPr>
              <p:cNvPr id="64" name="Obrázek 6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DBADD5D-F492-A2EF-3B50-5065FAD28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5" name="Obrázek 6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34BF10E-6590-052E-1B2B-DECE88427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6" name="Obrázek 6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C8C1459-49B7-0585-23D9-C2CC4F451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7" name="Obrázek 6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B3D5F59-2E14-1B05-7CC7-051683974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8" name="Obrázek 6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685EF87-7C46-68D4-0F80-C1B8E4B12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9" name="Obrázek 6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CFDF2E7-5169-B00C-597D-35B1BA7F0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0" name="Obrázek 6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DB46085-E2FD-6607-E6C1-85B3697F9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1" name="Obrázek 7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BBAF9FB-A741-58C6-3554-47437F880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2" name="Obrázek 7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EDBAE9E-6F61-0A81-D685-57C575AA6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3" name="Obrázek 7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119F4AC-E687-BC8E-5DD6-284D2E136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4" name="Obrázek 7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D6F170E-9C1F-ED05-4DDE-762FA2129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0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5FB4730E-19F7-1AE7-AD80-88E322D802B3}"/>
                </a:ext>
              </a:extLst>
            </p:cNvPr>
            <p:cNvGrpSpPr/>
            <p:nvPr/>
          </p:nvGrpSpPr>
          <p:grpSpPr>
            <a:xfrm>
              <a:off x="0" y="3060002"/>
              <a:ext cx="12932583" cy="1259999"/>
              <a:chOff x="0" y="1332000"/>
              <a:chExt cx="9237573" cy="900000"/>
            </a:xfrm>
          </p:grpSpPr>
          <p:pic>
            <p:nvPicPr>
              <p:cNvPr id="54" name="Obrázek 5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BEA66A6-8C60-EC96-2C1E-767B83A86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5" name="Obrázek 5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D10DBF4-1380-41B8-E399-4857777A55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6" name="Obrázek 5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D48E760-DC7F-6688-4CA3-9949D6A2F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7" name="Obrázek 5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44B6C3E-F891-0DDA-A947-AEA216ED35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8" name="Obrázek 5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BFD27AD-4442-9540-5635-C9A582097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9" name="Obrázek 5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376D69C-5A81-3E48-F648-4330AFF37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0" name="Obrázek 5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A91668A-8DFD-1820-3DB3-AE29FCA6F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1" name="Obrázek 6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61132C9-9332-044B-AB7F-FEA2D43274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2" name="Obrázek 6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54466E92-1858-5711-4964-CBD0B3891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3" name="Obrázek 6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123FD07-8629-BE3F-2571-DFC816CB3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9F92603C-5E77-5E03-943A-6D0F1D78BE21}"/>
                </a:ext>
              </a:extLst>
            </p:cNvPr>
            <p:cNvGrpSpPr/>
            <p:nvPr/>
          </p:nvGrpSpPr>
          <p:grpSpPr>
            <a:xfrm>
              <a:off x="-720000" y="4031903"/>
              <a:ext cx="14229537" cy="1259999"/>
              <a:chOff x="0" y="1332000"/>
              <a:chExt cx="10163970" cy="900000"/>
            </a:xfrm>
          </p:grpSpPr>
          <p:pic>
            <p:nvPicPr>
              <p:cNvPr id="43" name="Obrázek 4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0497707-A4AE-6584-E99D-6670D0E3A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4" name="Obrázek 4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B570B3B-BC19-DF95-CC38-311A48CDF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5" name="Obrázek 4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75F0C75-058B-422A-6E91-BEEC4E318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6" name="Obrázek 4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EAC3BDF-A3AB-AEEA-3E73-18D738C3B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7" name="Obrázek 4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CFBCAFE-3F1B-2490-A80E-B89848C99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8" name="Obrázek 4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11942DF-EE28-53AD-D538-69E5E4C70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9" name="Obrázek 4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15E64AF-00AF-EC32-5E3C-D58B30343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0" name="Obrázek 4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ABB4A8F-6E75-C0C7-D5E0-7485BD8A9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1" name="Obrázek 5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2BF0046-83A9-A6C0-05E5-7D9BE9065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2" name="Obrázek 5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8E0D6AE-C0E5-9FD4-238F-BB9ED537B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3" name="Obrázek 5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B6DE5BB-E638-C56B-3188-2843F82A4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0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0EEE6DC4-0346-0704-D7D6-09DDDFA4C80F}"/>
                </a:ext>
              </a:extLst>
            </p:cNvPr>
            <p:cNvGrpSpPr/>
            <p:nvPr/>
          </p:nvGrpSpPr>
          <p:grpSpPr>
            <a:xfrm>
              <a:off x="0" y="5004002"/>
              <a:ext cx="12932583" cy="1259999"/>
              <a:chOff x="0" y="1332000"/>
              <a:chExt cx="9237573" cy="900000"/>
            </a:xfrm>
          </p:grpSpPr>
          <p:pic>
            <p:nvPicPr>
              <p:cNvPr id="33" name="Obrázek 3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CB82C2A-D81C-81E1-47C0-F76E90D0E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4" name="Obrázek 3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A9FCFBC-679E-10F8-2A53-7DA89E265F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5" name="Obrázek 3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B81EC89-0934-2B14-2E5D-899FE59E6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6" name="Obrázek 3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BA0CE35-5C4C-A6C1-FFCE-F1FBCEDFA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7" name="Obrázek 3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B53D657-F1A3-E2D6-6415-1E1B3D9AEF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8" name="Obrázek 3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9436BF9-4745-A9D2-D151-67DE5B60C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9" name="Obrázek 3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A83C38A-DA31-28E7-DEB4-1C5FAB895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0" name="Obrázek 3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9822B50-BD0E-270B-F690-8EF2F33A66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1" name="Obrázek 4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C7A7E11-C894-625F-C0AA-F69EE147D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2" name="Obrázek 4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FB204BD-912D-5CD3-0AEA-ECD297CF6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B8B66CD3-D694-11EA-D58A-BD161119DA16}"/>
                </a:ext>
              </a:extLst>
            </p:cNvPr>
            <p:cNvGrpSpPr/>
            <p:nvPr/>
          </p:nvGrpSpPr>
          <p:grpSpPr>
            <a:xfrm>
              <a:off x="-720000" y="5976002"/>
              <a:ext cx="14229537" cy="1259999"/>
              <a:chOff x="0" y="1332000"/>
              <a:chExt cx="10163970" cy="900000"/>
            </a:xfrm>
          </p:grpSpPr>
          <p:pic>
            <p:nvPicPr>
              <p:cNvPr id="22" name="Obrázek 2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ED4D71A8-CE4D-9647-EB22-C46963F02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3" name="Obrázek 2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398184B-A766-F8E6-8973-1A368A5A6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4" name="Obrázek 2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16EC972-3E2B-3838-930D-660762A7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5" name="Obrázek 2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FA407A9-457D-D380-D09E-60CF322A1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6" name="Obrázek 2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FD66330-144E-BBD0-9943-DF72BAD6F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7" name="Obrázek 2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65ED430-4D16-712D-575B-3CC1DE925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8" name="Obrázek 2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59608B3-03A6-2E63-4D05-4BF9A4707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9" name="Obrázek 2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0C80C916-38AB-70C3-F855-2A57AFEA33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0" name="Obrázek 2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880E393-D081-ABD4-852C-6448EBA6B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1" name="Obrázek 3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8119B50-4466-0328-DE7A-FF52610871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2" name="Obrázek 3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524F9B82-4AB9-9F97-90B9-AFEC7C63E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0" y="1332000"/>
                <a:ext cx="900000" cy="900000"/>
              </a:xfrm>
              <a:prstGeom prst="rect">
                <a:avLst/>
              </a:prstGeom>
            </p:spPr>
          </p:pic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12DA642-EB25-3A4B-98AD-DC64A935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507925"/>
            <a:ext cx="4318000" cy="672095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</a:rPr>
              <a:t>Způsobilé výdaje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542" y="2289135"/>
            <a:ext cx="9437299" cy="4378365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lphaLcParenR"/>
            </a:pPr>
            <a:r>
              <a:rPr lang="cs-CZ" sz="2400" dirty="0">
                <a:effectLst>
                  <a:glow rad="228600">
                    <a:schemeClr val="bg1"/>
                  </a:glow>
                </a:effectLst>
              </a:rPr>
              <a:t>Výdaje na motohodiny (</a:t>
            </a:r>
            <a:r>
              <a:rPr lang="cs-CZ" sz="2400" dirty="0" err="1">
                <a:effectLst>
                  <a:glow rad="228600">
                    <a:schemeClr val="bg1"/>
                  </a:glow>
                </a:effectLst>
              </a:rPr>
              <a:t>Mth</a:t>
            </a:r>
            <a:r>
              <a:rPr lang="cs-CZ" sz="2400" dirty="0">
                <a:effectLst>
                  <a:glow rad="228600">
                    <a:schemeClr val="bg1"/>
                  </a:glow>
                </a:effectLst>
              </a:rPr>
              <a:t>), Motohodina/časová hodina zahrnuje výdaje na pohonné hmoty a mzdy. 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cs-CZ" sz="2400" dirty="0">
                <a:effectLst>
                  <a:glow rad="228600">
                    <a:schemeClr val="bg1"/>
                  </a:glow>
                </a:effectLst>
              </a:rPr>
              <a:t>Výdaje na předsezónní a průběžný servis sněžných vozidel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cs-CZ" sz="2400" dirty="0">
                <a:effectLst>
                  <a:glow rad="228600">
                    <a:schemeClr val="bg1"/>
                  </a:glow>
                </a:effectLst>
              </a:rPr>
              <a:t>Výdaje na zabezpečení průjezdnosti lyžařské běžecké trasy v terénu 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cs-CZ" sz="2400" dirty="0">
                <a:effectLst>
                  <a:glow rad="228600">
                    <a:schemeClr val="bg1"/>
                  </a:glow>
                </a:effectLst>
              </a:rPr>
              <a:t>Výdaje na úpravu lyžařských běžeckých tras dodavatelsky. </a:t>
            </a:r>
          </a:p>
          <a:p>
            <a:pPr marL="0" indent="0" algn="just">
              <a:buNone/>
            </a:pPr>
            <a:endParaRPr lang="cs-CZ" sz="2400" dirty="0"/>
          </a:p>
          <a:p>
            <a:pPr marL="514350" indent="-514350" algn="just">
              <a:buFont typeface="+mj-lt"/>
              <a:buAutoNum type="alphaLcParenR"/>
            </a:pPr>
            <a:endParaRPr lang="cs-CZ" sz="2400" dirty="0"/>
          </a:p>
          <a:p>
            <a:pPr marL="514350" indent="-514350" algn="just">
              <a:buFont typeface="+mj-lt"/>
              <a:buAutoNum type="alphaLcParenR"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DBC78F-0EBC-B64F-A71B-D88E3474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4</a:t>
            </a:fld>
            <a:endParaRPr lang="cs-CZ" dirty="0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4080ED85-1047-985D-CDDA-1CA5C1B157CB}"/>
              </a:ext>
            </a:extLst>
          </p:cNvPr>
          <p:cNvGrpSpPr/>
          <p:nvPr/>
        </p:nvGrpSpPr>
        <p:grpSpPr>
          <a:xfrm>
            <a:off x="-108000" y="4536000"/>
            <a:ext cx="12023716" cy="2501666"/>
            <a:chOff x="-108000" y="4536000"/>
            <a:chExt cx="12023716" cy="2501666"/>
          </a:xfrm>
        </p:grpSpPr>
        <p:pic>
          <p:nvPicPr>
            <p:cNvPr id="13" name="Obrázek 12" descr="Obsah obrázku lyžování, sport, osoba, sportovní vybavení&#10;&#10;Obsah generovaný pomocí AI může být nesprávný.">
              <a:extLst>
                <a:ext uri="{FF2B5EF4-FFF2-40B4-BE49-F238E27FC236}">
                  <a16:creationId xmlns:a16="http://schemas.microsoft.com/office/drawing/2014/main" id="{3E930B5D-BEFE-6132-282E-73641E0BE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08000" y="4536000"/>
              <a:ext cx="3527716" cy="2285666"/>
            </a:xfrm>
            <a:prstGeom prst="rect">
              <a:avLst/>
            </a:prstGeom>
          </p:spPr>
        </p:pic>
        <p:pic>
          <p:nvPicPr>
            <p:cNvPr id="15" name="Obrázek 14" descr="Obsah obrázku lyžování, sport, osoba, sportovní vybavení&#10;&#10;Obsah generovaný pomocí AI může být nesprávný.">
              <a:extLst>
                <a:ext uri="{FF2B5EF4-FFF2-40B4-BE49-F238E27FC236}">
                  <a16:creationId xmlns:a16="http://schemas.microsoft.com/office/drawing/2014/main" id="{4EE4C9F3-D54C-8599-4559-B71DE3344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844000" y="4608000"/>
              <a:ext cx="3527716" cy="2285666"/>
            </a:xfrm>
            <a:prstGeom prst="rect">
              <a:avLst/>
            </a:prstGeom>
          </p:spPr>
        </p:pic>
        <p:pic>
          <p:nvPicPr>
            <p:cNvPr id="16" name="Obrázek 15" descr="Obsah obrázku lyžování, sport, osoba, sportovní vybavení&#10;&#10;Obsah generovaný pomocí AI může být nesprávný.">
              <a:extLst>
                <a:ext uri="{FF2B5EF4-FFF2-40B4-BE49-F238E27FC236}">
                  <a16:creationId xmlns:a16="http://schemas.microsoft.com/office/drawing/2014/main" id="{39C1B346-F04E-DB37-6A74-BBE488110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724000" y="4680000"/>
              <a:ext cx="3527716" cy="2285666"/>
            </a:xfrm>
            <a:prstGeom prst="rect">
              <a:avLst/>
            </a:prstGeom>
          </p:spPr>
        </p:pic>
        <p:pic>
          <p:nvPicPr>
            <p:cNvPr id="17" name="Obrázek 16" descr="Obsah obrázku lyžování, sport, osoba, sportovní vybavení&#10;&#10;Obsah generovaný pomocí AI může být nesprávný.">
              <a:extLst>
                <a:ext uri="{FF2B5EF4-FFF2-40B4-BE49-F238E27FC236}">
                  <a16:creationId xmlns:a16="http://schemas.microsoft.com/office/drawing/2014/main" id="{B3B90986-C19F-D55E-9519-463457033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388000" y="4752000"/>
              <a:ext cx="3527716" cy="2285666"/>
            </a:xfrm>
            <a:prstGeom prst="rect">
              <a:avLst/>
            </a:prstGeom>
          </p:spPr>
        </p:pic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1586A9B4-57A5-5A47-8130-B6034662E017}"/>
              </a:ext>
            </a:extLst>
          </p:cNvPr>
          <p:cNvGrpSpPr/>
          <p:nvPr/>
        </p:nvGrpSpPr>
        <p:grpSpPr>
          <a:xfrm>
            <a:off x="0" y="0"/>
            <a:ext cx="12192000" cy="1314000"/>
            <a:chOff x="0" y="0"/>
            <a:chExt cx="12192000" cy="1314000"/>
          </a:xfrm>
        </p:grpSpPr>
        <p:pic>
          <p:nvPicPr>
            <p:cNvPr id="85" name="Obrázek 84" descr="Obsah obrázku venku, žlutá, sklizeň, krajina&#10;&#10;Obsah generovaný pomocí AI může být nesprávný.">
              <a:extLst>
                <a:ext uri="{FF2B5EF4-FFF2-40B4-BE49-F238E27FC236}">
                  <a16:creationId xmlns:a16="http://schemas.microsoft.com/office/drawing/2014/main" id="{89A50EE2-30B5-0767-6793-AA194D280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5866" b="35866"/>
            <a:stretch>
              <a:fillRect/>
            </a:stretch>
          </p:blipFill>
          <p:spPr>
            <a:xfrm>
              <a:off x="0" y="0"/>
              <a:ext cx="12192000" cy="1314000"/>
            </a:xfrm>
            <a:prstGeom prst="rect">
              <a:avLst/>
            </a:prstGeom>
          </p:spPr>
        </p:pic>
        <p:sp>
          <p:nvSpPr>
            <p:cNvPr id="86" name="Nadpis 3">
              <a:extLst>
                <a:ext uri="{FF2B5EF4-FFF2-40B4-BE49-F238E27FC236}">
                  <a16:creationId xmlns:a16="http://schemas.microsoft.com/office/drawing/2014/main" id="{E9F336AA-D7C3-B2BC-F83C-EC0041F3DE0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314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r>
                <a:rPr lang="cs-CZ" sz="2700" dirty="0">
                  <a:effectLst>
                    <a:glow rad="114300">
                      <a:srgbClr val="FAE403"/>
                    </a:glow>
                  </a:effectLst>
                </a:rPr>
                <a:t>RP18-26 na úpravu lyžařských běžeckých tras ve Zlínském kraji</a:t>
              </a:r>
            </a:p>
          </p:txBody>
        </p:sp>
      </p:grpSp>
      <p:pic>
        <p:nvPicPr>
          <p:cNvPr id="9" name="Obrázek 8" descr="Obsah obrázku venku, sníh, lyžování, sport&#10;&#10;Obsah generovaný pomocí AI může být nesprávný.">
            <a:extLst>
              <a:ext uri="{FF2B5EF4-FFF2-40B4-BE49-F238E27FC236}">
                <a16:creationId xmlns:a16="http://schemas.microsoft.com/office/drawing/2014/main" id="{A51602B2-C614-3834-6FFB-1152B01052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1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>
            <a:extLst>
              <a:ext uri="{FF2B5EF4-FFF2-40B4-BE49-F238E27FC236}">
                <a16:creationId xmlns:a16="http://schemas.microsoft.com/office/drawing/2014/main" id="{BB862B48-EF27-FD39-660A-FD7EEA9C40F0}"/>
              </a:ext>
            </a:extLst>
          </p:cNvPr>
          <p:cNvGrpSpPr/>
          <p:nvPr/>
        </p:nvGrpSpPr>
        <p:grpSpPr>
          <a:xfrm rot="180000" flipH="1">
            <a:off x="-720000" y="1080000"/>
            <a:ext cx="14229537" cy="6120000"/>
            <a:chOff x="-720000" y="1116001"/>
            <a:chExt cx="14229537" cy="6120000"/>
          </a:xfrm>
        </p:grpSpPr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3AE5ACF7-E53E-5E34-8EAC-20252DD8C07C}"/>
                </a:ext>
              </a:extLst>
            </p:cNvPr>
            <p:cNvGrpSpPr/>
            <p:nvPr/>
          </p:nvGrpSpPr>
          <p:grpSpPr>
            <a:xfrm>
              <a:off x="0" y="1116001"/>
              <a:ext cx="12932583" cy="1259999"/>
              <a:chOff x="0" y="1332000"/>
              <a:chExt cx="9237573" cy="900000"/>
            </a:xfrm>
          </p:grpSpPr>
          <p:pic>
            <p:nvPicPr>
              <p:cNvPr id="72" name="Obrázek 7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6FD9EB2-9D3B-D191-0AE9-AC8A5F71C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3" name="Obrázek 7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6D6015A-7FA2-4F66-BE71-361E4F5A0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4" name="Obrázek 7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568ABCFE-46ED-1C64-B9B2-E14E3EFA0A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5" name="Obrázek 7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E142E08-C2A0-610B-13DE-207A0D863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6" name="Obrázek 7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82D5587-EC53-4D1B-3C77-D07A7823C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7" name="Obrázek 7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AC96BFD-72C4-33E7-182A-D654FF0B1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8" name="Obrázek 7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70CD725-0B63-8827-3BCD-239BBC153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9" name="Obrázek 7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1E4ECF2-6D95-9C42-0B25-F5185F365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0" name="Obrázek 7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46FAC8E-234E-404D-9C4A-E45E54DF6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81" name="Obrázek 8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D057DBD-1B57-C445-9F22-2939BB53E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EBB089B5-0956-A0E1-CF18-76874DFADE6A}"/>
                </a:ext>
              </a:extLst>
            </p:cNvPr>
            <p:cNvGrpSpPr/>
            <p:nvPr/>
          </p:nvGrpSpPr>
          <p:grpSpPr>
            <a:xfrm>
              <a:off x="-720000" y="2088002"/>
              <a:ext cx="14229537" cy="1259999"/>
              <a:chOff x="0" y="1332000"/>
              <a:chExt cx="10163970" cy="900000"/>
            </a:xfrm>
          </p:grpSpPr>
          <p:pic>
            <p:nvPicPr>
              <p:cNvPr id="61" name="Obrázek 6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1C2F4A8-01A0-1CE3-D6FA-5FE5754A6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2" name="Obrázek 6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35D2651-3272-E197-93CB-7C54A5B93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3" name="Obrázek 6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D072720-6F02-12B8-92CA-8543A8A2E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4" name="Obrázek 6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E011F808-DBA9-0A0A-F6D6-B6E4FDCBB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5" name="Obrázek 6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28FE4B9-8930-7BE1-A687-BDA35D4DD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6" name="Obrázek 6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F0252B2-7549-85C1-45A4-45854DB76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7" name="Obrázek 6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A976AE6-648D-9F98-68BE-C71AD3178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8" name="Obrázek 6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091B024-C149-035A-E6C2-0551E546B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9" name="Obrázek 6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0BF947D-53D0-B140-1B6C-1B30B481B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0" name="Obrázek 6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6663C9D-6365-D2AF-C625-0A2E9EAE7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71" name="Obrázek 7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C35FAD52-120F-7307-9B9A-2D8E551D3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0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C03DD22D-A293-891D-1B0B-15098F0DFB4E}"/>
                </a:ext>
              </a:extLst>
            </p:cNvPr>
            <p:cNvGrpSpPr/>
            <p:nvPr/>
          </p:nvGrpSpPr>
          <p:grpSpPr>
            <a:xfrm>
              <a:off x="0" y="3060002"/>
              <a:ext cx="12932583" cy="1259999"/>
              <a:chOff x="0" y="1332000"/>
              <a:chExt cx="9237573" cy="900000"/>
            </a:xfrm>
          </p:grpSpPr>
          <p:pic>
            <p:nvPicPr>
              <p:cNvPr id="51" name="Obrázek 5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DA114FF-18FA-3E74-F4A1-6E282DE844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2" name="Obrázek 5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214D58F-9FD3-FC87-170C-FD7BF788F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3" name="Obrázek 5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59C8E03-A376-586B-7362-C5711CCD5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4" name="Obrázek 5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E3A438F-C390-03CA-F05D-95D42A47C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5" name="Obrázek 5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1636F2D-BC90-BF3E-BE31-785E3D95C2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6" name="Obrázek 5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D44B869-185A-9CE8-2E23-1C140685C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7" name="Obrázek 5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7DCD7EA3-4790-C3D3-4C05-778FC7DBF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8" name="Obrázek 5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449186F-B840-A6C9-A2D2-996385ECE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9" name="Obrázek 5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2324D6B7-EDD6-2ED5-83C6-A66B7E455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60" name="Obrázek 5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1A50C5D-4901-91BB-AE20-EF91A03EF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08944E56-DBC8-341A-9FCF-ADA3A44AE7DC}"/>
                </a:ext>
              </a:extLst>
            </p:cNvPr>
            <p:cNvGrpSpPr/>
            <p:nvPr/>
          </p:nvGrpSpPr>
          <p:grpSpPr>
            <a:xfrm>
              <a:off x="-720000" y="4031903"/>
              <a:ext cx="14229537" cy="1259999"/>
              <a:chOff x="0" y="1332000"/>
              <a:chExt cx="10163970" cy="900000"/>
            </a:xfrm>
          </p:grpSpPr>
          <p:pic>
            <p:nvPicPr>
              <p:cNvPr id="40" name="Obrázek 3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F93D68B-9DFF-1033-C4CB-9E21FDC609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1" name="Obrázek 4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577FFA0-780D-72B9-D810-3F72D9D29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2" name="Obrázek 4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66D43D2A-E9D4-5264-2AC0-A312BF4C2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3" name="Obrázek 4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E462BDA-2C19-7310-16D9-0D51B9328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4" name="Obrázek 4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5B78E4E-760F-7AFE-BD90-0C0364696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5" name="Obrázek 4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629E00D-FEA8-9BF9-8BA5-088F40BF6F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6" name="Obrázek 4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294CEB2-BBA6-C43A-8DE9-B5CDEE7F5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7" name="Obrázek 4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457E8FC-07EE-2DE4-EE6B-18E73AEF7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8" name="Obrázek 4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BD74B97-52A9-F915-7E92-313326C59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49" name="Obrázek 4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331A8AC-5C64-79DE-DF59-2F32D681E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50" name="Obrázek 4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1E345F8-4E62-5D1D-366F-ADD704DF9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0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0B675A1A-EE3A-619B-FEFE-9B69A0224011}"/>
                </a:ext>
              </a:extLst>
            </p:cNvPr>
            <p:cNvGrpSpPr/>
            <p:nvPr/>
          </p:nvGrpSpPr>
          <p:grpSpPr>
            <a:xfrm>
              <a:off x="0" y="5004002"/>
              <a:ext cx="12932583" cy="1259999"/>
              <a:chOff x="0" y="1332000"/>
              <a:chExt cx="9237573" cy="900000"/>
            </a:xfrm>
          </p:grpSpPr>
          <p:pic>
            <p:nvPicPr>
              <p:cNvPr id="30" name="Obrázek 2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DB6C7A92-412D-47A7-5516-AF817B6F9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1" name="Obrázek 3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08E5E5F-8973-C36C-C98D-884EE21FB6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2" name="Obrázek 3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D4AE84B-68FF-2B57-0601-1F7B33F38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3" name="Obrázek 3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D17C1A5-5751-8BCF-0392-4482507A71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4" name="Obrázek 3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501C9A9B-947A-51B7-5202-9D1B6DA36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5" name="Obrázek 3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04D8CBF-AB6A-1A4F-4F84-79B6E62EB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6" name="Obrázek 3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EA078E1-9FAB-668B-289D-5ECB884F5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7" name="Obrázek 3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028C028-135B-93FF-9219-89755D026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8" name="Obrázek 3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353EB790-1FD3-74D4-1280-2F0704C6C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39" name="Obrázek 3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B8500FA-366E-7468-441E-CB249910F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1C731418-90AA-F004-A2E0-D91B182FCE59}"/>
                </a:ext>
              </a:extLst>
            </p:cNvPr>
            <p:cNvGrpSpPr/>
            <p:nvPr/>
          </p:nvGrpSpPr>
          <p:grpSpPr>
            <a:xfrm>
              <a:off x="-720000" y="5976002"/>
              <a:ext cx="14229537" cy="1259999"/>
              <a:chOff x="0" y="1332000"/>
              <a:chExt cx="10163970" cy="900000"/>
            </a:xfrm>
          </p:grpSpPr>
          <p:pic>
            <p:nvPicPr>
              <p:cNvPr id="19" name="Obrázek 1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7819B57-CDEA-3214-8DE8-8AB1E6E6D6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0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0" name="Obrázek 19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87BCB870-F0D6-2895-8EE8-E623E6F142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1" name="Obrázek 20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16AC7853-7C6E-F4C6-03E7-D7C070FA72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1852794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2" name="Obrázek 21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4B93844C-8055-02C0-87D2-212FEA858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2779191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3" name="Obrázek 22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B444EBF3-6000-8941-75FA-D7F887FF2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3705588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4" name="Obrázek 23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F195EC32-170F-545B-C603-9A56E72DD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4631985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5" name="Obrázek 24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EF2B0507-8F86-F205-7D1D-8114374A3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5558382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6" name="Obrázek 25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9E667A1F-32F8-DA89-D703-50AB8F324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6484779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7" name="Obrázek 26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5F03316A-54C2-12C1-AC6B-F9DC3C79B6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7411176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8" name="Obrázek 27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58CFD733-5FCD-3C15-64B8-41885EC77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8337573" y="1332000"/>
                <a:ext cx="900000" cy="900000"/>
              </a:xfrm>
              <a:prstGeom prst="rect">
                <a:avLst/>
              </a:prstGeom>
            </p:spPr>
          </p:pic>
          <p:pic>
            <p:nvPicPr>
              <p:cNvPr id="29" name="Obrázek 28" descr="Obsah obrázku lyžování, kreslené, lyže, osoba&#10;&#10;Popis byl vytvořen automaticky">
                <a:extLst>
                  <a:ext uri="{FF2B5EF4-FFF2-40B4-BE49-F238E27FC236}">
                    <a16:creationId xmlns:a16="http://schemas.microsoft.com/office/drawing/2014/main" id="{AB770332-8303-4311-2314-BB260CA54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25000"/>
              </a:blip>
              <a:stretch>
                <a:fillRect/>
              </a:stretch>
            </p:blipFill>
            <p:spPr>
              <a:xfrm>
                <a:off x="9263970" y="1332000"/>
                <a:ext cx="900000" cy="900000"/>
              </a:xfrm>
              <a:prstGeom prst="rect">
                <a:avLst/>
              </a:prstGeom>
            </p:spPr>
          </p:pic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12DA642-EB25-3A4B-98AD-DC64A935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507925"/>
            <a:ext cx="4175125" cy="672095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</a:rPr>
              <a:t>Výstup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2289136"/>
            <a:ext cx="7918450" cy="1139864"/>
          </a:xfrm>
        </p:spPr>
        <p:txBody>
          <a:bodyPr>
            <a:normAutofit/>
          </a:bodyPr>
          <a:lstStyle/>
          <a:p>
            <a:pPr marL="361950" indent="-361950"/>
            <a:r>
              <a:rPr lang="cs-CZ" dirty="0">
                <a:effectLst>
                  <a:glow rad="228600">
                    <a:schemeClr val="bg1"/>
                  </a:glow>
                </a:effectLst>
              </a:rPr>
              <a:t>Délka pravidelně upravovaných lyžařských běžeckých tras (km)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DBC78F-0EBC-B64F-A71B-D88E3474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 txBox="1">
            <a:spLocks/>
          </p:cNvSpPr>
          <p:nvPr/>
        </p:nvSpPr>
        <p:spPr>
          <a:xfrm>
            <a:off x="254000" y="3204740"/>
            <a:ext cx="8166100" cy="365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effectLst>
                  <a:glow rad="228600">
                    <a:schemeClr val="bg1"/>
                  </a:glow>
                </a:effectLst>
              </a:rPr>
              <a:t>Předložení závěrečné zprávy s vyúčtováním nejpozději 15.6.2026.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cs-CZ" b="1" dirty="0">
                <a:effectLst>
                  <a:glow rad="228600">
                    <a:schemeClr val="bg1"/>
                  </a:glow>
                </a:effectLst>
              </a:rPr>
              <a:t>Proplacení dotace do 30 pracovních dnů po schválení závěrečné zprávy.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cs-CZ" b="1" dirty="0">
                <a:effectLst>
                  <a:glow rad="228600">
                    <a:schemeClr val="bg1"/>
                  </a:glow>
                </a:effectLst>
              </a:rPr>
              <a:t>Rozhodnutí o poskytnutí/neposkytnutí dotace v RZK a schválení Smlouvy: únor 2026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Obsah obrázku sportovní vybavení, sport, tenis&#10;&#10;Obsah generovaný pomocí AI může být nesprávný.">
            <a:extLst>
              <a:ext uri="{FF2B5EF4-FFF2-40B4-BE49-F238E27FC236}">
                <a16:creationId xmlns:a16="http://schemas.microsoft.com/office/drawing/2014/main" id="{53E60368-DBC1-D0DB-27F8-3C490FE7C18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32674" y="1313999"/>
            <a:ext cx="5368992" cy="558000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4918507E-15D3-30FB-D02E-FA23D7086C93}"/>
              </a:ext>
            </a:extLst>
          </p:cNvPr>
          <p:cNvGrpSpPr/>
          <p:nvPr/>
        </p:nvGrpSpPr>
        <p:grpSpPr>
          <a:xfrm>
            <a:off x="0" y="0"/>
            <a:ext cx="12192000" cy="1314000"/>
            <a:chOff x="0" y="0"/>
            <a:chExt cx="12192000" cy="1314000"/>
          </a:xfrm>
        </p:grpSpPr>
        <p:pic>
          <p:nvPicPr>
            <p:cNvPr id="82" name="Obrázek 81" descr="Obsah obrázku venku, žlutá, sklizeň, krajina&#10;&#10;Obsah generovaný pomocí AI může být nesprávný.">
              <a:extLst>
                <a:ext uri="{FF2B5EF4-FFF2-40B4-BE49-F238E27FC236}">
                  <a16:creationId xmlns:a16="http://schemas.microsoft.com/office/drawing/2014/main" id="{1F67B12C-3D69-CA70-5CE6-F4EE58D1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5866" b="35866"/>
            <a:stretch>
              <a:fillRect/>
            </a:stretch>
          </p:blipFill>
          <p:spPr>
            <a:xfrm>
              <a:off x="0" y="0"/>
              <a:ext cx="12192000" cy="1314000"/>
            </a:xfrm>
            <a:prstGeom prst="rect">
              <a:avLst/>
            </a:prstGeom>
          </p:spPr>
        </p:pic>
        <p:sp>
          <p:nvSpPr>
            <p:cNvPr id="83" name="Nadpis 3">
              <a:extLst>
                <a:ext uri="{FF2B5EF4-FFF2-40B4-BE49-F238E27FC236}">
                  <a16:creationId xmlns:a16="http://schemas.microsoft.com/office/drawing/2014/main" id="{014A9D6A-5C51-ECC7-6693-DE73E11CEBE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12192000" cy="1314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r>
                <a:rPr lang="cs-CZ" sz="2700" dirty="0">
                  <a:effectLst>
                    <a:glow rad="114300">
                      <a:srgbClr val="FAE403"/>
                    </a:glow>
                  </a:effectLst>
                </a:rPr>
                <a:t>RP18-26 na úpravu lyžařských běžeckých tras ve Zlínském kraji</a:t>
              </a:r>
            </a:p>
          </p:txBody>
        </p:sp>
      </p:grpSp>
      <p:pic>
        <p:nvPicPr>
          <p:cNvPr id="11" name="Obrázek 10" descr="Obsah obrázku venku, sport, lyžování, sníh&#10;&#10;Obsah generovaný pomocí AI může být nesprávný.">
            <a:extLst>
              <a:ext uri="{FF2B5EF4-FFF2-40B4-BE49-F238E27FC236}">
                <a16:creationId xmlns:a16="http://schemas.microsoft.com/office/drawing/2014/main" id="{F5085D32-F3CA-107A-DEB1-F36A530E036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6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černá, tma">
            <a:extLst>
              <a:ext uri="{FF2B5EF4-FFF2-40B4-BE49-F238E27FC236}">
                <a16:creationId xmlns:a16="http://schemas.microsoft.com/office/drawing/2014/main" id="{5DF66819-E870-9C30-7750-6A9EDA369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220725"/>
            <a:ext cx="10905066" cy="4416548"/>
          </a:xfrm>
          <a:prstGeom prst="rect">
            <a:avLst/>
          </a:prstGeom>
        </p:spPr>
      </p:pic>
      <p:pic>
        <p:nvPicPr>
          <p:cNvPr id="12" name="Obrázek 11" descr="Obsah obrázku venku, osoba, lidé, skupina">
            <a:extLst>
              <a:ext uri="{FF2B5EF4-FFF2-40B4-BE49-F238E27FC236}">
                <a16:creationId xmlns:a16="http://schemas.microsoft.com/office/drawing/2014/main" id="{9A0D7E9E-AA0A-D567-1D96-51D8B08FD3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22" r="549"/>
          <a:stretch/>
        </p:blipFill>
        <p:spPr>
          <a:xfrm>
            <a:off x="5033903" y="2249999"/>
            <a:ext cx="2359403" cy="2358000"/>
          </a:xfrm>
          <a:prstGeom prst="rect">
            <a:avLst/>
          </a:prstGeom>
          <a:effectLst/>
        </p:spPr>
      </p:pic>
      <p:pic>
        <p:nvPicPr>
          <p:cNvPr id="5" name="Obrázek 4" descr="Obsah obrázku venku, sníh, zima, mrazivé počasí&#10;&#10;Popis byl vytvořen automaticky">
            <a:extLst>
              <a:ext uri="{FF2B5EF4-FFF2-40B4-BE49-F238E27FC236}">
                <a16:creationId xmlns:a16="http://schemas.microsoft.com/office/drawing/2014/main" id="{6C4158AB-861B-09C3-23C6-C89066F430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65"/>
          <a:stretch>
            <a:fillRect/>
          </a:stretch>
        </p:blipFill>
        <p:spPr>
          <a:xfrm>
            <a:off x="0" y="0"/>
            <a:ext cx="12193200" cy="6856169"/>
          </a:xfrm>
          <a:prstGeom prst="rect">
            <a:avLst/>
          </a:prstGeom>
        </p:spPr>
      </p:pic>
      <p:sp>
        <p:nvSpPr>
          <p:cNvPr id="4" name="Nadpis 4">
            <a:extLst>
              <a:ext uri="{FF2B5EF4-FFF2-40B4-BE49-F238E27FC236}">
                <a16:creationId xmlns:a16="http://schemas.microsoft.com/office/drawing/2014/main" id="{74F97E12-2719-396D-AA79-CF4638972C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3200" cy="6858000"/>
          </a:xfrm>
          <a:prstGeom prst="rect">
            <a:avLst/>
          </a:prstGeom>
          <a:noFill/>
        </p:spPr>
        <p:txBody>
          <a:bodyPr vert="horz" lIns="612000" tIns="468000" rIns="7200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cs-CZ" sz="9600" dirty="0">
                <a:effectLst>
                  <a:glow rad="101600">
                    <a:schemeClr val="bg1"/>
                  </a:glow>
                </a:effectLst>
              </a:rPr>
              <a:t>Děkuji </a:t>
            </a:r>
            <a:br>
              <a:rPr lang="cs-CZ" sz="9600" dirty="0">
                <a:effectLst>
                  <a:glow rad="101600">
                    <a:schemeClr val="bg1"/>
                  </a:glow>
                </a:effectLst>
              </a:rPr>
            </a:br>
            <a:r>
              <a:rPr lang="cs-CZ" sz="9600" dirty="0">
                <a:effectLst>
                  <a:glow rad="101600">
                    <a:schemeClr val="bg1"/>
                  </a:glow>
                </a:effectLst>
              </a:rPr>
              <a:t>za pozornost</a:t>
            </a:r>
          </a:p>
          <a:p>
            <a:pPr lvl="0">
              <a:lnSpc>
                <a:spcPct val="70000"/>
              </a:lnSpc>
              <a:spcBef>
                <a:spcPts val="19400"/>
              </a:spcBef>
            </a:pPr>
            <a:r>
              <a:rPr lang="cs-CZ" sz="2400" spc="0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ea typeface="+mn-ea"/>
                <a:cs typeface="+mn-cs"/>
              </a:rPr>
              <a:t>Ing. Katarína KOŇAŘÍKOVÁ</a:t>
            </a:r>
          </a:p>
          <a:p>
            <a:pPr lvl="0">
              <a:lnSpc>
                <a:spcPct val="70000"/>
              </a:lnSpc>
              <a:spcBef>
                <a:spcPts val="1000"/>
              </a:spcBef>
            </a:pPr>
            <a:r>
              <a:rPr lang="cs-CZ" sz="2400" b="0" spc="0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ea typeface="+mn-ea"/>
                <a:cs typeface="+mn-cs"/>
              </a:rPr>
              <a:t>Odbor strategického rozvoje kraje</a:t>
            </a:r>
          </a:p>
          <a:p>
            <a:pPr lvl="0">
              <a:lnSpc>
                <a:spcPct val="60000"/>
              </a:lnSpc>
              <a:spcBef>
                <a:spcPts val="1000"/>
              </a:spcBef>
            </a:pPr>
            <a:r>
              <a:rPr lang="cs-CZ" sz="2400" b="0" spc="0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ea typeface="+mn-ea"/>
                <a:cs typeface="+mn-cs"/>
              </a:rPr>
              <a:t>Telefon:  577 043 416  </a:t>
            </a:r>
          </a:p>
          <a:p>
            <a:pPr lvl="0">
              <a:lnSpc>
                <a:spcPct val="60000"/>
              </a:lnSpc>
              <a:spcBef>
                <a:spcPts val="1000"/>
              </a:spcBef>
            </a:pPr>
            <a:r>
              <a:rPr lang="cs-CZ" sz="2400" b="0" spc="0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ea typeface="+mn-ea"/>
                <a:cs typeface="+mn-cs"/>
              </a:rPr>
              <a:t>Email: </a:t>
            </a:r>
            <a:r>
              <a:rPr lang="cs-CZ" sz="2400" b="0" u="sng" spc="0" dirty="0">
                <a:solidFill>
                  <a:srgbClr val="5B9BD5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ea typeface="+mn-ea"/>
                <a:cs typeface="+mn-cs"/>
              </a:rPr>
              <a:t>katarina.konarikova@zlinskykraj.cz</a:t>
            </a:r>
          </a:p>
          <a:p>
            <a:pPr>
              <a:lnSpc>
                <a:spcPct val="70000"/>
              </a:lnSpc>
            </a:pPr>
            <a:endParaRPr lang="cs-CZ" sz="9600" dirty="0">
              <a:effectLst/>
            </a:endParaRPr>
          </a:p>
        </p:txBody>
      </p:sp>
      <p:pic>
        <p:nvPicPr>
          <p:cNvPr id="2" name="Obrázek 1" descr="Obsah obrázku osoba, oblečení, lyže, lyžování&#10;&#10;Popis byl vytvořen automaticky">
            <a:extLst>
              <a:ext uri="{FF2B5EF4-FFF2-40B4-BE49-F238E27FC236}">
                <a16:creationId xmlns:a16="http://schemas.microsoft.com/office/drawing/2014/main" id="{35CFABCF-9691-F0CC-5182-0828509551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3420"/>
          <a:stretch/>
        </p:blipFill>
        <p:spPr>
          <a:xfrm rot="1620000">
            <a:off x="-525600" y="2196000"/>
            <a:ext cx="4116475" cy="6336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9B4AB9F-CF14-E579-D323-19D0D51E2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</p:spPr>
      </p:pic>
      <p:sp>
        <p:nvSpPr>
          <p:cNvPr id="15" name="Nadpis 4">
            <a:extLst>
              <a:ext uri="{FF2B5EF4-FFF2-40B4-BE49-F238E27FC236}">
                <a16:creationId xmlns:a16="http://schemas.microsoft.com/office/drawing/2014/main" id="{58491637-0083-E937-1B43-5DEE752D756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FFD900"/>
          </a:solidFill>
        </p:spPr>
        <p:txBody>
          <a:bodyPr vert="horz" lIns="612000" tIns="468000" rIns="7200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1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cs-CZ" sz="9600" dirty="0">
                <a:effectLst/>
              </a:rPr>
              <a:t>Děkuji </a:t>
            </a:r>
            <a:br>
              <a:rPr lang="cs-CZ" sz="9600" dirty="0">
                <a:effectLst/>
              </a:rPr>
            </a:br>
            <a:r>
              <a:rPr lang="cs-CZ" sz="9600" dirty="0">
                <a:effectLst/>
              </a:rPr>
              <a:t>za pozornost</a:t>
            </a:r>
          </a:p>
          <a:p>
            <a:pPr lvl="0">
              <a:lnSpc>
                <a:spcPct val="70000"/>
              </a:lnSpc>
              <a:spcBef>
                <a:spcPts val="19400"/>
              </a:spcBef>
            </a:pPr>
            <a:r>
              <a:rPr lang="cs-CZ" sz="2400" spc="0" dirty="0">
                <a:solidFill>
                  <a:prstClr val="black"/>
                </a:solidFill>
                <a:effectLst/>
                <a:ea typeface="+mn-ea"/>
                <a:cs typeface="+mn-cs"/>
              </a:rPr>
              <a:t>Ing. Katarína KOŇAŘÍKOVÁ</a:t>
            </a:r>
          </a:p>
          <a:p>
            <a:pPr lvl="0">
              <a:lnSpc>
                <a:spcPct val="70000"/>
              </a:lnSpc>
              <a:spcBef>
                <a:spcPts val="1000"/>
              </a:spcBef>
            </a:pPr>
            <a:r>
              <a:rPr lang="cs-CZ" sz="2400" b="0" spc="0" dirty="0">
                <a:solidFill>
                  <a:prstClr val="black"/>
                </a:solidFill>
                <a:effectLst/>
                <a:ea typeface="+mn-ea"/>
                <a:cs typeface="+mn-cs"/>
              </a:rPr>
              <a:t>Odbor strategického rozvoje kraje</a:t>
            </a:r>
          </a:p>
          <a:p>
            <a:pPr lvl="0">
              <a:lnSpc>
                <a:spcPct val="60000"/>
              </a:lnSpc>
              <a:spcBef>
                <a:spcPts val="1000"/>
              </a:spcBef>
            </a:pPr>
            <a:r>
              <a:rPr lang="cs-CZ" sz="2400" b="0" spc="0" dirty="0">
                <a:solidFill>
                  <a:prstClr val="black"/>
                </a:solidFill>
                <a:effectLst/>
                <a:ea typeface="+mn-ea"/>
                <a:cs typeface="+mn-cs"/>
              </a:rPr>
              <a:t>Telefon:  577 043 416  </a:t>
            </a:r>
          </a:p>
          <a:p>
            <a:pPr lvl="0">
              <a:lnSpc>
                <a:spcPct val="60000"/>
              </a:lnSpc>
              <a:spcBef>
                <a:spcPts val="1000"/>
              </a:spcBef>
            </a:pPr>
            <a:r>
              <a:rPr lang="cs-CZ" sz="2400" b="0" spc="0" dirty="0">
                <a:solidFill>
                  <a:prstClr val="black"/>
                </a:solidFill>
                <a:effectLst/>
                <a:ea typeface="+mn-ea"/>
                <a:cs typeface="+mn-cs"/>
              </a:rPr>
              <a:t>Email: </a:t>
            </a:r>
            <a:r>
              <a:rPr lang="cs-CZ" sz="2400" b="0" u="sng" spc="0" dirty="0">
                <a:solidFill>
                  <a:srgbClr val="5B9BD5">
                    <a:lumMod val="50000"/>
                  </a:srgbClr>
                </a:solidFill>
                <a:effectLst/>
                <a:ea typeface="+mn-ea"/>
                <a:cs typeface="+mn-cs"/>
              </a:rPr>
              <a:t>katarina.konarikova@zlinskykraj.cz</a:t>
            </a:r>
          </a:p>
          <a:p>
            <a:pPr>
              <a:lnSpc>
                <a:spcPct val="70000"/>
              </a:lnSpc>
            </a:pPr>
            <a:endParaRPr lang="cs-CZ" sz="9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0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1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49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1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1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10"/>
                            </p:stCondLst>
                            <p:childTnLst>
                              <p:par>
                                <p:cTn id="35" presetID="42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3370</TotalTime>
  <Words>281</Words>
  <Application>Microsoft Office PowerPoint</Application>
  <PresentationFormat>Širokoúhlá obrazovka</PresentationFormat>
  <Paragraphs>50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Arial</vt:lpstr>
      <vt:lpstr>Arial Black</vt:lpstr>
      <vt:lpstr>Calibri</vt:lpstr>
      <vt:lpstr>Degular</vt:lpstr>
      <vt:lpstr>Wingdings</vt:lpstr>
      <vt:lpstr>Motiv Office</vt:lpstr>
      <vt:lpstr>Prezentace aplikace PowerPoint</vt:lpstr>
      <vt:lpstr>Alokace programu a způsobilí žadatelé</vt:lpstr>
      <vt:lpstr>Výše dotace</vt:lpstr>
      <vt:lpstr>Způsobilé výdaje</vt:lpstr>
      <vt:lpstr>Výstup projektu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Zajištění veřejné dopravy ZK od 15.12.2019</dc:title>
  <dc:creator>Quang Milan Nguyen</dc:creator>
  <cp:lastModifiedBy>Marek Tomáš</cp:lastModifiedBy>
  <cp:revision>20</cp:revision>
  <dcterms:created xsi:type="dcterms:W3CDTF">2021-08-21T22:30:26Z</dcterms:created>
  <dcterms:modified xsi:type="dcterms:W3CDTF">2026-01-06T17:28:53Z</dcterms:modified>
</cp:coreProperties>
</file>