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311" r:id="rId3"/>
    <p:sldId id="404" r:id="rId4"/>
    <p:sldId id="369" r:id="rId5"/>
    <p:sldId id="398" r:id="rId6"/>
    <p:sldId id="361" r:id="rId7"/>
    <p:sldId id="373" r:id="rId8"/>
    <p:sldId id="262" r:id="rId9"/>
    <p:sldId id="326" r:id="rId10"/>
    <p:sldId id="335" r:id="rId11"/>
    <p:sldId id="368" r:id="rId12"/>
    <p:sldId id="291" r:id="rId13"/>
    <p:sldId id="304" r:id="rId14"/>
    <p:sldId id="333" r:id="rId15"/>
    <p:sldId id="401" r:id="rId16"/>
    <p:sldId id="325" r:id="rId17"/>
    <p:sldId id="345" r:id="rId18"/>
    <p:sldId id="342" r:id="rId19"/>
    <p:sldId id="402" r:id="rId20"/>
    <p:sldId id="365" r:id="rId21"/>
    <p:sldId id="403" r:id="rId22"/>
    <p:sldId id="405" r:id="rId23"/>
    <p:sldId id="406" r:id="rId24"/>
    <p:sldId id="366" r:id="rId25"/>
    <p:sldId id="268" r:id="rId26"/>
    <p:sldId id="269" r:id="rId27"/>
  </p:sldIdLst>
  <p:sldSz cx="12192000" cy="6858000"/>
  <p:notesSz cx="6858000" cy="9144000"/>
  <p:embeddedFontLst>
    <p:embeddedFont>
      <p:font typeface="Be Vietnam Pro" pitchFamily="2" charset="0"/>
      <p:regular r:id="rId29"/>
      <p:italic r:id="rId30"/>
    </p:embeddedFont>
    <p:embeddedFont>
      <p:font typeface="Be Vietnam Pro Black" pitchFamily="2" charset="0"/>
      <p:bold r:id="rId31"/>
      <p:italic r:id="rId32"/>
      <p:boldItalic r:id="rId33"/>
    </p:embeddedFont>
    <p:embeddedFont>
      <p:font typeface="Be Vietnam Pro ExtraBold" pitchFamily="2" charset="0"/>
      <p:bold r:id="rId34"/>
    </p:embeddedFont>
    <p:embeddedFont>
      <p:font typeface="Be Vietnam Pro Light" pitchFamily="2" charset="0"/>
      <p:regular r:id="rId35"/>
    </p:embeddedFont>
    <p:embeddedFont>
      <p:font typeface="Be Vietnam Pro Medium" pitchFamily="2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lip Kučera" initials="" lastIdx="1" clrIdx="0"/>
  <p:cmAuthor id="1" name="Lucie Jungwiertová | České priority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99D3"/>
    <a:srgbClr val="59595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86"/>
    <p:restoredTop sz="94830"/>
  </p:normalViewPr>
  <p:slideViewPr>
    <p:cSldViewPr snapToGrid="0">
      <p:cViewPr varScale="1">
        <p:scale>
          <a:sx n="81" d="100"/>
          <a:sy n="81" d="100"/>
        </p:scale>
        <p:origin x="208" y="10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47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Z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Z"/>
          </a:p>
        </p:txBody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7992372A-BE3E-E3A9-BF85-57010F7DA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5720d3b0b_1_115:notes">
            <a:extLst>
              <a:ext uri="{FF2B5EF4-FFF2-40B4-BE49-F238E27FC236}">
                <a16:creationId xmlns:a16="http://schemas.microsoft.com/office/drawing/2014/main" id="{BED4188C-9782-9B5D-1B6A-B40F0D89AA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5720d3b0b_1_115:notes">
            <a:extLst>
              <a:ext uri="{FF2B5EF4-FFF2-40B4-BE49-F238E27FC236}">
                <a16:creationId xmlns:a16="http://schemas.microsoft.com/office/drawing/2014/main" id="{00173ACB-124A-B969-FCC7-C5C642B197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g355720d3b0b_1_115:notes">
            <a:extLst>
              <a:ext uri="{FF2B5EF4-FFF2-40B4-BE49-F238E27FC236}">
                <a16:creationId xmlns:a16="http://schemas.microsoft.com/office/drawing/2014/main" id="{1E9ADC33-C695-937A-E96E-D77EA56F7E6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045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CE1A2F1E-783C-E505-1048-A6CDC4B2C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5720d3b0b_1_115:notes">
            <a:extLst>
              <a:ext uri="{FF2B5EF4-FFF2-40B4-BE49-F238E27FC236}">
                <a16:creationId xmlns:a16="http://schemas.microsoft.com/office/drawing/2014/main" id="{20B2B489-80D2-DC14-E81C-AF7511C181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5720d3b0b_1_115:notes">
            <a:extLst>
              <a:ext uri="{FF2B5EF4-FFF2-40B4-BE49-F238E27FC236}">
                <a16:creationId xmlns:a16="http://schemas.microsoft.com/office/drawing/2014/main" id="{9C78E0A0-23E7-BB71-D061-73A7ECC15A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g355720d3b0b_1_115:notes">
            <a:extLst>
              <a:ext uri="{FF2B5EF4-FFF2-40B4-BE49-F238E27FC236}">
                <a16:creationId xmlns:a16="http://schemas.microsoft.com/office/drawing/2014/main" id="{374ED38C-C2F0-1757-B099-E6D196B6494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3600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B05A99A3-8DBC-B3F0-573A-1AFF82495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5720d3b0b_1_115:notes">
            <a:extLst>
              <a:ext uri="{FF2B5EF4-FFF2-40B4-BE49-F238E27FC236}">
                <a16:creationId xmlns:a16="http://schemas.microsoft.com/office/drawing/2014/main" id="{FD57CB7C-B14E-28CD-3A66-5AD6FDF125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5720d3b0b_1_115:notes">
            <a:extLst>
              <a:ext uri="{FF2B5EF4-FFF2-40B4-BE49-F238E27FC236}">
                <a16:creationId xmlns:a16="http://schemas.microsoft.com/office/drawing/2014/main" id="{23A281D2-C7FC-652A-1C27-15D20F9EA8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55720d3b0b_1_115:notes">
            <a:extLst>
              <a:ext uri="{FF2B5EF4-FFF2-40B4-BE49-F238E27FC236}">
                <a16:creationId xmlns:a16="http://schemas.microsoft.com/office/drawing/2014/main" id="{AC540C9F-1DEF-5DBD-643F-2B8A3A691B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7684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E4E98177-5E6E-F34B-40F9-FF63AF237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5720d3b0b_1_115:notes">
            <a:extLst>
              <a:ext uri="{FF2B5EF4-FFF2-40B4-BE49-F238E27FC236}">
                <a16:creationId xmlns:a16="http://schemas.microsoft.com/office/drawing/2014/main" id="{1C7A27A3-68E0-3EEA-60D7-C9C8E72100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5720d3b0b_1_115:notes">
            <a:extLst>
              <a:ext uri="{FF2B5EF4-FFF2-40B4-BE49-F238E27FC236}">
                <a16:creationId xmlns:a16="http://schemas.microsoft.com/office/drawing/2014/main" id="{C97DF747-58BC-3DF4-60E9-0C62913EA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g355720d3b0b_1_115:notes">
            <a:extLst>
              <a:ext uri="{FF2B5EF4-FFF2-40B4-BE49-F238E27FC236}">
                <a16:creationId xmlns:a16="http://schemas.microsoft.com/office/drawing/2014/main" id="{2794611E-614F-316B-BDCB-25973DF268F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1277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D34A53EB-2843-A58A-0D3F-4BC8E482A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5720d3b0b_1_115:notes">
            <a:extLst>
              <a:ext uri="{FF2B5EF4-FFF2-40B4-BE49-F238E27FC236}">
                <a16:creationId xmlns:a16="http://schemas.microsoft.com/office/drawing/2014/main" id="{D24BA580-A18A-C888-4577-57CA2E42A3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5720d3b0b_1_115:notes">
            <a:extLst>
              <a:ext uri="{FF2B5EF4-FFF2-40B4-BE49-F238E27FC236}">
                <a16:creationId xmlns:a16="http://schemas.microsoft.com/office/drawing/2014/main" id="{4156BFC6-0CCF-1564-8C6C-5E06ED2032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g355720d3b0b_1_115:notes">
            <a:extLst>
              <a:ext uri="{FF2B5EF4-FFF2-40B4-BE49-F238E27FC236}">
                <a16:creationId xmlns:a16="http://schemas.microsoft.com/office/drawing/2014/main" id="{8854332F-F9B1-BE57-8C11-1EF815B01C1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0874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BCB14F75-D099-9DAF-CBC2-CC3F47D7F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5720d3b0b_1_115:notes">
            <a:extLst>
              <a:ext uri="{FF2B5EF4-FFF2-40B4-BE49-F238E27FC236}">
                <a16:creationId xmlns:a16="http://schemas.microsoft.com/office/drawing/2014/main" id="{B1DDDE84-0D69-23FA-BB15-FABB2E4D15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5720d3b0b_1_115:notes">
            <a:extLst>
              <a:ext uri="{FF2B5EF4-FFF2-40B4-BE49-F238E27FC236}">
                <a16:creationId xmlns:a16="http://schemas.microsoft.com/office/drawing/2014/main" id="{1389AB4D-3761-F2AE-6219-670ABD33FE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55720d3b0b_1_115:notes">
            <a:extLst>
              <a:ext uri="{FF2B5EF4-FFF2-40B4-BE49-F238E27FC236}">
                <a16:creationId xmlns:a16="http://schemas.microsoft.com/office/drawing/2014/main" id="{CAB566E9-34A5-8D7E-4731-2451331DA1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227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B9F2D236-834B-2BBA-BEBE-80DDA6D0E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5720d3b0b_1_115:notes">
            <a:extLst>
              <a:ext uri="{FF2B5EF4-FFF2-40B4-BE49-F238E27FC236}">
                <a16:creationId xmlns:a16="http://schemas.microsoft.com/office/drawing/2014/main" id="{45FA2291-22AE-74A8-86BA-654CCD3B68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5720d3b0b_1_115:notes">
            <a:extLst>
              <a:ext uri="{FF2B5EF4-FFF2-40B4-BE49-F238E27FC236}">
                <a16:creationId xmlns:a16="http://schemas.microsoft.com/office/drawing/2014/main" id="{FE12D591-1164-6533-36C9-3ED65ABAE2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g355720d3b0b_1_115:notes">
            <a:extLst>
              <a:ext uri="{FF2B5EF4-FFF2-40B4-BE49-F238E27FC236}">
                <a16:creationId xmlns:a16="http://schemas.microsoft.com/office/drawing/2014/main" id="{C986DE54-CC66-9567-BAFA-6449EF3F2B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01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CD5C6828-22CE-2ABF-D82F-8B3730089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5720d3b0b_1_115:notes">
            <a:extLst>
              <a:ext uri="{FF2B5EF4-FFF2-40B4-BE49-F238E27FC236}">
                <a16:creationId xmlns:a16="http://schemas.microsoft.com/office/drawing/2014/main" id="{8A108ADC-A590-B26B-17BB-7BB74E4D37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5720d3b0b_1_115:notes">
            <a:extLst>
              <a:ext uri="{FF2B5EF4-FFF2-40B4-BE49-F238E27FC236}">
                <a16:creationId xmlns:a16="http://schemas.microsoft.com/office/drawing/2014/main" id="{0DE80FFF-2A2A-1A5D-440E-824F242A4A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g355720d3b0b_1_115:notes">
            <a:extLst>
              <a:ext uri="{FF2B5EF4-FFF2-40B4-BE49-F238E27FC236}">
                <a16:creationId xmlns:a16="http://schemas.microsoft.com/office/drawing/2014/main" id="{5C038C23-CD7C-4F31-FCE5-5A8FE9E853C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9785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9F851F00-4BC8-EC67-6C85-47CFA08B2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5720d3b0b_1_115:notes">
            <a:extLst>
              <a:ext uri="{FF2B5EF4-FFF2-40B4-BE49-F238E27FC236}">
                <a16:creationId xmlns:a16="http://schemas.microsoft.com/office/drawing/2014/main" id="{2A1DD3C7-7D1A-AD42-7EF1-C2173C6C62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5720d3b0b_1_115:notes">
            <a:extLst>
              <a:ext uri="{FF2B5EF4-FFF2-40B4-BE49-F238E27FC236}">
                <a16:creationId xmlns:a16="http://schemas.microsoft.com/office/drawing/2014/main" id="{581361D0-916B-3971-E735-D908859D7D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g355720d3b0b_1_115:notes">
            <a:extLst>
              <a:ext uri="{FF2B5EF4-FFF2-40B4-BE49-F238E27FC236}">
                <a16:creationId xmlns:a16="http://schemas.microsoft.com/office/drawing/2014/main" id="{C1038991-24D3-4D48-EEC8-7D0292CFDC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194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762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CEA5A5CB-2A11-8363-3EC3-3BCDDE598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5720d3b0b_1_115:notes">
            <a:extLst>
              <a:ext uri="{FF2B5EF4-FFF2-40B4-BE49-F238E27FC236}">
                <a16:creationId xmlns:a16="http://schemas.microsoft.com/office/drawing/2014/main" id="{C45DFA43-D7C1-92DA-5857-67458BCB37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CZ"/>
          </a:p>
        </p:txBody>
      </p:sp>
      <p:sp>
        <p:nvSpPr>
          <p:cNvPr id="132" name="Google Shape;132;g355720d3b0b_1_115:notes">
            <a:extLst>
              <a:ext uri="{FF2B5EF4-FFF2-40B4-BE49-F238E27FC236}">
                <a16:creationId xmlns:a16="http://schemas.microsoft.com/office/drawing/2014/main" id="{CE72158D-D29C-392B-828E-B98B5226D9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55720d3b0b_1_115:notes">
            <a:extLst>
              <a:ext uri="{FF2B5EF4-FFF2-40B4-BE49-F238E27FC236}">
                <a16:creationId xmlns:a16="http://schemas.microsoft.com/office/drawing/2014/main" id="{8AA23C6F-757A-954B-68F4-9A4BB339E8A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64620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12065B43-E33C-61BA-87A4-D3A3EA5EE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5720d3b0b_1_115:notes">
            <a:extLst>
              <a:ext uri="{FF2B5EF4-FFF2-40B4-BE49-F238E27FC236}">
                <a16:creationId xmlns:a16="http://schemas.microsoft.com/office/drawing/2014/main" id="{4163F87C-33F5-D4E3-5A42-DAB136BA88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5720d3b0b_1_115:notes">
            <a:extLst>
              <a:ext uri="{FF2B5EF4-FFF2-40B4-BE49-F238E27FC236}">
                <a16:creationId xmlns:a16="http://schemas.microsoft.com/office/drawing/2014/main" id="{FD3B3742-BD35-E775-86A1-DCD814601B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55720d3b0b_1_115:notes">
            <a:extLst>
              <a:ext uri="{FF2B5EF4-FFF2-40B4-BE49-F238E27FC236}">
                <a16:creationId xmlns:a16="http://schemas.microsoft.com/office/drawing/2014/main" id="{AA83C7EA-3835-382F-15D7-9F8E20EFEA5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011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538A4805-21C6-AAA7-3EA5-D431A8D68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5720d3b0b_1_115:notes">
            <a:extLst>
              <a:ext uri="{FF2B5EF4-FFF2-40B4-BE49-F238E27FC236}">
                <a16:creationId xmlns:a16="http://schemas.microsoft.com/office/drawing/2014/main" id="{902E1EF4-D6D9-5CD2-3F73-F4819E0BAB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5720d3b0b_1_115:notes">
            <a:extLst>
              <a:ext uri="{FF2B5EF4-FFF2-40B4-BE49-F238E27FC236}">
                <a16:creationId xmlns:a16="http://schemas.microsoft.com/office/drawing/2014/main" id="{90AD6FC5-8946-8F46-0599-01DC238A01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55720d3b0b_1_115:notes">
            <a:extLst>
              <a:ext uri="{FF2B5EF4-FFF2-40B4-BE49-F238E27FC236}">
                <a16:creationId xmlns:a16="http://schemas.microsoft.com/office/drawing/2014/main" id="{413D306E-ED23-DB99-737A-E53E223FA5B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816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665DF435-FDB4-D7A7-7167-4D20E92C2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5720d3b0b_1_115:notes">
            <a:extLst>
              <a:ext uri="{FF2B5EF4-FFF2-40B4-BE49-F238E27FC236}">
                <a16:creationId xmlns:a16="http://schemas.microsoft.com/office/drawing/2014/main" id="{B745435D-F975-AEE0-25FA-13B365CF8F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5720d3b0b_1_115:notes">
            <a:extLst>
              <a:ext uri="{FF2B5EF4-FFF2-40B4-BE49-F238E27FC236}">
                <a16:creationId xmlns:a16="http://schemas.microsoft.com/office/drawing/2014/main" id="{1F1ADCF3-5C5C-14C4-8C98-8AEF8030D7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55720d3b0b_1_115:notes">
            <a:extLst>
              <a:ext uri="{FF2B5EF4-FFF2-40B4-BE49-F238E27FC236}">
                <a16:creationId xmlns:a16="http://schemas.microsoft.com/office/drawing/2014/main" id="{6055CF98-E793-1E12-20AE-B232EB1B22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1137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D8386FCE-7573-DBB2-5E95-3C973264C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5720d3b0b_1_115:notes">
            <a:extLst>
              <a:ext uri="{FF2B5EF4-FFF2-40B4-BE49-F238E27FC236}">
                <a16:creationId xmlns:a16="http://schemas.microsoft.com/office/drawing/2014/main" id="{FAEDED73-3145-04FB-D88F-7EAB34B245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5720d3b0b_1_115:notes">
            <a:extLst>
              <a:ext uri="{FF2B5EF4-FFF2-40B4-BE49-F238E27FC236}">
                <a16:creationId xmlns:a16="http://schemas.microsoft.com/office/drawing/2014/main" id="{F289C9CC-053B-25E9-1CF5-2EFEB6EEE0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55720d3b0b_1_115:notes">
            <a:extLst>
              <a:ext uri="{FF2B5EF4-FFF2-40B4-BE49-F238E27FC236}">
                <a16:creationId xmlns:a16="http://schemas.microsoft.com/office/drawing/2014/main" id="{B617A69F-4F3F-A53C-E418-BE5ECD6CC6F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099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715314C5-EA72-A433-2311-CAFA4027C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5720d3b0b_1_115:notes">
            <a:extLst>
              <a:ext uri="{FF2B5EF4-FFF2-40B4-BE49-F238E27FC236}">
                <a16:creationId xmlns:a16="http://schemas.microsoft.com/office/drawing/2014/main" id="{37F22E22-C3FD-0E71-239E-B4B86104B3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5720d3b0b_1_115:notes">
            <a:extLst>
              <a:ext uri="{FF2B5EF4-FFF2-40B4-BE49-F238E27FC236}">
                <a16:creationId xmlns:a16="http://schemas.microsoft.com/office/drawing/2014/main" id="{03150084-02F7-AF06-F51E-5945197942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55720d3b0b_1_115:notes">
            <a:extLst>
              <a:ext uri="{FF2B5EF4-FFF2-40B4-BE49-F238E27FC236}">
                <a16:creationId xmlns:a16="http://schemas.microsoft.com/office/drawing/2014/main" id="{C6170B1E-726D-F784-4C34-E2660E2683A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2791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Z"/>
          </a:p>
        </p:txBody>
      </p:sp>
      <p:sp>
        <p:nvSpPr>
          <p:cNvPr id="278" name="Google Shape;27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Z"/>
          </a:p>
        </p:txBody>
      </p:sp>
      <p:sp>
        <p:nvSpPr>
          <p:cNvPr id="287" name="Google Shape;28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94BF1B10-9B99-CD9F-774A-7C4FA06B2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5720d3b0b_1_115:notes">
            <a:extLst>
              <a:ext uri="{FF2B5EF4-FFF2-40B4-BE49-F238E27FC236}">
                <a16:creationId xmlns:a16="http://schemas.microsoft.com/office/drawing/2014/main" id="{B7B1ED91-B810-E038-151B-4D477FF4A3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CZ"/>
          </a:p>
        </p:txBody>
      </p:sp>
      <p:sp>
        <p:nvSpPr>
          <p:cNvPr id="132" name="Google Shape;132;g355720d3b0b_1_115:notes">
            <a:extLst>
              <a:ext uri="{FF2B5EF4-FFF2-40B4-BE49-F238E27FC236}">
                <a16:creationId xmlns:a16="http://schemas.microsoft.com/office/drawing/2014/main" id="{E65CB63E-8147-1F6A-173B-15DE94DEAD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55720d3b0b_1_115:notes">
            <a:extLst>
              <a:ext uri="{FF2B5EF4-FFF2-40B4-BE49-F238E27FC236}">
                <a16:creationId xmlns:a16="http://schemas.microsoft.com/office/drawing/2014/main" id="{DA665456-8460-0107-70B9-FC2F61EB0D1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1300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968027D5-F50B-75A1-192D-5990CDFE1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5720d3b0b_1_115:notes">
            <a:extLst>
              <a:ext uri="{FF2B5EF4-FFF2-40B4-BE49-F238E27FC236}">
                <a16:creationId xmlns:a16="http://schemas.microsoft.com/office/drawing/2014/main" id="{E919D359-B414-5DE5-4D23-D1EFB3574A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CZ"/>
          </a:p>
        </p:txBody>
      </p:sp>
      <p:sp>
        <p:nvSpPr>
          <p:cNvPr id="132" name="Google Shape;132;g355720d3b0b_1_115:notes">
            <a:extLst>
              <a:ext uri="{FF2B5EF4-FFF2-40B4-BE49-F238E27FC236}">
                <a16:creationId xmlns:a16="http://schemas.microsoft.com/office/drawing/2014/main" id="{CB6606E4-53A0-11D0-8CA4-39CB51A0D6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55720d3b0b_1_115:notes">
            <a:extLst>
              <a:ext uri="{FF2B5EF4-FFF2-40B4-BE49-F238E27FC236}">
                <a16:creationId xmlns:a16="http://schemas.microsoft.com/office/drawing/2014/main" id="{6FF322C8-9E28-2D01-1783-7BDB18842B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467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2BEBE94E-FDF7-D3C9-00D1-F88F60830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5720d3b0b_1_115:notes">
            <a:extLst>
              <a:ext uri="{FF2B5EF4-FFF2-40B4-BE49-F238E27FC236}">
                <a16:creationId xmlns:a16="http://schemas.microsoft.com/office/drawing/2014/main" id="{AA48B82F-AE74-EC07-EEB7-3C1F8AC99D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5720d3b0b_1_115:notes">
            <a:extLst>
              <a:ext uri="{FF2B5EF4-FFF2-40B4-BE49-F238E27FC236}">
                <a16:creationId xmlns:a16="http://schemas.microsoft.com/office/drawing/2014/main" id="{EBCF309C-D987-835E-406B-17C740F1C6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55720d3b0b_1_115:notes">
            <a:extLst>
              <a:ext uri="{FF2B5EF4-FFF2-40B4-BE49-F238E27FC236}">
                <a16:creationId xmlns:a16="http://schemas.microsoft.com/office/drawing/2014/main" id="{942A7E16-9C1E-35CD-F35E-6EF6DE870B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1503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07985889-63CB-3E44-E4D3-D9C525E35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5720d3b0b_1_115:notes">
            <a:extLst>
              <a:ext uri="{FF2B5EF4-FFF2-40B4-BE49-F238E27FC236}">
                <a16:creationId xmlns:a16="http://schemas.microsoft.com/office/drawing/2014/main" id="{327092E8-7E9E-AEA1-7871-3A4804EE10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5720d3b0b_1_115:notes">
            <a:extLst>
              <a:ext uri="{FF2B5EF4-FFF2-40B4-BE49-F238E27FC236}">
                <a16:creationId xmlns:a16="http://schemas.microsoft.com/office/drawing/2014/main" id="{6DAC9D38-D1AD-1A03-0CCB-94CB43732A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55720d3b0b_1_115:notes">
            <a:extLst>
              <a:ext uri="{FF2B5EF4-FFF2-40B4-BE49-F238E27FC236}">
                <a16:creationId xmlns:a16="http://schemas.microsoft.com/office/drawing/2014/main" id="{7A829BFC-24CA-9AAD-24AC-AD4CE0D8946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3317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ED934885-54CD-2A89-FA1C-886D28C74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5720d3b0b_1_115:notes">
            <a:extLst>
              <a:ext uri="{FF2B5EF4-FFF2-40B4-BE49-F238E27FC236}">
                <a16:creationId xmlns:a16="http://schemas.microsoft.com/office/drawing/2014/main" id="{1C865910-B2CD-8CF4-F91E-7B79B838A3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CZ"/>
          </a:p>
        </p:txBody>
      </p:sp>
      <p:sp>
        <p:nvSpPr>
          <p:cNvPr id="132" name="Google Shape;132;g355720d3b0b_1_115:notes">
            <a:extLst>
              <a:ext uri="{FF2B5EF4-FFF2-40B4-BE49-F238E27FC236}">
                <a16:creationId xmlns:a16="http://schemas.microsoft.com/office/drawing/2014/main" id="{19920F5F-0ACC-CC3B-0BEE-B868CB80B6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55720d3b0b_1_115:notes">
            <a:extLst>
              <a:ext uri="{FF2B5EF4-FFF2-40B4-BE49-F238E27FC236}">
                <a16:creationId xmlns:a16="http://schemas.microsoft.com/office/drawing/2014/main" id="{EC7532FD-6737-B4AE-AEF4-A82B71C86C8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4584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499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1E43A428-3475-CB09-007F-6278CBB0A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>
            <a:extLst>
              <a:ext uri="{FF2B5EF4-FFF2-40B4-BE49-F238E27FC236}">
                <a16:creationId xmlns:a16="http://schemas.microsoft.com/office/drawing/2014/main" id="{9045C095-8A17-F82E-365E-D7D904B663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7:notes">
            <a:extLst>
              <a:ext uri="{FF2B5EF4-FFF2-40B4-BE49-F238E27FC236}">
                <a16:creationId xmlns:a16="http://schemas.microsoft.com/office/drawing/2014/main" id="{E7684A09-23C2-06E6-4FB3-62960C4CC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7:notes">
            <a:extLst>
              <a:ext uri="{FF2B5EF4-FFF2-40B4-BE49-F238E27FC236}">
                <a16:creationId xmlns:a16="http://schemas.microsoft.com/office/drawing/2014/main" id="{B08428CD-2229-B252-ECAB-9297EC29A3C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547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2043050"/>
            <a:ext cx="10515600" cy="24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CZ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epriority.cz/ebs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" y="0"/>
            <a:ext cx="1219203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159307"/>
            <a:ext cx="12192000" cy="74335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3"/>
          <p:cNvCxnSpPr>
            <a:cxnSpLocks/>
          </p:cNvCxnSpPr>
          <p:nvPr/>
        </p:nvCxnSpPr>
        <p:spPr>
          <a:xfrm>
            <a:off x="4032407" y="654873"/>
            <a:ext cx="0" cy="4628327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2" name="Google Shape;92;p13" title="final final final manual 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5063" y="756745"/>
            <a:ext cx="2560444" cy="195419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/>
          <p:nvPr/>
        </p:nvSpPr>
        <p:spPr>
          <a:xfrm>
            <a:off x="-13" y="6000607"/>
            <a:ext cx="12393517" cy="143461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7">
            <a:alphaModFix/>
          </a:blip>
          <a:srcRect b="13726"/>
          <a:stretch/>
        </p:blipFill>
        <p:spPr>
          <a:xfrm>
            <a:off x="2433493" y="6039945"/>
            <a:ext cx="2350881" cy="510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99305" y="6083233"/>
            <a:ext cx="1210880" cy="42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 title="LOGOLINK_SIGMA_R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5116" y="6025983"/>
            <a:ext cx="2495925" cy="6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5080002" y="915645"/>
            <a:ext cx="6355639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dirty="0">
                <a:solidFill>
                  <a:srgbClr val="FFFFFF"/>
                </a:solidFill>
                <a:latin typeface="Be Vietnam Pro Light" pitchFamily="2" charset="0"/>
                <a:ea typeface="Be Vietnam Pro"/>
                <a:cs typeface="Be Vietnam Pro"/>
                <a:sym typeface="Be Vietnam Pro"/>
              </a:rPr>
              <a:t>Projekt: </a:t>
            </a:r>
            <a:r>
              <a:rPr lang="cs-CZ" sz="2600" b="1" u="none" strike="noStrike" cap="none" dirty="0">
                <a:solidFill>
                  <a:srgbClr val="FFFFFF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Behaviorální přístupy k evidence-</a:t>
            </a:r>
            <a:r>
              <a:rPr lang="cs-CZ" sz="2600" b="1" u="none" strike="noStrike" cap="none" dirty="0" err="1">
                <a:solidFill>
                  <a:srgbClr val="FFFFFF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based</a:t>
            </a:r>
            <a:r>
              <a:rPr lang="cs-CZ" sz="2600" b="1" u="none" strike="noStrike" cap="none" dirty="0">
                <a:solidFill>
                  <a:srgbClr val="FFFFFF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 rozhodování </a:t>
            </a:r>
            <a:br>
              <a:rPr lang="cs-CZ" sz="2600" b="1" u="none" strike="noStrike" cap="none" dirty="0">
                <a:solidFill>
                  <a:srgbClr val="FFFFFF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</a:br>
            <a:r>
              <a:rPr lang="cs-CZ" sz="2600" b="1" u="none" strike="noStrike" cap="none" dirty="0">
                <a:solidFill>
                  <a:srgbClr val="FFFFFF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v Koncepci Smart </a:t>
            </a:r>
            <a:r>
              <a:rPr lang="cs-CZ" sz="2600" b="1" u="none" strike="noStrike" cap="none" dirty="0" err="1">
                <a:solidFill>
                  <a:srgbClr val="FFFFFF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Cities</a:t>
            </a:r>
            <a:endParaRPr sz="2600" b="1" dirty="0">
              <a:solidFill>
                <a:srgbClr val="FFFFFF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0" name="Google Shape;97;p13">
            <a:extLst>
              <a:ext uri="{FF2B5EF4-FFF2-40B4-BE49-F238E27FC236}">
                <a16:creationId xmlns:a16="http://schemas.microsoft.com/office/drawing/2014/main" id="{CEBD9F01-3E77-516B-A611-C3ECBE6C525C}"/>
              </a:ext>
            </a:extLst>
          </p:cNvPr>
          <p:cNvSpPr txBox="1"/>
          <p:nvPr/>
        </p:nvSpPr>
        <p:spPr>
          <a:xfrm>
            <a:off x="5080003" y="2346059"/>
            <a:ext cx="6592702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cs-CZ" sz="2600" u="none" strike="noStrike" cap="none" dirty="0">
                <a:solidFill>
                  <a:srgbClr val="FFFFFF"/>
                </a:solidFill>
                <a:latin typeface="Be Vietnam Pro Light" pitchFamily="2" charset="0"/>
                <a:ea typeface="Be Vietnam Pro"/>
                <a:cs typeface="Be Vietnam Pro"/>
                <a:sym typeface="Be Vietnam Pro"/>
              </a:rPr>
              <a:t>Workshop: </a:t>
            </a:r>
            <a:r>
              <a:rPr lang="cs-CZ" sz="2600" b="1" u="none" strike="noStrike" cap="none" dirty="0">
                <a:solidFill>
                  <a:srgbClr val="FFFFFF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Inovativní přístupy k datům ve strategickém řízení obcí a měst</a:t>
            </a:r>
          </a:p>
          <a:p>
            <a:r>
              <a:rPr lang="cs-CZ" sz="2600" b="1" u="none" strike="noStrike" cap="none" dirty="0">
                <a:solidFill>
                  <a:srgbClr val="FFFFFF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  </a:t>
            </a:r>
            <a:endParaRPr lang="cs-CZ" sz="2600" b="1" u="none" strike="noStrike" cap="none" dirty="0">
              <a:solidFill>
                <a:srgbClr val="FFFFFF"/>
              </a:solidFill>
              <a:latin typeface="Be Vietnam Pro ExtraBold" pitchFamily="2" charset="77"/>
              <a:ea typeface="Be Vietnam Pro"/>
              <a:cs typeface="Be Vietnam Pro"/>
              <a:sym typeface="Be Vietnam Pro"/>
            </a:endParaRPr>
          </a:p>
          <a:p>
            <a:pPr lvl="0"/>
            <a:r>
              <a:rPr lang="cs-CZ" sz="2600" b="1" dirty="0">
                <a:solidFill>
                  <a:srgbClr val="FFFFFF"/>
                </a:solidFill>
                <a:latin typeface="Be Vietnam Pro ExtraBold" pitchFamily="2" charset="77"/>
                <a:ea typeface="Be Vietnam Pro"/>
                <a:cs typeface="Be Vietnam Pro"/>
                <a:sym typeface="Be Vietnam Pro"/>
              </a:rPr>
              <a:t>Filip Kučera</a:t>
            </a:r>
          </a:p>
          <a:p>
            <a:pPr lvl="0"/>
            <a:r>
              <a:rPr lang="cs-CZ" sz="2600" dirty="0">
                <a:solidFill>
                  <a:srgbClr val="FFFFFF"/>
                </a:solidFill>
                <a:latin typeface="Be Vietnam Pro Light" pitchFamily="2" charset="0"/>
                <a:ea typeface="Be Vietnam Pro"/>
                <a:cs typeface="Be Vietnam Pro"/>
                <a:sym typeface="Be Vietnam Pro"/>
              </a:rPr>
              <a:t>Univerzita Tomáše Bati ve Zlíně</a:t>
            </a:r>
          </a:p>
          <a:p>
            <a:endParaRPr lang="cs-CZ" sz="2600" dirty="0">
              <a:solidFill>
                <a:srgbClr val="FFFFFF"/>
              </a:solidFill>
              <a:latin typeface="Be Vietnam Pro Light" pitchFamily="2" charset="0"/>
              <a:ea typeface="Be Vietnam Pro"/>
              <a:cs typeface="Be Vietnam Pro"/>
              <a:sym typeface="Be Vietnam Pro"/>
            </a:endParaRPr>
          </a:p>
          <a:p>
            <a:r>
              <a:rPr lang="cs-CZ" sz="2600" u="none" strike="noStrike" cap="none" dirty="0">
                <a:solidFill>
                  <a:srgbClr val="FFFFFF"/>
                </a:solidFill>
                <a:latin typeface="Be Vietnam Pro Light" pitchFamily="2" charset="0"/>
                <a:ea typeface="Be Vietnam Pro"/>
                <a:cs typeface="Be Vietnam Pro"/>
                <a:sym typeface="Be Vietnam Pro"/>
              </a:rPr>
              <a:t>Zlín, 8.1.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B60345B0-7FCD-0797-D50F-4EAE655C8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>
            <a:extLst>
              <a:ext uri="{FF2B5EF4-FFF2-40B4-BE49-F238E27FC236}">
                <a16:creationId xmlns:a16="http://schemas.microsoft.com/office/drawing/2014/main" id="{D635E1B4-7C2C-9ADA-D08B-17D3BD8F16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460938"/>
            <a:ext cx="10515600" cy="4715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r>
              <a:rPr lang="cs-CZ" sz="36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Co bylo za rok 2024 v ČR častější příčinou autonehod?  </a:t>
            </a:r>
            <a:r>
              <a:rPr lang="cs-CZ" sz="3600" b="1" dirty="0">
                <a:solidFill>
                  <a:srgbClr val="595959"/>
                </a:solidFill>
                <a:latin typeface="Be Vietnam Pro ExtraBold" pitchFamily="2" charset="77"/>
                <a:ea typeface="Be Vietnam Pro"/>
                <a:cs typeface="Be Vietnam Pro"/>
                <a:sym typeface="Be Vietnam Pro"/>
              </a:rPr>
              <a:t>Alkohol</a:t>
            </a:r>
            <a:r>
              <a:rPr lang="cs-CZ" sz="36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 za volantem nebo </a:t>
            </a:r>
            <a:r>
              <a:rPr lang="cs-CZ" sz="3600" b="1" dirty="0">
                <a:solidFill>
                  <a:srgbClr val="595959"/>
                </a:solidFill>
                <a:latin typeface="Be Vietnam Pro ExtraBold" pitchFamily="2" charset="77"/>
                <a:ea typeface="Be Vietnam Pro"/>
                <a:cs typeface="Be Vietnam Pro"/>
                <a:sym typeface="Be Vietnam Pro"/>
              </a:rPr>
              <a:t>střet vozidla se zvěří</a:t>
            </a:r>
            <a:r>
              <a:rPr lang="cs-CZ" sz="36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?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b="1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b="1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16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98D1"/>
              </a:buClr>
              <a:buSzPct val="80000"/>
              <a:buNone/>
            </a:pPr>
            <a:endParaRPr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</p:txBody>
      </p:sp>
      <p:grpSp>
        <p:nvGrpSpPr>
          <p:cNvPr id="136" name="Google Shape;136;p16">
            <a:extLst>
              <a:ext uri="{FF2B5EF4-FFF2-40B4-BE49-F238E27FC236}">
                <a16:creationId xmlns:a16="http://schemas.microsoft.com/office/drawing/2014/main" id="{AE155F31-BF54-ED0D-F63E-4089B5A4478B}"/>
              </a:ext>
            </a:extLst>
          </p:cNvPr>
          <p:cNvGrpSpPr/>
          <p:nvPr/>
        </p:nvGrpSpPr>
        <p:grpSpPr>
          <a:xfrm>
            <a:off x="838199" y="605463"/>
            <a:ext cx="9503979" cy="1062620"/>
            <a:chOff x="838200" y="605463"/>
            <a:chExt cx="5267472" cy="1062620"/>
          </a:xfrm>
        </p:grpSpPr>
        <p:sp>
          <p:nvSpPr>
            <p:cNvPr id="137" name="Google Shape;137;p16">
              <a:extLst>
                <a:ext uri="{FF2B5EF4-FFF2-40B4-BE49-F238E27FC236}">
                  <a16:creationId xmlns:a16="http://schemas.microsoft.com/office/drawing/2014/main" id="{71977ABE-E22D-56A8-C2C5-000031DD02DC}"/>
                </a:ext>
              </a:extLst>
            </p:cNvPr>
            <p:cNvSpPr txBox="1"/>
            <p:nvPr/>
          </p:nvSpPr>
          <p:spPr>
            <a:xfrm>
              <a:off x="838200" y="1114126"/>
              <a:ext cx="52578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endParaRPr lang="cs-CZ" sz="3000" b="1" dirty="0">
                <a:latin typeface="Be Vietnam Pro ExtraBold" pitchFamily="2" charset="77"/>
              </a:endParaRPr>
            </a:p>
          </p:txBody>
        </p:sp>
        <p:sp>
          <p:nvSpPr>
            <p:cNvPr id="138" name="Google Shape;138;p16">
              <a:extLst>
                <a:ext uri="{FF2B5EF4-FFF2-40B4-BE49-F238E27FC236}">
                  <a16:creationId xmlns:a16="http://schemas.microsoft.com/office/drawing/2014/main" id="{E5D0D494-072F-EE9F-2454-0F39AFBB968F}"/>
                </a:ext>
              </a:extLst>
            </p:cNvPr>
            <p:cNvSpPr txBox="1"/>
            <p:nvPr/>
          </p:nvSpPr>
          <p:spPr>
            <a:xfrm>
              <a:off x="847872" y="605463"/>
              <a:ext cx="5257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1800" dirty="0">
                  <a:solidFill>
                    <a:srgbClr val="BFBFBF"/>
                  </a:solidFill>
                  <a:latin typeface="Be Vietnam Pro Medium" pitchFamily="2" charset="77"/>
                  <a:ea typeface="Be Vietnam Pro Light"/>
                  <a:cs typeface="Be Vietnam Pro Light"/>
                  <a:sym typeface="Be Vietnam Pro Light"/>
                </a:rPr>
                <a:t>Problémy s racionálním uvažováním </a:t>
              </a:r>
              <a:endParaRPr lang="cs-CZ" sz="1800" b="1" dirty="0"/>
            </a:p>
          </p:txBody>
        </p:sp>
      </p:grpSp>
      <p:pic>
        <p:nvPicPr>
          <p:cNvPr id="139" name="Google Shape;139;p16" title="logo modre.png">
            <a:extLst>
              <a:ext uri="{FF2B5EF4-FFF2-40B4-BE49-F238E27FC236}">
                <a16:creationId xmlns:a16="http://schemas.microsoft.com/office/drawing/2014/main" id="{379246A5-D0C0-BAB2-00CE-366943D0CB8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3550" y="315747"/>
            <a:ext cx="1225425" cy="897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169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AB2721EE-AD46-D0D1-9C2E-07A34772A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>
            <a:extLst>
              <a:ext uri="{FF2B5EF4-FFF2-40B4-BE49-F238E27FC236}">
                <a16:creationId xmlns:a16="http://schemas.microsoft.com/office/drawing/2014/main" id="{55B4BF72-0376-BDFA-47FC-2469FF4C78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043050"/>
            <a:ext cx="10515600" cy="413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r>
              <a:rPr lang="cs-CZ" sz="3600" b="1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4 541 nehod - alkohol za volantem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r>
              <a:rPr lang="cs-CZ" sz="3600" b="1" u="sng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10 846 nehod - střet vozidla se zvěří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b="1" u="sng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b="1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b="1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b="1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b="1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65000"/>
              <a:buNone/>
            </a:pPr>
            <a:r>
              <a:rPr lang="cs-CZ" sz="20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Zdroj: Statistika nehodovosti Policie ČR za rok 2024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b="1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b="1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16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98D1"/>
              </a:buClr>
              <a:buSzPct val="80000"/>
              <a:buNone/>
            </a:pPr>
            <a:endParaRPr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</p:txBody>
      </p:sp>
      <p:grpSp>
        <p:nvGrpSpPr>
          <p:cNvPr id="136" name="Google Shape;136;p16">
            <a:extLst>
              <a:ext uri="{FF2B5EF4-FFF2-40B4-BE49-F238E27FC236}">
                <a16:creationId xmlns:a16="http://schemas.microsoft.com/office/drawing/2014/main" id="{8AC0A362-11B1-1401-36F6-349301815FC6}"/>
              </a:ext>
            </a:extLst>
          </p:cNvPr>
          <p:cNvGrpSpPr/>
          <p:nvPr/>
        </p:nvGrpSpPr>
        <p:grpSpPr>
          <a:xfrm>
            <a:off x="838199" y="605463"/>
            <a:ext cx="9503979" cy="1062620"/>
            <a:chOff x="838200" y="605463"/>
            <a:chExt cx="5267472" cy="1062620"/>
          </a:xfrm>
        </p:grpSpPr>
        <p:sp>
          <p:nvSpPr>
            <p:cNvPr id="137" name="Google Shape;137;p16">
              <a:extLst>
                <a:ext uri="{FF2B5EF4-FFF2-40B4-BE49-F238E27FC236}">
                  <a16:creationId xmlns:a16="http://schemas.microsoft.com/office/drawing/2014/main" id="{402D050A-DEC5-3678-9908-5D7637EBF3C5}"/>
                </a:ext>
              </a:extLst>
            </p:cNvPr>
            <p:cNvSpPr txBox="1"/>
            <p:nvPr/>
          </p:nvSpPr>
          <p:spPr>
            <a:xfrm>
              <a:off x="838200" y="1114126"/>
              <a:ext cx="52578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endParaRPr lang="cs-CZ" sz="3000" b="1" dirty="0">
                <a:latin typeface="Be Vietnam Pro ExtraBold" pitchFamily="2" charset="77"/>
              </a:endParaRPr>
            </a:p>
          </p:txBody>
        </p:sp>
        <p:sp>
          <p:nvSpPr>
            <p:cNvPr id="138" name="Google Shape;138;p16">
              <a:extLst>
                <a:ext uri="{FF2B5EF4-FFF2-40B4-BE49-F238E27FC236}">
                  <a16:creationId xmlns:a16="http://schemas.microsoft.com/office/drawing/2014/main" id="{6811739E-15E5-1294-0F3A-1AF2E7E93E01}"/>
                </a:ext>
              </a:extLst>
            </p:cNvPr>
            <p:cNvSpPr txBox="1"/>
            <p:nvPr/>
          </p:nvSpPr>
          <p:spPr>
            <a:xfrm>
              <a:off x="847872" y="605463"/>
              <a:ext cx="5257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1800" dirty="0">
                  <a:solidFill>
                    <a:srgbClr val="BFBFBF"/>
                  </a:solidFill>
                  <a:latin typeface="Be Vietnam Pro Medium" pitchFamily="2" charset="77"/>
                  <a:ea typeface="Be Vietnam Pro Light"/>
                  <a:cs typeface="Be Vietnam Pro Light"/>
                  <a:sym typeface="Be Vietnam Pro Light"/>
                </a:rPr>
                <a:t>Problémy s racionálním uvažováním </a:t>
              </a:r>
              <a:endParaRPr lang="cs-CZ" sz="1800" b="1" dirty="0"/>
            </a:p>
          </p:txBody>
        </p:sp>
      </p:grpSp>
      <p:pic>
        <p:nvPicPr>
          <p:cNvPr id="139" name="Google Shape;139;p16" title="logo modre.png">
            <a:extLst>
              <a:ext uri="{FF2B5EF4-FFF2-40B4-BE49-F238E27FC236}">
                <a16:creationId xmlns:a16="http://schemas.microsoft.com/office/drawing/2014/main" id="{0978DA8B-1159-C84F-8EED-F9F91EBD28F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3550" y="315747"/>
            <a:ext cx="1225425" cy="897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049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69E1B042-51C6-320B-5F97-4BCB8D858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>
            <a:extLst>
              <a:ext uri="{FF2B5EF4-FFF2-40B4-BE49-F238E27FC236}">
                <a16:creationId xmlns:a16="http://schemas.microsoft.com/office/drawing/2014/main" id="{7BA0643C-6603-CA61-B1F2-1A40F20FF4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043050"/>
            <a:ext cx="9503978" cy="413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120000"/>
              <a:buFont typeface="Wingdings" pitchFamily="2" charset="2"/>
              <a:buChar char="§"/>
            </a:pPr>
            <a:r>
              <a:rPr lang="cs-CZ" sz="2200" dirty="0">
                <a:solidFill>
                  <a:srgbClr val="595959"/>
                </a:solidFill>
                <a:highlight>
                  <a:srgbClr val="FFFF00"/>
                </a:highlight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Systematická, předvídatelná a opakovaná chyba v rozhodování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120000"/>
              <a:buFont typeface="Wingdings" pitchFamily="2" charset="2"/>
              <a:buChar char="§"/>
            </a:pPr>
            <a:r>
              <a:rPr lang="cs-CZ" sz="22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Problém s racionálním vyhodnocením informací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120000"/>
              <a:buFont typeface="Wingdings" pitchFamily="2" charset="2"/>
              <a:buChar char="§"/>
            </a:pPr>
            <a:r>
              <a:rPr lang="cs-CZ" sz="22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Proč? Nadměrné spoléhání na </a:t>
            </a:r>
            <a:r>
              <a:rPr lang="cs-CZ" sz="2200" b="1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rychlé myšlení a heuristiky, </a:t>
            </a:r>
            <a:r>
              <a:rPr lang="cs-CZ" sz="22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omezená pozornost, emoce, kontext...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b="1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98D1"/>
              </a:buClr>
              <a:buSzPct val="80000"/>
              <a:buNone/>
            </a:pPr>
            <a:endParaRPr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</p:txBody>
      </p:sp>
      <p:grpSp>
        <p:nvGrpSpPr>
          <p:cNvPr id="136" name="Google Shape;136;p16">
            <a:extLst>
              <a:ext uri="{FF2B5EF4-FFF2-40B4-BE49-F238E27FC236}">
                <a16:creationId xmlns:a16="http://schemas.microsoft.com/office/drawing/2014/main" id="{1257CCC7-9AD3-6D5C-E086-2DF4D943EE1A}"/>
              </a:ext>
            </a:extLst>
          </p:cNvPr>
          <p:cNvGrpSpPr/>
          <p:nvPr/>
        </p:nvGrpSpPr>
        <p:grpSpPr>
          <a:xfrm>
            <a:off x="838199" y="605463"/>
            <a:ext cx="9503979" cy="1062620"/>
            <a:chOff x="838200" y="605463"/>
            <a:chExt cx="5267472" cy="1062620"/>
          </a:xfrm>
        </p:grpSpPr>
        <p:sp>
          <p:nvSpPr>
            <p:cNvPr id="137" name="Google Shape;137;p16">
              <a:extLst>
                <a:ext uri="{FF2B5EF4-FFF2-40B4-BE49-F238E27FC236}">
                  <a16:creationId xmlns:a16="http://schemas.microsoft.com/office/drawing/2014/main" id="{221A290A-EA9E-2295-8776-74BBC943A268}"/>
                </a:ext>
              </a:extLst>
            </p:cNvPr>
            <p:cNvSpPr txBox="1"/>
            <p:nvPr/>
          </p:nvSpPr>
          <p:spPr>
            <a:xfrm>
              <a:off x="838200" y="1114126"/>
              <a:ext cx="52578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3000" b="1" dirty="0">
                  <a:solidFill>
                    <a:srgbClr val="2597D1"/>
                  </a:solidFill>
                  <a:latin typeface="Be Vietnam Pro ExtraBold" pitchFamily="2" charset="77"/>
                  <a:ea typeface="Be Vietnam Pro"/>
                  <a:cs typeface="Be Vietnam Pro"/>
                  <a:sym typeface="Be Vietnam Pro"/>
                </a:rPr>
                <a:t>Kognitivní zkreslení </a:t>
              </a:r>
              <a:endParaRPr lang="cs-CZ" sz="3000" b="1" dirty="0">
                <a:latin typeface="Be Vietnam Pro ExtraBold" pitchFamily="2" charset="77"/>
              </a:endParaRPr>
            </a:p>
          </p:txBody>
        </p:sp>
        <p:sp>
          <p:nvSpPr>
            <p:cNvPr id="138" name="Google Shape;138;p16">
              <a:extLst>
                <a:ext uri="{FF2B5EF4-FFF2-40B4-BE49-F238E27FC236}">
                  <a16:creationId xmlns:a16="http://schemas.microsoft.com/office/drawing/2014/main" id="{2521127F-0180-7061-DA86-B1209860A50F}"/>
                </a:ext>
              </a:extLst>
            </p:cNvPr>
            <p:cNvSpPr txBox="1"/>
            <p:nvPr/>
          </p:nvSpPr>
          <p:spPr>
            <a:xfrm>
              <a:off x="847872" y="605463"/>
              <a:ext cx="5257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1800" dirty="0">
                  <a:solidFill>
                    <a:srgbClr val="BFBFBF"/>
                  </a:solidFill>
                  <a:latin typeface="Be Vietnam Pro Medium" pitchFamily="2" charset="77"/>
                  <a:ea typeface="Be Vietnam Pro Light"/>
                  <a:cs typeface="Be Vietnam Pro Light"/>
                  <a:sym typeface="Be Vietnam Pro Light"/>
                </a:rPr>
                <a:t>Problémy s racionálním uvažováním </a:t>
              </a:r>
              <a:endParaRPr lang="cs-CZ" sz="1800" b="1" dirty="0"/>
            </a:p>
          </p:txBody>
        </p:sp>
      </p:grpSp>
      <p:pic>
        <p:nvPicPr>
          <p:cNvPr id="139" name="Google Shape;139;p16" title="logo modre.png">
            <a:extLst>
              <a:ext uri="{FF2B5EF4-FFF2-40B4-BE49-F238E27FC236}">
                <a16:creationId xmlns:a16="http://schemas.microsoft.com/office/drawing/2014/main" id="{4CF59051-5462-1F19-FECE-9F23B15FB2B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3550" y="315747"/>
            <a:ext cx="1225425" cy="89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4" descr="The Simpsons Homer Monkey in Head Sticker - Sticker Mania">
            <a:extLst>
              <a:ext uri="{FF2B5EF4-FFF2-40B4-BE49-F238E27FC236}">
                <a16:creationId xmlns:a16="http://schemas.microsoft.com/office/drawing/2014/main" id="{4FD3BCD8-D018-6AC5-1A46-2245C0976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8" t="-1094"/>
          <a:stretch>
            <a:fillRect/>
          </a:stretch>
        </p:blipFill>
        <p:spPr bwMode="auto">
          <a:xfrm>
            <a:off x="9622532" y="3429000"/>
            <a:ext cx="2659903" cy="325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235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6C0D58AD-AEC3-BD59-EB27-1E2CBCB9C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>
            <a:extLst>
              <a:ext uri="{FF2B5EF4-FFF2-40B4-BE49-F238E27FC236}">
                <a16:creationId xmlns:a16="http://schemas.microsoft.com/office/drawing/2014/main" id="{48FA1056-6A8C-2D92-F46A-0A4147BAAC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043050"/>
            <a:ext cx="10515600" cy="413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r>
              <a:rPr lang="cs-CZ" sz="20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Stádní (skupinové) myšlení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r>
              <a:rPr lang="cs-CZ" sz="20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Status quo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r>
              <a:rPr lang="cs-CZ" sz="2000" dirty="0">
                <a:solidFill>
                  <a:srgbClr val="595959"/>
                </a:solidFill>
                <a:highlight>
                  <a:srgbClr val="FFFF00"/>
                </a:highlight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Zkreslení dostupnosti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r>
              <a:rPr lang="cs-CZ" sz="2000" dirty="0">
                <a:solidFill>
                  <a:srgbClr val="595959"/>
                </a:solidFill>
                <a:highlight>
                  <a:srgbClr val="FFFF00"/>
                </a:highlight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Konfirmační zkreslení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r>
              <a:rPr lang="cs-CZ" sz="20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Zkreslení přeceňovaných znalostí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r>
              <a:rPr lang="cs-CZ" sz="20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Zkreslení nadměrné sebedůvěry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r>
              <a:rPr lang="cs-CZ" sz="20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      ...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16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98D1"/>
              </a:buClr>
              <a:buSzPct val="80000"/>
              <a:buNone/>
            </a:pPr>
            <a:endParaRPr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</p:txBody>
      </p:sp>
      <p:grpSp>
        <p:nvGrpSpPr>
          <p:cNvPr id="136" name="Google Shape;136;p16">
            <a:extLst>
              <a:ext uri="{FF2B5EF4-FFF2-40B4-BE49-F238E27FC236}">
                <a16:creationId xmlns:a16="http://schemas.microsoft.com/office/drawing/2014/main" id="{C912641E-D6BE-0C65-792C-70D1D6F2CBEA}"/>
              </a:ext>
            </a:extLst>
          </p:cNvPr>
          <p:cNvGrpSpPr/>
          <p:nvPr/>
        </p:nvGrpSpPr>
        <p:grpSpPr>
          <a:xfrm>
            <a:off x="838199" y="605463"/>
            <a:ext cx="9503979" cy="1062620"/>
            <a:chOff x="838200" y="605463"/>
            <a:chExt cx="5267472" cy="1062620"/>
          </a:xfrm>
        </p:grpSpPr>
        <p:sp>
          <p:nvSpPr>
            <p:cNvPr id="137" name="Google Shape;137;p16">
              <a:extLst>
                <a:ext uri="{FF2B5EF4-FFF2-40B4-BE49-F238E27FC236}">
                  <a16:creationId xmlns:a16="http://schemas.microsoft.com/office/drawing/2014/main" id="{6E71210C-0CB2-2D37-6CF6-847566106018}"/>
                </a:ext>
              </a:extLst>
            </p:cNvPr>
            <p:cNvSpPr txBox="1"/>
            <p:nvPr/>
          </p:nvSpPr>
          <p:spPr>
            <a:xfrm>
              <a:off x="838200" y="1114126"/>
              <a:ext cx="52578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3000" b="1" dirty="0">
                  <a:solidFill>
                    <a:srgbClr val="2597D1"/>
                  </a:solidFill>
                  <a:latin typeface="Be Vietnam Pro ExtraBold" pitchFamily="2" charset="77"/>
                  <a:ea typeface="Be Vietnam Pro"/>
                  <a:cs typeface="Be Vietnam Pro"/>
                  <a:sym typeface="Be Vietnam Pro"/>
                </a:rPr>
                <a:t>Nejčastější kognitivní zkreslení </a:t>
              </a:r>
              <a:endParaRPr lang="cs-CZ" sz="3000" b="1" dirty="0">
                <a:latin typeface="Be Vietnam Pro ExtraBold" pitchFamily="2" charset="77"/>
              </a:endParaRPr>
            </a:p>
          </p:txBody>
        </p:sp>
        <p:sp>
          <p:nvSpPr>
            <p:cNvPr id="138" name="Google Shape;138;p16">
              <a:extLst>
                <a:ext uri="{FF2B5EF4-FFF2-40B4-BE49-F238E27FC236}">
                  <a16:creationId xmlns:a16="http://schemas.microsoft.com/office/drawing/2014/main" id="{71131526-3C48-E1D2-496C-B9D3BBF34C56}"/>
                </a:ext>
              </a:extLst>
            </p:cNvPr>
            <p:cNvSpPr txBox="1"/>
            <p:nvPr/>
          </p:nvSpPr>
          <p:spPr>
            <a:xfrm>
              <a:off x="847872" y="605463"/>
              <a:ext cx="5257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1800" dirty="0">
                  <a:solidFill>
                    <a:srgbClr val="BFBFBF"/>
                  </a:solidFill>
                  <a:latin typeface="Be Vietnam Pro Medium" pitchFamily="2" charset="77"/>
                  <a:ea typeface="Be Vietnam Pro Light"/>
                  <a:cs typeface="Be Vietnam Pro Light"/>
                  <a:sym typeface="Be Vietnam Pro Light"/>
                </a:rPr>
                <a:t>Problémy s racionálním uvažováním </a:t>
              </a:r>
              <a:endParaRPr lang="cs-CZ" sz="1800" b="1" dirty="0"/>
            </a:p>
          </p:txBody>
        </p:sp>
      </p:grpSp>
      <p:pic>
        <p:nvPicPr>
          <p:cNvPr id="139" name="Google Shape;139;p16" title="logo modre.png">
            <a:extLst>
              <a:ext uri="{FF2B5EF4-FFF2-40B4-BE49-F238E27FC236}">
                <a16:creationId xmlns:a16="http://schemas.microsoft.com/office/drawing/2014/main" id="{E96EA9BD-0E1D-CEC0-FA33-868CEF9511D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3550" y="315747"/>
            <a:ext cx="1225425" cy="897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485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B6E5D145-A59E-2563-2080-E92FA6518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>
            <a:extLst>
              <a:ext uri="{FF2B5EF4-FFF2-40B4-BE49-F238E27FC236}">
                <a16:creationId xmlns:a16="http://schemas.microsoft.com/office/drawing/2014/main" id="{4F6A5C11-E336-C592-FDC6-4575265626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043050"/>
            <a:ext cx="10515600" cy="413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r>
              <a:rPr lang="cs-CZ" sz="2400" b="1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Zkreslení dostupnosti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r>
              <a:rPr lang="cs-CZ" sz="20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Odhadujeme pravděpodobnost určité události podle toho, </a:t>
            </a:r>
            <a:r>
              <a:rPr lang="cs-CZ" sz="2000" b="1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jak snadno si ji vybavíme z paměti (dostupnost)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16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98D1"/>
              </a:buClr>
              <a:buSzPct val="80000"/>
              <a:buNone/>
            </a:pPr>
            <a:endParaRPr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</p:txBody>
      </p:sp>
      <p:grpSp>
        <p:nvGrpSpPr>
          <p:cNvPr id="136" name="Google Shape;136;p16">
            <a:extLst>
              <a:ext uri="{FF2B5EF4-FFF2-40B4-BE49-F238E27FC236}">
                <a16:creationId xmlns:a16="http://schemas.microsoft.com/office/drawing/2014/main" id="{6BB53280-58AB-EFD6-7434-0815D7A4F61B}"/>
              </a:ext>
            </a:extLst>
          </p:cNvPr>
          <p:cNvGrpSpPr/>
          <p:nvPr/>
        </p:nvGrpSpPr>
        <p:grpSpPr>
          <a:xfrm>
            <a:off x="838199" y="605463"/>
            <a:ext cx="9503979" cy="1062620"/>
            <a:chOff x="838200" y="605463"/>
            <a:chExt cx="5267472" cy="1062620"/>
          </a:xfrm>
        </p:grpSpPr>
        <p:sp>
          <p:nvSpPr>
            <p:cNvPr id="137" name="Google Shape;137;p16">
              <a:extLst>
                <a:ext uri="{FF2B5EF4-FFF2-40B4-BE49-F238E27FC236}">
                  <a16:creationId xmlns:a16="http://schemas.microsoft.com/office/drawing/2014/main" id="{1CEE9101-3DF8-976A-1FC6-543D5D56A877}"/>
                </a:ext>
              </a:extLst>
            </p:cNvPr>
            <p:cNvSpPr txBox="1"/>
            <p:nvPr/>
          </p:nvSpPr>
          <p:spPr>
            <a:xfrm>
              <a:off x="838200" y="1114126"/>
              <a:ext cx="52578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3000" b="1" dirty="0">
                  <a:solidFill>
                    <a:srgbClr val="2597D1"/>
                  </a:solidFill>
                  <a:latin typeface="Be Vietnam Pro ExtraBold" pitchFamily="2" charset="77"/>
                  <a:ea typeface="Be Vietnam Pro"/>
                  <a:cs typeface="Be Vietnam Pro"/>
                  <a:sym typeface="Be Vietnam Pro"/>
                </a:rPr>
                <a:t>Kognitivní zkreslení </a:t>
              </a:r>
              <a:endParaRPr lang="cs-CZ" sz="3000" b="1" dirty="0">
                <a:latin typeface="Be Vietnam Pro ExtraBold" pitchFamily="2" charset="77"/>
              </a:endParaRPr>
            </a:p>
          </p:txBody>
        </p:sp>
        <p:sp>
          <p:nvSpPr>
            <p:cNvPr id="138" name="Google Shape;138;p16">
              <a:extLst>
                <a:ext uri="{FF2B5EF4-FFF2-40B4-BE49-F238E27FC236}">
                  <a16:creationId xmlns:a16="http://schemas.microsoft.com/office/drawing/2014/main" id="{B4D70825-BCA3-7B26-61DF-484210916EFD}"/>
                </a:ext>
              </a:extLst>
            </p:cNvPr>
            <p:cNvSpPr txBox="1"/>
            <p:nvPr/>
          </p:nvSpPr>
          <p:spPr>
            <a:xfrm>
              <a:off x="847872" y="605463"/>
              <a:ext cx="5257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1800" dirty="0">
                  <a:solidFill>
                    <a:srgbClr val="BFBFBF"/>
                  </a:solidFill>
                  <a:latin typeface="Be Vietnam Pro Medium" pitchFamily="2" charset="77"/>
                  <a:ea typeface="Be Vietnam Pro Light"/>
                  <a:cs typeface="Be Vietnam Pro Light"/>
                  <a:sym typeface="Be Vietnam Pro Light"/>
                </a:rPr>
                <a:t>Problémy s racionálním uvažováním </a:t>
              </a:r>
              <a:endParaRPr lang="cs-CZ" sz="1800" b="1" dirty="0"/>
            </a:p>
          </p:txBody>
        </p:sp>
      </p:grpSp>
      <p:pic>
        <p:nvPicPr>
          <p:cNvPr id="139" name="Google Shape;139;p16" title="logo modre.png">
            <a:extLst>
              <a:ext uri="{FF2B5EF4-FFF2-40B4-BE49-F238E27FC236}">
                <a16:creationId xmlns:a16="http://schemas.microsoft.com/office/drawing/2014/main" id="{BD18609D-DF93-2EAF-74AB-CA5CAEEB8D5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3550" y="315747"/>
            <a:ext cx="1225425" cy="89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DDF26E-1876-6B71-AC2B-9D1988640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654" y="3710585"/>
            <a:ext cx="3208467" cy="22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04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DBBF8FAB-1FCA-88DE-E26A-4ECDD3394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>
            <a:extLst>
              <a:ext uri="{FF2B5EF4-FFF2-40B4-BE49-F238E27FC236}">
                <a16:creationId xmlns:a16="http://schemas.microsoft.com/office/drawing/2014/main" id="{48698F3F-F923-3C29-23DA-BCEDA67530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79144" y="2561795"/>
            <a:ext cx="6999123" cy="259105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16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98D1"/>
              </a:buClr>
              <a:buSzPct val="80000"/>
              <a:buNone/>
            </a:pPr>
            <a:endParaRPr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</p:txBody>
      </p:sp>
      <p:grpSp>
        <p:nvGrpSpPr>
          <p:cNvPr id="136" name="Google Shape;136;p16">
            <a:extLst>
              <a:ext uri="{FF2B5EF4-FFF2-40B4-BE49-F238E27FC236}">
                <a16:creationId xmlns:a16="http://schemas.microsoft.com/office/drawing/2014/main" id="{FAF1E05D-433C-0A0C-87EA-15E96264A18C}"/>
              </a:ext>
            </a:extLst>
          </p:cNvPr>
          <p:cNvGrpSpPr/>
          <p:nvPr/>
        </p:nvGrpSpPr>
        <p:grpSpPr>
          <a:xfrm>
            <a:off x="838199" y="605463"/>
            <a:ext cx="9503979" cy="1062620"/>
            <a:chOff x="838200" y="605463"/>
            <a:chExt cx="5267472" cy="1062620"/>
          </a:xfrm>
        </p:grpSpPr>
        <p:sp>
          <p:nvSpPr>
            <p:cNvPr id="137" name="Google Shape;137;p16">
              <a:extLst>
                <a:ext uri="{FF2B5EF4-FFF2-40B4-BE49-F238E27FC236}">
                  <a16:creationId xmlns:a16="http://schemas.microsoft.com/office/drawing/2014/main" id="{45334369-33A6-533B-D08D-D0DC9A9DC17C}"/>
                </a:ext>
              </a:extLst>
            </p:cNvPr>
            <p:cNvSpPr txBox="1"/>
            <p:nvPr/>
          </p:nvSpPr>
          <p:spPr>
            <a:xfrm>
              <a:off x="838200" y="1114126"/>
              <a:ext cx="52578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3000" b="1" dirty="0">
                  <a:solidFill>
                    <a:srgbClr val="2597D1"/>
                  </a:solidFill>
                  <a:latin typeface="Be Vietnam Pro ExtraBold" pitchFamily="2" charset="77"/>
                  <a:ea typeface="Be Vietnam Pro"/>
                  <a:cs typeface="Be Vietnam Pro"/>
                  <a:sym typeface="Be Vietnam Pro"/>
                </a:rPr>
                <a:t>Konfirmační zkreslení</a:t>
              </a:r>
              <a:endParaRPr lang="cs-CZ" sz="3000" b="1" dirty="0">
                <a:latin typeface="Be Vietnam Pro ExtraBold" pitchFamily="2" charset="77"/>
              </a:endParaRPr>
            </a:p>
          </p:txBody>
        </p:sp>
        <p:sp>
          <p:nvSpPr>
            <p:cNvPr id="138" name="Google Shape;138;p16">
              <a:extLst>
                <a:ext uri="{FF2B5EF4-FFF2-40B4-BE49-F238E27FC236}">
                  <a16:creationId xmlns:a16="http://schemas.microsoft.com/office/drawing/2014/main" id="{59752B3C-E14D-1AA0-1354-0B837885F2DD}"/>
                </a:ext>
              </a:extLst>
            </p:cNvPr>
            <p:cNvSpPr txBox="1"/>
            <p:nvPr/>
          </p:nvSpPr>
          <p:spPr>
            <a:xfrm>
              <a:off x="847872" y="605463"/>
              <a:ext cx="5257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1800" dirty="0">
                  <a:solidFill>
                    <a:srgbClr val="BFBFBF"/>
                  </a:solidFill>
                  <a:latin typeface="Be Vietnam Pro Medium" pitchFamily="2" charset="77"/>
                  <a:ea typeface="Be Vietnam Pro Light"/>
                  <a:cs typeface="Be Vietnam Pro Light"/>
                  <a:sym typeface="Be Vietnam Pro Light"/>
                </a:rPr>
                <a:t>Problémy s racionálním uvažováním </a:t>
              </a:r>
              <a:endParaRPr lang="cs-CZ" sz="1800" b="1" dirty="0"/>
            </a:p>
          </p:txBody>
        </p:sp>
      </p:grpSp>
      <p:pic>
        <p:nvPicPr>
          <p:cNvPr id="139" name="Google Shape;139;p16" title="logo modre.png">
            <a:extLst>
              <a:ext uri="{FF2B5EF4-FFF2-40B4-BE49-F238E27FC236}">
                <a16:creationId xmlns:a16="http://schemas.microsoft.com/office/drawing/2014/main" id="{B9E6F070-DBD8-B002-C32E-82F46E839CE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3550" y="315747"/>
            <a:ext cx="1225425" cy="897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C7A2B75E-3FEF-53C3-2356-098F50E592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Z"/>
          </a:p>
        </p:txBody>
      </p:sp>
      <p:pic>
        <p:nvPicPr>
          <p:cNvPr id="5" name="Picture 4" descr="A diagram of a diagram&#10;&#10;AI-generated content may be incorrect.">
            <a:extLst>
              <a:ext uri="{FF2B5EF4-FFF2-40B4-BE49-F238E27FC236}">
                <a16:creationId xmlns:a16="http://schemas.microsoft.com/office/drawing/2014/main" id="{427384F1-33FF-F6DD-06F4-0469E4D899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353" t="15836" r="9949" b="4299"/>
          <a:stretch>
            <a:fillRect/>
          </a:stretch>
        </p:blipFill>
        <p:spPr>
          <a:xfrm>
            <a:off x="2965938" y="1973612"/>
            <a:ext cx="6821786" cy="439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13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67802000-914D-9907-ABA5-16EF63A16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>
            <a:extLst>
              <a:ext uri="{FF2B5EF4-FFF2-40B4-BE49-F238E27FC236}">
                <a16:creationId xmlns:a16="http://schemas.microsoft.com/office/drawing/2014/main" id="{2C4C0B83-B478-5FE2-0896-0C1CB656BE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043050"/>
            <a:ext cx="10515600" cy="413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16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98D1"/>
              </a:buClr>
              <a:buSzPct val="80000"/>
              <a:buNone/>
            </a:pPr>
            <a:endParaRPr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</p:txBody>
      </p:sp>
      <p:grpSp>
        <p:nvGrpSpPr>
          <p:cNvPr id="136" name="Google Shape;136;p16">
            <a:extLst>
              <a:ext uri="{FF2B5EF4-FFF2-40B4-BE49-F238E27FC236}">
                <a16:creationId xmlns:a16="http://schemas.microsoft.com/office/drawing/2014/main" id="{AB404EA9-3002-6460-C90F-6E8C84064884}"/>
              </a:ext>
            </a:extLst>
          </p:cNvPr>
          <p:cNvGrpSpPr/>
          <p:nvPr/>
        </p:nvGrpSpPr>
        <p:grpSpPr>
          <a:xfrm>
            <a:off x="838199" y="605463"/>
            <a:ext cx="9503979" cy="1062620"/>
            <a:chOff x="838200" y="605463"/>
            <a:chExt cx="5267472" cy="1062620"/>
          </a:xfrm>
        </p:grpSpPr>
        <p:sp>
          <p:nvSpPr>
            <p:cNvPr id="137" name="Google Shape;137;p16">
              <a:extLst>
                <a:ext uri="{FF2B5EF4-FFF2-40B4-BE49-F238E27FC236}">
                  <a16:creationId xmlns:a16="http://schemas.microsoft.com/office/drawing/2014/main" id="{02681F66-5BCC-AB41-2F24-402F60F3679A}"/>
                </a:ext>
              </a:extLst>
            </p:cNvPr>
            <p:cNvSpPr txBox="1"/>
            <p:nvPr/>
          </p:nvSpPr>
          <p:spPr>
            <a:xfrm>
              <a:off x="838200" y="1114126"/>
              <a:ext cx="52578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3000" b="1" dirty="0">
                  <a:solidFill>
                    <a:srgbClr val="2597D1"/>
                  </a:solidFill>
                  <a:latin typeface="Be Vietnam Pro ExtraBold" pitchFamily="2" charset="77"/>
                  <a:ea typeface="Be Vietnam Pro"/>
                  <a:cs typeface="Be Vietnam Pro"/>
                  <a:sym typeface="Be Vietnam Pro"/>
                </a:rPr>
                <a:t>Kognitivní zkreslení </a:t>
              </a:r>
              <a:endParaRPr lang="cs-CZ" sz="3000" b="1" dirty="0">
                <a:latin typeface="Be Vietnam Pro ExtraBold" pitchFamily="2" charset="77"/>
              </a:endParaRPr>
            </a:p>
          </p:txBody>
        </p:sp>
        <p:sp>
          <p:nvSpPr>
            <p:cNvPr id="138" name="Google Shape;138;p16">
              <a:extLst>
                <a:ext uri="{FF2B5EF4-FFF2-40B4-BE49-F238E27FC236}">
                  <a16:creationId xmlns:a16="http://schemas.microsoft.com/office/drawing/2014/main" id="{33E3E92C-7A02-EF5B-C5DF-6E8E8A22A28D}"/>
                </a:ext>
              </a:extLst>
            </p:cNvPr>
            <p:cNvSpPr txBox="1"/>
            <p:nvPr/>
          </p:nvSpPr>
          <p:spPr>
            <a:xfrm>
              <a:off x="847872" y="605463"/>
              <a:ext cx="5257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1800" dirty="0">
                  <a:solidFill>
                    <a:srgbClr val="BFBFBF"/>
                  </a:solidFill>
                  <a:latin typeface="Be Vietnam Pro Medium" pitchFamily="2" charset="77"/>
                  <a:ea typeface="Be Vietnam Pro Light"/>
                  <a:cs typeface="Be Vietnam Pro Light"/>
                  <a:sym typeface="Be Vietnam Pro Light"/>
                </a:rPr>
                <a:t>Problémy s racionálním uvažováním </a:t>
              </a:r>
              <a:endParaRPr lang="cs-CZ" sz="1800" b="1" dirty="0"/>
            </a:p>
          </p:txBody>
        </p:sp>
      </p:grpSp>
      <p:pic>
        <p:nvPicPr>
          <p:cNvPr id="139" name="Google Shape;139;p16" title="logo modre.png">
            <a:extLst>
              <a:ext uri="{FF2B5EF4-FFF2-40B4-BE49-F238E27FC236}">
                <a16:creationId xmlns:a16="http://schemas.microsoft.com/office/drawing/2014/main" id="{4E029160-BE06-2390-8598-66430F09A5C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3550" y="315747"/>
            <a:ext cx="1225425" cy="89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8100FE-0D64-188A-C21C-52F41BB72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350" y="1668083"/>
            <a:ext cx="6963002" cy="56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36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778E7611-50DC-08D0-AD94-597A18511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>
            <a:extLst>
              <a:ext uri="{FF2B5EF4-FFF2-40B4-BE49-F238E27FC236}">
                <a16:creationId xmlns:a16="http://schemas.microsoft.com/office/drawing/2014/main" id="{77280EB0-99E5-0BF6-5FA4-506B2FDBB3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043050"/>
            <a:ext cx="10515600" cy="413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120000"/>
              <a:buFont typeface="Wingdings" pitchFamily="2" charset="2"/>
              <a:buChar char="§"/>
            </a:pPr>
            <a:r>
              <a:rPr lang="cs-CZ" sz="2000" b="1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Vědět o nich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120000"/>
              <a:buFont typeface="Wingdings" pitchFamily="2" charset="2"/>
              <a:buChar char="§"/>
            </a:pPr>
            <a:r>
              <a:rPr lang="cs-CZ" sz="2000" b="1" dirty="0">
                <a:solidFill>
                  <a:srgbClr val="595959"/>
                </a:solidFill>
                <a:highlight>
                  <a:srgbClr val="FFFF00"/>
                </a:highlight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“Evidence-</a:t>
            </a:r>
            <a:r>
              <a:rPr lang="cs-CZ" sz="2000" b="1" dirty="0" err="1">
                <a:solidFill>
                  <a:srgbClr val="595959"/>
                </a:solidFill>
                <a:highlight>
                  <a:srgbClr val="FFFF00"/>
                </a:highlight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based</a:t>
            </a:r>
            <a:r>
              <a:rPr lang="cs-CZ" sz="2000" b="1" dirty="0">
                <a:solidFill>
                  <a:srgbClr val="595959"/>
                </a:solidFill>
                <a:highlight>
                  <a:srgbClr val="FFFF00"/>
                </a:highlight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“ rozhodování</a:t>
            </a:r>
            <a:endParaRPr lang="cs-CZ" sz="2000" dirty="0">
              <a:solidFill>
                <a:srgbClr val="595959"/>
              </a:solidFill>
              <a:highlight>
                <a:srgbClr val="FFFF00"/>
              </a:highlight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120000"/>
              <a:buFont typeface="Wingdings" pitchFamily="2" charset="2"/>
              <a:buChar char="§"/>
            </a:pPr>
            <a:r>
              <a:rPr lang="cs-CZ" sz="20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Předem nastavená </a:t>
            </a:r>
            <a:r>
              <a:rPr lang="cs-CZ" sz="2000" b="1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rozhodovací strategie a cíl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120000"/>
              <a:buFont typeface="Wingdings" pitchFamily="2" charset="2"/>
              <a:buChar char="§"/>
            </a:pPr>
            <a:r>
              <a:rPr lang="cs-CZ" sz="2000" b="1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Širší perspektiva při rozhodování</a:t>
            </a:r>
            <a:r>
              <a:rPr lang="cs-CZ" sz="20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: lidé z různých prostředí, kultur, genderů, zkušeností, expertízou...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120000"/>
              <a:buFont typeface="Wingdings" pitchFamily="2" charset="2"/>
              <a:buChar char="§"/>
            </a:pPr>
            <a:r>
              <a:rPr lang="cs-CZ" sz="20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Koncept </a:t>
            </a:r>
            <a:r>
              <a:rPr lang="cs-CZ" sz="2000" b="1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ďáblova advokáta</a:t>
            </a:r>
            <a:r>
              <a:rPr lang="cs-CZ" sz="20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: povzbuzovat okolí ke zpochybňování vlastního rozhodovacího procesu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16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98D1"/>
              </a:buClr>
              <a:buSzPct val="80000"/>
              <a:buNone/>
            </a:pPr>
            <a:endParaRPr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</p:txBody>
      </p:sp>
      <p:grpSp>
        <p:nvGrpSpPr>
          <p:cNvPr id="136" name="Google Shape;136;p16">
            <a:extLst>
              <a:ext uri="{FF2B5EF4-FFF2-40B4-BE49-F238E27FC236}">
                <a16:creationId xmlns:a16="http://schemas.microsoft.com/office/drawing/2014/main" id="{160D4BEB-B3EF-BD87-683D-A35665C4C5AF}"/>
              </a:ext>
            </a:extLst>
          </p:cNvPr>
          <p:cNvGrpSpPr/>
          <p:nvPr/>
        </p:nvGrpSpPr>
        <p:grpSpPr>
          <a:xfrm>
            <a:off x="838199" y="605463"/>
            <a:ext cx="9503979" cy="1062620"/>
            <a:chOff x="838200" y="605463"/>
            <a:chExt cx="5267472" cy="1062620"/>
          </a:xfrm>
        </p:grpSpPr>
        <p:sp>
          <p:nvSpPr>
            <p:cNvPr id="137" name="Google Shape;137;p16">
              <a:extLst>
                <a:ext uri="{FF2B5EF4-FFF2-40B4-BE49-F238E27FC236}">
                  <a16:creationId xmlns:a16="http://schemas.microsoft.com/office/drawing/2014/main" id="{5274CE44-3CF1-733C-EA56-17C3F9150FB9}"/>
                </a:ext>
              </a:extLst>
            </p:cNvPr>
            <p:cNvSpPr txBox="1"/>
            <p:nvPr/>
          </p:nvSpPr>
          <p:spPr>
            <a:xfrm>
              <a:off x="838200" y="1114126"/>
              <a:ext cx="52578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3000" b="1" dirty="0">
                  <a:solidFill>
                    <a:srgbClr val="2597D1"/>
                  </a:solidFill>
                  <a:latin typeface="Be Vietnam Pro ExtraBold" pitchFamily="2" charset="77"/>
                  <a:ea typeface="Be Vietnam Pro"/>
                  <a:cs typeface="Be Vietnam Pro"/>
                  <a:sym typeface="Be Vietnam Pro"/>
                </a:rPr>
                <a:t>Jak se bránit kognitivním zkreslením?</a:t>
              </a:r>
              <a:endParaRPr lang="cs-CZ" sz="3000" b="1" dirty="0">
                <a:latin typeface="Be Vietnam Pro ExtraBold" pitchFamily="2" charset="77"/>
              </a:endParaRPr>
            </a:p>
          </p:txBody>
        </p:sp>
        <p:sp>
          <p:nvSpPr>
            <p:cNvPr id="138" name="Google Shape;138;p16">
              <a:extLst>
                <a:ext uri="{FF2B5EF4-FFF2-40B4-BE49-F238E27FC236}">
                  <a16:creationId xmlns:a16="http://schemas.microsoft.com/office/drawing/2014/main" id="{FB8D7C75-534B-C9D9-9C01-9158A5C08CD4}"/>
                </a:ext>
              </a:extLst>
            </p:cNvPr>
            <p:cNvSpPr txBox="1"/>
            <p:nvPr/>
          </p:nvSpPr>
          <p:spPr>
            <a:xfrm>
              <a:off x="847872" y="605463"/>
              <a:ext cx="5257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1800" dirty="0">
                  <a:solidFill>
                    <a:srgbClr val="BFBFBF"/>
                  </a:solidFill>
                  <a:latin typeface="Be Vietnam Pro Medium" pitchFamily="2" charset="77"/>
                  <a:ea typeface="Be Vietnam Pro Light"/>
                  <a:cs typeface="Be Vietnam Pro Light"/>
                  <a:sym typeface="Be Vietnam Pro Light"/>
                </a:rPr>
                <a:t>Problémy s racionálním uvažováním </a:t>
              </a:r>
              <a:endParaRPr lang="cs-CZ" sz="1800" b="1" dirty="0"/>
            </a:p>
          </p:txBody>
        </p:sp>
      </p:grpSp>
      <p:pic>
        <p:nvPicPr>
          <p:cNvPr id="139" name="Google Shape;139;p16" title="logo modre.png">
            <a:extLst>
              <a:ext uri="{FF2B5EF4-FFF2-40B4-BE49-F238E27FC236}">
                <a16:creationId xmlns:a16="http://schemas.microsoft.com/office/drawing/2014/main" id="{39C5B290-4DF9-2007-3544-C2260F2C07B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3550" y="315747"/>
            <a:ext cx="1225425" cy="897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038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E2244DF2-1947-7473-A8A6-65CFA0527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>
            <a:extLst>
              <a:ext uri="{FF2B5EF4-FFF2-40B4-BE49-F238E27FC236}">
                <a16:creationId xmlns:a16="http://schemas.microsoft.com/office/drawing/2014/main" id="{A4F2417B-0304-CDC5-00ED-4B0462CE50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043050"/>
            <a:ext cx="10515600" cy="413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en-GB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en-GB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</p:txBody>
      </p:sp>
      <p:grpSp>
        <p:nvGrpSpPr>
          <p:cNvPr id="136" name="Google Shape;136;p16">
            <a:extLst>
              <a:ext uri="{FF2B5EF4-FFF2-40B4-BE49-F238E27FC236}">
                <a16:creationId xmlns:a16="http://schemas.microsoft.com/office/drawing/2014/main" id="{27B3D268-DF5A-B854-1220-683B55943BBC}"/>
              </a:ext>
            </a:extLst>
          </p:cNvPr>
          <p:cNvGrpSpPr/>
          <p:nvPr/>
        </p:nvGrpSpPr>
        <p:grpSpPr>
          <a:xfrm>
            <a:off x="838199" y="605463"/>
            <a:ext cx="9503979" cy="1062620"/>
            <a:chOff x="838200" y="605463"/>
            <a:chExt cx="5267472" cy="1062620"/>
          </a:xfrm>
        </p:grpSpPr>
        <p:sp>
          <p:nvSpPr>
            <p:cNvPr id="137" name="Google Shape;137;p16">
              <a:extLst>
                <a:ext uri="{FF2B5EF4-FFF2-40B4-BE49-F238E27FC236}">
                  <a16:creationId xmlns:a16="http://schemas.microsoft.com/office/drawing/2014/main" id="{B0C9B9C5-9F4C-E52A-2FE1-2A7848746208}"/>
                </a:ext>
              </a:extLst>
            </p:cNvPr>
            <p:cNvSpPr txBox="1"/>
            <p:nvPr/>
          </p:nvSpPr>
          <p:spPr>
            <a:xfrm>
              <a:off x="838200" y="1114126"/>
              <a:ext cx="52578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3000" b="1" dirty="0" err="1">
                  <a:solidFill>
                    <a:srgbClr val="2597D1"/>
                  </a:solidFill>
                  <a:latin typeface="Be Vietnam Pro ExtraBold" pitchFamily="2" charset="77"/>
                  <a:ea typeface="Be Vietnam Pro"/>
                  <a:cs typeface="Be Vietnam Pro"/>
                  <a:sym typeface="Be Vietnam Pro"/>
                </a:rPr>
                <a:t>Nudge</a:t>
              </a:r>
              <a:endParaRPr lang="cs-CZ" sz="3000" b="1" dirty="0">
                <a:latin typeface="Be Vietnam Pro ExtraBold" pitchFamily="2" charset="77"/>
              </a:endParaRPr>
            </a:p>
          </p:txBody>
        </p:sp>
        <p:sp>
          <p:nvSpPr>
            <p:cNvPr id="138" name="Google Shape;138;p16">
              <a:extLst>
                <a:ext uri="{FF2B5EF4-FFF2-40B4-BE49-F238E27FC236}">
                  <a16:creationId xmlns:a16="http://schemas.microsoft.com/office/drawing/2014/main" id="{3D0891F6-202F-B30E-9251-86CBD25FBDAD}"/>
                </a:ext>
              </a:extLst>
            </p:cNvPr>
            <p:cNvSpPr txBox="1"/>
            <p:nvPr/>
          </p:nvSpPr>
          <p:spPr>
            <a:xfrm>
              <a:off x="847872" y="605463"/>
              <a:ext cx="5257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1800" dirty="0">
                  <a:solidFill>
                    <a:srgbClr val="BFBFBF"/>
                  </a:solidFill>
                  <a:latin typeface="Be Vietnam Pro Medium" pitchFamily="2" charset="77"/>
                  <a:ea typeface="Be Vietnam Pro Light"/>
                  <a:cs typeface="Be Vietnam Pro Light"/>
                  <a:sym typeface="Be Vietnam Pro Light"/>
                </a:rPr>
                <a:t>Behaviorální veřejná politika  a koncept </a:t>
              </a:r>
              <a:r>
                <a:rPr lang="cs-CZ" sz="1800" dirty="0" err="1">
                  <a:solidFill>
                    <a:srgbClr val="BFBFBF"/>
                  </a:solidFill>
                  <a:latin typeface="Be Vietnam Pro Medium" pitchFamily="2" charset="77"/>
                  <a:ea typeface="Be Vietnam Pro Light"/>
                  <a:cs typeface="Be Vietnam Pro Light"/>
                  <a:sym typeface="Be Vietnam Pro Light"/>
                </a:rPr>
                <a:t>nudge</a:t>
              </a:r>
              <a:endParaRPr lang="cs-CZ" sz="1800" dirty="0">
                <a:solidFill>
                  <a:srgbClr val="BFBFBF"/>
                </a:solidFill>
                <a:latin typeface="Be Vietnam Pro Medium" pitchFamily="2" charset="77"/>
                <a:ea typeface="Be Vietnam Pro Light"/>
                <a:cs typeface="Be Vietnam Pro Light"/>
                <a:sym typeface="Be Vietnam Pro Light"/>
              </a:endParaRPr>
            </a:p>
          </p:txBody>
        </p:sp>
      </p:grpSp>
      <p:pic>
        <p:nvPicPr>
          <p:cNvPr id="139" name="Google Shape;139;p16" title="logo modre.png">
            <a:extLst>
              <a:ext uri="{FF2B5EF4-FFF2-40B4-BE49-F238E27FC236}">
                <a16:creationId xmlns:a16="http://schemas.microsoft.com/office/drawing/2014/main" id="{AFD7499E-41D9-9C64-32F0-D2F158BE327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3550" y="315747"/>
            <a:ext cx="1225425" cy="89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5">
            <a:extLst>
              <a:ext uri="{FF2B5EF4-FFF2-40B4-BE49-F238E27FC236}">
                <a16:creationId xmlns:a16="http://schemas.microsoft.com/office/drawing/2014/main" id="{7007B84B-BA25-8123-2C22-0B72C18DF12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50" y="1958607"/>
            <a:ext cx="3324019" cy="399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A86C68-0231-6B18-1A24-1DBA5F537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520" y="1958607"/>
            <a:ext cx="2499786" cy="1874839"/>
          </a:xfrm>
          <a:prstGeom prst="rect">
            <a:avLst/>
          </a:prstGeom>
        </p:spPr>
      </p:pic>
      <p:pic>
        <p:nvPicPr>
          <p:cNvPr id="4" name="Picture 2" descr="https://1.bp.blogspot.com/-fGqDtE3CCDw/WeYwmzL5itI/AAAAAAAAA7Q/fQr_F8dEw1suGHDoBvgszRa2pw8nxTqGQCLcBGAs/s1600/nudge.jpg">
            <a:extLst>
              <a:ext uri="{FF2B5EF4-FFF2-40B4-BE49-F238E27FC236}">
                <a16:creationId xmlns:a16="http://schemas.microsoft.com/office/drawing/2014/main" id="{90FB0EFA-F4A2-C465-7919-2EEF68EC7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519" y="4155860"/>
            <a:ext cx="4521211" cy="280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424B3-89B6-EE85-C532-2F3893FF2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2306" y="1958607"/>
            <a:ext cx="5152214" cy="3516435"/>
          </a:xfrm>
          <a:prstGeom prst="rect">
            <a:avLst/>
          </a:prstGeom>
        </p:spPr>
      </p:pic>
      <p:pic>
        <p:nvPicPr>
          <p:cNvPr id="6" name="Picture 2" descr="Why is there a Fly in My Urinal? - KWWorks">
            <a:extLst>
              <a:ext uri="{FF2B5EF4-FFF2-40B4-BE49-F238E27FC236}">
                <a16:creationId xmlns:a16="http://schemas.microsoft.com/office/drawing/2014/main" id="{5AF51A9F-8C0B-7BDD-69A7-D17DA906C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" r="28432" b="1307"/>
          <a:stretch>
            <a:fillRect/>
          </a:stretch>
        </p:blipFill>
        <p:spPr bwMode="auto">
          <a:xfrm>
            <a:off x="8782027" y="4426203"/>
            <a:ext cx="3120302" cy="226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950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97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5"/>
          <p:cNvSpPr txBox="1"/>
          <p:nvPr/>
        </p:nvSpPr>
        <p:spPr>
          <a:xfrm>
            <a:off x="5921745" y="2186590"/>
            <a:ext cx="497756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000" b="1" dirty="0">
                <a:solidFill>
                  <a:schemeClr val="lt1"/>
                </a:solidFill>
                <a:latin typeface="Be Vietnam Pro Black" pitchFamily="2" charset="77"/>
                <a:ea typeface="Be Vietnam Pro"/>
                <a:cs typeface="Be Vietnam Pro"/>
                <a:sym typeface="Be Vietnam Pro"/>
              </a:rPr>
              <a:t>Spolupráce?</a:t>
            </a:r>
            <a:endParaRPr b="1" dirty="0">
              <a:latin typeface="Be Vietnam Pro Black" pitchFamily="2" charset="77"/>
            </a:endParaRPr>
          </a:p>
        </p:txBody>
      </p:sp>
      <p:cxnSp>
        <p:nvCxnSpPr>
          <p:cNvPr id="283" name="Google Shape;283;p25"/>
          <p:cNvCxnSpPr/>
          <p:nvPr/>
        </p:nvCxnSpPr>
        <p:spPr>
          <a:xfrm>
            <a:off x="5241107" y="2186590"/>
            <a:ext cx="0" cy="2484815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4" name="Google Shape;284;p25" title="ikona otazj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238" y="2293138"/>
            <a:ext cx="3018594" cy="227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97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95A6E8A1-CC13-0B81-055D-05A30222D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>
            <a:extLst>
              <a:ext uri="{FF2B5EF4-FFF2-40B4-BE49-F238E27FC236}">
                <a16:creationId xmlns:a16="http://schemas.microsoft.com/office/drawing/2014/main" id="{1D2B4BE9-3A3A-CFBF-F0E3-9285DD3C5D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731659"/>
            <a:ext cx="10515600" cy="51263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r>
              <a:rPr lang="cs-CZ" sz="33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Název: Behaviorální přístupy k evidence-</a:t>
            </a:r>
            <a:r>
              <a:rPr lang="cs-CZ" sz="3300" dirty="0" err="1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based</a:t>
            </a:r>
            <a:r>
              <a:rPr lang="cs-CZ" sz="33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 rozhodování v Koncepci Smart </a:t>
            </a:r>
            <a:r>
              <a:rPr lang="cs-CZ" sz="3300" dirty="0" err="1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Cities</a:t>
            </a:r>
            <a:endParaRPr lang="cs-CZ" sz="33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r>
              <a:rPr lang="cs-CZ" sz="33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Podpora: TAČR (Program Sigma)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r>
              <a:rPr lang="cs-CZ" sz="33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Aplikační garant: Ministerstvo pro místní rozvoj ČR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r>
              <a:rPr lang="cs-CZ" sz="33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Návaznost na Koncepci Smart </a:t>
            </a:r>
            <a:r>
              <a:rPr lang="cs-CZ" sz="3300" dirty="0" err="1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Cities</a:t>
            </a:r>
            <a:r>
              <a:rPr lang="cs-CZ" sz="33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 (MMR ČR, 2021) - 7 principů SMART řešení (evidence-</a:t>
            </a:r>
            <a:r>
              <a:rPr lang="cs-CZ" sz="3300" dirty="0" err="1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based</a:t>
            </a:r>
            <a:r>
              <a:rPr lang="cs-CZ" sz="33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r>
              <a:rPr lang="cs-CZ" sz="33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Cíl projektu: </a:t>
            </a:r>
            <a:r>
              <a:rPr lang="cs-CZ" sz="3300" dirty="0">
                <a:solidFill>
                  <a:srgbClr val="595959"/>
                </a:solidFill>
                <a:highlight>
                  <a:srgbClr val="FFFF00"/>
                </a:highlight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Zlepšit podmínky a v praxi ověřit nové přístupy k evidence-</a:t>
            </a:r>
            <a:r>
              <a:rPr lang="cs-CZ" sz="3300" dirty="0" err="1">
                <a:solidFill>
                  <a:srgbClr val="595959"/>
                </a:solidFill>
                <a:highlight>
                  <a:srgbClr val="FFFF00"/>
                </a:highlight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based</a:t>
            </a:r>
            <a:r>
              <a:rPr lang="cs-CZ" sz="3300" dirty="0">
                <a:solidFill>
                  <a:srgbClr val="595959"/>
                </a:solidFill>
                <a:highlight>
                  <a:srgbClr val="FFFF00"/>
                </a:highlight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 rozhodování obcí a měst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r>
              <a:rPr lang="cs-CZ" sz="33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Jak? 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r>
              <a:rPr lang="cs-CZ" sz="33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Spolupráce s obcemi na konkrétních aktivitách 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r>
              <a:rPr lang="cs-CZ" sz="3300" dirty="0">
                <a:solidFill>
                  <a:srgbClr val="595959"/>
                </a:solidFill>
                <a:highlight>
                  <a:srgbClr val="FFFF00"/>
                </a:highlight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Vzdělávací kurz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r>
              <a:rPr lang="cs-CZ" sz="33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Metodika a příklady dobré praxe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r>
              <a:rPr lang="cs-CZ" sz="33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...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r>
              <a:rPr lang="cs-CZ" sz="36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  <a:hlinkClick r:id="rId3"/>
              </a:rPr>
              <a:t>https://www.ceskepriority.cz/ebsc</a:t>
            </a:r>
            <a:endParaRPr lang="cs-CZ" sz="36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dirty="0">
              <a:solidFill>
                <a:srgbClr val="595959"/>
              </a:solidFill>
              <a:highlight>
                <a:srgbClr val="FFFF00"/>
              </a:highlight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dirty="0">
              <a:solidFill>
                <a:srgbClr val="595959"/>
              </a:solidFill>
              <a:latin typeface="Be Vietnam Pro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dirty="0">
              <a:solidFill>
                <a:srgbClr val="595959"/>
              </a:solidFill>
              <a:latin typeface="Be Vietnam Pro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18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</p:txBody>
      </p:sp>
      <p:grpSp>
        <p:nvGrpSpPr>
          <p:cNvPr id="136" name="Google Shape;136;p16">
            <a:extLst>
              <a:ext uri="{FF2B5EF4-FFF2-40B4-BE49-F238E27FC236}">
                <a16:creationId xmlns:a16="http://schemas.microsoft.com/office/drawing/2014/main" id="{EB5BEAFB-37FF-658D-6CBA-59783A2AE42A}"/>
              </a:ext>
            </a:extLst>
          </p:cNvPr>
          <p:cNvGrpSpPr/>
          <p:nvPr/>
        </p:nvGrpSpPr>
        <p:grpSpPr>
          <a:xfrm>
            <a:off x="838199" y="681250"/>
            <a:ext cx="9663004" cy="986833"/>
            <a:chOff x="838200" y="681250"/>
            <a:chExt cx="5355610" cy="986833"/>
          </a:xfrm>
        </p:grpSpPr>
        <p:sp>
          <p:nvSpPr>
            <p:cNvPr id="137" name="Google Shape;137;p16">
              <a:extLst>
                <a:ext uri="{FF2B5EF4-FFF2-40B4-BE49-F238E27FC236}">
                  <a16:creationId xmlns:a16="http://schemas.microsoft.com/office/drawing/2014/main" id="{F7964B48-160C-66AB-9CFB-4BE4805DA55D}"/>
                </a:ext>
              </a:extLst>
            </p:cNvPr>
            <p:cNvSpPr txBox="1"/>
            <p:nvPr/>
          </p:nvSpPr>
          <p:spPr>
            <a:xfrm>
              <a:off x="838200" y="1114126"/>
              <a:ext cx="52578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000" b="1" dirty="0">
                  <a:solidFill>
                    <a:srgbClr val="2597D1"/>
                  </a:solidFill>
                  <a:latin typeface="Be Vietnam Pro ExtraBold" pitchFamily="2" charset="77"/>
                  <a:ea typeface="Be Vietnam Pro"/>
                  <a:cs typeface="Be Vietnam Pro"/>
                  <a:sym typeface="Be Vietnam Pro"/>
                </a:rPr>
                <a:t>O projektu</a:t>
              </a:r>
              <a:endParaRPr lang="cs-CZ" sz="3000" b="1" dirty="0">
                <a:latin typeface="Be Vietnam Pro ExtraBold" pitchFamily="2" charset="77"/>
              </a:endParaRPr>
            </a:p>
          </p:txBody>
        </p:sp>
        <p:sp>
          <p:nvSpPr>
            <p:cNvPr id="138" name="Google Shape;138;p16">
              <a:extLst>
                <a:ext uri="{FF2B5EF4-FFF2-40B4-BE49-F238E27FC236}">
                  <a16:creationId xmlns:a16="http://schemas.microsoft.com/office/drawing/2014/main" id="{D81401F6-DF05-EEB0-B2F3-722FB8F1EA32}"/>
                </a:ext>
              </a:extLst>
            </p:cNvPr>
            <p:cNvSpPr txBox="1"/>
            <p:nvPr/>
          </p:nvSpPr>
          <p:spPr>
            <a:xfrm>
              <a:off x="838200" y="681250"/>
              <a:ext cx="535561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cs-CZ" sz="1800" dirty="0">
                  <a:solidFill>
                    <a:srgbClr val="BFBFBF"/>
                  </a:solidFill>
                  <a:latin typeface="Be Vietnam Pro Medium" pitchFamily="2" charset="77"/>
                  <a:ea typeface="Be Vietnam Pro Light"/>
                  <a:cs typeface="Be Vietnam Pro Light"/>
                  <a:sym typeface="Be Vietnam Pro Light"/>
                </a:rPr>
                <a:t>Úvod do tématu</a:t>
              </a:r>
              <a:endParaRPr lang="cs-CZ" sz="1800" b="1" dirty="0"/>
            </a:p>
          </p:txBody>
        </p:sp>
      </p:grpSp>
      <p:pic>
        <p:nvPicPr>
          <p:cNvPr id="139" name="Google Shape;139;p16" title="logo modre.png">
            <a:extLst>
              <a:ext uri="{FF2B5EF4-FFF2-40B4-BE49-F238E27FC236}">
                <a16:creationId xmlns:a16="http://schemas.microsoft.com/office/drawing/2014/main" id="{497257FC-713C-A981-03B0-FD9364EF504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83550" y="315747"/>
            <a:ext cx="1225425" cy="897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064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F39DAF26-FEE6-CCF3-4F76-06BAAFAA3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>
            <a:extLst>
              <a:ext uri="{FF2B5EF4-FFF2-40B4-BE49-F238E27FC236}">
                <a16:creationId xmlns:a16="http://schemas.microsoft.com/office/drawing/2014/main" id="{FE0FE403-37AB-E957-9DB3-E94D975C56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906415"/>
            <a:ext cx="10358063" cy="413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r>
              <a:rPr lang="cs-CZ" sz="24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Evaluace politik v různých oblastech (participativní rozpočty, městské fondy...)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r>
              <a:rPr lang="cs-CZ" sz="24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AI při zpracování a vyhodnocování dat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r>
              <a:rPr lang="cs-CZ" sz="24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Analýza a vyhodnocení dat pro strategická rozhodnutí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r>
              <a:rPr lang="cs-CZ" sz="2400" dirty="0">
                <a:solidFill>
                  <a:srgbClr val="595959"/>
                </a:solidFill>
                <a:highlight>
                  <a:srgbClr val="FFFF00"/>
                </a:highlight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Vzdělávací kurz - tematicky zaměřený workshop přímo v obci </a:t>
            </a:r>
            <a:r>
              <a:rPr lang="cs-CZ" sz="24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(úvod do tématu, behaviorální veřejná správa a </a:t>
            </a:r>
            <a:r>
              <a:rPr lang="cs-CZ" sz="2400" dirty="0" err="1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nudge</a:t>
            </a:r>
            <a:r>
              <a:rPr lang="cs-CZ" sz="24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, metody práce s daty - </a:t>
            </a:r>
            <a:r>
              <a:rPr lang="cs-CZ" sz="2400" dirty="0">
                <a:solidFill>
                  <a:srgbClr val="595959"/>
                </a:solidFill>
                <a:highlight>
                  <a:srgbClr val="FFFF00"/>
                </a:highlight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AI</a:t>
            </a:r>
            <a:r>
              <a:rPr lang="cs-CZ" sz="24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...)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4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4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</p:txBody>
      </p:sp>
      <p:grpSp>
        <p:nvGrpSpPr>
          <p:cNvPr id="136" name="Google Shape;136;p16">
            <a:extLst>
              <a:ext uri="{FF2B5EF4-FFF2-40B4-BE49-F238E27FC236}">
                <a16:creationId xmlns:a16="http://schemas.microsoft.com/office/drawing/2014/main" id="{22D93A92-737F-51EE-B262-EE9DC7453CDA}"/>
              </a:ext>
            </a:extLst>
          </p:cNvPr>
          <p:cNvGrpSpPr/>
          <p:nvPr/>
        </p:nvGrpSpPr>
        <p:grpSpPr>
          <a:xfrm>
            <a:off x="838199" y="605463"/>
            <a:ext cx="9503979" cy="1062620"/>
            <a:chOff x="838200" y="605463"/>
            <a:chExt cx="5267472" cy="1062620"/>
          </a:xfrm>
        </p:grpSpPr>
        <p:sp>
          <p:nvSpPr>
            <p:cNvPr id="137" name="Google Shape;137;p16">
              <a:extLst>
                <a:ext uri="{FF2B5EF4-FFF2-40B4-BE49-F238E27FC236}">
                  <a16:creationId xmlns:a16="http://schemas.microsoft.com/office/drawing/2014/main" id="{D4AF29E1-0512-295E-1F87-E41C1130B9E9}"/>
                </a:ext>
              </a:extLst>
            </p:cNvPr>
            <p:cNvSpPr txBox="1"/>
            <p:nvPr/>
          </p:nvSpPr>
          <p:spPr>
            <a:xfrm>
              <a:off x="838200" y="1114126"/>
              <a:ext cx="52578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3000" b="1" dirty="0">
                  <a:solidFill>
                    <a:srgbClr val="2597D1"/>
                  </a:solidFill>
                  <a:latin typeface="Be Vietnam Pro ExtraBold" pitchFamily="2" charset="77"/>
                  <a:ea typeface="Be Vietnam Pro"/>
                  <a:cs typeface="Be Vietnam Pro"/>
                  <a:sym typeface="Be Vietnam Pro"/>
                </a:rPr>
                <a:t>Co řešíme s konkrétními obcemi?</a:t>
              </a:r>
            </a:p>
          </p:txBody>
        </p:sp>
        <p:sp>
          <p:nvSpPr>
            <p:cNvPr id="138" name="Google Shape;138;p16">
              <a:extLst>
                <a:ext uri="{FF2B5EF4-FFF2-40B4-BE49-F238E27FC236}">
                  <a16:creationId xmlns:a16="http://schemas.microsoft.com/office/drawing/2014/main" id="{29EA82A1-EB21-B9E5-649E-D7A5DCA673E9}"/>
                </a:ext>
              </a:extLst>
            </p:cNvPr>
            <p:cNvSpPr txBox="1"/>
            <p:nvPr/>
          </p:nvSpPr>
          <p:spPr>
            <a:xfrm>
              <a:off x="847872" y="605463"/>
              <a:ext cx="5257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1800" dirty="0">
                  <a:solidFill>
                    <a:srgbClr val="BFBFBF"/>
                  </a:solidFill>
                  <a:latin typeface="Be Vietnam Pro Medium" pitchFamily="2" charset="77"/>
                  <a:ea typeface="Be Vietnam Pro Light"/>
                  <a:cs typeface="Be Vietnam Pro Light"/>
                  <a:sym typeface="Be Vietnam Pro Light"/>
                </a:rPr>
                <a:t>Spolupráce</a:t>
              </a:r>
              <a:endParaRPr lang="cs-CZ" sz="1800" b="1" dirty="0"/>
            </a:p>
          </p:txBody>
        </p:sp>
      </p:grpSp>
      <p:pic>
        <p:nvPicPr>
          <p:cNvPr id="139" name="Google Shape;139;p16" title="logo modre.png">
            <a:extLst>
              <a:ext uri="{FF2B5EF4-FFF2-40B4-BE49-F238E27FC236}">
                <a16:creationId xmlns:a16="http://schemas.microsoft.com/office/drawing/2014/main" id="{79F84A63-1502-9798-D44A-25C765B008A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3550" y="315747"/>
            <a:ext cx="1225425" cy="897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409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48F974A3-5003-45AD-0B9C-122E29550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>
            <a:extLst>
              <a:ext uri="{FF2B5EF4-FFF2-40B4-BE49-F238E27FC236}">
                <a16:creationId xmlns:a16="http://schemas.microsoft.com/office/drawing/2014/main" id="{52668D6E-10CD-57C8-CC5F-0A4830D5B5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906415"/>
            <a:ext cx="8181623" cy="413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r>
              <a:rPr lang="cs-CZ" sz="22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Místo: Krajský úřad Zlínského kraje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r>
              <a:rPr lang="cs-CZ" sz="22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Čas: 9:00-13:00, 20.2.2026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r>
              <a:rPr lang="cs-CZ" sz="22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Obsah: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9D3"/>
              </a:buClr>
              <a:buSzPct val="90000"/>
              <a:buFont typeface="Wingdings" pitchFamily="2" charset="2"/>
              <a:buChar char="§"/>
            </a:pPr>
            <a:r>
              <a:rPr lang="cs-CZ" sz="22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Kognitivní zkreslení a jejich vliv na práci s AI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9D3"/>
              </a:buClr>
              <a:buSzPct val="90000"/>
              <a:buFont typeface="Wingdings" pitchFamily="2" charset="2"/>
              <a:buChar char="§"/>
            </a:pPr>
            <a:r>
              <a:rPr lang="cs-CZ" sz="22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Potenciál a omezení využití AI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9D3"/>
              </a:buClr>
              <a:buSzPct val="90000"/>
              <a:buFont typeface="Wingdings" pitchFamily="2" charset="2"/>
              <a:buChar char="§"/>
            </a:pPr>
            <a:r>
              <a:rPr lang="cs-CZ" sz="22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Technika </a:t>
            </a:r>
            <a:r>
              <a:rPr lang="cs-CZ" sz="2200" dirty="0" err="1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správných</a:t>
            </a:r>
            <a:r>
              <a:rPr lang="cs-CZ" sz="22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 otázek pro AI (</a:t>
            </a:r>
            <a:r>
              <a:rPr lang="cs-CZ" sz="2200" dirty="0" err="1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prompting</a:t>
            </a:r>
            <a:r>
              <a:rPr lang="cs-CZ" sz="22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9D3"/>
              </a:buClr>
              <a:buSzPct val="90000"/>
              <a:buFont typeface="Wingdings" pitchFamily="2" charset="2"/>
              <a:buChar char="§"/>
            </a:pPr>
            <a:r>
              <a:rPr lang="cs-CZ" sz="22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AI ve strategickém plánování a tvorbě dalších </a:t>
            </a:r>
            <a:r>
              <a:rPr lang="cs-CZ" sz="2200" dirty="0" err="1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analytických</a:t>
            </a:r>
            <a:r>
              <a:rPr lang="cs-CZ" sz="22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 </a:t>
            </a:r>
            <a:r>
              <a:rPr lang="cs-CZ" sz="2200" dirty="0" err="1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výstupů</a:t>
            </a:r>
            <a:r>
              <a:rPr lang="cs-CZ" sz="22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 a reportů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9D3"/>
              </a:buClr>
              <a:buSzPct val="90000"/>
              <a:buFont typeface="Wingdings" pitchFamily="2" charset="2"/>
              <a:buChar char="§"/>
            </a:pPr>
            <a:r>
              <a:rPr lang="cs-CZ" sz="22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Praktické tipy pro každodenní využívání AI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4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4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</p:txBody>
      </p:sp>
      <p:grpSp>
        <p:nvGrpSpPr>
          <p:cNvPr id="136" name="Google Shape;136;p16">
            <a:extLst>
              <a:ext uri="{FF2B5EF4-FFF2-40B4-BE49-F238E27FC236}">
                <a16:creationId xmlns:a16="http://schemas.microsoft.com/office/drawing/2014/main" id="{C0337F9B-7525-AB39-E5D6-72F0F725AC34}"/>
              </a:ext>
            </a:extLst>
          </p:cNvPr>
          <p:cNvGrpSpPr/>
          <p:nvPr/>
        </p:nvGrpSpPr>
        <p:grpSpPr>
          <a:xfrm>
            <a:off x="838199" y="605463"/>
            <a:ext cx="9503979" cy="1062620"/>
            <a:chOff x="838200" y="605463"/>
            <a:chExt cx="5267472" cy="1062620"/>
          </a:xfrm>
        </p:grpSpPr>
        <p:sp>
          <p:nvSpPr>
            <p:cNvPr id="137" name="Google Shape;137;p16">
              <a:extLst>
                <a:ext uri="{FF2B5EF4-FFF2-40B4-BE49-F238E27FC236}">
                  <a16:creationId xmlns:a16="http://schemas.microsoft.com/office/drawing/2014/main" id="{AD82FFCA-FABA-0409-333A-39136C718A52}"/>
                </a:ext>
              </a:extLst>
            </p:cNvPr>
            <p:cNvSpPr txBox="1"/>
            <p:nvPr/>
          </p:nvSpPr>
          <p:spPr>
            <a:xfrm>
              <a:off x="838200" y="1114126"/>
              <a:ext cx="52578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3000" b="1" dirty="0">
                  <a:solidFill>
                    <a:srgbClr val="2597D1"/>
                  </a:solidFill>
                  <a:latin typeface="Be Vietnam Pro ExtraBold" pitchFamily="2" charset="77"/>
                  <a:ea typeface="Be Vietnam Pro"/>
                  <a:cs typeface="Be Vietnam Pro"/>
                  <a:sym typeface="Be Vietnam Pro"/>
                </a:rPr>
                <a:t>Workshop: AI a práce s daty, 20.2.2026</a:t>
              </a:r>
            </a:p>
          </p:txBody>
        </p:sp>
        <p:sp>
          <p:nvSpPr>
            <p:cNvPr id="138" name="Google Shape;138;p16">
              <a:extLst>
                <a:ext uri="{FF2B5EF4-FFF2-40B4-BE49-F238E27FC236}">
                  <a16:creationId xmlns:a16="http://schemas.microsoft.com/office/drawing/2014/main" id="{A614EA46-8CC4-ADDC-FFD5-C8A3478628B5}"/>
                </a:ext>
              </a:extLst>
            </p:cNvPr>
            <p:cNvSpPr txBox="1"/>
            <p:nvPr/>
          </p:nvSpPr>
          <p:spPr>
            <a:xfrm>
              <a:off x="847872" y="605463"/>
              <a:ext cx="5257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1800" dirty="0">
                  <a:solidFill>
                    <a:srgbClr val="BFBFBF"/>
                  </a:solidFill>
                  <a:latin typeface="Be Vietnam Pro Medium" pitchFamily="2" charset="77"/>
                  <a:ea typeface="Be Vietnam Pro Light"/>
                  <a:cs typeface="Be Vietnam Pro Light"/>
                  <a:sym typeface="Be Vietnam Pro Light"/>
                </a:rPr>
                <a:t>Spolupráce</a:t>
              </a:r>
              <a:endParaRPr lang="cs-CZ" sz="1800" b="1" dirty="0"/>
            </a:p>
          </p:txBody>
        </p:sp>
      </p:grpSp>
      <p:pic>
        <p:nvPicPr>
          <p:cNvPr id="139" name="Google Shape;139;p16" title="logo modre.png">
            <a:extLst>
              <a:ext uri="{FF2B5EF4-FFF2-40B4-BE49-F238E27FC236}">
                <a16:creationId xmlns:a16="http://schemas.microsoft.com/office/drawing/2014/main" id="{6C5EDE77-CB61-21C1-5B67-4BE820974A8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3550" y="315747"/>
            <a:ext cx="1225425" cy="897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70;p19">
            <a:extLst>
              <a:ext uri="{FF2B5EF4-FFF2-40B4-BE49-F238E27FC236}">
                <a16:creationId xmlns:a16="http://schemas.microsoft.com/office/drawing/2014/main" id="{EE1AF5B2-0D4E-D369-79D6-11C4DE8B81E2}"/>
              </a:ext>
            </a:extLst>
          </p:cNvPr>
          <p:cNvSpPr/>
          <p:nvPr/>
        </p:nvSpPr>
        <p:spPr>
          <a:xfrm rot="10800000">
            <a:off x="10409793" y="3304258"/>
            <a:ext cx="944008" cy="683992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190500" dist="50800" dir="2700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71;p19">
            <a:extLst>
              <a:ext uri="{FF2B5EF4-FFF2-40B4-BE49-F238E27FC236}">
                <a16:creationId xmlns:a16="http://schemas.microsoft.com/office/drawing/2014/main" id="{29B26231-6EC8-7515-964C-F5A2EC56E577}"/>
              </a:ext>
            </a:extLst>
          </p:cNvPr>
          <p:cNvSpPr/>
          <p:nvPr/>
        </p:nvSpPr>
        <p:spPr>
          <a:xfrm>
            <a:off x="8697291" y="2190044"/>
            <a:ext cx="2179770" cy="18236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50800" dir="2700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50000"/>
              </a:lnSpc>
              <a:buClr>
                <a:srgbClr val="4798D1"/>
              </a:buClr>
              <a:buSzPct val="80000"/>
            </a:pPr>
            <a:r>
              <a:rPr lang="en-GB" sz="17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max. 20 </a:t>
            </a:r>
            <a:r>
              <a:rPr lang="en-GB" sz="1700" dirty="0" err="1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účastníků</a:t>
            </a:r>
            <a:endParaRPr lang="en-GB" sz="17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>
              <a:lnSpc>
                <a:spcPct val="150000"/>
              </a:lnSpc>
              <a:buClr>
                <a:srgbClr val="4798D1"/>
              </a:buClr>
              <a:buSzPct val="80000"/>
            </a:pPr>
            <a:r>
              <a:rPr lang="en-GB" sz="1700" dirty="0" err="1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nácvik</a:t>
            </a:r>
            <a:r>
              <a:rPr lang="en-GB" sz="17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 </a:t>
            </a:r>
            <a:r>
              <a:rPr lang="en-GB" sz="1700" dirty="0" err="1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dovedností</a:t>
            </a:r>
            <a:endParaRPr lang="en-GB" sz="17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>
              <a:lnSpc>
                <a:spcPct val="150000"/>
              </a:lnSpc>
              <a:buClr>
                <a:srgbClr val="4798D1"/>
              </a:buClr>
              <a:buSzPct val="80000"/>
            </a:pPr>
            <a:r>
              <a:rPr lang="en-GB" sz="1700" dirty="0" err="1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praktické</a:t>
            </a:r>
            <a:r>
              <a:rPr lang="en-GB" sz="17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 </a:t>
            </a:r>
            <a:r>
              <a:rPr lang="en-GB" sz="1700" dirty="0" err="1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ukázky</a:t>
            </a:r>
            <a:endParaRPr lang="en-GB" sz="17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>
              <a:lnSpc>
                <a:spcPct val="150000"/>
              </a:lnSpc>
              <a:buClr>
                <a:srgbClr val="4798D1"/>
              </a:buClr>
              <a:buSzPct val="80000"/>
            </a:pPr>
            <a:r>
              <a:rPr lang="en-GB" sz="17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notebook s </a:t>
            </a:r>
            <a:r>
              <a:rPr lang="en-GB" sz="1700" dirty="0" err="1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sebou</a:t>
            </a:r>
            <a:endParaRPr lang="en-GB" sz="17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</p:txBody>
      </p:sp>
    </p:spTree>
    <p:extLst>
      <p:ext uri="{BB962C8B-B14F-4D97-AF65-F5344CB8AC3E}">
        <p14:creationId xmlns:p14="http://schemas.microsoft.com/office/powerpoint/2010/main" val="878279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814F132F-A284-C9A3-0C5D-2141118AC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>
            <a:extLst>
              <a:ext uri="{FF2B5EF4-FFF2-40B4-BE49-F238E27FC236}">
                <a16:creationId xmlns:a16="http://schemas.microsoft.com/office/drawing/2014/main" id="{74CCDCA1-6275-2D82-72F2-007DA5DE3E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906415"/>
            <a:ext cx="10597446" cy="413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9D3"/>
              </a:buClr>
              <a:buSzPct val="90000"/>
              <a:buFont typeface="Wingdings" pitchFamily="2" charset="2"/>
              <a:buChar char="§"/>
            </a:pPr>
            <a:r>
              <a:rPr lang="cs-CZ" sz="24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Vstupní výzva/otázka pro AI = prompt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9D3"/>
              </a:buClr>
              <a:buSzPct val="90000"/>
              <a:buFont typeface="Wingdings" pitchFamily="2" charset="2"/>
              <a:buChar char="§"/>
            </a:pPr>
            <a:r>
              <a:rPr lang="cs-CZ" sz="2400" dirty="0">
                <a:solidFill>
                  <a:srgbClr val="595959"/>
                </a:solidFill>
                <a:highlight>
                  <a:srgbClr val="FFFF00"/>
                </a:highlight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Prompt </a:t>
            </a:r>
            <a:r>
              <a:rPr lang="cs-CZ" sz="2400" dirty="0" err="1">
                <a:solidFill>
                  <a:srgbClr val="595959"/>
                </a:solidFill>
                <a:highlight>
                  <a:srgbClr val="FFFF00"/>
                </a:highlight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engineering</a:t>
            </a:r>
            <a:r>
              <a:rPr lang="cs-CZ" sz="2400" dirty="0">
                <a:solidFill>
                  <a:srgbClr val="595959"/>
                </a:solidFill>
                <a:highlight>
                  <a:srgbClr val="FFFF00"/>
                </a:highlight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 = optimalizace vstupních výzev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9D3"/>
              </a:buClr>
              <a:buSzPct val="90000"/>
              <a:buFont typeface="Wingdings" pitchFamily="2" charset="2"/>
              <a:buChar char="§"/>
            </a:pPr>
            <a:r>
              <a:rPr lang="cs-CZ" sz="24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Kolik času věnujete otázkám pro AI?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9D3"/>
              </a:buClr>
              <a:buSzPct val="90000"/>
              <a:buFont typeface="Wingdings" pitchFamily="2" charset="2"/>
              <a:buChar char="§"/>
            </a:pPr>
            <a:r>
              <a:rPr lang="cs-CZ" sz="24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Konkrétně, ne obecně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9D3"/>
              </a:buClr>
              <a:buSzPct val="90000"/>
              <a:buFont typeface="Wingdings" pitchFamily="2" charset="2"/>
              <a:buChar char="§"/>
            </a:pPr>
            <a:r>
              <a:rPr lang="cs-CZ" sz="24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Specifikovat výstup: tabulka? seznam? článek? tweet?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9D3"/>
              </a:buClr>
              <a:buSzPct val="90000"/>
              <a:buFont typeface="Wingdings" pitchFamily="2" charset="2"/>
              <a:buChar char="§"/>
            </a:pPr>
            <a:r>
              <a:rPr lang="cs-CZ" sz="24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AI potřebuje roli nebo kontext: chovej se jako; kdo mluví/píše směrem ke komu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9D3"/>
              </a:buClr>
              <a:buSzPct val="90000"/>
              <a:buFont typeface="Wingdings" pitchFamily="2" charset="2"/>
              <a:buChar char="§"/>
            </a:pPr>
            <a:r>
              <a:rPr lang="cs-CZ" sz="24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Uveďte, co nechcete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9D3"/>
              </a:buClr>
              <a:buSzPct val="90000"/>
              <a:buFont typeface="Wingdings" pitchFamily="2" charset="2"/>
              <a:buChar char="§"/>
            </a:pPr>
            <a:r>
              <a:rPr lang="cs-CZ" sz="2400" dirty="0">
                <a:solidFill>
                  <a:srgbClr val="595959"/>
                </a:solidFill>
                <a:highlight>
                  <a:srgbClr val="FFFF00"/>
                </a:highlight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Opakujte, upravujte své prompty</a:t>
            </a:r>
            <a:r>
              <a:rPr lang="cs-CZ" sz="24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, poprvé stěží dosáhnete skvělého výsledku</a:t>
            </a:r>
            <a:endParaRPr lang="cs-CZ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4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</p:txBody>
      </p:sp>
      <p:grpSp>
        <p:nvGrpSpPr>
          <p:cNvPr id="136" name="Google Shape;136;p16">
            <a:extLst>
              <a:ext uri="{FF2B5EF4-FFF2-40B4-BE49-F238E27FC236}">
                <a16:creationId xmlns:a16="http://schemas.microsoft.com/office/drawing/2014/main" id="{709FD563-86F0-538C-2128-43A9DF270F99}"/>
              </a:ext>
            </a:extLst>
          </p:cNvPr>
          <p:cNvGrpSpPr/>
          <p:nvPr/>
        </p:nvGrpSpPr>
        <p:grpSpPr>
          <a:xfrm>
            <a:off x="838199" y="605463"/>
            <a:ext cx="9503979" cy="1062620"/>
            <a:chOff x="838200" y="605463"/>
            <a:chExt cx="5267472" cy="1062620"/>
          </a:xfrm>
        </p:grpSpPr>
        <p:sp>
          <p:nvSpPr>
            <p:cNvPr id="137" name="Google Shape;137;p16">
              <a:extLst>
                <a:ext uri="{FF2B5EF4-FFF2-40B4-BE49-F238E27FC236}">
                  <a16:creationId xmlns:a16="http://schemas.microsoft.com/office/drawing/2014/main" id="{7CB81855-8259-2F8D-60F5-483C2B3EC3FB}"/>
                </a:ext>
              </a:extLst>
            </p:cNvPr>
            <p:cNvSpPr txBox="1"/>
            <p:nvPr/>
          </p:nvSpPr>
          <p:spPr>
            <a:xfrm>
              <a:off x="838200" y="1114126"/>
              <a:ext cx="52578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3000" b="1" dirty="0">
                  <a:solidFill>
                    <a:srgbClr val="2597D1"/>
                  </a:solidFill>
                  <a:latin typeface="Be Vietnam Pro ExtraBold" pitchFamily="2" charset="77"/>
                  <a:ea typeface="Be Vietnam Pro"/>
                  <a:cs typeface="Be Vietnam Pro"/>
                  <a:sym typeface="Be Vietnam Pro"/>
                </a:rPr>
                <a:t>Technika správných otázek pro AI: </a:t>
              </a:r>
              <a:r>
                <a:rPr lang="cs-CZ" sz="3000" b="1" dirty="0" err="1">
                  <a:solidFill>
                    <a:srgbClr val="2597D1"/>
                  </a:solidFill>
                  <a:latin typeface="Be Vietnam Pro ExtraBold" pitchFamily="2" charset="77"/>
                  <a:ea typeface="Be Vietnam Pro"/>
                  <a:cs typeface="Be Vietnam Pro"/>
                  <a:sym typeface="Be Vietnam Pro"/>
                </a:rPr>
                <a:t>Prompting</a:t>
              </a:r>
              <a:endParaRPr lang="cs-CZ" sz="3000" b="1" dirty="0">
                <a:solidFill>
                  <a:srgbClr val="2597D1"/>
                </a:solidFill>
                <a:latin typeface="Be Vietnam Pro ExtraBold" pitchFamily="2" charset="77"/>
                <a:ea typeface="Be Vietnam Pro"/>
                <a:cs typeface="Be Vietnam Pro"/>
                <a:sym typeface="Be Vietnam Pro"/>
              </a:endParaRPr>
            </a:p>
          </p:txBody>
        </p:sp>
        <p:sp>
          <p:nvSpPr>
            <p:cNvPr id="138" name="Google Shape;138;p16">
              <a:extLst>
                <a:ext uri="{FF2B5EF4-FFF2-40B4-BE49-F238E27FC236}">
                  <a16:creationId xmlns:a16="http://schemas.microsoft.com/office/drawing/2014/main" id="{DE160872-13FB-907B-CCE8-848F531EAF36}"/>
                </a:ext>
              </a:extLst>
            </p:cNvPr>
            <p:cNvSpPr txBox="1"/>
            <p:nvPr/>
          </p:nvSpPr>
          <p:spPr>
            <a:xfrm>
              <a:off x="847872" y="605463"/>
              <a:ext cx="5257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1800" dirty="0">
                  <a:solidFill>
                    <a:srgbClr val="BFBFBF"/>
                  </a:solidFill>
                  <a:latin typeface="Be Vietnam Pro Medium" pitchFamily="2" charset="77"/>
                  <a:ea typeface="Be Vietnam Pro Light"/>
                  <a:cs typeface="Be Vietnam Pro Light"/>
                  <a:sym typeface="Be Vietnam Pro Light"/>
                </a:rPr>
                <a:t>Spolupráce</a:t>
              </a:r>
              <a:endParaRPr lang="cs-CZ" sz="1800" b="1" dirty="0"/>
            </a:p>
          </p:txBody>
        </p:sp>
      </p:grpSp>
      <p:pic>
        <p:nvPicPr>
          <p:cNvPr id="139" name="Google Shape;139;p16" title="logo modre.png">
            <a:extLst>
              <a:ext uri="{FF2B5EF4-FFF2-40B4-BE49-F238E27FC236}">
                <a16:creationId xmlns:a16="http://schemas.microsoft.com/office/drawing/2014/main" id="{097B5FA7-623E-0A28-2BC0-E76041484B6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3550" y="315747"/>
            <a:ext cx="1225425" cy="897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102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A9D0D9AC-FF3A-DF09-C555-881F73FE2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>
            <a:extLst>
              <a:ext uri="{FF2B5EF4-FFF2-40B4-BE49-F238E27FC236}">
                <a16:creationId xmlns:a16="http://schemas.microsoft.com/office/drawing/2014/main" id="{403FE2B5-11D0-4CA9-1581-00EC6EB563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906415"/>
            <a:ext cx="10597446" cy="413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4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</p:txBody>
      </p:sp>
      <p:grpSp>
        <p:nvGrpSpPr>
          <p:cNvPr id="136" name="Google Shape;136;p16">
            <a:extLst>
              <a:ext uri="{FF2B5EF4-FFF2-40B4-BE49-F238E27FC236}">
                <a16:creationId xmlns:a16="http://schemas.microsoft.com/office/drawing/2014/main" id="{813C14CF-030A-B51D-E432-C6FECA3DFEB0}"/>
              </a:ext>
            </a:extLst>
          </p:cNvPr>
          <p:cNvGrpSpPr/>
          <p:nvPr/>
        </p:nvGrpSpPr>
        <p:grpSpPr>
          <a:xfrm>
            <a:off x="838199" y="605463"/>
            <a:ext cx="9503979" cy="1062620"/>
            <a:chOff x="838200" y="605463"/>
            <a:chExt cx="5267472" cy="1062620"/>
          </a:xfrm>
        </p:grpSpPr>
        <p:sp>
          <p:nvSpPr>
            <p:cNvPr id="137" name="Google Shape;137;p16">
              <a:extLst>
                <a:ext uri="{FF2B5EF4-FFF2-40B4-BE49-F238E27FC236}">
                  <a16:creationId xmlns:a16="http://schemas.microsoft.com/office/drawing/2014/main" id="{C4DFE374-7AFC-937D-8B64-15276A4752B4}"/>
                </a:ext>
              </a:extLst>
            </p:cNvPr>
            <p:cNvSpPr txBox="1"/>
            <p:nvPr/>
          </p:nvSpPr>
          <p:spPr>
            <a:xfrm>
              <a:off x="838200" y="1114126"/>
              <a:ext cx="52578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3000" b="1" dirty="0">
                  <a:solidFill>
                    <a:srgbClr val="2597D1"/>
                  </a:solidFill>
                  <a:latin typeface="Be Vietnam Pro ExtraBold" pitchFamily="2" charset="77"/>
                  <a:ea typeface="Be Vietnam Pro"/>
                  <a:cs typeface="Be Vietnam Pro"/>
                  <a:sym typeface="Be Vietnam Pro"/>
                </a:rPr>
                <a:t>Technika správných otázek pro AI: </a:t>
              </a:r>
              <a:r>
                <a:rPr lang="cs-CZ" sz="3000" b="1" dirty="0" err="1">
                  <a:solidFill>
                    <a:srgbClr val="2597D1"/>
                  </a:solidFill>
                  <a:latin typeface="Be Vietnam Pro ExtraBold" pitchFamily="2" charset="77"/>
                  <a:ea typeface="Be Vietnam Pro"/>
                  <a:cs typeface="Be Vietnam Pro"/>
                  <a:sym typeface="Be Vietnam Pro"/>
                </a:rPr>
                <a:t>Prompting</a:t>
              </a:r>
              <a:endParaRPr lang="cs-CZ" sz="3000" b="1" dirty="0">
                <a:solidFill>
                  <a:srgbClr val="2597D1"/>
                </a:solidFill>
                <a:latin typeface="Be Vietnam Pro ExtraBold" pitchFamily="2" charset="77"/>
                <a:ea typeface="Be Vietnam Pro"/>
                <a:cs typeface="Be Vietnam Pro"/>
                <a:sym typeface="Be Vietnam Pro"/>
              </a:endParaRPr>
            </a:p>
          </p:txBody>
        </p:sp>
        <p:sp>
          <p:nvSpPr>
            <p:cNvPr id="138" name="Google Shape;138;p16">
              <a:extLst>
                <a:ext uri="{FF2B5EF4-FFF2-40B4-BE49-F238E27FC236}">
                  <a16:creationId xmlns:a16="http://schemas.microsoft.com/office/drawing/2014/main" id="{FA1A22D0-0382-E1C3-BB84-73987BC7EB99}"/>
                </a:ext>
              </a:extLst>
            </p:cNvPr>
            <p:cNvSpPr txBox="1"/>
            <p:nvPr/>
          </p:nvSpPr>
          <p:spPr>
            <a:xfrm>
              <a:off x="847872" y="605463"/>
              <a:ext cx="5257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1800" dirty="0">
                  <a:solidFill>
                    <a:srgbClr val="BFBFBF"/>
                  </a:solidFill>
                  <a:latin typeface="Be Vietnam Pro Medium" pitchFamily="2" charset="77"/>
                  <a:ea typeface="Be Vietnam Pro Light"/>
                  <a:cs typeface="Be Vietnam Pro Light"/>
                  <a:sym typeface="Be Vietnam Pro Light"/>
                </a:rPr>
                <a:t>Spolupráce</a:t>
              </a:r>
              <a:endParaRPr lang="cs-CZ" sz="1800" b="1" dirty="0"/>
            </a:p>
          </p:txBody>
        </p:sp>
      </p:grpSp>
      <p:pic>
        <p:nvPicPr>
          <p:cNvPr id="139" name="Google Shape;139;p16" title="logo modre.png">
            <a:extLst>
              <a:ext uri="{FF2B5EF4-FFF2-40B4-BE49-F238E27FC236}">
                <a16:creationId xmlns:a16="http://schemas.microsoft.com/office/drawing/2014/main" id="{5264596C-3038-BA8A-7C66-2B593A42BC5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3550" y="315747"/>
            <a:ext cx="1225425" cy="8970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1419A6EF-C3A9-141C-8D0B-A6E09AF77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304573"/>
              </p:ext>
            </p:extLst>
          </p:nvPr>
        </p:nvGraphicFramePr>
        <p:xfrm>
          <a:off x="855651" y="1986845"/>
          <a:ext cx="10498151" cy="38736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1154">
                  <a:extLst>
                    <a:ext uri="{9D8B030D-6E8A-4147-A177-3AD203B41FA5}">
                      <a16:colId xmlns:a16="http://schemas.microsoft.com/office/drawing/2014/main" val="4187063807"/>
                    </a:ext>
                  </a:extLst>
                </a:gridCol>
                <a:gridCol w="4254053">
                  <a:extLst>
                    <a:ext uri="{9D8B030D-6E8A-4147-A177-3AD203B41FA5}">
                      <a16:colId xmlns:a16="http://schemas.microsoft.com/office/drawing/2014/main" val="2563308017"/>
                    </a:ext>
                  </a:extLst>
                </a:gridCol>
                <a:gridCol w="4002944">
                  <a:extLst>
                    <a:ext uri="{9D8B030D-6E8A-4147-A177-3AD203B41FA5}">
                      <a16:colId xmlns:a16="http://schemas.microsoft.com/office/drawing/2014/main" val="1121858976"/>
                    </a:ext>
                  </a:extLst>
                </a:gridCol>
              </a:tblGrid>
              <a:tr h="429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Zásada</a:t>
                      </a:r>
                      <a:endParaRPr lang="cs-CZ" sz="1400" b="1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Be Vietnam Pro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Co znamená</a:t>
                      </a:r>
                      <a:endParaRPr lang="cs-CZ" sz="1400" b="1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Be Vietnam Pro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Jak pomáhá</a:t>
                      </a:r>
                      <a:endParaRPr lang="cs-CZ" sz="1400" b="1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Be Vietnam Pro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528135"/>
                  </a:ext>
                </a:extLst>
              </a:tr>
              <a:tr h="751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C – </a:t>
                      </a:r>
                      <a:r>
                        <a:rPr lang="cs-CZ" sz="24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Context</a:t>
                      </a:r>
                      <a:r>
                        <a:rPr lang="cs-CZ" sz="2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 (kontext)</a:t>
                      </a:r>
                      <a:endParaRPr lang="cs-CZ" sz="1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Be Vietnam Pro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Uveď</a:t>
                      </a:r>
                      <a:r>
                        <a:rPr lang="it-IT" sz="2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, </a:t>
                      </a:r>
                      <a:r>
                        <a:rPr lang="it-IT" sz="24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kdo</a:t>
                      </a:r>
                      <a:r>
                        <a:rPr lang="it-IT" sz="2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 </a:t>
                      </a:r>
                      <a:r>
                        <a:rPr lang="it-IT" sz="24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jsi</a:t>
                      </a:r>
                      <a:r>
                        <a:rPr lang="it-IT" sz="2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 a co </a:t>
                      </a:r>
                      <a:r>
                        <a:rPr lang="it-IT" sz="24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děláš</a:t>
                      </a:r>
                      <a:r>
                        <a:rPr lang="it-IT" sz="2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, </a:t>
                      </a:r>
                      <a:r>
                        <a:rPr lang="it-IT" sz="24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nebo</a:t>
                      </a:r>
                      <a:r>
                        <a:rPr lang="it-IT" sz="2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 co AI </a:t>
                      </a:r>
                      <a:r>
                        <a:rPr lang="it-IT" sz="24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má</a:t>
                      </a:r>
                      <a:r>
                        <a:rPr lang="it-IT" sz="2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 </a:t>
                      </a:r>
                      <a:r>
                        <a:rPr lang="it-IT" sz="24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vědět</a:t>
                      </a:r>
                      <a:r>
                        <a:rPr lang="it-IT" sz="2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.</a:t>
                      </a:r>
                      <a:endParaRPr lang="cs-CZ" sz="1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Be Vietnam Pro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„Představ si, že jsi tiskový mluvčí města.“</a:t>
                      </a:r>
                      <a:endParaRPr lang="cs-CZ" sz="1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Be Vietnam Pro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14630"/>
                  </a:ext>
                </a:extLst>
              </a:tr>
              <a:tr h="751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A – </a:t>
                      </a:r>
                      <a:r>
                        <a:rPr lang="cs-CZ" sz="24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Action</a:t>
                      </a:r>
                      <a:r>
                        <a:rPr lang="cs-CZ" sz="2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 (akce)</a:t>
                      </a:r>
                      <a:endParaRPr lang="cs-CZ" sz="1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Be Vietnam Pro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Popiš</a:t>
                      </a:r>
                      <a:r>
                        <a:rPr lang="pl-PL" sz="2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 co </a:t>
                      </a:r>
                      <a:r>
                        <a:rPr lang="pl-PL" sz="24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má</a:t>
                      </a:r>
                      <a:r>
                        <a:rPr lang="pl-PL" sz="2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 AI </a:t>
                      </a:r>
                      <a:r>
                        <a:rPr lang="pl-PL" sz="24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udělat</a:t>
                      </a:r>
                      <a:r>
                        <a:rPr lang="pl-PL" sz="2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.</a:t>
                      </a:r>
                      <a:endParaRPr lang="cs-CZ" sz="1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Be Vietnam Pro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„Napiš úvodní odstavec k článku…“</a:t>
                      </a:r>
                      <a:endParaRPr lang="cs-CZ" sz="1400" b="0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Be Vietnam Pro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541625"/>
                  </a:ext>
                </a:extLst>
              </a:tr>
              <a:tr h="751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R</a:t>
                      </a:r>
                      <a:r>
                        <a:rPr lang="cs-CZ" sz="2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 – </a:t>
                      </a:r>
                      <a:r>
                        <a:rPr lang="cs-CZ" sz="24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Result</a:t>
                      </a:r>
                      <a:r>
                        <a:rPr lang="cs-CZ" sz="2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 (výsledek)</a:t>
                      </a:r>
                      <a:endParaRPr lang="cs-CZ" sz="1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Be Vietnam Pro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Uveď, jak má výstup vypadat.</a:t>
                      </a:r>
                      <a:endParaRPr lang="cs-CZ" sz="1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Be Vietnam Pro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„Ve formě seznamu, max. 150 slov.“</a:t>
                      </a:r>
                      <a:endParaRPr lang="cs-CZ" sz="1400" b="0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Be Vietnam Pro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802223"/>
                  </a:ext>
                </a:extLst>
              </a:tr>
              <a:tr h="751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E – </a:t>
                      </a:r>
                      <a:r>
                        <a:rPr lang="cs-CZ" sz="24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Example</a:t>
                      </a:r>
                      <a:r>
                        <a:rPr lang="cs-CZ" sz="2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 (příklad)</a:t>
                      </a:r>
                      <a:endParaRPr lang="cs-CZ" sz="1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Be Vietnam Pro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Přidej vzor nebo styl, který AI může napodobit.</a:t>
                      </a:r>
                      <a:endParaRPr lang="cs-CZ" sz="1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Be Vietnam Pro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„Styl: jako </a:t>
                      </a:r>
                      <a:r>
                        <a:rPr lang="pl-PL" sz="24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krátká</a:t>
                      </a:r>
                      <a:r>
                        <a:rPr lang="pl-PL" sz="2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 </a:t>
                      </a:r>
                      <a:r>
                        <a:rPr lang="pl-PL" sz="24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zpráva</a:t>
                      </a:r>
                      <a:r>
                        <a:rPr lang="pl-PL" sz="2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 na web </a:t>
                      </a:r>
                      <a:r>
                        <a:rPr lang="pl-PL" sz="24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úřadu</a:t>
                      </a:r>
                      <a:r>
                        <a:rPr lang="pl-PL" sz="2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Be Vietnam Pro Medium" pitchFamily="2" charset="0"/>
                        </a:rPr>
                        <a:t>.“</a:t>
                      </a:r>
                      <a:endParaRPr lang="cs-CZ" sz="1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Be Vietnam Pro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685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639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266FEC0E-32D7-AA88-C6C0-422748955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>
            <a:extLst>
              <a:ext uri="{FF2B5EF4-FFF2-40B4-BE49-F238E27FC236}">
                <a16:creationId xmlns:a16="http://schemas.microsoft.com/office/drawing/2014/main" id="{C43AAC66-A609-5FC9-0405-F3ED41D126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906415"/>
            <a:ext cx="10358063" cy="413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16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</p:txBody>
      </p:sp>
      <p:grpSp>
        <p:nvGrpSpPr>
          <p:cNvPr id="136" name="Google Shape;136;p16">
            <a:extLst>
              <a:ext uri="{FF2B5EF4-FFF2-40B4-BE49-F238E27FC236}">
                <a16:creationId xmlns:a16="http://schemas.microsoft.com/office/drawing/2014/main" id="{86860966-5097-5074-7C7D-7DE975AB3613}"/>
              </a:ext>
            </a:extLst>
          </p:cNvPr>
          <p:cNvGrpSpPr/>
          <p:nvPr/>
        </p:nvGrpSpPr>
        <p:grpSpPr>
          <a:xfrm>
            <a:off x="838199" y="605463"/>
            <a:ext cx="9503979" cy="1062620"/>
            <a:chOff x="838200" y="605463"/>
            <a:chExt cx="5267472" cy="1062620"/>
          </a:xfrm>
        </p:grpSpPr>
        <p:sp>
          <p:nvSpPr>
            <p:cNvPr id="137" name="Google Shape;137;p16">
              <a:extLst>
                <a:ext uri="{FF2B5EF4-FFF2-40B4-BE49-F238E27FC236}">
                  <a16:creationId xmlns:a16="http://schemas.microsoft.com/office/drawing/2014/main" id="{FCEA1096-FF2E-937A-8190-EBFC125ED2F8}"/>
                </a:ext>
              </a:extLst>
            </p:cNvPr>
            <p:cNvSpPr txBox="1"/>
            <p:nvPr/>
          </p:nvSpPr>
          <p:spPr>
            <a:xfrm>
              <a:off x="838200" y="1114126"/>
              <a:ext cx="52578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3000" b="1" dirty="0">
                  <a:solidFill>
                    <a:srgbClr val="2597D1"/>
                  </a:solidFill>
                  <a:latin typeface="Be Vietnam Pro ExtraBold" pitchFamily="2" charset="77"/>
                  <a:ea typeface="Be Vietnam Pro"/>
                  <a:cs typeface="Be Vietnam Pro"/>
                  <a:sym typeface="Be Vietnam Pro"/>
                </a:rPr>
                <a:t>Zůstaňme v kontaktu</a:t>
              </a:r>
            </a:p>
          </p:txBody>
        </p:sp>
        <p:sp>
          <p:nvSpPr>
            <p:cNvPr id="138" name="Google Shape;138;p16">
              <a:extLst>
                <a:ext uri="{FF2B5EF4-FFF2-40B4-BE49-F238E27FC236}">
                  <a16:creationId xmlns:a16="http://schemas.microsoft.com/office/drawing/2014/main" id="{21766DB8-EB86-EF90-B5EC-FD82F8BD150F}"/>
                </a:ext>
              </a:extLst>
            </p:cNvPr>
            <p:cNvSpPr txBox="1"/>
            <p:nvPr/>
          </p:nvSpPr>
          <p:spPr>
            <a:xfrm>
              <a:off x="847872" y="605463"/>
              <a:ext cx="5257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1800" dirty="0">
                  <a:solidFill>
                    <a:srgbClr val="BFBFBF"/>
                  </a:solidFill>
                  <a:latin typeface="Be Vietnam Pro Medium" pitchFamily="2" charset="77"/>
                  <a:ea typeface="Be Vietnam Pro Light"/>
                  <a:cs typeface="Be Vietnam Pro Light"/>
                  <a:sym typeface="Be Vietnam Pro Light"/>
                </a:rPr>
                <a:t>Spolupráce</a:t>
              </a:r>
              <a:endParaRPr lang="cs-CZ" sz="1800" b="1" dirty="0"/>
            </a:p>
          </p:txBody>
        </p:sp>
      </p:grpSp>
      <p:pic>
        <p:nvPicPr>
          <p:cNvPr id="139" name="Google Shape;139;p16" title="logo modre.png">
            <a:extLst>
              <a:ext uri="{FF2B5EF4-FFF2-40B4-BE49-F238E27FC236}">
                <a16:creationId xmlns:a16="http://schemas.microsoft.com/office/drawing/2014/main" id="{8013131C-EA42-EDA3-5B39-D680484C359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3550" y="315747"/>
            <a:ext cx="1225425" cy="89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qr code with a dinosaur&#10;&#10;AI-generated content may be incorrect.">
            <a:extLst>
              <a:ext uri="{FF2B5EF4-FFF2-40B4-BE49-F238E27FC236}">
                <a16:creationId xmlns:a16="http://schemas.microsoft.com/office/drawing/2014/main" id="{9B2753F6-7F11-7F44-E0FE-639A783F5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50" y="2034812"/>
            <a:ext cx="3876906" cy="387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95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97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5"/>
          <p:cNvSpPr txBox="1"/>
          <p:nvPr/>
        </p:nvSpPr>
        <p:spPr>
          <a:xfrm>
            <a:off x="5921745" y="2186590"/>
            <a:ext cx="497756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000" b="1" dirty="0">
                <a:solidFill>
                  <a:schemeClr val="lt1"/>
                </a:solidFill>
                <a:latin typeface="Be Vietnam Pro ExtraBold" pitchFamily="2" charset="77"/>
                <a:ea typeface="Be Vietnam Pro"/>
                <a:cs typeface="Be Vietnam Pro"/>
                <a:sym typeface="Be Vietnam Pro"/>
              </a:rPr>
              <a:t>Dotazy</a:t>
            </a:r>
            <a:endParaRPr b="1" dirty="0">
              <a:latin typeface="Be Vietnam Pro ExtraBold" pitchFamily="2" charset="77"/>
            </a:endParaRPr>
          </a:p>
        </p:txBody>
      </p:sp>
      <p:cxnSp>
        <p:nvCxnSpPr>
          <p:cNvPr id="283" name="Google Shape;283;p25"/>
          <p:cNvCxnSpPr/>
          <p:nvPr/>
        </p:nvCxnSpPr>
        <p:spPr>
          <a:xfrm>
            <a:off x="5241107" y="2186590"/>
            <a:ext cx="0" cy="2484815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4" name="Google Shape;284;p25" title="ikona otazj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238" y="2293138"/>
            <a:ext cx="3018594" cy="22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" y="0"/>
            <a:ext cx="1219203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6"/>
          <p:cNvSpPr txBox="1"/>
          <p:nvPr/>
        </p:nvSpPr>
        <p:spPr>
          <a:xfrm>
            <a:off x="838199" y="2721114"/>
            <a:ext cx="728689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chemeClr val="lt1"/>
                </a:solidFill>
                <a:latin typeface="Be Vietnam Pro ExtraBold" pitchFamily="2" charset="77"/>
                <a:ea typeface="Be Vietnam Pro"/>
                <a:cs typeface="Be Vietnam Pro"/>
                <a:sym typeface="Be Vietnam Pro"/>
              </a:rPr>
              <a:t>Děkuji za pozornost</a:t>
            </a:r>
            <a:endParaRPr b="1" dirty="0">
              <a:latin typeface="Be Vietnam Pro ExtraBold" pitchFamily="2" charset="77"/>
            </a:endParaRPr>
          </a:p>
        </p:txBody>
      </p:sp>
      <p:sp>
        <p:nvSpPr>
          <p:cNvPr id="293" name="Google Shape;293;p26"/>
          <p:cNvSpPr txBox="1"/>
          <p:nvPr/>
        </p:nvSpPr>
        <p:spPr>
          <a:xfrm>
            <a:off x="838199" y="4117395"/>
            <a:ext cx="728689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lt1"/>
                </a:solidFill>
                <a:latin typeface="Be Vietnam Pro ExtraBold" pitchFamily="2" charset="0"/>
                <a:ea typeface="Be Vietnam Pro"/>
                <a:cs typeface="Be Vietnam Pro"/>
                <a:sym typeface="Be Vietnam Pro"/>
              </a:rPr>
              <a:t>Filip Kučera</a:t>
            </a:r>
            <a:endParaRPr b="1" dirty="0">
              <a:latin typeface="Be Vietnam Pro ExtraBold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lt1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Fakulta managementu a ekonomiky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lt1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Univerzita Tomáše Bati ve Zlíně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lt1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Ústav regionálního rozvoje veřejné správy a práva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lt1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+420 603 979 205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err="1">
                <a:solidFill>
                  <a:schemeClr val="lt1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fkucera@utb.cz</a:t>
            </a:r>
            <a:endParaRPr sz="2000" dirty="0">
              <a:solidFill>
                <a:schemeClr val="lt1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</p:txBody>
      </p:sp>
      <p:pic>
        <p:nvPicPr>
          <p:cNvPr id="294" name="Google Shape;294;p26" title="logo cel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200" y="707150"/>
            <a:ext cx="3621228" cy="111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DF601C56-EB13-0EF6-B8AC-2E3DAD692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>
            <a:extLst>
              <a:ext uri="{FF2B5EF4-FFF2-40B4-BE49-F238E27FC236}">
                <a16:creationId xmlns:a16="http://schemas.microsoft.com/office/drawing/2014/main" id="{FF872713-D573-ADCF-C0F6-E1D35E9986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043050"/>
            <a:ext cx="10515600" cy="413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r>
              <a:rPr lang="cs-CZ" sz="20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Rozhodnutí o veřejných politikách přímo vychází z „důkazů“ = </a:t>
            </a:r>
            <a:r>
              <a:rPr lang="cs-CZ" sz="2000" dirty="0">
                <a:solidFill>
                  <a:srgbClr val="595959"/>
                </a:solidFill>
                <a:highlight>
                  <a:srgbClr val="FFFF00"/>
                </a:highlight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ověřených dat, informací a poznatků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r>
              <a:rPr lang="cs-CZ" sz="2000" dirty="0">
                <a:solidFill>
                  <a:srgbClr val="595959"/>
                </a:solidFill>
                <a:highlight>
                  <a:srgbClr val="FFFF00"/>
                </a:highlight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Odklon od vlivu dojmů, ideologie, zvyků, emocí, příběhů...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r>
              <a:rPr lang="cs-CZ" sz="2000" dirty="0">
                <a:solidFill>
                  <a:srgbClr val="595959"/>
                </a:solidFill>
                <a:latin typeface="Be Vietnam Pro"/>
                <a:ea typeface="Be Vietnam Pro"/>
                <a:cs typeface="Be Vietnam Pro"/>
                <a:sym typeface="Be Vietnam Pro"/>
              </a:rPr>
              <a:t>Přísně teoretický ideál, často naráží na limity politického procesu a praxe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dirty="0">
              <a:solidFill>
                <a:srgbClr val="595959"/>
              </a:solidFill>
              <a:latin typeface="Be Vietnam Pro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dirty="0">
              <a:solidFill>
                <a:srgbClr val="595959"/>
              </a:solidFill>
              <a:latin typeface="Be Vietnam Pro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18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</p:txBody>
      </p:sp>
      <p:grpSp>
        <p:nvGrpSpPr>
          <p:cNvPr id="136" name="Google Shape;136;p16">
            <a:extLst>
              <a:ext uri="{FF2B5EF4-FFF2-40B4-BE49-F238E27FC236}">
                <a16:creationId xmlns:a16="http://schemas.microsoft.com/office/drawing/2014/main" id="{153D9FC9-6A08-F1D7-1E39-93CE45849495}"/>
              </a:ext>
            </a:extLst>
          </p:cNvPr>
          <p:cNvGrpSpPr/>
          <p:nvPr/>
        </p:nvGrpSpPr>
        <p:grpSpPr>
          <a:xfrm>
            <a:off x="838199" y="681250"/>
            <a:ext cx="9663004" cy="986833"/>
            <a:chOff x="838200" y="681250"/>
            <a:chExt cx="5355610" cy="986833"/>
          </a:xfrm>
        </p:grpSpPr>
        <p:sp>
          <p:nvSpPr>
            <p:cNvPr id="137" name="Google Shape;137;p16">
              <a:extLst>
                <a:ext uri="{FF2B5EF4-FFF2-40B4-BE49-F238E27FC236}">
                  <a16:creationId xmlns:a16="http://schemas.microsoft.com/office/drawing/2014/main" id="{66AE84CE-C39C-C1FB-331D-4DDA653B870A}"/>
                </a:ext>
              </a:extLst>
            </p:cNvPr>
            <p:cNvSpPr txBox="1"/>
            <p:nvPr/>
          </p:nvSpPr>
          <p:spPr>
            <a:xfrm>
              <a:off x="838200" y="1114126"/>
              <a:ext cx="52578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000" b="1" dirty="0">
                  <a:solidFill>
                    <a:srgbClr val="2597D1"/>
                  </a:solidFill>
                  <a:latin typeface="Be Vietnam Pro ExtraBold" pitchFamily="2" charset="77"/>
                  <a:ea typeface="Be Vietnam Pro"/>
                  <a:cs typeface="Be Vietnam Pro"/>
                  <a:sym typeface="Be Vietnam Pro"/>
                </a:rPr>
                <a:t>Evidence-</a:t>
              </a:r>
              <a:r>
                <a:rPr lang="cs-CZ" sz="3000" b="1" dirty="0" err="1">
                  <a:solidFill>
                    <a:srgbClr val="2597D1"/>
                  </a:solidFill>
                  <a:latin typeface="Be Vietnam Pro ExtraBold" pitchFamily="2" charset="77"/>
                  <a:ea typeface="Be Vietnam Pro"/>
                  <a:cs typeface="Be Vietnam Pro"/>
                  <a:sym typeface="Be Vietnam Pro"/>
                </a:rPr>
                <a:t>based</a:t>
              </a:r>
              <a:r>
                <a:rPr lang="cs-CZ" sz="3000" b="1" dirty="0">
                  <a:solidFill>
                    <a:srgbClr val="2597D1"/>
                  </a:solidFill>
                  <a:latin typeface="Be Vietnam Pro ExtraBold" pitchFamily="2" charset="77"/>
                  <a:ea typeface="Be Vietnam Pro"/>
                  <a:cs typeface="Be Vietnam Pro"/>
                  <a:sym typeface="Be Vietnam Pro"/>
                </a:rPr>
                <a:t> rozhodování </a:t>
              </a:r>
              <a:endParaRPr lang="cs-CZ" sz="3000" b="1" dirty="0">
                <a:latin typeface="Be Vietnam Pro ExtraBold" pitchFamily="2" charset="77"/>
              </a:endParaRPr>
            </a:p>
          </p:txBody>
        </p:sp>
        <p:sp>
          <p:nvSpPr>
            <p:cNvPr id="138" name="Google Shape;138;p16">
              <a:extLst>
                <a:ext uri="{FF2B5EF4-FFF2-40B4-BE49-F238E27FC236}">
                  <a16:creationId xmlns:a16="http://schemas.microsoft.com/office/drawing/2014/main" id="{56A9A1D9-30A3-5FDA-A13B-C9E3EBC106A7}"/>
                </a:ext>
              </a:extLst>
            </p:cNvPr>
            <p:cNvSpPr txBox="1"/>
            <p:nvPr/>
          </p:nvSpPr>
          <p:spPr>
            <a:xfrm>
              <a:off x="838200" y="681250"/>
              <a:ext cx="535561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cs-CZ" sz="1800" dirty="0">
                  <a:solidFill>
                    <a:srgbClr val="BFBFBF"/>
                  </a:solidFill>
                  <a:latin typeface="Be Vietnam Pro Medium" pitchFamily="2" charset="77"/>
                  <a:ea typeface="Be Vietnam Pro Light"/>
                  <a:cs typeface="Be Vietnam Pro Light"/>
                  <a:sym typeface="Be Vietnam Pro Light"/>
                </a:rPr>
                <a:t>Úvod do tématu</a:t>
              </a:r>
              <a:endParaRPr lang="cs-CZ" sz="1800" b="1" dirty="0"/>
            </a:p>
          </p:txBody>
        </p:sp>
      </p:grpSp>
      <p:pic>
        <p:nvPicPr>
          <p:cNvPr id="139" name="Google Shape;139;p16" title="logo modre.png">
            <a:extLst>
              <a:ext uri="{FF2B5EF4-FFF2-40B4-BE49-F238E27FC236}">
                <a16:creationId xmlns:a16="http://schemas.microsoft.com/office/drawing/2014/main" id="{7A098E98-4342-156D-9CBB-F0793AFBA59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3550" y="315747"/>
            <a:ext cx="1225425" cy="897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70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E0ACB8C9-560C-B23E-E5A9-A881BDDCD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>
            <a:extLst>
              <a:ext uri="{FF2B5EF4-FFF2-40B4-BE49-F238E27FC236}">
                <a16:creationId xmlns:a16="http://schemas.microsoft.com/office/drawing/2014/main" id="{9DABF7FA-A28F-5F6D-D060-E89E7BB6DD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043050"/>
            <a:ext cx="10515600" cy="413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r>
              <a:rPr lang="cs-CZ" sz="20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„Důkazy“ informované rozhodování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r>
              <a:rPr lang="cs-CZ" sz="20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Rozhodovatel bere v potaz data a poznatky, není jimi svázán absolutně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r>
              <a:rPr lang="cs-CZ" sz="20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Dostupné důkazy jsou jedním z klíčových podkladů, důležité jsou i další faktory jako </a:t>
            </a:r>
            <a:r>
              <a:rPr lang="cs-CZ" sz="2000" dirty="0">
                <a:solidFill>
                  <a:srgbClr val="595959"/>
                </a:solidFill>
                <a:highlight>
                  <a:srgbClr val="FFFF00"/>
                </a:highlight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zkušenosti a odborný úsudek úředníků, znalost místního kontextu, preference komunity nebo politické okolnosti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r>
              <a:rPr lang="cs-CZ" sz="2000" dirty="0">
                <a:solidFill>
                  <a:srgbClr val="595959"/>
                </a:solidFill>
                <a:latin typeface="Be Vietnam Pro"/>
                <a:ea typeface="Be Vietnam Pro"/>
                <a:cs typeface="Be Vietnam Pro"/>
                <a:sym typeface="Be Vietnam Pro"/>
              </a:rPr>
              <a:t>Aktuálně převládající přístup</a:t>
            </a: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dirty="0">
              <a:solidFill>
                <a:srgbClr val="595959"/>
              </a:solidFill>
              <a:latin typeface="Be Vietnam Pro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dirty="0">
              <a:solidFill>
                <a:srgbClr val="595959"/>
              </a:solidFill>
              <a:latin typeface="Be Vietnam Pro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18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</p:txBody>
      </p:sp>
      <p:grpSp>
        <p:nvGrpSpPr>
          <p:cNvPr id="136" name="Google Shape;136;p16">
            <a:extLst>
              <a:ext uri="{FF2B5EF4-FFF2-40B4-BE49-F238E27FC236}">
                <a16:creationId xmlns:a16="http://schemas.microsoft.com/office/drawing/2014/main" id="{094B17FE-4725-DAD7-EF55-BA1F34CC1EA3}"/>
              </a:ext>
            </a:extLst>
          </p:cNvPr>
          <p:cNvGrpSpPr/>
          <p:nvPr/>
        </p:nvGrpSpPr>
        <p:grpSpPr>
          <a:xfrm>
            <a:off x="838199" y="681250"/>
            <a:ext cx="9663004" cy="986833"/>
            <a:chOff x="838200" y="681250"/>
            <a:chExt cx="5355610" cy="986833"/>
          </a:xfrm>
        </p:grpSpPr>
        <p:sp>
          <p:nvSpPr>
            <p:cNvPr id="137" name="Google Shape;137;p16">
              <a:extLst>
                <a:ext uri="{FF2B5EF4-FFF2-40B4-BE49-F238E27FC236}">
                  <a16:creationId xmlns:a16="http://schemas.microsoft.com/office/drawing/2014/main" id="{10D8C481-D363-D4C6-B485-ADEF40F6EEC3}"/>
                </a:ext>
              </a:extLst>
            </p:cNvPr>
            <p:cNvSpPr txBox="1"/>
            <p:nvPr/>
          </p:nvSpPr>
          <p:spPr>
            <a:xfrm>
              <a:off x="838200" y="1114126"/>
              <a:ext cx="52578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000" b="1" dirty="0">
                  <a:solidFill>
                    <a:srgbClr val="2597D1"/>
                  </a:solidFill>
                  <a:latin typeface="Be Vietnam Pro ExtraBold" pitchFamily="2" charset="77"/>
                  <a:ea typeface="Be Vietnam Pro"/>
                  <a:cs typeface="Be Vietnam Pro"/>
                  <a:sym typeface="Be Vietnam Pro"/>
                </a:rPr>
                <a:t>Evidence-informed rozhodování </a:t>
              </a:r>
              <a:endParaRPr lang="cs-CZ" sz="3000" b="1" dirty="0">
                <a:latin typeface="Be Vietnam Pro ExtraBold" pitchFamily="2" charset="77"/>
              </a:endParaRPr>
            </a:p>
          </p:txBody>
        </p:sp>
        <p:sp>
          <p:nvSpPr>
            <p:cNvPr id="138" name="Google Shape;138;p16">
              <a:extLst>
                <a:ext uri="{FF2B5EF4-FFF2-40B4-BE49-F238E27FC236}">
                  <a16:creationId xmlns:a16="http://schemas.microsoft.com/office/drawing/2014/main" id="{D9391A04-480D-F991-9CCA-8F8D0AB76DFC}"/>
                </a:ext>
              </a:extLst>
            </p:cNvPr>
            <p:cNvSpPr txBox="1"/>
            <p:nvPr/>
          </p:nvSpPr>
          <p:spPr>
            <a:xfrm>
              <a:off x="838200" y="681250"/>
              <a:ext cx="535561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cs-CZ" sz="1800" dirty="0">
                  <a:solidFill>
                    <a:srgbClr val="BFBFBF"/>
                  </a:solidFill>
                  <a:latin typeface="Be Vietnam Pro Medium" pitchFamily="2" charset="77"/>
                  <a:ea typeface="Be Vietnam Pro Light"/>
                  <a:cs typeface="Be Vietnam Pro Light"/>
                  <a:sym typeface="Be Vietnam Pro Light"/>
                </a:rPr>
                <a:t>Úvod do tématu</a:t>
              </a:r>
              <a:endParaRPr lang="cs-CZ" sz="1800" b="1" dirty="0"/>
            </a:p>
          </p:txBody>
        </p:sp>
      </p:grpSp>
      <p:pic>
        <p:nvPicPr>
          <p:cNvPr id="139" name="Google Shape;139;p16" title="logo modre.png">
            <a:extLst>
              <a:ext uri="{FF2B5EF4-FFF2-40B4-BE49-F238E27FC236}">
                <a16:creationId xmlns:a16="http://schemas.microsoft.com/office/drawing/2014/main" id="{E7749E01-2180-F529-8E56-46019DE9EB0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3550" y="315747"/>
            <a:ext cx="1225425" cy="897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33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CDC24758-BB54-27F6-5F2B-A8FD74696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6">
            <a:extLst>
              <a:ext uri="{FF2B5EF4-FFF2-40B4-BE49-F238E27FC236}">
                <a16:creationId xmlns:a16="http://schemas.microsoft.com/office/drawing/2014/main" id="{1D7ABA53-92B6-C31F-25C6-96339BD9C37A}"/>
              </a:ext>
            </a:extLst>
          </p:cNvPr>
          <p:cNvGrpSpPr/>
          <p:nvPr/>
        </p:nvGrpSpPr>
        <p:grpSpPr>
          <a:xfrm>
            <a:off x="838199" y="605463"/>
            <a:ext cx="9503979" cy="1062620"/>
            <a:chOff x="838200" y="605463"/>
            <a:chExt cx="5267472" cy="1062620"/>
          </a:xfrm>
        </p:grpSpPr>
        <p:sp>
          <p:nvSpPr>
            <p:cNvPr id="137" name="Google Shape;137;p16">
              <a:extLst>
                <a:ext uri="{FF2B5EF4-FFF2-40B4-BE49-F238E27FC236}">
                  <a16:creationId xmlns:a16="http://schemas.microsoft.com/office/drawing/2014/main" id="{E741A693-BF3F-78C5-38FC-46BDBA6D8131}"/>
                </a:ext>
              </a:extLst>
            </p:cNvPr>
            <p:cNvSpPr txBox="1"/>
            <p:nvPr/>
          </p:nvSpPr>
          <p:spPr>
            <a:xfrm>
              <a:off x="838200" y="1114126"/>
              <a:ext cx="52578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3000" b="1" dirty="0">
                  <a:solidFill>
                    <a:srgbClr val="2597D1"/>
                  </a:solidFill>
                  <a:latin typeface="Be Vietnam Pro ExtraBold" pitchFamily="2" charset="77"/>
                  <a:ea typeface="Be Vietnam Pro"/>
                  <a:cs typeface="Be Vietnam Pro"/>
                  <a:sym typeface="Be Vietnam Pro"/>
                </a:rPr>
                <a:t>Data</a:t>
              </a:r>
              <a:endParaRPr lang="cs-CZ" sz="3000" b="1" dirty="0">
                <a:latin typeface="Be Vietnam Pro ExtraBold" pitchFamily="2" charset="77"/>
              </a:endParaRPr>
            </a:p>
          </p:txBody>
        </p:sp>
        <p:sp>
          <p:nvSpPr>
            <p:cNvPr id="138" name="Google Shape;138;p16">
              <a:extLst>
                <a:ext uri="{FF2B5EF4-FFF2-40B4-BE49-F238E27FC236}">
                  <a16:creationId xmlns:a16="http://schemas.microsoft.com/office/drawing/2014/main" id="{A80B4AC2-2924-3094-E026-9D8941ADD731}"/>
                </a:ext>
              </a:extLst>
            </p:cNvPr>
            <p:cNvSpPr txBox="1"/>
            <p:nvPr/>
          </p:nvSpPr>
          <p:spPr>
            <a:xfrm>
              <a:off x="847872" y="605463"/>
              <a:ext cx="5257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1800" dirty="0">
                  <a:solidFill>
                    <a:srgbClr val="BFBFBF"/>
                  </a:solidFill>
                  <a:latin typeface="Be Vietnam Pro Medium" pitchFamily="2" charset="77"/>
                  <a:ea typeface="Be Vietnam Pro Light"/>
                  <a:cs typeface="Be Vietnam Pro Light"/>
                  <a:sym typeface="Be Vietnam Pro Light"/>
                </a:rPr>
                <a:t>Úvod do tématu</a:t>
              </a:r>
              <a:endParaRPr lang="cs-CZ" sz="1800" b="1" dirty="0"/>
            </a:p>
          </p:txBody>
        </p:sp>
      </p:grpSp>
      <p:pic>
        <p:nvPicPr>
          <p:cNvPr id="139" name="Google Shape;139;p16" title="logo modre.png">
            <a:extLst>
              <a:ext uri="{FF2B5EF4-FFF2-40B4-BE49-F238E27FC236}">
                <a16:creationId xmlns:a16="http://schemas.microsoft.com/office/drawing/2014/main" id="{25606D67-2A9E-C027-06B2-C9031DD5D8E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3550" y="315747"/>
            <a:ext cx="1225425" cy="89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Obsah obrázku ovoce, oranžová, Čerstvé jídlo, halloween&#10;&#10;Obsah vygenerovaný umělou inteligencí může být nesprávný.">
            <a:extLst>
              <a:ext uri="{FF2B5EF4-FFF2-40B4-BE49-F238E27FC236}">
                <a16:creationId xmlns:a16="http://schemas.microsoft.com/office/drawing/2014/main" id="{FF79E9BC-DE49-1581-47E4-7905F0050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438" y="1668083"/>
            <a:ext cx="4203020" cy="42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4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F9D7B03A-7B28-9060-9955-7998DDC0F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>
            <a:extLst>
              <a:ext uri="{FF2B5EF4-FFF2-40B4-BE49-F238E27FC236}">
                <a16:creationId xmlns:a16="http://schemas.microsoft.com/office/drawing/2014/main" id="{6EF4FC70-7451-C081-C653-526945EAD8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2043050"/>
            <a:ext cx="10970775" cy="413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18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98D1"/>
              </a:buClr>
              <a:buSzPct val="80000"/>
              <a:buNone/>
            </a:pPr>
            <a:endParaRPr lang="cs-CZ"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98D1"/>
              </a:buClr>
              <a:buSzPct val="80000"/>
              <a:buNone/>
            </a:pPr>
            <a:endParaRPr sz="20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</p:txBody>
      </p:sp>
      <p:grpSp>
        <p:nvGrpSpPr>
          <p:cNvPr id="136" name="Google Shape;136;p16">
            <a:extLst>
              <a:ext uri="{FF2B5EF4-FFF2-40B4-BE49-F238E27FC236}">
                <a16:creationId xmlns:a16="http://schemas.microsoft.com/office/drawing/2014/main" id="{87D425E9-57E6-8EB1-CAF6-679E52641644}"/>
              </a:ext>
            </a:extLst>
          </p:cNvPr>
          <p:cNvGrpSpPr/>
          <p:nvPr/>
        </p:nvGrpSpPr>
        <p:grpSpPr>
          <a:xfrm>
            <a:off x="680543" y="565306"/>
            <a:ext cx="9503979" cy="1062620"/>
            <a:chOff x="838200" y="605463"/>
            <a:chExt cx="5267472" cy="1062620"/>
          </a:xfrm>
        </p:grpSpPr>
        <p:sp>
          <p:nvSpPr>
            <p:cNvPr id="137" name="Google Shape;137;p16">
              <a:extLst>
                <a:ext uri="{FF2B5EF4-FFF2-40B4-BE49-F238E27FC236}">
                  <a16:creationId xmlns:a16="http://schemas.microsoft.com/office/drawing/2014/main" id="{889B0954-5E4D-C326-978A-5FC43F69120F}"/>
                </a:ext>
              </a:extLst>
            </p:cNvPr>
            <p:cNvSpPr txBox="1"/>
            <p:nvPr/>
          </p:nvSpPr>
          <p:spPr>
            <a:xfrm>
              <a:off x="838200" y="1114126"/>
              <a:ext cx="52578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3000" b="1" dirty="0">
                  <a:solidFill>
                    <a:srgbClr val="2597D1"/>
                  </a:solidFill>
                  <a:latin typeface="Be Vietnam Pro ExtraBold" pitchFamily="2" charset="77"/>
                  <a:ea typeface="Be Vietnam Pro"/>
                  <a:cs typeface="Be Vietnam Pro"/>
                  <a:sym typeface="Be Vietnam Pro"/>
                </a:rPr>
                <a:t>Data   Informace    Poznatky   Moudrost</a:t>
              </a:r>
              <a:endParaRPr lang="cs-CZ" sz="3000" b="1" dirty="0">
                <a:latin typeface="Be Vietnam Pro ExtraBold" pitchFamily="2" charset="77"/>
              </a:endParaRPr>
            </a:p>
          </p:txBody>
        </p:sp>
        <p:sp>
          <p:nvSpPr>
            <p:cNvPr id="138" name="Google Shape;138;p16">
              <a:extLst>
                <a:ext uri="{FF2B5EF4-FFF2-40B4-BE49-F238E27FC236}">
                  <a16:creationId xmlns:a16="http://schemas.microsoft.com/office/drawing/2014/main" id="{C605F190-4681-A16E-BD67-473791FBD68F}"/>
                </a:ext>
              </a:extLst>
            </p:cNvPr>
            <p:cNvSpPr txBox="1"/>
            <p:nvPr/>
          </p:nvSpPr>
          <p:spPr>
            <a:xfrm>
              <a:off x="847872" y="605463"/>
              <a:ext cx="5257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1800" dirty="0">
                  <a:solidFill>
                    <a:srgbClr val="BFBFBF"/>
                  </a:solidFill>
                  <a:latin typeface="Be Vietnam Pro Medium" pitchFamily="2" charset="77"/>
                  <a:ea typeface="Be Vietnam Pro Light"/>
                  <a:cs typeface="Be Vietnam Pro Light"/>
                  <a:sym typeface="Be Vietnam Pro Light"/>
                </a:rPr>
                <a:t>Úvod do tématu</a:t>
              </a:r>
              <a:endParaRPr lang="cs-CZ" sz="1800" b="1" dirty="0"/>
            </a:p>
          </p:txBody>
        </p:sp>
      </p:grpSp>
      <p:pic>
        <p:nvPicPr>
          <p:cNvPr id="139" name="Google Shape;139;p16" title="logo modre.png">
            <a:extLst>
              <a:ext uri="{FF2B5EF4-FFF2-40B4-BE49-F238E27FC236}">
                <a16:creationId xmlns:a16="http://schemas.microsoft.com/office/drawing/2014/main" id="{66EC3A46-C322-E85B-7746-53BF83B10A7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3550" y="315747"/>
            <a:ext cx="1225425" cy="89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972FFF8-C461-2B4E-ACDD-48EF85924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665" y="2043050"/>
            <a:ext cx="4624753" cy="462475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8DCD069-17EF-49B1-0470-A906EA5822A7}"/>
              </a:ext>
            </a:extLst>
          </p:cNvPr>
          <p:cNvCxnSpPr>
            <a:cxnSpLocks/>
          </p:cNvCxnSpPr>
          <p:nvPr/>
        </p:nvCxnSpPr>
        <p:spPr>
          <a:xfrm>
            <a:off x="6218483" y="1366345"/>
            <a:ext cx="210206" cy="0"/>
          </a:xfrm>
          <a:prstGeom prst="straightConnector1">
            <a:avLst/>
          </a:prstGeom>
          <a:ln w="31750" cap="rnd">
            <a:solidFill>
              <a:srgbClr val="2497D1"/>
            </a:solidFill>
            <a:headEnd type="none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E1D9E2-3B5E-D50D-C6A2-92177935C830}"/>
              </a:ext>
            </a:extLst>
          </p:cNvPr>
          <p:cNvCxnSpPr>
            <a:cxnSpLocks/>
          </p:cNvCxnSpPr>
          <p:nvPr/>
        </p:nvCxnSpPr>
        <p:spPr>
          <a:xfrm>
            <a:off x="4060631" y="1366345"/>
            <a:ext cx="210206" cy="0"/>
          </a:xfrm>
          <a:prstGeom prst="straightConnector1">
            <a:avLst/>
          </a:prstGeom>
          <a:ln w="31750" cap="rnd">
            <a:solidFill>
              <a:srgbClr val="2497D1"/>
            </a:solidFill>
            <a:headEnd type="none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DF43AC-7DFC-E2C9-A062-D2AEDC894AFB}"/>
              </a:ext>
            </a:extLst>
          </p:cNvPr>
          <p:cNvCxnSpPr>
            <a:cxnSpLocks/>
          </p:cNvCxnSpPr>
          <p:nvPr/>
        </p:nvCxnSpPr>
        <p:spPr>
          <a:xfrm>
            <a:off x="1763713" y="1366345"/>
            <a:ext cx="210206" cy="0"/>
          </a:xfrm>
          <a:prstGeom prst="straightConnector1">
            <a:avLst/>
          </a:prstGeom>
          <a:ln w="31750" cap="rnd">
            <a:solidFill>
              <a:srgbClr val="2497D1"/>
            </a:solidFill>
            <a:headEnd type="none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44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8A4C1675-D350-F387-3ED9-15CB5634F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>
            <a:extLst>
              <a:ext uri="{FF2B5EF4-FFF2-40B4-BE49-F238E27FC236}">
                <a16:creationId xmlns:a16="http://schemas.microsoft.com/office/drawing/2014/main" id="{3FCA74AA-8679-4A49-857E-122C5C01EA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043050"/>
            <a:ext cx="10515600" cy="413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98D1"/>
              </a:buClr>
              <a:buSzPct val="80000"/>
              <a:buNone/>
              <a:tabLst/>
              <a:defRPr/>
            </a:pPr>
            <a:r>
              <a:rPr lang="cs-CZ" sz="2400" b="1" dirty="0">
                <a:solidFill>
                  <a:srgbClr val="595959"/>
                </a:solidFill>
                <a:latin typeface="Be Vietnam Pro ExtraBold" pitchFamily="2" charset="77"/>
                <a:ea typeface="Be Vietnam Pro"/>
                <a:cs typeface="Be Vietnam Pro"/>
                <a:sym typeface="Be Vietnam Pro"/>
              </a:rPr>
              <a:t>1/ Lepší rozhodnutí </a:t>
            </a:r>
            <a:r>
              <a:rPr lang="cs-CZ" sz="24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(co skutečně funguje, místo spoléhání se na domněnky a zvyklosti)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98D1"/>
              </a:buClr>
              <a:buSzPct val="80000"/>
              <a:buNone/>
              <a:tabLst/>
              <a:defRPr/>
            </a:pPr>
            <a:r>
              <a:rPr lang="cs-CZ" sz="2400" b="1" dirty="0">
                <a:solidFill>
                  <a:srgbClr val="595959"/>
                </a:solidFill>
                <a:latin typeface="Be Vietnam Pro ExtraBold" pitchFamily="2" charset="77"/>
                <a:ea typeface="Be Vietnam Pro"/>
                <a:cs typeface="Be Vietnam Pro"/>
                <a:sym typeface="Be Vietnam Pro"/>
              </a:rPr>
              <a:t>2/ Efektivní využití omezených veřejných peněz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98D1"/>
              </a:buClr>
              <a:buSzPct val="80000"/>
              <a:buNone/>
              <a:tabLst/>
              <a:defRPr/>
            </a:pPr>
            <a:r>
              <a:rPr lang="cs-CZ" sz="2400" b="1" dirty="0">
                <a:solidFill>
                  <a:srgbClr val="595959"/>
                </a:solidFill>
                <a:latin typeface="Be Vietnam Pro ExtraBold" pitchFamily="2" charset="77"/>
                <a:ea typeface="Be Vietnam Pro"/>
                <a:cs typeface="Be Vietnam Pro"/>
                <a:sym typeface="Be Vietnam Pro"/>
              </a:rPr>
              <a:t>3/ Transparentnost a důvěra  </a:t>
            </a:r>
            <a:r>
              <a:rPr lang="cs-CZ" sz="24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(rozhodnutí podložená důkazy se dají vysvětlit a obhájit)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98D1"/>
              </a:buClr>
              <a:buSzPct val="80000"/>
              <a:buNone/>
              <a:tabLst/>
              <a:defRPr/>
            </a:pPr>
            <a:r>
              <a:rPr lang="cs-CZ" sz="2400" b="1" dirty="0">
                <a:solidFill>
                  <a:srgbClr val="595959"/>
                </a:solidFill>
                <a:latin typeface="Be Vietnam Pro ExtraBold" pitchFamily="2" charset="77"/>
                <a:ea typeface="Be Vietnam Pro"/>
                <a:cs typeface="Be Vietnam Pro"/>
                <a:sym typeface="Be Vietnam Pro"/>
              </a:rPr>
              <a:t>4/ Předcházení nefunkčním opatřením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  <a:buNone/>
            </a:pPr>
            <a:endParaRPr lang="cs-CZ" sz="2000" b="1" dirty="0">
              <a:solidFill>
                <a:srgbClr val="595959"/>
              </a:solidFill>
              <a:latin typeface="Be Vietnam Pro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dirty="0">
              <a:solidFill>
                <a:srgbClr val="595959"/>
              </a:solidFill>
              <a:latin typeface="Be Vietnam Pro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2000" dirty="0">
              <a:solidFill>
                <a:srgbClr val="595959"/>
              </a:solidFill>
              <a:latin typeface="Be Vietnam Pro"/>
              <a:ea typeface="Be Vietnam Pro"/>
              <a:cs typeface="Be Vietnam Pro"/>
              <a:sym typeface="Be Vietnam Pro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4798D1"/>
              </a:buClr>
              <a:buSzPct val="80000"/>
            </a:pPr>
            <a:endParaRPr lang="cs-CZ" sz="1800" dirty="0">
              <a:solidFill>
                <a:srgbClr val="595959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</p:txBody>
      </p:sp>
      <p:grpSp>
        <p:nvGrpSpPr>
          <p:cNvPr id="136" name="Google Shape;136;p16">
            <a:extLst>
              <a:ext uri="{FF2B5EF4-FFF2-40B4-BE49-F238E27FC236}">
                <a16:creationId xmlns:a16="http://schemas.microsoft.com/office/drawing/2014/main" id="{B35850B6-D631-936C-121D-0B69A1BC6A77}"/>
              </a:ext>
            </a:extLst>
          </p:cNvPr>
          <p:cNvGrpSpPr/>
          <p:nvPr/>
        </p:nvGrpSpPr>
        <p:grpSpPr>
          <a:xfrm>
            <a:off x="838199" y="681250"/>
            <a:ext cx="9663004" cy="986833"/>
            <a:chOff x="838200" y="681250"/>
            <a:chExt cx="5355610" cy="986833"/>
          </a:xfrm>
        </p:grpSpPr>
        <p:sp>
          <p:nvSpPr>
            <p:cNvPr id="137" name="Google Shape;137;p16">
              <a:extLst>
                <a:ext uri="{FF2B5EF4-FFF2-40B4-BE49-F238E27FC236}">
                  <a16:creationId xmlns:a16="http://schemas.microsoft.com/office/drawing/2014/main" id="{35BAA8DE-E344-02C0-C3E7-E36F90087E68}"/>
                </a:ext>
              </a:extLst>
            </p:cNvPr>
            <p:cNvSpPr txBox="1"/>
            <p:nvPr/>
          </p:nvSpPr>
          <p:spPr>
            <a:xfrm>
              <a:off x="838200" y="1114126"/>
              <a:ext cx="52578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3000" b="1" dirty="0">
                  <a:solidFill>
                    <a:srgbClr val="2597D1"/>
                  </a:solidFill>
                  <a:latin typeface="Be Vietnam Pro ExtraBold" pitchFamily="2" charset="77"/>
                  <a:ea typeface="Be Vietnam Pro"/>
                  <a:cs typeface="Be Vietnam Pro"/>
                  <a:sym typeface="Be Vietnam Pro"/>
                </a:rPr>
                <a:t>Význam „důkazů“ ve veřejné správě</a:t>
              </a:r>
            </a:p>
          </p:txBody>
        </p:sp>
        <p:sp>
          <p:nvSpPr>
            <p:cNvPr id="138" name="Google Shape;138;p16">
              <a:extLst>
                <a:ext uri="{FF2B5EF4-FFF2-40B4-BE49-F238E27FC236}">
                  <a16:creationId xmlns:a16="http://schemas.microsoft.com/office/drawing/2014/main" id="{1B987671-755C-871D-E7EB-0C7B91BBE4E1}"/>
                </a:ext>
              </a:extLst>
            </p:cNvPr>
            <p:cNvSpPr txBox="1"/>
            <p:nvPr/>
          </p:nvSpPr>
          <p:spPr>
            <a:xfrm>
              <a:off x="838200" y="681250"/>
              <a:ext cx="535561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cs-CZ" sz="1800" dirty="0">
                  <a:solidFill>
                    <a:srgbClr val="BFBFBF"/>
                  </a:solidFill>
                  <a:latin typeface="Be Vietnam Pro Medium" pitchFamily="2" charset="77"/>
                  <a:ea typeface="Be Vietnam Pro Light"/>
                  <a:cs typeface="Be Vietnam Pro Light"/>
                  <a:sym typeface="Be Vietnam Pro Light"/>
                </a:rPr>
                <a:t>Úvod do tématu</a:t>
              </a:r>
              <a:endParaRPr lang="cs-CZ" sz="1800" b="1" dirty="0"/>
            </a:p>
          </p:txBody>
        </p:sp>
      </p:grpSp>
      <p:pic>
        <p:nvPicPr>
          <p:cNvPr id="139" name="Google Shape;139;p16" title="logo modre.png">
            <a:extLst>
              <a:ext uri="{FF2B5EF4-FFF2-40B4-BE49-F238E27FC236}">
                <a16:creationId xmlns:a16="http://schemas.microsoft.com/office/drawing/2014/main" id="{29C93163-92D3-B6E5-F352-49F97AB9D36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3550" y="315747"/>
            <a:ext cx="1225425" cy="897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5847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/>
          <p:nvPr/>
        </p:nvSpPr>
        <p:spPr>
          <a:xfrm rot="10800000">
            <a:off x="3936589" y="4183562"/>
            <a:ext cx="944008" cy="683992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190500" dist="50800" dir="2700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1376475" y="2428400"/>
            <a:ext cx="3015900" cy="2439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50800" dir="2700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1736900" y="2823575"/>
            <a:ext cx="3143700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Rychlé myšlení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automatické, intuitivní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kognitivně nenáročné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ranní cesta do práce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2x2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b="1" dirty="0">
                <a:solidFill>
                  <a:srgbClr val="595959"/>
                </a:solidFill>
                <a:latin typeface="Be Vietnam Pro Medium" pitchFamily="2" charset="77"/>
                <a:sym typeface="Be Vietnam Pro"/>
              </a:rPr>
              <a:t>80-90% rozhodnutí</a:t>
            </a:r>
            <a:endParaRPr sz="1900" b="1" dirty="0"/>
          </a:p>
        </p:txBody>
      </p:sp>
      <p:sp>
        <p:nvSpPr>
          <p:cNvPr id="173" name="Google Shape;173;p19"/>
          <p:cNvSpPr/>
          <p:nvPr/>
        </p:nvSpPr>
        <p:spPr>
          <a:xfrm rot="10800000">
            <a:off x="7269680" y="5061121"/>
            <a:ext cx="944100" cy="684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190500" dist="50800" dir="2700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7741776" y="3305975"/>
            <a:ext cx="2677500" cy="2439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50800" dir="2700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4922321" y="5282250"/>
            <a:ext cx="234735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rgbClr val="3F3F3F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Daniel </a:t>
            </a:r>
            <a:r>
              <a:rPr lang="cs-CZ" sz="1800" b="1" dirty="0" err="1">
                <a:solidFill>
                  <a:srgbClr val="3F3F3F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Kahneman</a:t>
            </a:r>
            <a:endParaRPr lang="cs-CZ" sz="1800" b="1" dirty="0">
              <a:solidFill>
                <a:srgbClr val="3F3F3F"/>
              </a:solidFill>
              <a:latin typeface="Be Vietnam Pro Medium" pitchFamily="2" charset="77"/>
              <a:ea typeface="Be Vietnam Pro"/>
              <a:cs typeface="Be Vietnam Pro"/>
              <a:sym typeface="Be Vietnam Pro"/>
            </a:endParaRPr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3803" y="2890099"/>
            <a:ext cx="1543225" cy="2068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19"/>
          <p:cNvGrpSpPr/>
          <p:nvPr/>
        </p:nvGrpSpPr>
        <p:grpSpPr>
          <a:xfrm>
            <a:off x="838197" y="605463"/>
            <a:ext cx="9581078" cy="1062620"/>
            <a:chOff x="838199" y="605463"/>
            <a:chExt cx="5357602" cy="1062620"/>
          </a:xfrm>
        </p:grpSpPr>
        <p:sp>
          <p:nvSpPr>
            <p:cNvPr id="178" name="Google Shape;178;p19"/>
            <p:cNvSpPr txBox="1"/>
            <p:nvPr/>
          </p:nvSpPr>
          <p:spPr>
            <a:xfrm>
              <a:off x="838199" y="1114126"/>
              <a:ext cx="5357602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3000" b="1" dirty="0">
                  <a:solidFill>
                    <a:srgbClr val="2597D1"/>
                  </a:solidFill>
                  <a:latin typeface="Be Vietnam Pro ExtraBold" pitchFamily="2" charset="77"/>
                  <a:ea typeface="Be Vietnam Pro"/>
                  <a:cs typeface="Be Vietnam Pro"/>
                  <a:sym typeface="Be Vietnam Pro"/>
                </a:rPr>
                <a:t>Rychlé a pomalé myšlení</a:t>
              </a:r>
              <a:endParaRPr sz="3000" b="1" dirty="0">
                <a:latin typeface="Be Vietnam Pro ExtraBold" pitchFamily="2" charset="77"/>
              </a:endParaRPr>
            </a:p>
          </p:txBody>
        </p:sp>
        <p:sp>
          <p:nvSpPr>
            <p:cNvPr id="179" name="Google Shape;179;p19"/>
            <p:cNvSpPr txBox="1"/>
            <p:nvPr/>
          </p:nvSpPr>
          <p:spPr>
            <a:xfrm>
              <a:off x="847872" y="605463"/>
              <a:ext cx="525780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1800" dirty="0">
                  <a:solidFill>
                    <a:srgbClr val="BFBFBF"/>
                  </a:solidFill>
                  <a:latin typeface="Be Vietnam Pro Medium" pitchFamily="2" charset="77"/>
                  <a:ea typeface="Be Vietnam Pro Light"/>
                  <a:cs typeface="Be Vietnam Pro Light"/>
                  <a:sym typeface="Be Vietnam Pro Light"/>
                </a:rPr>
                <a:t>Problémy s racionálním uvažováním </a:t>
              </a:r>
              <a:endParaRPr lang="cs-CZ" sz="1800" b="1" dirty="0"/>
            </a:p>
          </p:txBody>
        </p:sp>
      </p:grpSp>
      <p:sp>
        <p:nvSpPr>
          <p:cNvPr id="180" name="Google Shape;180;p19"/>
          <p:cNvSpPr txBox="1"/>
          <p:nvPr/>
        </p:nvSpPr>
        <p:spPr>
          <a:xfrm>
            <a:off x="8038850" y="3792125"/>
            <a:ext cx="3143700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Pomalé myšlení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záměrné, analytické,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náročné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plánování zahraniční dovolené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solidFill>
                  <a:srgbClr val="595959"/>
                </a:solidFill>
                <a:latin typeface="Be Vietnam Pro Medium" pitchFamily="2" charset="77"/>
                <a:ea typeface="Be Vietnam Pro"/>
                <a:cs typeface="Be Vietnam Pro"/>
                <a:sym typeface="Be Vietnam Pro"/>
              </a:rPr>
              <a:t>24x37</a:t>
            </a:r>
          </a:p>
        </p:txBody>
      </p:sp>
      <p:pic>
        <p:nvPicPr>
          <p:cNvPr id="181" name="Google Shape;181;p19" title="logo modr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83550" y="315747"/>
            <a:ext cx="1225425" cy="897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542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>
          <a:extLst>
            <a:ext uri="{FF2B5EF4-FFF2-40B4-BE49-F238E27FC236}">
              <a16:creationId xmlns:a16="http://schemas.microsoft.com/office/drawing/2014/main" id="{957CF614-0BF1-D635-59B4-987D56E8E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9">
            <a:extLst>
              <a:ext uri="{FF2B5EF4-FFF2-40B4-BE49-F238E27FC236}">
                <a16:creationId xmlns:a16="http://schemas.microsoft.com/office/drawing/2014/main" id="{91015056-3935-3DF0-83F1-21BE3C091134}"/>
              </a:ext>
            </a:extLst>
          </p:cNvPr>
          <p:cNvGrpSpPr/>
          <p:nvPr/>
        </p:nvGrpSpPr>
        <p:grpSpPr>
          <a:xfrm>
            <a:off x="838197" y="605463"/>
            <a:ext cx="9581078" cy="1062620"/>
            <a:chOff x="838199" y="605463"/>
            <a:chExt cx="5357602" cy="1062620"/>
          </a:xfrm>
        </p:grpSpPr>
        <p:sp>
          <p:nvSpPr>
            <p:cNvPr id="178" name="Google Shape;178;p19">
              <a:extLst>
                <a:ext uri="{FF2B5EF4-FFF2-40B4-BE49-F238E27FC236}">
                  <a16:creationId xmlns:a16="http://schemas.microsoft.com/office/drawing/2014/main" id="{B23D772A-B362-BBA5-6F15-975F8CBA8180}"/>
                </a:ext>
              </a:extLst>
            </p:cNvPr>
            <p:cNvSpPr txBox="1"/>
            <p:nvPr/>
          </p:nvSpPr>
          <p:spPr>
            <a:xfrm>
              <a:off x="838199" y="1114126"/>
              <a:ext cx="5357602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3000" b="1" dirty="0">
                  <a:solidFill>
                    <a:srgbClr val="2597D1"/>
                  </a:solidFill>
                  <a:latin typeface="Be Vietnam Pro ExtraBold" pitchFamily="2" charset="77"/>
                  <a:ea typeface="Be Vietnam Pro"/>
                  <a:cs typeface="Be Vietnam Pro"/>
                  <a:sym typeface="Be Vietnam Pro"/>
                </a:rPr>
                <a:t>Rychlé a pomalé myšlení</a:t>
              </a:r>
              <a:endParaRPr sz="3000" b="1" dirty="0">
                <a:latin typeface="Be Vietnam Pro ExtraBold" pitchFamily="2" charset="77"/>
              </a:endParaRPr>
            </a:p>
          </p:txBody>
        </p:sp>
        <p:sp>
          <p:nvSpPr>
            <p:cNvPr id="179" name="Google Shape;179;p19">
              <a:extLst>
                <a:ext uri="{FF2B5EF4-FFF2-40B4-BE49-F238E27FC236}">
                  <a16:creationId xmlns:a16="http://schemas.microsoft.com/office/drawing/2014/main" id="{F322E475-A8DB-F7F9-E192-7B28F4E8DB37}"/>
                </a:ext>
              </a:extLst>
            </p:cNvPr>
            <p:cNvSpPr txBox="1"/>
            <p:nvPr/>
          </p:nvSpPr>
          <p:spPr>
            <a:xfrm>
              <a:off x="847872" y="605463"/>
              <a:ext cx="525780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cs-CZ" sz="1800" dirty="0">
                  <a:solidFill>
                    <a:srgbClr val="BFBFBF"/>
                  </a:solidFill>
                  <a:latin typeface="Be Vietnam Pro Medium" pitchFamily="2" charset="77"/>
                  <a:ea typeface="Be Vietnam Pro Light"/>
                  <a:cs typeface="Be Vietnam Pro Light"/>
                  <a:sym typeface="Be Vietnam Pro Light"/>
                </a:rPr>
                <a:t>Problémy s racionálním uvažováním </a:t>
              </a:r>
              <a:endParaRPr lang="cs-CZ" sz="1800" b="1" dirty="0"/>
            </a:p>
          </p:txBody>
        </p:sp>
      </p:grpSp>
      <p:pic>
        <p:nvPicPr>
          <p:cNvPr id="181" name="Google Shape;181;p19" title="logo modre.png">
            <a:extLst>
              <a:ext uri="{FF2B5EF4-FFF2-40B4-BE49-F238E27FC236}">
                <a16:creationId xmlns:a16="http://schemas.microsoft.com/office/drawing/2014/main" id="{4D573416-14B7-7F26-E4F5-04C815BB8F5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3550" y="315747"/>
            <a:ext cx="1225425" cy="89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4">
            <a:extLst>
              <a:ext uri="{FF2B5EF4-FFF2-40B4-BE49-F238E27FC236}">
                <a16:creationId xmlns:a16="http://schemas.microsoft.com/office/drawing/2014/main" id="{9CD33DAE-3D4D-6BCD-D2CC-D8223ACBF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851" y="1668083"/>
            <a:ext cx="5349208" cy="527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877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3808</TotalTime>
  <Words>932</Words>
  <Application>Microsoft Macintosh PowerPoint</Application>
  <PresentationFormat>Širokoúhlá obrazovka</PresentationFormat>
  <Paragraphs>239</Paragraphs>
  <Slides>26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5" baseType="lpstr">
      <vt:lpstr>Calibri</vt:lpstr>
      <vt:lpstr>Be Vietnam Pro ExtraBold</vt:lpstr>
      <vt:lpstr>Be Vietnam Pro Medium</vt:lpstr>
      <vt:lpstr>Be Vietnam Pro Light</vt:lpstr>
      <vt:lpstr>Wingdings</vt:lpstr>
      <vt:lpstr>Be Vietnam Pro</vt:lpstr>
      <vt:lpstr>Be Vietnam Pro Black</vt:lpstr>
      <vt:lpstr>Arial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Filip Kučera</cp:lastModifiedBy>
  <cp:revision>71</cp:revision>
  <dcterms:modified xsi:type="dcterms:W3CDTF">2026-01-07T09:40:33Z</dcterms:modified>
</cp:coreProperties>
</file>