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71" r:id="rId4"/>
    <p:sldId id="286" r:id="rId5"/>
    <p:sldId id="285" r:id="rId6"/>
    <p:sldId id="261" r:id="rId7"/>
    <p:sldId id="278" r:id="rId8"/>
    <p:sldId id="281" r:id="rId9"/>
    <p:sldId id="266" r:id="rId10"/>
    <p:sldId id="268" r:id="rId11"/>
    <p:sldId id="282" r:id="rId12"/>
    <p:sldId id="275" r:id="rId13"/>
    <p:sldId id="267" r:id="rId14"/>
    <p:sldId id="283" r:id="rId15"/>
    <p:sldId id="284" r:id="rId16"/>
    <p:sldId id="280" r:id="rId17"/>
    <p:sldId id="264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árubová Marcela" initials="ZM" lastIdx="10" clrIdx="0">
    <p:extLst>
      <p:ext uri="{19B8F6BF-5375-455C-9EA6-DF929625EA0E}">
        <p15:presenceInfo xmlns:p15="http://schemas.microsoft.com/office/powerpoint/2012/main" userId="Zárubová Marcela" providerId="None"/>
      </p:ext>
    </p:extLst>
  </p:cmAuthor>
  <p:cmAuthor id="2" name="Říhová Zuzana" initials="ŘZ" lastIdx="4" clrIdx="1">
    <p:extLst>
      <p:ext uri="{19B8F6BF-5375-455C-9EA6-DF929625EA0E}">
        <p15:presenceInfo xmlns:p15="http://schemas.microsoft.com/office/powerpoint/2012/main" userId="S-1-5-21-240127028-979645192-923749875-97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FCC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1" autoAdjust="0"/>
  </p:normalViewPr>
  <p:slideViewPr>
    <p:cSldViewPr snapToGrid="0" snapToObjects="1">
      <p:cViewPr varScale="1">
        <p:scale>
          <a:sx n="62" d="100"/>
          <a:sy n="62" d="100"/>
        </p:scale>
        <p:origin x="372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DDD35B-1E30-6B4F-BA7A-178A1A8012A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090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07.01.2026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07.01.2026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07.01.2026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07.01.2026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07.01.2026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zuzana.rihova@zlinskykraj.cz" TargetMode="External"/><Relationship Id="rId2" Type="http://schemas.openxmlformats.org/officeDocument/2006/relationships/hyperlink" Target="mailto:marcela.zarubova@zlinskykraj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ichaela.kalacova@zlinskykraj.cz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027135"/>
          </a:xfrm>
        </p:spPr>
        <p:txBody>
          <a:bodyPr anchor="t">
            <a:normAutofit fontScale="90000"/>
          </a:bodyPr>
          <a:lstStyle/>
          <a:p>
            <a:pPr algn="l">
              <a:lnSpc>
                <a:spcPct val="70000"/>
              </a:lnSpc>
            </a:pPr>
            <a:r>
              <a:rPr lang="cs-CZ" dirty="0">
                <a:latin typeface="+mj-lt"/>
              </a:rPr>
              <a:t>Projekt v přípravě:</a:t>
            </a:r>
            <a:br>
              <a:rPr lang="cs-CZ" dirty="0">
                <a:latin typeface="+mj-lt"/>
              </a:rPr>
            </a:br>
            <a:br>
              <a:rPr lang="cs-CZ" dirty="0">
                <a:latin typeface="+mj-lt"/>
              </a:rPr>
            </a:br>
            <a:r>
              <a:rPr lang="cs-CZ" dirty="0">
                <a:latin typeface="+mj-lt"/>
              </a:rPr>
              <a:t>Obědy do škol ve Zlínském kraji VII</a:t>
            </a:r>
            <a:endParaRPr lang="cs-CZ" sz="88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3492500"/>
            <a:ext cx="9144000" cy="1243998"/>
          </a:xfrm>
        </p:spPr>
        <p:txBody>
          <a:bodyPr anchor="t">
            <a:normAutofit lnSpcReduction="10000"/>
          </a:bodyPr>
          <a:lstStyle/>
          <a:p>
            <a:pPr algn="l"/>
            <a:endParaRPr lang="cs-CZ" altLang="cs-CZ" dirty="0">
              <a:latin typeface="+mj-lt"/>
            </a:endParaRPr>
          </a:p>
          <a:p>
            <a:pPr algn="l"/>
            <a:endParaRPr lang="cs-CZ" altLang="cs-CZ" dirty="0">
              <a:latin typeface="+mj-lt"/>
            </a:endParaRPr>
          </a:p>
          <a:p>
            <a:pPr algn="l"/>
            <a:r>
              <a:rPr lang="cs-CZ" altLang="cs-CZ" dirty="0">
                <a:latin typeface="+mj-lt"/>
              </a:rPr>
              <a:t>Zlín, leden 2026</a:t>
            </a:r>
          </a:p>
          <a:p>
            <a:pPr algn="l"/>
            <a:endParaRPr lang="cs-CZ" dirty="0">
              <a:latin typeface="+mj-lt"/>
            </a:endParaRPr>
          </a:p>
          <a:p>
            <a:pPr algn="l"/>
            <a:endParaRPr lang="cs-CZ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3"/>
            <a:ext cx="11363574" cy="4600272"/>
          </a:xfrm>
        </p:spPr>
        <p:txBody>
          <a:bodyPr>
            <a:normAutofit/>
          </a:bodyPr>
          <a:lstStyle/>
          <a:p>
            <a:r>
              <a:rPr lang="cs-CZ" b="1" dirty="0"/>
              <a:t>Míra financování 100 % celkových způsobilých výdajů</a:t>
            </a:r>
            <a:r>
              <a:rPr lang="cs-CZ" dirty="0"/>
              <a:t>, přičemž</a:t>
            </a:r>
          </a:p>
          <a:p>
            <a:pPr lvl="1"/>
            <a:r>
              <a:rPr lang="cs-CZ" sz="2800" dirty="0"/>
              <a:t>90 % Evropský sociální fond plus</a:t>
            </a:r>
          </a:p>
          <a:p>
            <a:pPr lvl="1">
              <a:spcAft>
                <a:spcPts val="1200"/>
              </a:spcAft>
            </a:pPr>
            <a:r>
              <a:rPr lang="cs-CZ" sz="2800" dirty="0"/>
              <a:t>10 % spolufinancování ze zdrojů ZK</a:t>
            </a:r>
          </a:p>
          <a:p>
            <a:r>
              <a:rPr lang="cs-CZ" dirty="0"/>
              <a:t>Předpokládáme, že financování bude probíhat formou zálohové platby ve výši 100 % požadované částky. Nevyčerpaná část finanční podpory bude vrácena na základě závěrečného vyúčtování projektu (po ukončení školního roku) zpět ZK.</a:t>
            </a: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51002"/>
            <a:ext cx="11363574" cy="973123"/>
          </a:xfrm>
        </p:spPr>
        <p:txBody>
          <a:bodyPr>
            <a:normAutofit/>
          </a:bodyPr>
          <a:lstStyle/>
          <a:p>
            <a:r>
              <a:rPr lang="cs-CZ" dirty="0"/>
              <a:t>Režim financování</a:t>
            </a:r>
          </a:p>
        </p:txBody>
      </p:sp>
    </p:spTree>
    <p:extLst>
      <p:ext uri="{BB962C8B-B14F-4D97-AF65-F5344CB8AC3E}">
        <p14:creationId xmlns:p14="http://schemas.microsoft.com/office/powerpoint/2010/main" val="2201445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5" y="1679353"/>
            <a:ext cx="11556615" cy="4600272"/>
          </a:xfrm>
        </p:spPr>
        <p:txBody>
          <a:bodyPr>
            <a:normAutofit/>
          </a:bodyPr>
          <a:lstStyle/>
          <a:p>
            <a:r>
              <a:rPr lang="cs-CZ" b="1" dirty="0"/>
              <a:t>Pro projekt platí zákaz dvojího financování</a:t>
            </a:r>
          </a:p>
          <a:p>
            <a:pPr marL="0" indent="0">
              <a:buNone/>
            </a:pPr>
            <a:endParaRPr lang="cs-CZ" b="1" dirty="0"/>
          </a:p>
          <a:p>
            <a:pPr lvl="1"/>
            <a:r>
              <a:rPr lang="cs-CZ" dirty="0"/>
              <a:t>žadatel není oprávněn čerpat </a:t>
            </a:r>
            <a:r>
              <a:rPr lang="cs-CZ" u="sng" dirty="0"/>
              <a:t>na výdaje projektu </a:t>
            </a:r>
            <a:r>
              <a:rPr lang="cs-CZ" dirty="0"/>
              <a:t>prostředky z jiných finančních nástrojů EU, národních programů či programů územních samospráv</a:t>
            </a:r>
          </a:p>
          <a:p>
            <a:pPr marL="457200" lvl="1" indent="0">
              <a:buNone/>
            </a:pPr>
            <a:endParaRPr lang="cs-CZ" dirty="0"/>
          </a:p>
          <a:p>
            <a:pPr lvl="1"/>
            <a:r>
              <a:rPr lang="cs-CZ" dirty="0"/>
              <a:t>pokud bude dítě/žák podpořený z projektu Obědy do škol ve Zlínském kraji VII, nemůže být podpořen z dalšího projektu</a:t>
            </a:r>
          </a:p>
          <a:p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51002"/>
            <a:ext cx="11363574" cy="973123"/>
          </a:xfrm>
        </p:spPr>
        <p:txBody>
          <a:bodyPr>
            <a:normAutofit/>
          </a:bodyPr>
          <a:lstStyle/>
          <a:p>
            <a:r>
              <a:rPr lang="cs-CZ" dirty="0"/>
              <a:t>Režim financování</a:t>
            </a:r>
          </a:p>
        </p:txBody>
      </p:sp>
    </p:spTree>
    <p:extLst>
      <p:ext uri="{BB962C8B-B14F-4D97-AF65-F5344CB8AC3E}">
        <p14:creationId xmlns:p14="http://schemas.microsoft.com/office/powerpoint/2010/main" val="2422928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3550" y="1679352"/>
            <a:ext cx="11264900" cy="4889087"/>
          </a:xfrm>
        </p:spPr>
        <p:txBody>
          <a:bodyPr>
            <a:normAutofit/>
          </a:bodyPr>
          <a:lstStyle/>
          <a:p>
            <a:r>
              <a:rPr lang="cs-CZ" sz="2400" b="1" dirty="0"/>
              <a:t>výdaje spojené s podporou bezplatného školního stravování </a:t>
            </a:r>
            <a:r>
              <a:rPr lang="cs-CZ" sz="2400" dirty="0"/>
              <a:t>dětí, jejichž rodina je v nepříznivé finanční situaci, v době jejich pobytu v MŠ a žáků, jejichž rodina je v nepříznivé finanční situaci základních a středních škol v době jejich pobytu ve škole, a to </a:t>
            </a:r>
            <a:r>
              <a:rPr lang="cs-CZ" sz="2400" b="1" dirty="0"/>
              <a:t>v rozsahu, který jinak hradí zákonný zástupce dítěte/žáka</a:t>
            </a:r>
          </a:p>
          <a:p>
            <a:r>
              <a:rPr lang="cs-CZ" sz="2400" dirty="0"/>
              <a:t>výdaje spojené výhradně </a:t>
            </a:r>
            <a:r>
              <a:rPr lang="cs-CZ" sz="2400" b="1" dirty="0"/>
              <a:t>s realizací a řízením projektu </a:t>
            </a:r>
            <a:r>
              <a:rPr lang="cs-CZ" sz="2400" dirty="0"/>
              <a:t>(např. mzdové výdaje osob zapojených do projektu, kancelářské potřeby, režie…)</a:t>
            </a:r>
          </a:p>
          <a:p>
            <a:pPr marL="0" indent="0">
              <a:spcBef>
                <a:spcPts val="1800"/>
              </a:spcBef>
              <a:buNone/>
            </a:pPr>
            <a:endParaRPr lang="cs-CZ" sz="2400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51002"/>
            <a:ext cx="11264900" cy="973123"/>
          </a:xfrm>
        </p:spPr>
        <p:txBody>
          <a:bodyPr>
            <a:normAutofit fontScale="90000"/>
          </a:bodyPr>
          <a:lstStyle/>
          <a:p>
            <a:r>
              <a:rPr lang="cs-CZ" sz="4900" dirty="0"/>
              <a:t>Co lze financovat z projektu?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0485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904327"/>
          </a:xfrm>
        </p:spPr>
        <p:txBody>
          <a:bodyPr>
            <a:normAutofit/>
          </a:bodyPr>
          <a:lstStyle/>
          <a:p>
            <a:r>
              <a:rPr lang="cs-CZ" b="1" dirty="0"/>
              <a:t>Okruh způsobilých žadatelů:</a:t>
            </a:r>
          </a:p>
          <a:p>
            <a:pPr marL="0" indent="0">
              <a:buNone/>
            </a:pPr>
            <a:r>
              <a:rPr lang="cs-CZ" dirty="0"/>
              <a:t>právní subjekty zapsané v rejstříku škol a školských zařízení ve smyslu § 141 a násl. zákona č. 561/2004 Sb., školský zákon, které poskytují školní stravování dětem MŠ a žákům ZŠ a SŠ na území Zlínského kraje;</a:t>
            </a:r>
          </a:p>
          <a:p>
            <a:r>
              <a:rPr lang="cs-CZ" b="1" dirty="0"/>
              <a:t>Způsobilost projektu:</a:t>
            </a:r>
          </a:p>
          <a:p>
            <a:pPr>
              <a:buFontTx/>
              <a:buChar char="-"/>
            </a:pPr>
            <a:r>
              <a:rPr lang="cs-CZ" dirty="0"/>
              <a:t>realizace ve školním roce 2026/2027</a:t>
            </a:r>
          </a:p>
          <a:p>
            <a:pPr>
              <a:buFontTx/>
              <a:buChar char="-"/>
            </a:pPr>
            <a:r>
              <a:rPr lang="cs-CZ" dirty="0"/>
              <a:t>realizace na území Zlínského kraje</a:t>
            </a:r>
          </a:p>
          <a:p>
            <a:pPr marL="0" indent="0">
              <a:buNone/>
            </a:pPr>
            <a:r>
              <a:rPr lang="cs-CZ" dirty="0"/>
              <a:t>(další informace viz připravovaný Program)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31751" y="140886"/>
            <a:ext cx="11264900" cy="931325"/>
          </a:xfrm>
        </p:spPr>
        <p:txBody>
          <a:bodyPr>
            <a:normAutofit fontScale="90000"/>
          </a:bodyPr>
          <a:lstStyle/>
          <a:p>
            <a:r>
              <a:rPr lang="cs-CZ" dirty="0"/>
              <a:t>Kritéria přijatelnosti žádosti o poskytnutí finanční podpory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142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48241"/>
            <a:ext cx="11264900" cy="46002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V případě, že bude chtít školské zařízení podat žádost o finanční podporu, musí učinit přípravné kroky:</a:t>
            </a:r>
          </a:p>
          <a:p>
            <a:r>
              <a:rPr lang="cs-CZ" dirty="0"/>
              <a:t>velmi podrobně se seznámit s obsahem Programu</a:t>
            </a:r>
          </a:p>
          <a:p>
            <a:r>
              <a:rPr lang="cs-CZ" dirty="0"/>
              <a:t>uvážit, zda se do Programu přihlásí</a:t>
            </a:r>
          </a:p>
          <a:p>
            <a:r>
              <a:rPr lang="cs-CZ" dirty="0"/>
              <a:t>zmapovat potřebnost</a:t>
            </a:r>
          </a:p>
          <a:p>
            <a:r>
              <a:rPr lang="cs-CZ" dirty="0"/>
              <a:t>stanovit předpokládaný počet potřebných dětí/žáků (např. na základě kvalifikovaného odhadu, vybraných čestných prohlášení)</a:t>
            </a:r>
          </a:p>
          <a:p>
            <a:pPr marL="0" indent="0">
              <a:buNone/>
            </a:pPr>
            <a:r>
              <a:rPr lang="cs-CZ" sz="2600" dirty="0"/>
              <a:t>   Pozn: čestná prohlášení nejsou povinnou přílohou žádosti</a:t>
            </a:r>
          </a:p>
          <a:p>
            <a:pPr marL="0" indent="0">
              <a:buNone/>
            </a:pPr>
            <a:r>
              <a:rPr lang="cs-CZ" b="1" dirty="0"/>
              <a:t>následně</a:t>
            </a:r>
          </a:p>
          <a:p>
            <a:r>
              <a:rPr lang="cs-CZ" dirty="0"/>
              <a:t>vyplnit žádost o poskytnutí finanční podpory, která bude v excelu k dispozici v termínu stanoveném v Programu</a:t>
            </a:r>
          </a:p>
          <a:p>
            <a:r>
              <a:rPr lang="cs-CZ" dirty="0"/>
              <a:t>zaslat žádost se všemi povinnými přílohami do datové schránky Zlínského kraje ve lhůtě stanovené v Programu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25836"/>
            <a:ext cx="11264900" cy="1172878"/>
          </a:xfrm>
        </p:spPr>
        <p:txBody>
          <a:bodyPr>
            <a:normAutofit fontScale="90000"/>
          </a:bodyPr>
          <a:lstStyle/>
          <a:p>
            <a:r>
              <a:rPr lang="cs-CZ" dirty="0"/>
              <a:t>Úkol školského zařízení před podáním žádosti</a:t>
            </a:r>
          </a:p>
        </p:txBody>
      </p:sp>
    </p:spTree>
    <p:extLst>
      <p:ext uri="{BB962C8B-B14F-4D97-AF65-F5344CB8AC3E}">
        <p14:creationId xmlns:p14="http://schemas.microsoft.com/office/powerpoint/2010/main" val="164015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4258C41-3F95-E1DE-EE8C-5FC7613FA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Informovat o připravovaném programu školy, věcně příslušné odbory </a:t>
            </a:r>
            <a:r>
              <a:rPr lang="cs-CZ" dirty="0"/>
              <a:t>(odbor školství, odbor sociálních věcí, OSPOD)</a:t>
            </a:r>
            <a:r>
              <a:rPr lang="cs-CZ" b="1" dirty="0"/>
              <a:t>, poskytovatele působící v oblasti sociálních služeb a pracující s rodinami s dětmi </a:t>
            </a:r>
            <a:r>
              <a:rPr lang="cs-CZ" dirty="0"/>
              <a:t>(poskytnout informace rodičům)</a:t>
            </a:r>
            <a:endParaRPr lang="cs-CZ" b="1" dirty="0"/>
          </a:p>
          <a:p>
            <a:r>
              <a:rPr lang="cs-CZ" b="1" dirty="0"/>
              <a:t>Schvalování veřejnoprávních smluv orgánem obce</a:t>
            </a:r>
          </a:p>
          <a:p>
            <a:pPr>
              <a:buFontTx/>
              <a:buChar char="-"/>
            </a:pPr>
            <a:r>
              <a:rPr lang="cs-CZ" dirty="0"/>
              <a:t>Rada/zastupitelstvo obce/města</a:t>
            </a:r>
          </a:p>
          <a:p>
            <a:pPr>
              <a:buFontTx/>
              <a:buChar char="-"/>
            </a:pPr>
            <a:r>
              <a:rPr lang="cs-CZ" dirty="0"/>
              <a:t>obvyklý termín – červenec, srpen (v souvislosti s dvoukolovou výzvou předpokládáme další termíny příprav smluv podzim/zima 2026)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3C062FF-615B-5DDD-B3D9-CF886C70E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Součinnost obcí a měst</a:t>
            </a:r>
          </a:p>
        </p:txBody>
      </p:sp>
    </p:spTree>
    <p:extLst>
      <p:ext uri="{BB962C8B-B14F-4D97-AF65-F5344CB8AC3E}">
        <p14:creationId xmlns:p14="http://schemas.microsoft.com/office/powerpoint/2010/main" val="787684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Máte-li dotazy k Programu, neváhejte nás kontaktovat: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Bc. Marcela Zárubová</a:t>
            </a:r>
            <a:r>
              <a:rPr lang="cs-CZ" dirty="0"/>
              <a:t>, projektová manažerka </a:t>
            </a:r>
            <a:r>
              <a:rPr lang="cs-CZ" dirty="0">
                <a:hlinkClick r:id="rId2"/>
              </a:rPr>
              <a:t>marcela.zarubova@zlinskykraj.cz</a:t>
            </a: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Ing. Zuzana Říhová</a:t>
            </a:r>
            <a:r>
              <a:rPr lang="cs-CZ" dirty="0"/>
              <a:t>, finanční manažerka </a:t>
            </a:r>
            <a:r>
              <a:rPr lang="cs-CZ" dirty="0">
                <a:hlinkClick r:id="rId3"/>
              </a:rPr>
              <a:t>zuzana.rihova@zlinskykraj.cz</a:t>
            </a: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Michaela Kaláčová</a:t>
            </a:r>
            <a:r>
              <a:rPr lang="cs-CZ" dirty="0"/>
              <a:t>, </a:t>
            </a:r>
            <a:r>
              <a:rPr lang="cs-CZ"/>
              <a:t>odborný garant </a:t>
            </a:r>
            <a:r>
              <a:rPr lang="cs-CZ" dirty="0">
                <a:hlinkClick r:id="rId4"/>
              </a:rPr>
              <a:t>michaela.kalacova@zlinskykraj.cz</a:t>
            </a:r>
            <a:r>
              <a:rPr lang="cs-CZ" dirty="0"/>
              <a:t> 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Kontakty</a:t>
            </a:r>
          </a:p>
        </p:txBody>
      </p:sp>
    </p:spTree>
    <p:extLst>
      <p:ext uri="{BB962C8B-B14F-4D97-AF65-F5344CB8AC3E}">
        <p14:creationId xmlns:p14="http://schemas.microsoft.com/office/powerpoint/2010/main" val="888254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Krajský úřad ZK</a:t>
            </a:r>
          </a:p>
          <a:p>
            <a:r>
              <a:rPr lang="cs-CZ" dirty="0"/>
              <a:t>Třída Tomáš Bati 21</a:t>
            </a:r>
          </a:p>
          <a:p>
            <a:r>
              <a:rPr lang="cs-CZ" dirty="0"/>
              <a:t>Zlín 761 90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cs-CZ" dirty="0"/>
          </a:p>
          <a:p>
            <a:pPr marL="0" indent="0">
              <a:lnSpc>
                <a:spcPct val="110000"/>
              </a:lnSpc>
              <a:buNone/>
            </a:pPr>
            <a:endParaRPr lang="cs-CZ" dirty="0"/>
          </a:p>
          <a:p>
            <a:pPr marL="0" indent="0">
              <a:lnSpc>
                <a:spcPct val="110000"/>
              </a:lnSpc>
              <a:buNone/>
            </a:pPr>
            <a:endParaRPr lang="cs-CZ" sz="2000" dirty="0"/>
          </a:p>
          <a:p>
            <a:pPr marL="0" indent="0">
              <a:lnSpc>
                <a:spcPct val="110000"/>
              </a:lnSpc>
              <a:buNone/>
            </a:pPr>
            <a:r>
              <a:rPr lang="cs-CZ" sz="2000" dirty="0"/>
              <a:t>Výzva č. 03_25_081 „Potravinová pomoc dětem v sociální nouzi“, Operační program Zaměstnanost plus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000" dirty="0"/>
              <a:t>priorita 4 Materiální pomoc nejchudším osobám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000" dirty="0"/>
              <a:t>specifický cíl 4.1: Řešit materiální deprivaci poskytnutím potravinové nebo základní materiální pomoci nejchudším osobám, včetně dětí, a zajistit doprovodná opatření na podporu jejich sociálního začleňování.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000" dirty="0"/>
              <a:t>Výzva na období: 24 měsíců</a:t>
            </a:r>
          </a:p>
          <a:p>
            <a:pPr marL="0" indent="0">
              <a:lnSpc>
                <a:spcPct val="110000"/>
              </a:lnSpc>
              <a:buNone/>
            </a:pPr>
            <a:endParaRPr lang="cs-CZ" dirty="0"/>
          </a:p>
          <a:p>
            <a:pPr marL="0" indent="0">
              <a:lnSpc>
                <a:spcPct val="110000"/>
              </a:lnSpc>
              <a:buNone/>
            </a:pP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Výzva MPSV</a:t>
            </a:r>
          </a:p>
        </p:txBody>
      </p:sp>
      <p:pic>
        <p:nvPicPr>
          <p:cNvPr id="6" name="Obrázek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52" y="1578036"/>
            <a:ext cx="4759392" cy="128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52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cs-CZ" b="1" dirty="0"/>
              <a:t>Poskytnutá podpora v rámci výzvy bude na školní roky 2025/2026 a 2026/2027</a:t>
            </a:r>
          </a:p>
          <a:p>
            <a:pPr>
              <a:lnSpc>
                <a:spcPct val="110000"/>
              </a:lnSpc>
            </a:pPr>
            <a:r>
              <a:rPr lang="cs-CZ" b="1" dirty="0"/>
              <a:t>ZK vyhlásí 2 programy na každý ŠR zvlášť: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na ŠR 2025/2026 - probíhá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na ŠR 2026/2027 – bude vyhlášen</a:t>
            </a:r>
          </a:p>
          <a:p>
            <a:pPr>
              <a:lnSpc>
                <a:spcPct val="110000"/>
              </a:lnSpc>
            </a:pPr>
            <a:r>
              <a:rPr lang="cs-CZ" b="1" dirty="0"/>
              <a:t>Celková alokovaná částka pro oba školní roky: </a:t>
            </a:r>
            <a:r>
              <a:rPr lang="cs-CZ" dirty="0"/>
              <a:t>33.462.146 Kč</a:t>
            </a:r>
            <a:endParaRPr lang="cs-CZ" b="1" dirty="0"/>
          </a:p>
          <a:p>
            <a:pPr>
              <a:lnSpc>
                <a:spcPct val="110000"/>
              </a:lnSpc>
            </a:pPr>
            <a:r>
              <a:rPr lang="cs-CZ" b="1" dirty="0"/>
              <a:t>Cíl programu: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dirty="0"/>
              <a:t>Zajištění bezplatného školního stravování dětem z mateřských škol a žákům základních a středních škol, jejichž rodina je ohrožena chudobou a materiální nebo potravinovou deprivací nebo se ocitla v nepříznivé finanční situaci. </a:t>
            </a:r>
          </a:p>
          <a:p>
            <a:pPr>
              <a:lnSpc>
                <a:spcPct val="110000"/>
              </a:lnSpc>
            </a:pPr>
            <a:r>
              <a:rPr lang="cs-CZ" b="1" dirty="0"/>
              <a:t>Programy budou zveřejněny na úřední desce a stránkách Zlínského kraje, školy budou informovány prostřednictvím portálu </a:t>
            </a:r>
            <a:r>
              <a:rPr lang="cs-CZ" b="1" dirty="0" err="1"/>
              <a:t>Zkola</a:t>
            </a:r>
            <a:r>
              <a:rPr lang="cs-CZ" b="1" dirty="0"/>
              <a:t>.</a:t>
            </a:r>
            <a:r>
              <a:rPr lang="cs-CZ" dirty="0"/>
              <a:t> </a:t>
            </a:r>
          </a:p>
          <a:p>
            <a:pPr marL="0" indent="0">
              <a:lnSpc>
                <a:spcPct val="110000"/>
              </a:lnSpc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251670"/>
            <a:ext cx="11264900" cy="1047043"/>
          </a:xfrm>
        </p:spPr>
        <p:txBody>
          <a:bodyPr/>
          <a:lstStyle/>
          <a:p>
            <a:r>
              <a:rPr lang="cs-CZ" dirty="0"/>
              <a:t>Programy, cíl</a:t>
            </a:r>
          </a:p>
        </p:txBody>
      </p:sp>
    </p:spTree>
    <p:extLst>
      <p:ext uri="{BB962C8B-B14F-4D97-AF65-F5344CB8AC3E}">
        <p14:creationId xmlns:p14="http://schemas.microsoft.com/office/powerpoint/2010/main" val="493265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E5DE60A5-4405-6326-CC68-F689C46E7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533841"/>
            <a:ext cx="11264900" cy="46002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6600" b="1" dirty="0"/>
          </a:p>
          <a:p>
            <a:pPr marL="0" indent="0">
              <a:buNone/>
            </a:pPr>
            <a:endParaRPr lang="cs-CZ" sz="6600" b="1" dirty="0"/>
          </a:p>
          <a:p>
            <a:pPr marL="0" indent="0">
              <a:buNone/>
            </a:pPr>
            <a:r>
              <a:rPr lang="cs-CZ" sz="6600" b="1" dirty="0"/>
              <a:t>Program na ŠR 2026-2027</a:t>
            </a:r>
          </a:p>
        </p:txBody>
      </p:sp>
    </p:spTree>
    <p:extLst>
      <p:ext uri="{BB962C8B-B14F-4D97-AF65-F5344CB8AC3E}">
        <p14:creationId xmlns:p14="http://schemas.microsoft.com/office/powerpoint/2010/main" val="4282723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D92959B5-1D01-C8ED-7954-C54FD82DF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Lhůty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F7AD100-7B81-3E1B-9917-97129B52A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Předpokládaný termín vyhlášení Programu na ŠR 2026/2027: </a:t>
            </a:r>
            <a:r>
              <a:rPr lang="cs-CZ" b="1" dirty="0">
                <a:solidFill>
                  <a:srgbClr val="FFCC00"/>
                </a:solidFill>
              </a:rPr>
              <a:t>březen - duben 2026</a:t>
            </a:r>
          </a:p>
          <a:p>
            <a:r>
              <a:rPr lang="cs-CZ" dirty="0"/>
              <a:t>Dvoukolový příjem žádosti pro ŠR 2026/2027 - </a:t>
            </a:r>
            <a:r>
              <a:rPr lang="cs-CZ" b="1" dirty="0"/>
              <a:t>předpoklad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květen 2026 – na celý ŠK 2026/2027</a:t>
            </a:r>
          </a:p>
          <a:p>
            <a:pPr lvl="1"/>
            <a:r>
              <a:rPr lang="cs-CZ" dirty="0"/>
              <a:t>podzim 2026 – na 2. pololetí ŠK 2026/2027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3464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86524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Cílová skupina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cs-CZ" sz="3300" b="1" dirty="0"/>
              <a:t>Podporované aktivity:</a:t>
            </a:r>
          </a:p>
          <a:p>
            <a:pPr marL="514350" indent="-514350">
              <a:lnSpc>
                <a:spcPct val="100000"/>
              </a:lnSpc>
              <a:buAutoNum type="alphaLcParenR"/>
            </a:pPr>
            <a:r>
              <a:rPr lang="cs-CZ" sz="2600" dirty="0"/>
              <a:t>poskytování školního stravování dětem v době jejich pobytu v mateřských školách</a:t>
            </a:r>
          </a:p>
          <a:p>
            <a:pPr marL="514350" indent="-514350">
              <a:lnSpc>
                <a:spcPct val="100000"/>
              </a:lnSpc>
              <a:buAutoNum type="alphaLcParenR"/>
            </a:pPr>
            <a:r>
              <a:rPr lang="cs-CZ" sz="2600" dirty="0"/>
              <a:t>poskytování školního stravování žákům v době jejich pobytu v základní a střední škole</a:t>
            </a:r>
          </a:p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cs-CZ" sz="3300" b="1" dirty="0"/>
              <a:t>Cílová skupina: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400" dirty="0"/>
              <a:t>děti/žáci ve věku 2 – 20 let, kteří</a:t>
            </a:r>
          </a:p>
          <a:p>
            <a:pPr marL="457200" indent="-457200">
              <a:lnSpc>
                <a:spcPct val="100000"/>
              </a:lnSpc>
              <a:buAutoNum type="alphaLcParenR"/>
            </a:pPr>
            <a:r>
              <a:rPr lang="cs-CZ" sz="2400" dirty="0"/>
              <a:t>se vzdělávají v mateřské škole, jsou žáky základních nebo středních škol, bez ohledu na zřizovatele (zakladatele) a</a:t>
            </a:r>
          </a:p>
          <a:p>
            <a:pPr marL="514350" indent="-514350">
              <a:lnSpc>
                <a:spcPct val="100000"/>
              </a:lnSpc>
              <a:buAutoNum type="alphaLcParenR"/>
            </a:pPr>
            <a:r>
              <a:rPr lang="cs-CZ" sz="2400" dirty="0"/>
              <a:t>jejichž rodina se v období školního roku 2026/2027 nachází v nepříznivé finanční situaci,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3500" b="1" dirty="0">
                <a:solidFill>
                  <a:srgbClr val="FFCC00"/>
                </a:solidFill>
              </a:rPr>
              <a:t>přičemž obě tyto podmínky musí být splněny současně.</a:t>
            </a:r>
          </a:p>
        </p:txBody>
      </p:sp>
    </p:spTree>
    <p:extLst>
      <p:ext uri="{BB962C8B-B14F-4D97-AF65-F5344CB8AC3E}">
        <p14:creationId xmlns:p14="http://schemas.microsoft.com/office/powerpoint/2010/main" val="1308633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Cílová skupina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cs-CZ" sz="3300" dirty="0"/>
              <a:t>Dítě/žák může být podpořen v případě, že zákonný zástupce prohlásí že:</a:t>
            </a:r>
          </a:p>
          <a:p>
            <a:pPr lvl="1">
              <a:lnSpc>
                <a:spcPct val="100000"/>
              </a:lnSpc>
            </a:pPr>
            <a:r>
              <a:rPr lang="cs-CZ" sz="2900" dirty="0"/>
              <a:t>pobírá přídavek na dítě (tzv. </a:t>
            </a:r>
            <a:r>
              <a:rPr lang="cs-CZ" sz="2900" dirty="0" err="1"/>
              <a:t>superdávka</a:t>
            </a:r>
            <a:r>
              <a:rPr lang="cs-CZ" sz="2900" dirty="0"/>
              <a:t>), nebo</a:t>
            </a:r>
          </a:p>
          <a:p>
            <a:pPr lvl="1">
              <a:lnSpc>
                <a:spcPct val="100000"/>
              </a:lnSpc>
            </a:pPr>
            <a:r>
              <a:rPr lang="cs-CZ" sz="2900" dirty="0"/>
              <a:t>pobírá humanitární dávky vyplácené cizincům s dočasnou ochranou, nebo</a:t>
            </a:r>
          </a:p>
          <a:p>
            <a:pPr lvl="1">
              <a:lnSpc>
                <a:spcPct val="100000"/>
              </a:lnSpc>
            </a:pPr>
            <a:r>
              <a:rPr lang="cs-CZ" sz="2900" dirty="0"/>
              <a:t>sociálně ekonomickou situaci posoudila a o podpoře v rámci této výzvy rozhodla třetí strana (sociální pracovníci obcí II. a III. typu, ředitelé škol, OSPOD…)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3200" b="1" dirty="0">
                <a:solidFill>
                  <a:srgbClr val="FFCC00"/>
                </a:solidFill>
              </a:rPr>
              <a:t>		Čestné prohlášení</a:t>
            </a:r>
            <a:endParaRPr lang="cs-CZ" sz="2800" dirty="0"/>
          </a:p>
          <a:p>
            <a:pPr marL="457200" lvl="1" indent="0">
              <a:lnSpc>
                <a:spcPct val="100000"/>
              </a:lnSpc>
              <a:buNone/>
            </a:pPr>
            <a:endParaRPr lang="cs-CZ" sz="2900" dirty="0"/>
          </a:p>
          <a:p>
            <a:pPr marL="0" indent="0">
              <a:lnSpc>
                <a:spcPct val="100000"/>
              </a:lnSpc>
              <a:buNone/>
            </a:pPr>
            <a:endParaRPr lang="cs-CZ" sz="3300" dirty="0"/>
          </a:p>
        </p:txBody>
      </p:sp>
      <p:sp>
        <p:nvSpPr>
          <p:cNvPr id="3" name="Šipka: doprava 2">
            <a:extLst>
              <a:ext uri="{FF2B5EF4-FFF2-40B4-BE49-F238E27FC236}">
                <a16:creationId xmlns:a16="http://schemas.microsoft.com/office/drawing/2014/main" id="{5D7EE9A6-C04A-13DC-9704-89910807B4D4}"/>
              </a:ext>
            </a:extLst>
          </p:cNvPr>
          <p:cNvSpPr/>
          <p:nvPr/>
        </p:nvSpPr>
        <p:spPr>
          <a:xfrm>
            <a:off x="1319841" y="5702061"/>
            <a:ext cx="750499" cy="388188"/>
          </a:xfrm>
          <a:prstGeom prst="rightArrow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9551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Cílová skupina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cs-CZ" sz="3300" dirty="0"/>
              <a:t>Distribuce pomoci probíhá ve školách, školských zařízeních nebo ve stravovacích zařízeních, příspěvek není vyplácen zákonným zástupcům.</a:t>
            </a:r>
          </a:p>
        </p:txBody>
      </p:sp>
    </p:spTree>
    <p:extLst>
      <p:ext uri="{BB962C8B-B14F-4D97-AF65-F5344CB8AC3E}">
        <p14:creationId xmlns:p14="http://schemas.microsoft.com/office/powerpoint/2010/main" val="2364872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Forma podpory</a:t>
            </a:r>
          </a:p>
          <a:p>
            <a:pPr marL="457200" indent="-457200">
              <a:buAutoNum type="alphaLcParenR"/>
            </a:pPr>
            <a:r>
              <a:rPr lang="cs-CZ" sz="2400" dirty="0"/>
              <a:t>příspěvkovým organizacím zřízeným Zlínským krajem: Rozhodnutí o poskytnutí příspěvku na provoz</a:t>
            </a:r>
          </a:p>
          <a:p>
            <a:pPr marL="457200" indent="-457200">
              <a:buAutoNum type="alphaLcParenR"/>
            </a:pPr>
            <a:r>
              <a:rPr lang="cs-CZ" sz="2400" dirty="0"/>
              <a:t>ostatním žadatelům: Veřejnoprávní smlouva o poskytnutí finanční podpory z rozpočtu Zlínského kraje – vyžaduje schválení RZK a současně příslušného orgánu zřizovatele (rada/zastupitelstvo obce/města)</a:t>
            </a:r>
          </a:p>
          <a:p>
            <a:r>
              <a:rPr lang="cs-CZ" b="1" dirty="0"/>
              <a:t>Princip stanovení finanční podpory</a:t>
            </a:r>
          </a:p>
          <a:p>
            <a:pPr marL="0" indent="0">
              <a:buNone/>
            </a:pPr>
            <a:r>
              <a:rPr lang="cs-CZ" dirty="0"/>
              <a:t>Maximální výše podpory bude stanovena na základě stupnice jednotkových nákladů. Jednotkou se rozumí poskytnutí bezplatného školního stravování podpořenému dítěti za jeden školní den.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Režim financování</a:t>
            </a:r>
          </a:p>
        </p:txBody>
      </p:sp>
    </p:spTree>
    <p:extLst>
      <p:ext uri="{BB962C8B-B14F-4D97-AF65-F5344CB8AC3E}">
        <p14:creationId xmlns:p14="http://schemas.microsoft.com/office/powerpoint/2010/main" val="23795341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3174</TotalTime>
  <Words>982</Words>
  <Application>Microsoft Office PowerPoint</Application>
  <PresentationFormat>Širokoúhlá obrazovka</PresentationFormat>
  <Paragraphs>102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Degular</vt:lpstr>
      <vt:lpstr>Wingdings</vt:lpstr>
      <vt:lpstr>Motiv Office</vt:lpstr>
      <vt:lpstr>Projekt v přípravě:  Obědy do škol ve Zlínském kraji VII</vt:lpstr>
      <vt:lpstr>Výzva MPSV</vt:lpstr>
      <vt:lpstr>Programy, cíl</vt:lpstr>
      <vt:lpstr>Prezentace aplikace PowerPoint</vt:lpstr>
      <vt:lpstr>Lhůty</vt:lpstr>
      <vt:lpstr>Cílová skupina</vt:lpstr>
      <vt:lpstr>Cílová skupina</vt:lpstr>
      <vt:lpstr>Cílová skupina</vt:lpstr>
      <vt:lpstr>Režim financování</vt:lpstr>
      <vt:lpstr>Režim financování</vt:lpstr>
      <vt:lpstr>Režim financování</vt:lpstr>
      <vt:lpstr>Co lze financovat z projektu? </vt:lpstr>
      <vt:lpstr>Kritéria přijatelnosti žádosti o poskytnutí finanční podpory </vt:lpstr>
      <vt:lpstr>Úkol školského zařízení před podáním žádosti</vt:lpstr>
      <vt:lpstr>Součinnost obcí a měst</vt:lpstr>
      <vt:lpstr>Kontakty</vt:lpstr>
      <vt:lpstr>Děkujeme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Zárubová Marcela</cp:lastModifiedBy>
  <cp:revision>89</cp:revision>
  <dcterms:created xsi:type="dcterms:W3CDTF">2021-08-21T22:30:26Z</dcterms:created>
  <dcterms:modified xsi:type="dcterms:W3CDTF">2026-01-07T12:37:51Z</dcterms:modified>
</cp:coreProperties>
</file>