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9" r:id="rId3"/>
    <p:sldId id="271" r:id="rId4"/>
    <p:sldId id="272" r:id="rId5"/>
    <p:sldId id="277" r:id="rId6"/>
    <p:sldId id="266" r:id="rId7"/>
    <p:sldId id="267" r:id="rId8"/>
    <p:sldId id="268" r:id="rId9"/>
    <p:sldId id="269" r:id="rId10"/>
    <p:sldId id="276" r:id="rId11"/>
    <p:sldId id="270" r:id="rId12"/>
    <p:sldId id="273" r:id="rId13"/>
    <p:sldId id="275" r:id="rId14"/>
    <p:sldId id="264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73"/>
    <p:restoredTop sz="96327"/>
  </p:normalViewPr>
  <p:slideViewPr>
    <p:cSldViewPr snapToGrid="0" snapToObjects="1">
      <p:cViewPr varScale="1">
        <p:scale>
          <a:sx n="111" d="100"/>
          <a:sy n="111" d="100"/>
        </p:scale>
        <p:origin x="7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lepilová Marcela" userId="3b6a0761-528d-44c5-bf29-dc940bb93a16" providerId="ADAL" clId="{02DEE1BE-68FB-4739-B336-08F47CA271DA}"/>
    <pc:docChg chg="undo redo custSel modSld">
      <pc:chgData name="Polepilová Marcela" userId="3b6a0761-528d-44c5-bf29-dc940bb93a16" providerId="ADAL" clId="{02DEE1BE-68FB-4739-B336-08F47CA271DA}" dt="2026-01-08T12:09:46.197" v="270" actId="20577"/>
      <pc:docMkLst>
        <pc:docMk/>
      </pc:docMkLst>
      <pc:sldChg chg="modSp mod">
        <pc:chgData name="Polepilová Marcela" userId="3b6a0761-528d-44c5-bf29-dc940bb93a16" providerId="ADAL" clId="{02DEE1BE-68FB-4739-B336-08F47CA271DA}" dt="2025-12-17T09:24:23.329" v="237" actId="255"/>
        <pc:sldMkLst>
          <pc:docMk/>
          <pc:sldMk cId="2134653494" sldId="256"/>
        </pc:sldMkLst>
        <pc:spChg chg="mod">
          <ac:chgData name="Polepilová Marcela" userId="3b6a0761-528d-44c5-bf29-dc940bb93a16" providerId="ADAL" clId="{02DEE1BE-68FB-4739-B336-08F47CA271DA}" dt="2025-12-17T09:24:23.329" v="237" actId="255"/>
          <ac:spMkLst>
            <pc:docMk/>
            <pc:sldMk cId="2134653494" sldId="256"/>
            <ac:spMk id="2" creationId="{6A464F62-C66D-7747-AE1D-B98617324826}"/>
          </ac:spMkLst>
        </pc:spChg>
      </pc:sldChg>
      <pc:sldChg chg="modSp mod">
        <pc:chgData name="Polepilová Marcela" userId="3b6a0761-528d-44c5-bf29-dc940bb93a16" providerId="ADAL" clId="{02DEE1BE-68FB-4739-B336-08F47CA271DA}" dt="2025-12-17T09:03:24.156" v="31" actId="20577"/>
        <pc:sldMkLst>
          <pc:docMk/>
          <pc:sldMk cId="284161286" sldId="268"/>
        </pc:sldMkLst>
        <pc:spChg chg="mod">
          <ac:chgData name="Polepilová Marcela" userId="3b6a0761-528d-44c5-bf29-dc940bb93a16" providerId="ADAL" clId="{02DEE1BE-68FB-4739-B336-08F47CA271DA}" dt="2025-12-17T09:03:24.156" v="31" actId="20577"/>
          <ac:spMkLst>
            <pc:docMk/>
            <pc:sldMk cId="284161286" sldId="268"/>
            <ac:spMk id="2" creationId="{00000000-0000-0000-0000-000000000000}"/>
          </ac:spMkLst>
        </pc:spChg>
      </pc:sldChg>
      <pc:sldChg chg="modSp mod">
        <pc:chgData name="Polepilová Marcela" userId="3b6a0761-528d-44c5-bf29-dc940bb93a16" providerId="ADAL" clId="{02DEE1BE-68FB-4739-B336-08F47CA271DA}" dt="2025-12-17T09:06:17.685" v="46" actId="20577"/>
        <pc:sldMkLst>
          <pc:docMk/>
          <pc:sldMk cId="809943583" sldId="269"/>
        </pc:sldMkLst>
        <pc:spChg chg="mod">
          <ac:chgData name="Polepilová Marcela" userId="3b6a0761-528d-44c5-bf29-dc940bb93a16" providerId="ADAL" clId="{02DEE1BE-68FB-4739-B336-08F47CA271DA}" dt="2025-12-17T09:06:17.685" v="46" actId="20577"/>
          <ac:spMkLst>
            <pc:docMk/>
            <pc:sldMk cId="809943583" sldId="269"/>
            <ac:spMk id="2" creationId="{00000000-0000-0000-0000-000000000000}"/>
          </ac:spMkLst>
        </pc:spChg>
      </pc:sldChg>
      <pc:sldChg chg="modSp mod">
        <pc:chgData name="Polepilová Marcela" userId="3b6a0761-528d-44c5-bf29-dc940bb93a16" providerId="ADAL" clId="{02DEE1BE-68FB-4739-B336-08F47CA271DA}" dt="2025-12-17T09:13:43.902" v="176" actId="20577"/>
        <pc:sldMkLst>
          <pc:docMk/>
          <pc:sldMk cId="2553144494" sldId="270"/>
        </pc:sldMkLst>
        <pc:spChg chg="mod">
          <ac:chgData name="Polepilová Marcela" userId="3b6a0761-528d-44c5-bf29-dc940bb93a16" providerId="ADAL" clId="{02DEE1BE-68FB-4739-B336-08F47CA271DA}" dt="2025-12-17T09:13:43.902" v="176" actId="20577"/>
          <ac:spMkLst>
            <pc:docMk/>
            <pc:sldMk cId="2553144494" sldId="270"/>
            <ac:spMk id="2" creationId="{00000000-0000-0000-0000-000000000000}"/>
          </ac:spMkLst>
        </pc:spChg>
      </pc:sldChg>
      <pc:sldChg chg="modSp mod">
        <pc:chgData name="Polepilová Marcela" userId="3b6a0761-528d-44c5-bf29-dc940bb93a16" providerId="ADAL" clId="{02DEE1BE-68FB-4739-B336-08F47CA271DA}" dt="2025-12-17T09:17:55.573" v="203" actId="20577"/>
        <pc:sldMkLst>
          <pc:docMk/>
          <pc:sldMk cId="1118787863" sldId="273"/>
        </pc:sldMkLst>
        <pc:spChg chg="mod">
          <ac:chgData name="Polepilová Marcela" userId="3b6a0761-528d-44c5-bf29-dc940bb93a16" providerId="ADAL" clId="{02DEE1BE-68FB-4739-B336-08F47CA271DA}" dt="2025-12-17T09:17:55.573" v="203" actId="20577"/>
          <ac:spMkLst>
            <pc:docMk/>
            <pc:sldMk cId="1118787863" sldId="273"/>
            <ac:spMk id="2" creationId="{00000000-0000-0000-0000-000000000000}"/>
          </ac:spMkLst>
        </pc:spChg>
      </pc:sldChg>
      <pc:sldChg chg="modSp mod">
        <pc:chgData name="Polepilová Marcela" userId="3b6a0761-528d-44c5-bf29-dc940bb93a16" providerId="ADAL" clId="{02DEE1BE-68FB-4739-B336-08F47CA271DA}" dt="2026-01-08T12:09:46.197" v="270" actId="20577"/>
        <pc:sldMkLst>
          <pc:docMk/>
          <pc:sldMk cId="261595547" sldId="275"/>
        </pc:sldMkLst>
        <pc:spChg chg="mod">
          <ac:chgData name="Polepilová Marcela" userId="3b6a0761-528d-44c5-bf29-dc940bb93a16" providerId="ADAL" clId="{02DEE1BE-68FB-4739-B336-08F47CA271DA}" dt="2026-01-08T12:09:46.197" v="270" actId="20577"/>
          <ac:spMkLst>
            <pc:docMk/>
            <pc:sldMk cId="261595547" sldId="275"/>
            <ac:spMk id="2" creationId="{00000000-0000-0000-0000-000000000000}"/>
          </ac:spMkLst>
        </pc:spChg>
      </pc:sldChg>
      <pc:sldChg chg="modSp mod">
        <pc:chgData name="Polepilová Marcela" userId="3b6a0761-528d-44c5-bf29-dc940bb93a16" providerId="ADAL" clId="{02DEE1BE-68FB-4739-B336-08F47CA271DA}" dt="2025-12-17T09:07:59.673" v="132" actId="20577"/>
        <pc:sldMkLst>
          <pc:docMk/>
          <pc:sldMk cId="3008959663" sldId="276"/>
        </pc:sldMkLst>
        <pc:spChg chg="mod">
          <ac:chgData name="Polepilová Marcela" userId="3b6a0761-528d-44c5-bf29-dc940bb93a16" providerId="ADAL" clId="{02DEE1BE-68FB-4739-B336-08F47CA271DA}" dt="2025-12-17T09:07:59.673" v="132" actId="20577"/>
          <ac:spMkLst>
            <pc:docMk/>
            <pc:sldMk cId="3008959663" sldId="276"/>
            <ac:spMk id="2" creationId="{00000000-0000-0000-0000-000000000000}"/>
          </ac:spMkLst>
        </pc:spChg>
      </pc:sldChg>
      <pc:sldChg chg="modSp mod">
        <pc:chgData name="Polepilová Marcela" userId="3b6a0761-528d-44c5-bf29-dc940bb93a16" providerId="ADAL" clId="{02DEE1BE-68FB-4739-B336-08F47CA271DA}" dt="2025-12-17T09:02:10.773" v="13" actId="20577"/>
        <pc:sldMkLst>
          <pc:docMk/>
          <pc:sldMk cId="2931490538" sldId="277"/>
        </pc:sldMkLst>
        <pc:spChg chg="mod">
          <ac:chgData name="Polepilová Marcela" userId="3b6a0761-528d-44c5-bf29-dc940bb93a16" providerId="ADAL" clId="{02DEE1BE-68FB-4739-B336-08F47CA271DA}" dt="2025-12-17T09:02:10.773" v="13" actId="20577"/>
          <ac:spMkLst>
            <pc:docMk/>
            <pc:sldMk cId="2931490538" sldId="277"/>
            <ac:spMk id="2" creationId="{5F7568DA-63C8-D93C-09A6-CD29B39196D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08.01.2026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08.01.2026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08.01.2026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08.01.2026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08.01.2026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08.01.2026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08.01.2026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08.01.2026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08.01.2026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08.01.2026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08.01.2026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marcela.polepilova@zlinskykraj.c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0681878" cy="3027135"/>
          </a:xfrm>
        </p:spPr>
        <p:txBody>
          <a:bodyPr anchor="t">
            <a:normAutofit/>
          </a:bodyPr>
          <a:lstStyle/>
          <a:p>
            <a:pPr>
              <a:lnSpc>
                <a:spcPct val="70000"/>
              </a:lnSpc>
            </a:pPr>
            <a:br>
              <a:rPr lang="cs-CZ" altLang="cs-CZ" sz="6000" dirty="0">
                <a:latin typeface="+mj-lt"/>
              </a:rPr>
            </a:br>
            <a:r>
              <a:rPr lang="cs-CZ" altLang="cs-CZ" sz="6600" dirty="0">
                <a:latin typeface="+mj-lt"/>
              </a:rPr>
              <a:t>RP02-26 Program na podporu obnovy venkova</a:t>
            </a:r>
            <a:endParaRPr lang="cs-CZ" sz="6600" b="1" spc="50" dirty="0"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0" y="3492500"/>
            <a:ext cx="9144000" cy="1243998"/>
          </a:xfrm>
        </p:spPr>
        <p:txBody>
          <a:bodyPr anchor="t">
            <a:normAutofit lnSpcReduction="10000"/>
          </a:bodyPr>
          <a:lstStyle/>
          <a:p>
            <a:pPr algn="l"/>
            <a:r>
              <a:rPr lang="cs-CZ" dirty="0">
                <a:latin typeface="+mj-lt"/>
              </a:rPr>
              <a:t>Ing. Marcela Polepilová</a:t>
            </a:r>
          </a:p>
          <a:p>
            <a:pPr algn="l"/>
            <a:r>
              <a:rPr lang="cs-CZ" dirty="0"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marcela.polepilova@zlinskykraj.cz</a:t>
            </a:r>
            <a:endParaRPr lang="cs-CZ" dirty="0">
              <a:latin typeface="+mj-lt"/>
            </a:endParaRPr>
          </a:p>
          <a:p>
            <a:pPr algn="l"/>
            <a:r>
              <a:rPr lang="cs-CZ" dirty="0">
                <a:latin typeface="+mj-lt"/>
              </a:rPr>
              <a:t>tel.: 577 043 831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5000847"/>
          </a:xfrm>
        </p:spPr>
        <p:txBody>
          <a:bodyPr>
            <a:normAutofit fontScale="77500" lnSpcReduction="20000"/>
          </a:bodyPr>
          <a:lstStyle/>
          <a:p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DT6 – Podpora zpracování projektových dokumentací</a:t>
            </a:r>
          </a:p>
          <a:p>
            <a:r>
              <a:rPr lang="cs-CZ" sz="1600" dirty="0">
                <a:solidFill>
                  <a:prstClr val="black"/>
                </a:solidFill>
              </a:rPr>
              <a:t>opatření 6.1: </a:t>
            </a:r>
            <a:r>
              <a:rPr lang="cs-CZ" sz="1600" dirty="0"/>
              <a:t>Dokumentace pro vydání rozhodnutí o umístění stavby</a:t>
            </a:r>
          </a:p>
          <a:p>
            <a:r>
              <a:rPr lang="cs-CZ" sz="1600" dirty="0"/>
              <a:t>opatření 6.2: Dokumentace pro vydání společného povolení (vč. projektové dokumentace pro provádění stavby)</a:t>
            </a:r>
            <a:endParaRPr lang="cs-CZ" sz="1600" i="1" dirty="0"/>
          </a:p>
          <a:p>
            <a:r>
              <a:rPr lang="cs-CZ" sz="1600" dirty="0"/>
              <a:t>opatření 6.3: Projektové dokumentace pro ohlášení nebo projektové dokumentace pro vydání stavebního povolení (vč. projektové dokumentace pro provádění stavby)</a:t>
            </a:r>
          </a:p>
          <a:p>
            <a:r>
              <a:rPr lang="cs-CZ" sz="1600" dirty="0"/>
              <a:t>opatření 6.4: Projektová dokumentace pro povolení stavby</a:t>
            </a:r>
          </a:p>
          <a:p>
            <a:pPr marL="0" indent="0">
              <a:buNone/>
            </a:pPr>
            <a:endParaRPr lang="cs-CZ" sz="1600" i="1" dirty="0"/>
          </a:p>
          <a:p>
            <a:pPr marL="0" indent="0">
              <a:buNone/>
            </a:pPr>
            <a:r>
              <a:rPr lang="cs-CZ" sz="1900" i="1" dirty="0"/>
              <a:t>Podporované aktivity:</a:t>
            </a:r>
          </a:p>
          <a:p>
            <a:pPr lvl="0" algn="just">
              <a:lnSpc>
                <a:spcPct val="110000"/>
              </a:lnSpc>
              <a:buFont typeface="Wingdings" panose="05000000000000000000" pitchFamily="2" charset="2"/>
              <a:buChar char=""/>
            </a:pPr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Projektové dokumentace na zasíťování obecních pozemků pro výstavbu rodinných nebo bytových domů, s výjimkou plynofikace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buFont typeface="Wingdings" panose="05000000000000000000" pitchFamily="2" charset="2"/>
              <a:buChar char=""/>
            </a:pPr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Projektové dokumentace na výstavbu a rekonstrukci mostů na místních komunikacích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buFont typeface="Wingdings" panose="05000000000000000000" pitchFamily="2" charset="2"/>
              <a:buChar char=""/>
            </a:pPr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Projektové dokumentace na veřejná prostranství primárně sloužící ke společenským a kulturním aktivitám (mimo sportoviště a dětská hřiště)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buFont typeface="Wingdings" panose="05000000000000000000" pitchFamily="2" charset="2"/>
              <a:buChar char=""/>
            </a:pPr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Projektové dokumentace na propojení objektů ve vlastnictví obce optickou sítí s vysokou propustností, výstavba sítí MAN (metropolitní sítě) a LAN (lokální sítě) pro obce a jejich zřizované a zakládané organizace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Aft>
                <a:spcPts val="1000"/>
              </a:spcAft>
              <a:buFont typeface="Wingdings" panose="05000000000000000000" pitchFamily="2" charset="2"/>
              <a:buChar char=""/>
            </a:pPr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Projektové dokumentace na výstavbu a modernizaci veřejných budov občanského vybavení, nebo výstavbu a modernizaci objektů obecního nájemního bydlení</a:t>
            </a:r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(-projektová dokumentace na nové budovy bude zpracována v nulovém nebo plusovém standardu budov; -projektová dokumentace na modernizované budovy, mimořádně úsporná ve třídě A) 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"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600" i="1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10644996" y="6163732"/>
            <a:ext cx="1117819" cy="516467"/>
          </a:xfrm>
        </p:spPr>
        <p:txBody>
          <a:bodyPr/>
          <a:lstStyle/>
          <a:p>
            <a:r>
              <a:rPr lang="cs-CZ" dirty="0"/>
              <a:t>10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200" dirty="0">
                <a:solidFill>
                  <a:prstClr val="black"/>
                </a:solidFill>
              </a:rPr>
              <a:t>1. Dotační tituly, podporovaná opatření a aktivity programu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8959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307856"/>
            <a:ext cx="11620622" cy="5312399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DT1 – Projekty na obnovu obecního majetku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Alokace 25.000.000 Kč; max. výše dotace 1.250.000 Kč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max. míra dotace 60% (multifunkční objekt 30%) pro obce do 500 obyvatel; max. míra dotace 50% (multifunkční objekt 25%) pro obce od 501 do 2000 obyvatel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max. míra dotace opatření 1.1 (místní komunikace) 30% pro obce do 2000 obyvatel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DT2 – Projekty na zpracování územních plánů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Alokace 1.000.000 Kč (s čerpáním v roce 2027); max. výše dotace 250.000 Kč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max. míra dotace 60% pro obce do 2000 obyvatel</a:t>
            </a:r>
            <a:endParaRPr lang="pl-PL" sz="2000" b="1" dirty="0">
              <a:solidFill>
                <a:prstClr val="white"/>
              </a:solidFill>
              <a:highlight>
                <a:srgbClr val="000000"/>
              </a:highlight>
            </a:endParaRPr>
          </a:p>
          <a:p>
            <a:pPr marL="0" lv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DT3 – Projekty na ochranu životního prostředí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Alokace 1.000.000 Kč;  max. výše dotace 250.000 Kč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max. míra dotace 60% pro obce do 2000 obyvatel</a:t>
            </a:r>
            <a:endParaRPr lang="pl-PL" sz="2000" b="1" dirty="0">
              <a:solidFill>
                <a:prstClr val="white"/>
              </a:solidFill>
              <a:highlight>
                <a:srgbClr val="000000"/>
              </a:highlight>
            </a:endParaRPr>
          </a:p>
          <a:p>
            <a:pPr marL="0" lv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DT4 – Projekty na obnovu a rozvoj ohrožených území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Alokace 10.000.000 Kč; max. výše dotace 1.000.000 Kč (dotace za období 2025-2027 max. 2.000.000 Kč)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max. míra dotace 60% pro obce do 500 obyvatel spadající do HSOÚ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DT5 – Projekty na podporu cyklistiky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Alokace 19.000.000 Kč; max. výše dotace 10.000.000 Kč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max. míra dotace 70% (PD), max. míra dotace 20% (realizace) pro svazky obcí a obce do 5000 obyvatel; max. míra dotace 40% (PD), max. míra dotace 5% (realizace)  pro obce od 5001 obyvatel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2700" b="1" dirty="0">
                <a:solidFill>
                  <a:prstClr val="white"/>
                </a:solidFill>
                <a:highlight>
                  <a:srgbClr val="000000"/>
                </a:highlight>
              </a:rPr>
              <a:t>DT6 – Podpora zpracování projektových dokumentací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Alokace 4.000.000 Kč; max. výše dotace 500.000 Kč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max. míra dotace 60% pro obce do 500 obyvatel; max. míra dotace 50% pro obce od 501 obyvatel do 10 000 obyvatel</a:t>
            </a: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  <a:p>
            <a:pPr marL="0" lvl="0" indent="0">
              <a:lnSpc>
                <a:spcPct val="110000"/>
              </a:lnSpc>
              <a:buNone/>
            </a:pPr>
            <a:endParaRPr lang="cs-CZ" sz="2400" dirty="0">
              <a:solidFill>
                <a:prstClr val="black"/>
              </a:solidFill>
            </a:endParaRPr>
          </a:p>
          <a:p>
            <a:pPr lvl="0">
              <a:lnSpc>
                <a:spcPct val="110000"/>
              </a:lnSpc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2. Alokace, maximální výše a míra dotace</a:t>
            </a:r>
          </a:p>
        </p:txBody>
      </p:sp>
      <p:sp>
        <p:nvSpPr>
          <p:cNvPr id="5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09F05BE4-02A1-40A3-82A4-B2ABA39870E0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3144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298714"/>
            <a:ext cx="11620622" cy="5178286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DT1 – Projekty na obnovu obecního majetku		</a:t>
            </a:r>
          </a:p>
          <a:p>
            <a:pPr lvl="0">
              <a:lnSpc>
                <a:spcPct val="120000"/>
              </a:lnSpc>
            </a:pPr>
            <a:r>
              <a:rPr lang="cs-CZ" sz="2000" dirty="0">
                <a:solidFill>
                  <a:prstClr val="black"/>
                </a:solidFill>
              </a:rPr>
              <a:t>Zahájení: 1. 1. 2026</a:t>
            </a:r>
          </a:p>
          <a:p>
            <a:pPr lvl="0">
              <a:lnSpc>
                <a:spcPct val="120000"/>
              </a:lnSpc>
            </a:pPr>
            <a:r>
              <a:rPr lang="cs-CZ" sz="2000" dirty="0">
                <a:solidFill>
                  <a:prstClr val="black"/>
                </a:solidFill>
              </a:rPr>
              <a:t>Ukončení: 30. 11. 2026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DT2 – Projekty na zpracování územních plánů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Zahájení: 1. 1. 2026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Ukončení: 30. 11. 2027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DT3 – Projekty na ochranu životního prostředí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Zahájení: 1. 1. 2026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Ukončení: 30. 11. 2026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DT4 – Projekty na obnovu a rozvoj ohrožených území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Zahájení: 1. 1. 2025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Ukončení: 30. 11. 2026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DT5 – Projekty na podporu cyklistiky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Zahájení: 1. 1. 2025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Ukončení: 30. 11. 2027</a:t>
            </a:r>
            <a:endParaRPr lang="cs-CZ" sz="2400" dirty="0">
              <a:solidFill>
                <a:prstClr val="black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DT6 – Podpora zpracování projektových dokumentací</a:t>
            </a:r>
          </a:p>
          <a:p>
            <a:pPr>
              <a:lnSpc>
                <a:spcPct val="110000"/>
              </a:lnSpc>
            </a:pPr>
            <a:r>
              <a:rPr lang="cs-CZ" sz="2100" dirty="0">
                <a:solidFill>
                  <a:prstClr val="black"/>
                </a:solidFill>
              </a:rPr>
              <a:t>Zahájení: 1. 1. 2025</a:t>
            </a:r>
          </a:p>
          <a:p>
            <a:pPr>
              <a:lnSpc>
                <a:spcPct val="110000"/>
              </a:lnSpc>
            </a:pPr>
            <a:r>
              <a:rPr lang="cs-CZ" sz="2100" dirty="0">
                <a:solidFill>
                  <a:prstClr val="black"/>
                </a:solidFill>
              </a:rPr>
              <a:t>Ukončení: 30. 11. 2026</a:t>
            </a:r>
          </a:p>
          <a:p>
            <a:pPr marL="0" lvl="0" indent="0">
              <a:lnSpc>
                <a:spcPct val="11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3. Doba realizace projektu</a:t>
            </a:r>
          </a:p>
        </p:txBody>
      </p:sp>
      <p:sp>
        <p:nvSpPr>
          <p:cNvPr id="5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09F05BE4-02A1-40A3-82A4-B2ABA39870E0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8787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307856"/>
            <a:ext cx="11620622" cy="5446627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Způsobilost projektu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Projekty v rámci DT1, DT2, DT3 a DT4 musí být realizovány na obecním majetku a na p</a:t>
            </a:r>
            <a:r>
              <a:rPr lang="cs-CZ" sz="2000" u="sng" dirty="0">
                <a:solidFill>
                  <a:prstClr val="black"/>
                </a:solidFill>
              </a:rPr>
              <a:t>ozemcích v majetku obce</a:t>
            </a:r>
            <a:r>
              <a:rPr lang="cs-CZ" sz="2000" dirty="0">
                <a:solidFill>
                  <a:prstClr val="black"/>
                </a:solidFill>
              </a:rPr>
              <a:t>, či v případě opatření 1.1 a 1.2 DT1 a DT4 i </a:t>
            </a:r>
            <a:r>
              <a:rPr lang="cs-CZ" sz="2000" u="sng" dirty="0">
                <a:solidFill>
                  <a:prstClr val="black"/>
                </a:solidFill>
              </a:rPr>
              <a:t>na pozemcích v majetku Zlínského kraje</a:t>
            </a:r>
            <a:r>
              <a:rPr lang="cs-CZ" sz="2000" dirty="0">
                <a:solidFill>
                  <a:prstClr val="black"/>
                </a:solidFill>
              </a:rPr>
              <a:t>. V rámci DT5 je možné realizovat projekt na pozemcích, které nejsou v majetku žadatele. 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Projekt nesmí být fyzicky dokončen nebo plně proveden před předložením žádosti.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Počet žádostí na jednoho žadatele</a:t>
            </a:r>
          </a:p>
          <a:p>
            <a:pPr lvl="0">
              <a:lnSpc>
                <a:spcPct val="120000"/>
              </a:lnSpc>
            </a:pPr>
            <a:r>
              <a:rPr lang="cs-CZ" sz="2000" dirty="0">
                <a:solidFill>
                  <a:prstClr val="black"/>
                </a:solidFill>
              </a:rPr>
              <a:t>DT1 – 1 žádost na jedno podporované opatření (mimo žadatele spadající do DT4) </a:t>
            </a:r>
          </a:p>
          <a:p>
            <a:pPr lvl="0">
              <a:lnSpc>
                <a:spcPct val="120000"/>
              </a:lnSpc>
            </a:pPr>
            <a:r>
              <a:rPr lang="cs-CZ" sz="2000" dirty="0">
                <a:solidFill>
                  <a:prstClr val="black"/>
                </a:solidFill>
              </a:rPr>
              <a:t>DT2 – 1 žádost na jedno podporované opatření</a:t>
            </a:r>
          </a:p>
          <a:p>
            <a:pPr lvl="0">
              <a:lnSpc>
                <a:spcPct val="120000"/>
              </a:lnSpc>
            </a:pPr>
            <a:r>
              <a:rPr lang="cs-CZ" sz="2000" dirty="0">
                <a:solidFill>
                  <a:prstClr val="black"/>
                </a:solidFill>
              </a:rPr>
              <a:t>DT3 – 1 žádost na jednu či kombinaci podporovaných aktivit</a:t>
            </a:r>
          </a:p>
          <a:p>
            <a:pPr lvl="0">
              <a:lnSpc>
                <a:spcPct val="120000"/>
              </a:lnSpc>
            </a:pPr>
            <a:r>
              <a:rPr lang="cs-CZ" sz="2000" dirty="0">
                <a:solidFill>
                  <a:prstClr val="black"/>
                </a:solidFill>
              </a:rPr>
              <a:t>DT4 – 1 žádost na jednu či kombinaci podporovaných aktivit (projekt tvoří souvislý či navazující celek)</a:t>
            </a:r>
          </a:p>
          <a:p>
            <a:pPr lvl="0">
              <a:lnSpc>
                <a:spcPct val="120000"/>
              </a:lnSpc>
            </a:pPr>
            <a:r>
              <a:rPr lang="cs-CZ" sz="2000" dirty="0">
                <a:solidFill>
                  <a:prstClr val="black"/>
                </a:solidFill>
              </a:rPr>
              <a:t>DT5 – 1 žádost na podporované opatření</a:t>
            </a:r>
          </a:p>
          <a:p>
            <a:pPr lvl="0">
              <a:lnSpc>
                <a:spcPct val="120000"/>
              </a:lnSpc>
            </a:pPr>
            <a:r>
              <a:rPr lang="cs-CZ" sz="2000" dirty="0">
                <a:solidFill>
                  <a:prstClr val="black"/>
                </a:solidFill>
              </a:rPr>
              <a:t>DT6 – 1 žádost na jedno podporované opatření a jednu aktivitu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Výzva k překládání žádostí</a:t>
            </a:r>
          </a:p>
          <a:p>
            <a:pPr lvl="0">
              <a:lnSpc>
                <a:spcPct val="110000"/>
              </a:lnSpc>
            </a:pPr>
            <a:r>
              <a:rPr lang="cs-CZ" b="1" dirty="0">
                <a:solidFill>
                  <a:prstClr val="black"/>
                </a:solidFill>
              </a:rPr>
              <a:t>DT1; DT2; DT3; DT4 a DT6 od 19. 1. 2026 do 16. 2. 2026 do 13:00 hod. </a:t>
            </a:r>
            <a:r>
              <a:rPr lang="cs-CZ" sz="2100" i="1" u="sng" dirty="0">
                <a:solidFill>
                  <a:prstClr val="black"/>
                </a:solidFill>
              </a:rPr>
              <a:t>pouze prostřednictvím DS</a:t>
            </a:r>
          </a:p>
          <a:p>
            <a:pPr>
              <a:lnSpc>
                <a:spcPct val="110000"/>
              </a:lnSpc>
            </a:pPr>
            <a:r>
              <a:rPr lang="cs-CZ" sz="2900" b="1">
                <a:solidFill>
                  <a:prstClr val="black"/>
                </a:solidFill>
              </a:rPr>
              <a:t>DT5 od </a:t>
            </a:r>
            <a:r>
              <a:rPr lang="cs-CZ" sz="2900" b="1" dirty="0">
                <a:solidFill>
                  <a:prstClr val="black"/>
                </a:solidFill>
              </a:rPr>
              <a:t>19. 1. 2026 do 11. 5. 2026 do 13:00 hod. </a:t>
            </a:r>
            <a:r>
              <a:rPr lang="cs-CZ" sz="2100" i="1" u="sng" dirty="0">
                <a:solidFill>
                  <a:prstClr val="black"/>
                </a:solidFill>
              </a:rPr>
              <a:t>pouze prostřednictvím DS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4. Způsobilost projektu a předkládání žádostí</a:t>
            </a:r>
          </a:p>
        </p:txBody>
      </p:sp>
      <p:sp>
        <p:nvSpPr>
          <p:cNvPr id="5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10735732" y="5951387"/>
            <a:ext cx="1049867" cy="525613"/>
          </a:xfrm>
        </p:spPr>
        <p:txBody>
          <a:bodyPr/>
          <a:lstStyle/>
          <a:p>
            <a:fld id="{09F05BE4-02A1-40A3-82A4-B2ABA39870E0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595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Krajský úřad ZK</a:t>
            </a:r>
          </a:p>
          <a:p>
            <a:r>
              <a:rPr lang="cs-CZ" dirty="0"/>
              <a:t>Třída Tomáš Bati 21</a:t>
            </a:r>
          </a:p>
          <a:p>
            <a:r>
              <a:rPr lang="cs-CZ" dirty="0"/>
              <a:t>Zlín 761 90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298713"/>
            <a:ext cx="11264900" cy="498091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DT1 - Projekty na obnovu obecního majetku</a:t>
            </a:r>
          </a:p>
          <a:p>
            <a:pPr lvl="0">
              <a:lnSpc>
                <a:spcPct val="110000"/>
              </a:lnSpc>
            </a:pPr>
            <a:r>
              <a:rPr lang="cs-CZ" sz="2600" dirty="0">
                <a:solidFill>
                  <a:prstClr val="black"/>
                </a:solidFill>
              </a:rPr>
              <a:t>opatření:  1.1 Rekonstrukce, modernizace a výstavba místních komunikací na pozemcích v majetku obce, popř. v majetku Zlínského kraje (</a:t>
            </a:r>
            <a:r>
              <a:rPr lang="cs-CZ" sz="2600" b="1" dirty="0">
                <a:solidFill>
                  <a:prstClr val="black"/>
                </a:solidFill>
              </a:rPr>
              <a:t>max. míra podpory 30 %</a:t>
            </a:r>
            <a:r>
              <a:rPr lang="cs-CZ" sz="2600" dirty="0">
                <a:solidFill>
                  <a:prstClr val="black"/>
                </a:solidFill>
              </a:rPr>
              <a:t>)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sz="2200" dirty="0">
                <a:solidFill>
                  <a:prstClr val="black"/>
                </a:solidFill>
              </a:rPr>
              <a:t>Výstavba místních pěších komunikací podél silnic I., II. a III. tříd, popř. podél silnic, které slouží k zajištění linkové autobusové dopravy event. městské hromadné dopravy.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sz="2200" dirty="0">
                <a:solidFill>
                  <a:prstClr val="black"/>
                </a:solidFill>
              </a:rPr>
              <a:t>Rekonstrukce a modernizace místní komunikace, včetně výstavby veřejného parkoviště, obratiště, v zájmu zajištění dostupnosti služeb občanské vybavenosti, či odstranění nebezpečných míst a napojení na hlavní komunikační tahy nebo napojení na dálkové a regionálně významné cyklistické trasy.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Autofit/>
          </a:bodyPr>
          <a:lstStyle/>
          <a:p>
            <a:r>
              <a:rPr lang="cs-CZ" sz="3200" dirty="0"/>
              <a:t>1. Dotační tituly, podporovaná opatření a aktivity programu</a:t>
            </a:r>
          </a:p>
        </p:txBody>
      </p:sp>
    </p:spTree>
    <p:extLst>
      <p:ext uri="{BB962C8B-B14F-4D97-AF65-F5344CB8AC3E}">
        <p14:creationId xmlns:p14="http://schemas.microsoft.com/office/powerpoint/2010/main" val="4193525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298713"/>
            <a:ext cx="11264900" cy="498091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DT1 - Projekty na obnovu obecního majetku</a:t>
            </a:r>
          </a:p>
          <a:p>
            <a:pPr>
              <a:lnSpc>
                <a:spcPct val="110000"/>
              </a:lnSpc>
            </a:pPr>
            <a:r>
              <a:rPr lang="cs-CZ" sz="2600" dirty="0"/>
              <a:t>opatření:  1.2 Komplexní úprava veřejného prostranství obce vč. obnovy a zřizování veřejné zeleně na pozemcích v majetku obce, popř. v majetku Zlínského kraje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sz="2200" dirty="0"/>
              <a:t>Revitalizace a obnova veřejných prostranství (náves, odpočinkové zóny, liniová zeleň, hřbitovy, venkovní místa pro setkávání občanů - výletiště apod.) včetně mobiliáře (parkové lavičky, odpadkové koše, nádoby na květiny, stojany na kola, pítka, herní prvky pro malé děti, přístřešky sloužící veřejné dopravě a jiné veřejné přístřešky apod.) a vodních ploch a prvků (jako např. jezírka, fontány, kašny, otevřené vodoteče apod.) v zastavěné části obce.</a:t>
            </a:r>
          </a:p>
          <a:p>
            <a:pPr marL="0" indent="0">
              <a:lnSpc>
                <a:spcPct val="110000"/>
              </a:lnSpc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Autofit/>
          </a:bodyPr>
          <a:lstStyle/>
          <a:p>
            <a:r>
              <a:rPr lang="cs-CZ" sz="3200" dirty="0"/>
              <a:t>1. Dotační tituly, podporovaná opatření a aktivity programu</a:t>
            </a:r>
          </a:p>
        </p:txBody>
      </p:sp>
    </p:spTree>
    <p:extLst>
      <p:ext uri="{BB962C8B-B14F-4D97-AF65-F5344CB8AC3E}">
        <p14:creationId xmlns:p14="http://schemas.microsoft.com/office/powerpoint/2010/main" val="2911051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298713"/>
            <a:ext cx="11264900" cy="498091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DT1 - Projekty na obnovu obecního majetku</a:t>
            </a:r>
          </a:p>
          <a:p>
            <a:pPr>
              <a:lnSpc>
                <a:spcPct val="110000"/>
              </a:lnSpc>
            </a:pPr>
            <a:r>
              <a:rPr lang="cs-CZ" sz="2600" dirty="0"/>
              <a:t>opatření:  1.3 Rekonstrukce a oprava objektů občanské vybavenosti zaměřených především na poskytování kulturních a volnočasových služeb v ob</a:t>
            </a:r>
            <a:r>
              <a:rPr lang="cs-CZ" dirty="0"/>
              <a:t>ci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sz="2200" dirty="0"/>
              <a:t>Rekonstrukce a oprava objektů sloužících volnočasovým a kulturním aktivitám (knihovny, obecní muzea, kulturní zařízení, prostory pro setkávání spolků či jiných organizací působících v obci apod.).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/>
              <a:t>Rekonstrukce a oprava multifunkčních objektů (obecní úřady a prostory pro kulturní a volnočasové služby).</a:t>
            </a:r>
          </a:p>
          <a:p>
            <a:pPr>
              <a:lnSpc>
                <a:spcPct val="110000"/>
              </a:lnSpc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Autofit/>
          </a:bodyPr>
          <a:lstStyle/>
          <a:p>
            <a:r>
              <a:rPr lang="cs-CZ" sz="3200" dirty="0"/>
              <a:t>1. Dotační tituly, podporovaná opatření a aktivity programu</a:t>
            </a:r>
          </a:p>
        </p:txBody>
      </p:sp>
    </p:spTree>
    <p:extLst>
      <p:ext uri="{BB962C8B-B14F-4D97-AF65-F5344CB8AC3E}">
        <p14:creationId xmlns:p14="http://schemas.microsoft.com/office/powerpoint/2010/main" val="2548094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F7568DA-63C8-D93C-09A6-CD29B3919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DT1 - Projekty na obnovu obecního majetku</a:t>
            </a:r>
          </a:p>
          <a:p>
            <a:pPr>
              <a:lnSpc>
                <a:spcPct val="110000"/>
              </a:lnSpc>
            </a:pPr>
            <a:r>
              <a:rPr lang="cs-CZ" sz="2600" dirty="0"/>
              <a:t>opatření:  1.4 Zasíťování obecních lokalit pro výstavbu rodinných nebo bytových domů na pozemcích v majetku obce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sz="2600" dirty="0"/>
              <a:t>Výstavba místních a pěších komunikací k lokalitám pro novou výstavbu bytových a rodinných domů.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600" dirty="0"/>
              <a:t>Inženýrské sítě k lokalitám pro novou výstavbu bytových a rodinných domů (vodohospodářské, energetické, sdělovací, ostatní).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936C342-1CB5-3E8F-72B9-323AD910A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46C2195-33B0-296B-F384-182BB08BF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1. Dotační tituly, podporovaná opatření a aktivity programu</a:t>
            </a:r>
          </a:p>
        </p:txBody>
      </p:sp>
    </p:spTree>
    <p:extLst>
      <p:ext uri="{BB962C8B-B14F-4D97-AF65-F5344CB8AC3E}">
        <p14:creationId xmlns:p14="http://schemas.microsoft.com/office/powerpoint/2010/main" val="2931490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453896"/>
            <a:ext cx="11264900" cy="4825729"/>
          </a:xfrm>
        </p:spPr>
        <p:txBody>
          <a:bodyPr>
            <a:normAutofit/>
          </a:bodyPr>
          <a:lstStyle/>
          <a:p>
            <a:pPr marL="0" lv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DT2 - Projekty na zpracování územních plánů</a:t>
            </a:r>
          </a:p>
          <a:p>
            <a:pPr lvl="0">
              <a:lnSpc>
                <a:spcPct val="110000"/>
              </a:lnSpc>
            </a:pPr>
            <a:r>
              <a:rPr lang="cs-CZ" sz="2600" dirty="0">
                <a:solidFill>
                  <a:prstClr val="black"/>
                </a:solidFill>
              </a:rPr>
              <a:t>opatření:  2.1 Zpracování návrhu územního plánu obcí</a:t>
            </a:r>
          </a:p>
          <a:p>
            <a:pPr lvl="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cs-CZ" sz="2000" dirty="0"/>
              <a:t>určeno pro obce, u nichž je potřeba zpracování návrhu územního plánu vyvolána požadavkem státní správy nebo činností (např. změna nadřazené dokumentace, změna v důsledku komplexních pozemkových úprav v obci, změna oborové koncepce dotčeného orgánu atd.)</a:t>
            </a:r>
            <a:endParaRPr lang="cs-CZ" sz="2000" dirty="0">
              <a:solidFill>
                <a:prstClr val="black"/>
              </a:solidFill>
            </a:endParaRPr>
          </a:p>
          <a:p>
            <a:pPr lvl="0">
              <a:lnSpc>
                <a:spcPct val="110000"/>
              </a:lnSpc>
            </a:pPr>
            <a:r>
              <a:rPr lang="cs-CZ" sz="2600" dirty="0">
                <a:solidFill>
                  <a:prstClr val="black"/>
                </a:solidFill>
              </a:rPr>
              <a:t>opatření:  2.2 Zpracování změny územního plánu vyvolané požadavkem nebo činností státní zprávy</a:t>
            </a:r>
          </a:p>
          <a:p>
            <a:pPr lvl="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cs-CZ" sz="2000" dirty="0"/>
              <a:t>změna nadřazené dokumentace, změna v důsledku komplexních pozemkových úprav v obci, změna oborové koncepce dotčeného orgánu atd.. </a:t>
            </a:r>
          </a:p>
          <a:p>
            <a:pPr marL="0" indent="0">
              <a:lnSpc>
                <a:spcPct val="12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1. Dotační tituly, podporovaná opatření a aktivity programu</a:t>
            </a:r>
          </a:p>
        </p:txBody>
      </p:sp>
    </p:spTree>
    <p:extLst>
      <p:ext uri="{BB962C8B-B14F-4D97-AF65-F5344CB8AC3E}">
        <p14:creationId xmlns:p14="http://schemas.microsoft.com/office/powerpoint/2010/main" val="2351398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453896"/>
            <a:ext cx="11264900" cy="482572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DT3 - Projekty na ochranu životního prostředí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i="1" dirty="0">
                <a:solidFill>
                  <a:prstClr val="black"/>
                </a:solidFill>
              </a:rPr>
              <a:t>Podporované aktivity s využitím materiálů a výrobků z recykl. odpadů</a:t>
            </a:r>
          </a:p>
          <a:p>
            <a:pPr lvl="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cs-CZ" dirty="0">
                <a:solidFill>
                  <a:prstClr val="black"/>
                </a:solidFill>
              </a:rPr>
              <a:t>Vybudování a revitalizace stanovišť určených k umístění kontejnerů na separovaný sběr odpadů.  </a:t>
            </a:r>
          </a:p>
          <a:p>
            <a:pPr lvl="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cs-CZ" dirty="0">
                <a:solidFill>
                  <a:prstClr val="black"/>
                </a:solidFill>
              </a:rPr>
              <a:t>Pořízení obecního mobiliáře, přístřešků a úprava ploch včetně oplocení. </a:t>
            </a:r>
          </a:p>
          <a:p>
            <a:pPr lvl="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cs-CZ" dirty="0">
                <a:solidFill>
                  <a:prstClr val="black"/>
                </a:solidFill>
              </a:rPr>
              <a:t>Pořízení herních prvků do základních a mateřských škol a vybavení sportovišť.</a:t>
            </a:r>
          </a:p>
          <a:p>
            <a:pPr marL="0" indent="0">
              <a:lnSpc>
                <a:spcPct val="12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1. Dotační tituly, podporovaná opatření a aktivity programu</a:t>
            </a:r>
          </a:p>
        </p:txBody>
      </p:sp>
    </p:spTree>
    <p:extLst>
      <p:ext uri="{BB962C8B-B14F-4D97-AF65-F5344CB8AC3E}">
        <p14:creationId xmlns:p14="http://schemas.microsoft.com/office/powerpoint/2010/main" val="449819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453896"/>
            <a:ext cx="11264900" cy="489204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4000" b="1" dirty="0">
                <a:solidFill>
                  <a:prstClr val="white"/>
                </a:solidFill>
                <a:highlight>
                  <a:srgbClr val="000000"/>
                </a:highlight>
              </a:rPr>
              <a:t>DT4 – Projekty na obnovu a rozvoj ohrožených území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i="1" dirty="0">
                <a:solidFill>
                  <a:prstClr val="black"/>
                </a:solidFill>
              </a:rPr>
              <a:t>Podporované aktivity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dirty="0"/>
              <a:t>Komplexní úprava veřejného prostranství, včetně obnovy a zřizování veřejné zeleně v </a:t>
            </a:r>
            <a:r>
              <a:rPr lang="cs-CZ" dirty="0" err="1"/>
              <a:t>intravilánu</a:t>
            </a:r>
            <a:r>
              <a:rPr lang="cs-CZ" dirty="0"/>
              <a:t> i </a:t>
            </a:r>
            <a:r>
              <a:rPr lang="cs-CZ" dirty="0" err="1"/>
              <a:t>extravilánu</a:t>
            </a:r>
            <a:r>
              <a:rPr lang="cs-CZ" dirty="0"/>
              <a:t> obce a případné demolice objektů na upravovaném území (revitalizace návsi, odpočinkové zóny, liniová zeleň, hřbitovy, venkovní místa setkávání občanů /výletiště/, požární nádrže, přístřešky sloužící veřejné dopravě a jiné veřejné přístřešky, včetně vybavení mobiliářem).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dirty="0"/>
              <a:t>Výstavba, rekonstrukce a obnova objektů a ploch občanské vybavenosti zaměřených na poskytování služeb v obci (kulturní a volnočasové aktivity včetně zázemí a obecní úřady).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dirty="0"/>
              <a:t>Oprava, udržování, rekonstrukce, modernizace a výstavba místních komunikací na pozemcích v majetku obce, popř. v majetku Zlínského kraje, včetně výstavby veřejných parkovišť a modernizace veřejného osvětlení.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dirty="0"/>
              <a:t>Zasíťování obecních pozemků pro výstavbu rodinných či bytových domů, včetně výstavby místních komunikací k těmto lokalitám a výkupu pozemků pro účely budování technických sítí.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dirty="0"/>
              <a:t>Zajištění propojení objektů ve vlastnictví obce optickou sítí s vysokou propustností, výstavba sítí MAN (metropolitní sítě) a LAN (lokální sítě) pro obce a jejich zřizované a zakládané organizace.</a:t>
            </a:r>
          </a:p>
          <a:p>
            <a:pPr marL="0" indent="0">
              <a:lnSpc>
                <a:spcPct val="12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1. Dotační tituly, podporovaná opatření a aktivity programu</a:t>
            </a:r>
          </a:p>
        </p:txBody>
      </p:sp>
    </p:spTree>
    <p:extLst>
      <p:ext uri="{BB962C8B-B14F-4D97-AF65-F5344CB8AC3E}">
        <p14:creationId xmlns:p14="http://schemas.microsoft.com/office/powerpoint/2010/main" val="284161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453896"/>
            <a:ext cx="11264900" cy="489204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DT5 – Projekty na podporu cyklistiky</a:t>
            </a:r>
          </a:p>
          <a:p>
            <a:pPr lvl="0">
              <a:lnSpc>
                <a:spcPct val="110000"/>
              </a:lnSpc>
            </a:pPr>
            <a:r>
              <a:rPr lang="cs-CZ" dirty="0">
                <a:solidFill>
                  <a:prstClr val="black"/>
                </a:solidFill>
              </a:rPr>
              <a:t>opatření:  5.1 Zpracování projektové dokumentace na výstavbu a rekonstrukci dálkových a regionálně významných cyklistických stezek</a:t>
            </a:r>
          </a:p>
          <a:p>
            <a:pPr lvl="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cs-CZ" sz="1800" dirty="0"/>
              <a:t>zhotovení projektové dokumentace stavby cyklistické stezky na území Zlínského kraje (dle vyhlášky č. 131/2024 Sb. O dokumentaci staveb, popř. dle vyhlášky č. 499/2006 Sb. o dokumentaci staveb ve znění pozdějších předpisů, dle Vyhlášky č. 146/2008 Sb. o rozsahu a obsahu projektové dokumentace dopravních staveb nebo vyhlášky č. 227/2024 Sb. o rozsahu a obsahu projektové dokumentace staveb dopravní infrastruktury ve znění pozdějších předpisů a Technických podmínek 179 Ministerstva dopravy – Navrhování komunikací pro cyklisty).</a:t>
            </a:r>
            <a:endParaRPr lang="cs-CZ" sz="1800" dirty="0">
              <a:solidFill>
                <a:prstClr val="black"/>
              </a:solidFill>
            </a:endParaRPr>
          </a:p>
          <a:p>
            <a:pPr lvl="0">
              <a:lnSpc>
                <a:spcPct val="110000"/>
              </a:lnSpc>
            </a:pPr>
            <a:r>
              <a:rPr lang="cs-CZ" dirty="0">
                <a:solidFill>
                  <a:prstClr val="black"/>
                </a:solidFill>
              </a:rPr>
              <a:t>opatření:  5.2 Spolufinancování výstavby, rekonstrukce a oprav dálkových a regionálně významných cyklistických stezek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cs-CZ" sz="1900" dirty="0">
                <a:ea typeface="Times New Roman" panose="02020603050405020304" pitchFamily="18" charset="0"/>
              </a:rPr>
              <a:t>spolufinancování výstavby, rekonstrukce a oprav cyklistických stezek na území Zlínského kraje, jejichž realizace je podpořena z národních či evropských dotačních zdrojů, a to způsobilých výdajů takto podpořených projektů.</a:t>
            </a:r>
            <a:endParaRPr lang="pl-PL" sz="1900" b="1" dirty="0">
              <a:solidFill>
                <a:prstClr val="white"/>
              </a:solidFill>
              <a:highlight>
                <a:srgbClr val="000000"/>
              </a:highlight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1. Dotační tituly, podporovaná opatření a aktivity programu</a:t>
            </a:r>
          </a:p>
        </p:txBody>
      </p:sp>
    </p:spTree>
    <p:extLst>
      <p:ext uri="{BB962C8B-B14F-4D97-AF65-F5344CB8AC3E}">
        <p14:creationId xmlns:p14="http://schemas.microsoft.com/office/powerpoint/2010/main" val="80994358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2795</TotalTime>
  <Words>1809</Words>
  <Application>Microsoft Office PowerPoint</Application>
  <PresentationFormat>Širokoúhlá obrazovka</PresentationFormat>
  <Paragraphs>132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Calibri</vt:lpstr>
      <vt:lpstr>Degular</vt:lpstr>
      <vt:lpstr>Times New Roman</vt:lpstr>
      <vt:lpstr>Wingdings</vt:lpstr>
      <vt:lpstr>Motiv Office</vt:lpstr>
      <vt:lpstr> RP02-26 Program na podporu obnovy venkova</vt:lpstr>
      <vt:lpstr>1. Dotační tituly, podporovaná opatření a aktivity programu</vt:lpstr>
      <vt:lpstr>1. Dotační tituly, podporovaná opatření a aktivity programu</vt:lpstr>
      <vt:lpstr>1. Dotační tituly, podporovaná opatření a aktivity programu</vt:lpstr>
      <vt:lpstr>1. Dotační tituly, podporovaná opatření a aktivity programu</vt:lpstr>
      <vt:lpstr>1. Dotační tituly, podporovaná opatření a aktivity programu</vt:lpstr>
      <vt:lpstr>1. Dotační tituly, podporovaná opatření a aktivity programu</vt:lpstr>
      <vt:lpstr>1. Dotační tituly, podporovaná opatření a aktivity programu</vt:lpstr>
      <vt:lpstr>1. Dotační tituly, podporovaná opatření a aktivity programu</vt:lpstr>
      <vt:lpstr>1. Dotační tituly, podporovaná opatření a aktivity programu</vt:lpstr>
      <vt:lpstr>2. Alokace, maximální výše a míra dotace</vt:lpstr>
      <vt:lpstr>3. Doba realizace projektu</vt:lpstr>
      <vt:lpstr>4. Způsobilost projektu a předkládání žádostí</vt:lpstr>
      <vt:lpstr>Děkujeme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Polepilová Marcela</cp:lastModifiedBy>
  <cp:revision>39</cp:revision>
  <dcterms:created xsi:type="dcterms:W3CDTF">2021-08-21T22:30:26Z</dcterms:created>
  <dcterms:modified xsi:type="dcterms:W3CDTF">2026-01-08T12:09:51Z</dcterms:modified>
</cp:coreProperties>
</file>