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9" r:id="rId3"/>
    <p:sldId id="271" r:id="rId4"/>
    <p:sldId id="272" r:id="rId5"/>
    <p:sldId id="277" r:id="rId6"/>
    <p:sldId id="266" r:id="rId7"/>
    <p:sldId id="267" r:id="rId8"/>
    <p:sldId id="268" r:id="rId9"/>
    <p:sldId id="269" r:id="rId10"/>
    <p:sldId id="276" r:id="rId11"/>
    <p:sldId id="270" r:id="rId12"/>
    <p:sldId id="273" r:id="rId13"/>
    <p:sldId id="275" r:id="rId14"/>
    <p:sldId id="264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00"/>
    <a:srgbClr val="FEE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73"/>
    <p:restoredTop sz="96327"/>
  </p:normalViewPr>
  <p:slideViewPr>
    <p:cSldViewPr snapToGrid="0" snapToObjects="1">
      <p:cViewPr varScale="1">
        <p:scale>
          <a:sx n="111" d="100"/>
          <a:sy n="111" d="100"/>
        </p:scale>
        <p:origin x="7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lepilová Marcela" userId="3b6a0761-528d-44c5-bf29-dc940bb93a16" providerId="ADAL" clId="{02DEE1BE-68FB-4739-B336-08F47CA271DA}"/>
    <pc:docChg chg="undo redo custSel modSld">
      <pc:chgData name="Polepilová Marcela" userId="3b6a0761-528d-44c5-bf29-dc940bb93a16" providerId="ADAL" clId="{02DEE1BE-68FB-4739-B336-08F47CA271DA}" dt="2026-01-08T12:09:46.197" v="270" actId="20577"/>
      <pc:docMkLst>
        <pc:docMk/>
      </pc:docMkLst>
      <pc:sldChg chg="modSp mod">
        <pc:chgData name="Polepilová Marcela" userId="3b6a0761-528d-44c5-bf29-dc940bb93a16" providerId="ADAL" clId="{02DEE1BE-68FB-4739-B336-08F47CA271DA}" dt="2025-12-17T09:24:23.329" v="237" actId="255"/>
        <pc:sldMkLst>
          <pc:docMk/>
          <pc:sldMk cId="2134653494" sldId="256"/>
        </pc:sldMkLst>
        <pc:spChg chg="mod">
          <ac:chgData name="Polepilová Marcela" userId="3b6a0761-528d-44c5-bf29-dc940bb93a16" providerId="ADAL" clId="{02DEE1BE-68FB-4739-B336-08F47CA271DA}" dt="2025-12-17T09:24:23.329" v="237" actId="255"/>
          <ac:spMkLst>
            <pc:docMk/>
            <pc:sldMk cId="2134653494" sldId="256"/>
            <ac:spMk id="2" creationId="{6A464F62-C66D-7747-AE1D-B98617324826}"/>
          </ac:spMkLst>
        </pc:spChg>
      </pc:sldChg>
      <pc:sldChg chg="modSp mod">
        <pc:chgData name="Polepilová Marcela" userId="3b6a0761-528d-44c5-bf29-dc940bb93a16" providerId="ADAL" clId="{02DEE1BE-68FB-4739-B336-08F47CA271DA}" dt="2025-12-17T09:03:24.156" v="31" actId="20577"/>
        <pc:sldMkLst>
          <pc:docMk/>
          <pc:sldMk cId="284161286" sldId="268"/>
        </pc:sldMkLst>
        <pc:spChg chg="mod">
          <ac:chgData name="Polepilová Marcela" userId="3b6a0761-528d-44c5-bf29-dc940bb93a16" providerId="ADAL" clId="{02DEE1BE-68FB-4739-B336-08F47CA271DA}" dt="2025-12-17T09:03:24.156" v="31" actId="20577"/>
          <ac:spMkLst>
            <pc:docMk/>
            <pc:sldMk cId="284161286" sldId="268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5-12-17T09:06:17.685" v="46" actId="20577"/>
        <pc:sldMkLst>
          <pc:docMk/>
          <pc:sldMk cId="809943583" sldId="269"/>
        </pc:sldMkLst>
        <pc:spChg chg="mod">
          <ac:chgData name="Polepilová Marcela" userId="3b6a0761-528d-44c5-bf29-dc940bb93a16" providerId="ADAL" clId="{02DEE1BE-68FB-4739-B336-08F47CA271DA}" dt="2025-12-17T09:06:17.685" v="46" actId="20577"/>
          <ac:spMkLst>
            <pc:docMk/>
            <pc:sldMk cId="809943583" sldId="269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5-12-17T09:13:43.902" v="176" actId="20577"/>
        <pc:sldMkLst>
          <pc:docMk/>
          <pc:sldMk cId="2553144494" sldId="270"/>
        </pc:sldMkLst>
        <pc:spChg chg="mod">
          <ac:chgData name="Polepilová Marcela" userId="3b6a0761-528d-44c5-bf29-dc940bb93a16" providerId="ADAL" clId="{02DEE1BE-68FB-4739-B336-08F47CA271DA}" dt="2025-12-17T09:13:43.902" v="176" actId="20577"/>
          <ac:spMkLst>
            <pc:docMk/>
            <pc:sldMk cId="2553144494" sldId="270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5-12-17T09:17:55.573" v="203" actId="20577"/>
        <pc:sldMkLst>
          <pc:docMk/>
          <pc:sldMk cId="1118787863" sldId="273"/>
        </pc:sldMkLst>
        <pc:spChg chg="mod">
          <ac:chgData name="Polepilová Marcela" userId="3b6a0761-528d-44c5-bf29-dc940bb93a16" providerId="ADAL" clId="{02DEE1BE-68FB-4739-B336-08F47CA271DA}" dt="2025-12-17T09:17:55.573" v="203" actId="20577"/>
          <ac:spMkLst>
            <pc:docMk/>
            <pc:sldMk cId="1118787863" sldId="273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6-01-08T12:09:46.197" v="270" actId="20577"/>
        <pc:sldMkLst>
          <pc:docMk/>
          <pc:sldMk cId="261595547" sldId="275"/>
        </pc:sldMkLst>
        <pc:spChg chg="mod">
          <ac:chgData name="Polepilová Marcela" userId="3b6a0761-528d-44c5-bf29-dc940bb93a16" providerId="ADAL" clId="{02DEE1BE-68FB-4739-B336-08F47CA271DA}" dt="2026-01-08T12:09:46.197" v="270" actId="20577"/>
          <ac:spMkLst>
            <pc:docMk/>
            <pc:sldMk cId="261595547" sldId="275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5-12-17T09:07:59.673" v="132" actId="20577"/>
        <pc:sldMkLst>
          <pc:docMk/>
          <pc:sldMk cId="3008959663" sldId="276"/>
        </pc:sldMkLst>
        <pc:spChg chg="mod">
          <ac:chgData name="Polepilová Marcela" userId="3b6a0761-528d-44c5-bf29-dc940bb93a16" providerId="ADAL" clId="{02DEE1BE-68FB-4739-B336-08F47CA271DA}" dt="2025-12-17T09:07:59.673" v="132" actId="20577"/>
          <ac:spMkLst>
            <pc:docMk/>
            <pc:sldMk cId="3008959663" sldId="276"/>
            <ac:spMk id="2" creationId="{00000000-0000-0000-0000-000000000000}"/>
          </ac:spMkLst>
        </pc:spChg>
      </pc:sldChg>
      <pc:sldChg chg="modSp mod">
        <pc:chgData name="Polepilová Marcela" userId="3b6a0761-528d-44c5-bf29-dc940bb93a16" providerId="ADAL" clId="{02DEE1BE-68FB-4739-B336-08F47CA271DA}" dt="2025-12-17T09:02:10.773" v="13" actId="20577"/>
        <pc:sldMkLst>
          <pc:docMk/>
          <pc:sldMk cId="2931490538" sldId="277"/>
        </pc:sldMkLst>
        <pc:spChg chg="mod">
          <ac:chgData name="Polepilová Marcela" userId="3b6a0761-528d-44c5-bf29-dc940bb93a16" providerId="ADAL" clId="{02DEE1BE-68FB-4739-B336-08F47CA271DA}" dt="2025-12-17T09:02:10.773" v="13" actId="20577"/>
          <ac:spMkLst>
            <pc:docMk/>
            <pc:sldMk cId="2931490538" sldId="277"/>
            <ac:spMk id="2" creationId="{5F7568DA-63C8-D93C-09A6-CD29B39196D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6DCAC-CE6C-F34D-BB40-15ED19D929C0}" type="datetimeFigureOut">
              <a:rPr lang="cs-CZ" smtClean="0"/>
              <a:t>08.01.2026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DD35B-1E30-6B4F-BA7A-178A1A8012A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88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288479-C83F-D340-AC78-BAEA2E3FCD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88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6B8C09E-EFCA-AB4C-BA83-68F103555C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3429000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E9F0EB4-8389-0C47-86B2-1847372CE24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667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8CA75BC3-4017-C342-A2A7-3958F6DBC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19803EF-32E5-1145-A509-F7994F4EDF7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21651C8-0589-0A4E-A648-43E7970689D8}" type="datetime1">
              <a:rPr lang="cs-CZ" smtClean="0"/>
              <a:t>08.01.2026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4D0D550-6A80-2244-AA4F-0A3275A4A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5F316BE-2998-1E4A-83A9-D9050107C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662E07EA-F260-7549-976E-B5A77B1A6F8B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Nadpis 1">
            <a:extLst>
              <a:ext uri="{FF2B5EF4-FFF2-40B4-BE49-F238E27FC236}">
                <a16:creationId xmlns:a16="http://schemas.microsoft.com/office/drawing/2014/main" id="{38936CAC-5922-E64E-B61E-0EBB8C2FF1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1301741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verečný slide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5CC4AAD7-5472-9243-9B53-33AAA4C37C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5300" y="406400"/>
            <a:ext cx="9144000" cy="3022600"/>
          </a:xfrm>
          <a:prstGeom prst="rect">
            <a:avLst/>
          </a:prstGeom>
          <a:noFill/>
        </p:spPr>
        <p:txBody>
          <a:bodyPr anchor="t">
            <a:noAutofit/>
          </a:bodyPr>
          <a:lstStyle>
            <a:lvl1pPr algn="l">
              <a:lnSpc>
                <a:spcPct val="70000"/>
              </a:lnSpc>
              <a:defRPr sz="96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Děkujeme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AAF84FE4-A791-154D-8D89-7AE14B2F073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5300" y="4736873"/>
            <a:ext cx="9144000" cy="1655762"/>
          </a:xfrm>
          <a:prstGeom prst="rect">
            <a:avLst/>
          </a:prstGeom>
          <a:noFill/>
        </p:spPr>
        <p:txBody>
          <a:bodyPr anchor="b"/>
          <a:lstStyle>
            <a:lvl1pPr marL="0" indent="0" algn="l">
              <a:lnSpc>
                <a:spcPct val="60000"/>
              </a:lnSpc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Krajský úřad ZK</a:t>
            </a:r>
          </a:p>
          <a:p>
            <a:r>
              <a:rPr lang="cs-CZ" dirty="0"/>
              <a:t>Třída Tomáše Bati 21</a:t>
            </a:r>
          </a:p>
          <a:p>
            <a:r>
              <a:rPr lang="cs-CZ" dirty="0"/>
              <a:t>Zlín 761 90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E34A837E-901A-C645-93E3-46FC598A675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660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>
            <a:extLst>
              <a:ext uri="{FF2B5EF4-FFF2-40B4-BE49-F238E27FC236}">
                <a16:creationId xmlns:a16="http://schemas.microsoft.com/office/drawing/2014/main" id="{A8EB467B-1B72-0844-8B4A-9B97214D320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CED2B99-8320-C74A-A004-6A87A98F44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679353"/>
            <a:ext cx="11264900" cy="4600272"/>
          </a:xfrm>
          <a:prstGeom prst="rect">
            <a:avLst/>
          </a:prstGeom>
        </p:spPr>
        <p:txBody>
          <a:bodyPr/>
          <a:lstStyle>
            <a:lvl1pPr marL="2286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2pPr>
            <a:lvl3pPr marL="11430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3pPr>
            <a:lvl4pPr marL="16002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4pPr>
            <a:lvl5pPr marL="2057400" indent="-228600">
              <a:buFont typeface="Wingdings" pitchFamily="2" charset="2"/>
              <a:buChar char="§"/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516D43F-5937-FB4B-BEE5-7334250477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22026" y="6111875"/>
            <a:ext cx="27432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298322F3-296F-D94B-BA69-5E3C08C45827}" type="datetime1">
              <a:rPr lang="cs-CZ" smtClean="0"/>
              <a:pPr/>
              <a:t>08.01.2026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6DB1C5-5CB2-4642-83AF-2F13EDC3D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102600"/>
            <a:ext cx="4114800" cy="365125"/>
          </a:xfrm>
          <a:prstGeom prst="rect">
            <a:avLst/>
          </a:prstGeom>
        </p:spPr>
        <p:txBody>
          <a:bodyPr anchor="b"/>
          <a:lstStyle>
            <a:lvl1pPr>
              <a:defRPr b="0" i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3B7E0B1-A765-BD4B-88A5-DD684EA5E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  <a:prstGeom prst="rect">
            <a:avLst/>
          </a:prstGeom>
        </p:spPr>
        <p:txBody>
          <a:bodyPr anchor="b"/>
          <a:lstStyle>
            <a:lvl1pPr>
              <a:defRPr sz="4000" b="0" i="1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B0A28088-5B5E-0D49-8009-650A01CA55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4146108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FF8C54-ADC3-FB41-8FA8-5442DAA0E7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953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CA4094-DA60-0047-89AF-3ECD26EBCBC6}" type="datetime1">
              <a:rPr lang="cs-CZ" smtClean="0"/>
              <a:t>08.01.2026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B99A2F4-445F-3B40-9D23-8AB4D4FE0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2D341A6C-DE7B-3344-BDB9-8EFB140281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5300" y="406400"/>
            <a:ext cx="5150126" cy="30226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80000"/>
              </a:lnSpc>
              <a:defRPr sz="7200" b="1" i="0" spc="50" baseline="0">
                <a:latin typeface="Arial" panose="020B0604020202020204" pitchFamily="34" charset="0"/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8" name="Podnadpis 2">
            <a:extLst>
              <a:ext uri="{FF2B5EF4-FFF2-40B4-BE49-F238E27FC236}">
                <a16:creationId xmlns:a16="http://schemas.microsoft.com/office/drawing/2014/main" id="{D7C209FA-AB6E-2841-B554-164C048ED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5300" y="4563562"/>
            <a:ext cx="5150126" cy="1655762"/>
          </a:xfrm>
          <a:prstGeom prst="rect">
            <a:avLst/>
          </a:prstGeom>
        </p:spPr>
        <p:txBody>
          <a:bodyPr anchor="b"/>
          <a:lstStyle>
            <a:lvl1pPr marL="0" indent="0" algn="l">
              <a:buNone/>
              <a:defRPr sz="2400" b="0" i="0">
                <a:latin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  <p:sp>
        <p:nvSpPr>
          <p:cNvPr id="10" name="Zástupný obsah 2">
            <a:extLst>
              <a:ext uri="{FF2B5EF4-FFF2-40B4-BE49-F238E27FC236}">
                <a16:creationId xmlns:a16="http://schemas.microsoft.com/office/drawing/2014/main" id="{A9D1F263-5082-D040-8558-9E708E7123C4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096000" y="580541"/>
            <a:ext cx="5499652" cy="5638783"/>
          </a:xfrm>
          <a:prstGeom prst="rect">
            <a:avLst/>
          </a:prstGeom>
        </p:spPr>
        <p:txBody>
          <a:bodyPr anchor="ctr"/>
          <a:lstStyle>
            <a:lvl1pPr marL="0" indent="0" algn="ctr">
              <a:buFont typeface="Wingdings" pitchFamily="2" charset="2"/>
              <a:buNone/>
              <a:defRPr b="0" i="1">
                <a:latin typeface="Arial" panose="020B0604020202020204" pitchFamily="34" charset="0"/>
              </a:defRPr>
            </a:lvl1pPr>
            <a:lvl2pPr marL="685800" indent="-228600">
              <a:buFont typeface="Wingdings" pitchFamily="2" charset="2"/>
              <a:buChar char="§"/>
              <a:defRPr/>
            </a:lvl2pPr>
            <a:lvl3pPr marL="1143000" indent="-228600">
              <a:buFont typeface="Wingdings" pitchFamily="2" charset="2"/>
              <a:buChar char="§"/>
              <a:defRPr/>
            </a:lvl3pPr>
            <a:lvl4pPr marL="1600200" indent="-228600">
              <a:buFont typeface="Wingdings" pitchFamily="2" charset="2"/>
              <a:buChar char="§"/>
              <a:defRPr/>
            </a:lvl4pPr>
            <a:lvl5pPr marL="2057400" indent="-228600"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b="0" i="1" dirty="0">
                <a:latin typeface="Degular" pitchFamily="82" charset="0"/>
              </a:rPr>
              <a:t>zde vložte fotku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2407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8301C3-EDD8-8443-9B23-624712369A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ABF2C62-EAA8-FD46-AB0C-AFB46182D9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FEBD6D-B94A-4C40-AA98-1C5062D62E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3144E17-280E-3341-A412-19E1FCCEF808}" type="datetime1">
              <a:rPr lang="cs-CZ" smtClean="0"/>
              <a:t>08.01.2026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001B55-F3D8-B245-916B-3D87F5313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3B028F9-C99B-2345-BCCE-D5C768B7C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F83C6B9-51BF-354A-813E-1E819CCC41A1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Nadpis 1">
            <a:extLst>
              <a:ext uri="{FF2B5EF4-FFF2-40B4-BE49-F238E27FC236}">
                <a16:creationId xmlns:a16="http://schemas.microsoft.com/office/drawing/2014/main" id="{0A18D240-3BE2-B74D-A516-B0F270362F6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598566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60D600-9E1D-644E-955C-AB90DEDEA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2E7F195-0ECA-5B4E-A9CE-6F805D887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69F282E-870E-E74D-944D-04EE93DED5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15EF3A7-92DE-084B-987D-EA36395928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C139B72-6DD2-A340-833A-5DC55CEC54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E85617-9B28-DF47-BAEC-26C747C8C48A}" type="datetime1">
              <a:rPr lang="cs-CZ" smtClean="0"/>
              <a:t>08.01.2026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4101F343-B190-BE48-9F5D-5B2FD4CDF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5E1B4949-59AC-7B49-9256-34E0F63B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ECF809C9-6CD1-224D-B38B-D9054EF10F1C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D4AA426A-68B9-3C47-AFEB-D3AC3F0BF8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376903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67392C5-49AE-E548-81A5-FC459F4C38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A9F845A-1646-B040-9BDE-B0949ABAA815}" type="datetime1">
              <a:rPr lang="cs-CZ" smtClean="0"/>
              <a:t>08.01.2026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7EE62BF-0652-CC49-B1C6-740D979D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1BE27E5-F9AD-FA40-BB59-77DCC9C5F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6B4FD313-B4A8-0A46-A50D-B31C9DA87A8E}"/>
              </a:ext>
            </a:extLst>
          </p:cNvPr>
          <p:cNvSpPr/>
          <p:nvPr userDrawn="1"/>
        </p:nvSpPr>
        <p:spPr>
          <a:xfrm>
            <a:off x="0" y="0"/>
            <a:ext cx="12192000" cy="1311965"/>
          </a:xfrm>
          <a:prstGeom prst="rect">
            <a:avLst/>
          </a:prstGeom>
          <a:solidFill>
            <a:srgbClr val="FFD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Nadpis 1">
            <a:extLst>
              <a:ext uri="{FF2B5EF4-FFF2-40B4-BE49-F238E27FC236}">
                <a16:creationId xmlns:a16="http://schemas.microsoft.com/office/drawing/2014/main" id="{01BCA978-992E-9541-9BE1-4AF26B9D85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2026" y="367388"/>
            <a:ext cx="11264900" cy="931325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b="1" i="0">
                <a:latin typeface="Arial Black" panose="020B0A04020102020204" pitchFamily="34" charset="0"/>
              </a:defRPr>
            </a:lvl1pPr>
          </a:lstStyle>
          <a:p>
            <a:r>
              <a:rPr lang="cs-CZ" sz="4000" dirty="0"/>
              <a:t>Nadpis</a:t>
            </a:r>
          </a:p>
        </p:txBody>
      </p:sp>
    </p:spTree>
    <p:extLst>
      <p:ext uri="{BB962C8B-B14F-4D97-AF65-F5344CB8AC3E}">
        <p14:creationId xmlns:p14="http://schemas.microsoft.com/office/powerpoint/2010/main" val="665731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866500E-7FAE-3947-9DAD-FBA5BC7E956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0C0A0B-5067-DE47-AFC8-F97D18BD4B1F}" type="datetime1">
              <a:rPr lang="cs-CZ" smtClean="0"/>
              <a:t>08.01.2026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58ACE9A-9F8E-CA4C-B782-EFD36998E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A900C6D-9313-3E4C-B392-797DCC38C8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2971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CC8F003-A3D3-034D-9720-A29A641DB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6C9885-78EF-7E49-B9B7-55A0262D40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CB5D9DD-0ECA-C54D-88FB-0C68D8DF3F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430A157-10E2-3A41-9082-3C345EC0316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E67CFD3-BCAB-884C-9D47-4C8AA78F6E8C}" type="datetime1">
              <a:rPr lang="cs-CZ" smtClean="0"/>
              <a:t>08.01.2026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44CFB0E-3ED7-644D-9D3C-61F36A5F5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B8B83830-1354-2D43-AE7D-380C4FEA2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0881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046E36E-C6D9-964D-B45E-DBD89DD49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5845132-64BF-844A-8C4F-0A043DE08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7262657-9F70-6F44-BA53-3669D8E34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FF32EC5D-74A5-B64D-AAF7-CD3ACB694B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A05ACCB-DF1B-A540-A5D2-32650422C0FD}" type="datetime1">
              <a:rPr lang="cs-CZ" smtClean="0"/>
              <a:t>08.01.2026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7C7E311-A125-DB47-B7CE-65018DAA4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1CC73E3-49F8-B845-AD36-F5386031C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57D43A2-98E4-B24E-9228-7624BE346F8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774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68BBF5F4-3DF4-D44B-9838-6CB84E6AA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55FD67A-23F8-3A4C-8A09-6F2FFDD28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3E14E2A-7861-2E4E-AE70-2C50E156B6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A7EFC59B-10BD-D14D-AB9A-171FF071635D}" type="datetime1">
              <a:rPr lang="cs-CZ" smtClean="0"/>
              <a:pPr/>
              <a:t>08.01.2026</a:t>
            </a:fld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41FCBC8-96E6-C244-ACD4-C5CE32D244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2C4FB4-DF05-094A-A789-D60084923A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157D43A2-98E4-B24E-9228-7624BE346F8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1583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4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20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marcela.polepilova@zlinskykraj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D9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464F62-C66D-7747-AE1D-B986173248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1560" y="465365"/>
            <a:ext cx="10681878" cy="3027135"/>
          </a:xfrm>
        </p:spPr>
        <p:txBody>
          <a:bodyPr anchor="t">
            <a:normAutofit/>
          </a:bodyPr>
          <a:lstStyle/>
          <a:p>
            <a:pPr>
              <a:lnSpc>
                <a:spcPct val="70000"/>
              </a:lnSpc>
            </a:pPr>
            <a:br>
              <a:rPr lang="cs-CZ" altLang="cs-CZ" sz="6000" dirty="0">
                <a:latin typeface="+mj-lt"/>
              </a:rPr>
            </a:br>
            <a:r>
              <a:rPr lang="cs-CZ" altLang="cs-CZ" sz="6600" dirty="0">
                <a:latin typeface="+mj-lt"/>
              </a:rPr>
              <a:t>RP02-26 Program na podporu obnovy venkova</a:t>
            </a:r>
            <a:endParaRPr lang="cs-CZ" sz="6600" b="1" spc="50" dirty="0">
              <a:latin typeface="+mj-lt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470C84C-FA25-4B48-8EA5-40D03BC156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1560" y="3492500"/>
            <a:ext cx="9144000" cy="1243998"/>
          </a:xfrm>
        </p:spPr>
        <p:txBody>
          <a:bodyPr anchor="t">
            <a:normAutofit lnSpcReduction="10000"/>
          </a:bodyPr>
          <a:lstStyle/>
          <a:p>
            <a:pPr algn="l"/>
            <a:r>
              <a:rPr lang="cs-CZ" dirty="0">
                <a:latin typeface="+mj-lt"/>
              </a:rPr>
              <a:t>Ing. Marcela Polepilová</a:t>
            </a:r>
          </a:p>
          <a:p>
            <a:pPr algn="l"/>
            <a:r>
              <a:rPr lang="cs-CZ" dirty="0"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marcela.polepilova@zlinskykraj.cz</a:t>
            </a:r>
            <a:endParaRPr lang="cs-CZ" dirty="0">
              <a:latin typeface="+mj-lt"/>
            </a:endParaRPr>
          </a:p>
          <a:p>
            <a:pPr algn="l"/>
            <a:r>
              <a:rPr lang="cs-CZ" dirty="0">
                <a:latin typeface="+mj-lt"/>
              </a:rPr>
              <a:t>tel.: 577 043 831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1B0ABEF9-ECA7-5A40-B7C6-1FD962DE9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707437" y="5509395"/>
            <a:ext cx="3042271" cy="88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653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679352"/>
            <a:ext cx="11264900" cy="5000847"/>
          </a:xfrm>
        </p:spPr>
        <p:txBody>
          <a:bodyPr>
            <a:normAutofit fontScale="77500" lnSpcReduction="20000"/>
          </a:bodyPr>
          <a:lstStyle/>
          <a:p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r>
              <a:rPr lang="cs-CZ" sz="1600" dirty="0">
                <a:solidFill>
                  <a:prstClr val="black"/>
                </a:solidFill>
              </a:rPr>
              <a:t>opatření 6.1: </a:t>
            </a:r>
            <a:r>
              <a:rPr lang="cs-CZ" sz="1600" dirty="0"/>
              <a:t>Dokumentace pro vydání rozhodnutí o umístění stavby</a:t>
            </a:r>
          </a:p>
          <a:p>
            <a:r>
              <a:rPr lang="cs-CZ" sz="1600" dirty="0"/>
              <a:t>opatření 6.2: Dokumentace pro vydání společného povolení (vč. projektové dokumentace pro provádění stavby)</a:t>
            </a:r>
            <a:endParaRPr lang="cs-CZ" sz="1600" i="1" dirty="0"/>
          </a:p>
          <a:p>
            <a:r>
              <a:rPr lang="cs-CZ" sz="1600" dirty="0"/>
              <a:t>opatření 6.3: Projektové dokumentace pro ohlášení nebo projektové dokumentace pro vydání stavebního povolení (vč. projektové dokumentace pro provádění stavby)</a:t>
            </a:r>
          </a:p>
          <a:p>
            <a:r>
              <a:rPr lang="cs-CZ" sz="1600" dirty="0"/>
              <a:t>opatření 6.4: Projektová dokumentace pro povolení stavby</a:t>
            </a:r>
          </a:p>
          <a:p>
            <a:pPr marL="0" indent="0">
              <a:buNone/>
            </a:pPr>
            <a:endParaRPr lang="cs-CZ" sz="1600" i="1" dirty="0"/>
          </a:p>
          <a:p>
            <a:pPr marL="0" indent="0">
              <a:buNone/>
            </a:pPr>
            <a:r>
              <a:rPr lang="cs-CZ" sz="1900" i="1" dirty="0"/>
              <a:t>Podporované aktivity:</a:t>
            </a: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zasíťování obecních pozemků pro výstavbu rodinných nebo bytových domů, s výjimkou plynofikace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výstavbu a rekonstrukci mostů na místních komunikacích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veřejná prostranství primárně sloužící ke společenským a kulturním aktivitám (mimo sportoviště a dětská hřiště)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propojení objektů ve vlastnictví obce optickou sítí s vysokou propustností, výstavba sítí MAN (metropolitní sítě) a LAN (lokální sítě) pro obce a jejich zřizované a zakládané organizace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  <a:spcAft>
                <a:spcPts val="1000"/>
              </a:spcAft>
              <a:buFont typeface="Wingdings" panose="05000000000000000000" pitchFamily="2" charset="2"/>
              <a:buChar char=""/>
            </a:pPr>
            <a:r>
              <a:rPr lang="cs-CZ" sz="19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Projektové dokumentace na výstavbu a modernizaci veřejných budov občanského vybavení, nebo výstavbu a modernizaci objektů obecního nájemního bydlení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(-projektová dokumentace na nové budovy bude zpracována v nulovém nebo plusovém standardu budov; -projektová dokumentace na modernizované budovy, mimořádně úsporná ve třídě A) 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Wingdings" panose="05000000000000000000" pitchFamily="2" charset="2"/>
              <a:buChar char=""/>
            </a:pP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600" i="1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10644996" y="6163732"/>
            <a:ext cx="1117819" cy="516467"/>
          </a:xfrm>
        </p:spPr>
        <p:txBody>
          <a:bodyPr/>
          <a:lstStyle/>
          <a:p>
            <a:r>
              <a:rPr lang="cs-CZ" dirty="0"/>
              <a:t>10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>
                <a:solidFill>
                  <a:prstClr val="black"/>
                </a:solidFill>
              </a:rPr>
              <a:t>1. Dotační tituly, podporovaná opatření a aktivity programu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8959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07856"/>
            <a:ext cx="11620622" cy="5312399"/>
          </a:xfrm>
        </p:spPr>
        <p:txBody>
          <a:bodyPr>
            <a:normAutofit fontScale="4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DT1 – Projekty na obnovu obecního majetku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25.000.000 Kč; max. výše dotace 1.250.000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(multifunkční objekt 30%) pro obce do 500 obyvatel; max. míra dotace 50% (multifunkční objekt 25%) pro obce od 501 do 2000 obyvatel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opatření 1.1 (místní komunikace) 30% pro obce do 2000 obyvatel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–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1.000.000 Kč (s čerpáním v roce 2027); max. výše dotace 250.000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pro obce do 2000 obyvatel</a:t>
            </a:r>
            <a:endParaRPr lang="pl-PL" sz="20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– Projekty na ochranu životního prostředí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1.000.000 Kč;  max. výše dotace 250.000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pro obce do 2000 obyvatel</a:t>
            </a:r>
            <a:endParaRPr lang="pl-PL" sz="20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10.000.000 Kč; max. výše dotace 1.000.000 Kč (dotace za období 2025-2027 max. 2.000.000 Kč)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pro obce do 500 obyvatel spadající do HSOÚ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19.000.000 Kč; max. výše dotace 10.000.000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70% (PD), max. míra dotace 20% (realizace) pro svazky obcí a obce do 5000 obyvatel; max. míra dotace 40% (PD), max. míra dotace 5% (realizace)  pro obce od 5001 obyvatel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sz="2700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Alokace 4.000.000 Kč; max. výše dotace 500.000 Kč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max. míra dotace 60% pro obce do 500 obyvatel; max. míra dotace 50% pro obce od 501 obyvatel do 10 000 obyvatel</a:t>
            </a: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10000"/>
              </a:lnSpc>
              <a:buNone/>
            </a:pPr>
            <a:endParaRPr lang="cs-CZ" sz="24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2. Alokace, maximální výše a míra dotace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531444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298714"/>
            <a:ext cx="11620622" cy="5178286"/>
          </a:xfrm>
        </p:spPr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DT1 – Projekty na obnovu obecního majetku		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2026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30. 11. 2026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–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2026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30. 11. 2027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– Projekty na ochranu životního prostředí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2026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30. 11. 2026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2025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30. 11. 2026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Zahájení: 1. 1. 2025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Ukončení: 30. 11. 2027</a:t>
            </a:r>
            <a:endParaRPr lang="cs-CZ" sz="2400" dirty="0">
              <a:solidFill>
                <a:prstClr val="black"/>
              </a:solidFill>
            </a:endParaRPr>
          </a:p>
          <a:p>
            <a:pPr marL="0" indent="0">
              <a:lnSpc>
                <a:spcPct val="11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DT6 – Podpora zpracování projektových dokumentací</a:t>
            </a:r>
          </a:p>
          <a:p>
            <a:pPr>
              <a:lnSpc>
                <a:spcPct val="110000"/>
              </a:lnSpc>
            </a:pPr>
            <a:r>
              <a:rPr lang="cs-CZ" sz="2100" dirty="0">
                <a:solidFill>
                  <a:prstClr val="black"/>
                </a:solidFill>
              </a:rPr>
              <a:t>Zahájení: 1. 1. 2025</a:t>
            </a:r>
          </a:p>
          <a:p>
            <a:pPr>
              <a:lnSpc>
                <a:spcPct val="110000"/>
              </a:lnSpc>
            </a:pPr>
            <a:r>
              <a:rPr lang="cs-CZ" sz="2100" dirty="0">
                <a:solidFill>
                  <a:prstClr val="black"/>
                </a:solidFill>
              </a:rPr>
              <a:t>Ukončení: 30. 11. 2026</a:t>
            </a:r>
          </a:p>
          <a:p>
            <a:pPr marL="0" lvl="0" indent="0">
              <a:lnSpc>
                <a:spcPct val="11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3. Doba realizace projektu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87878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307856"/>
            <a:ext cx="11620622" cy="5446627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Způsobilost projektu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Projekty v rámci DT1, DT2, DT3 a DT4 musí být realizovány na obecním majetku a na p</a:t>
            </a:r>
            <a:r>
              <a:rPr lang="cs-CZ" sz="2000" u="sng" dirty="0">
                <a:solidFill>
                  <a:prstClr val="black"/>
                </a:solidFill>
              </a:rPr>
              <a:t>ozemcích v majetku obce</a:t>
            </a:r>
            <a:r>
              <a:rPr lang="cs-CZ" sz="2000" dirty="0">
                <a:solidFill>
                  <a:prstClr val="black"/>
                </a:solidFill>
              </a:rPr>
              <a:t>, či v případě opatření 1.1 a 1.2 DT1 a DT4 i </a:t>
            </a:r>
            <a:r>
              <a:rPr lang="cs-CZ" sz="2000" u="sng" dirty="0">
                <a:solidFill>
                  <a:prstClr val="black"/>
                </a:solidFill>
              </a:rPr>
              <a:t>na pozemcích v majetku Zlínského kraje</a:t>
            </a:r>
            <a:r>
              <a:rPr lang="cs-CZ" sz="2000" dirty="0">
                <a:solidFill>
                  <a:prstClr val="black"/>
                </a:solidFill>
              </a:rPr>
              <a:t>. V rámci DT5 je možné realizovat projekt na pozemcích, které nejsou v majetku žadatele. </a:t>
            </a:r>
          </a:p>
          <a:p>
            <a:pPr lvl="0">
              <a:lnSpc>
                <a:spcPct val="110000"/>
              </a:lnSpc>
            </a:pPr>
            <a:r>
              <a:rPr lang="cs-CZ" sz="2000" dirty="0">
                <a:solidFill>
                  <a:prstClr val="black"/>
                </a:solidFill>
              </a:rPr>
              <a:t>Projekt nesmí být fyzicky dokončen nebo plně proveden před předložením žádosti.</a:t>
            </a:r>
          </a:p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Počet žádostí na jednoho žadatele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DT1 – 1 žádost na jedno podporované opatření (mimo žadatele spadající do DT4) 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DT2 – 1 žádost na jedno podporované opatření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DT3 – 1 žádost na jednu či kombinaci podporovaných aktivit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DT4 – 1 žádost na jednu či kombinaci podporovaných aktivit (projekt tvoří souvislý či navazující celek)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DT5 – 1 žádost na podporované opatření</a:t>
            </a:r>
          </a:p>
          <a:p>
            <a:pPr lvl="0">
              <a:lnSpc>
                <a:spcPct val="120000"/>
              </a:lnSpc>
            </a:pPr>
            <a:r>
              <a:rPr lang="cs-CZ" sz="2000" dirty="0">
                <a:solidFill>
                  <a:prstClr val="black"/>
                </a:solidFill>
              </a:rPr>
              <a:t>DT6 – 1 žádost na jedno podporované opatření a jednu aktivitu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Výzva k překládání žádostí</a:t>
            </a:r>
          </a:p>
          <a:p>
            <a:pPr lvl="0">
              <a:lnSpc>
                <a:spcPct val="110000"/>
              </a:lnSpc>
            </a:pPr>
            <a:r>
              <a:rPr lang="cs-CZ" b="1" dirty="0">
                <a:solidFill>
                  <a:prstClr val="black"/>
                </a:solidFill>
              </a:rPr>
              <a:t>DT1; DT2; DT3; DT4 a DT6 od 19. 1. 2026 do 16. 2. 2026 do 13:00 hod. </a:t>
            </a:r>
            <a:r>
              <a:rPr lang="cs-CZ" sz="2100" i="1" u="sng" dirty="0">
                <a:solidFill>
                  <a:prstClr val="black"/>
                </a:solidFill>
              </a:rPr>
              <a:t>pouze prostřednictvím DS</a:t>
            </a:r>
          </a:p>
          <a:p>
            <a:pPr>
              <a:lnSpc>
                <a:spcPct val="110000"/>
              </a:lnSpc>
            </a:pPr>
            <a:r>
              <a:rPr lang="cs-CZ" sz="2900" b="1">
                <a:solidFill>
                  <a:prstClr val="black"/>
                </a:solidFill>
              </a:rPr>
              <a:t>DT5 od </a:t>
            </a:r>
            <a:r>
              <a:rPr lang="cs-CZ" sz="2900" b="1" dirty="0">
                <a:solidFill>
                  <a:prstClr val="black"/>
                </a:solidFill>
              </a:rPr>
              <a:t>19. 1. 2026 do 11. 5. 2026 do 13:00 hod. </a:t>
            </a:r>
            <a:r>
              <a:rPr lang="cs-CZ" sz="2100" i="1" u="sng" dirty="0">
                <a:solidFill>
                  <a:prstClr val="black"/>
                </a:solidFill>
              </a:rPr>
              <a:t>pouze prostřednictvím DS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4. Způsobilost projektu a předkládání žádostí</a:t>
            </a:r>
          </a:p>
        </p:txBody>
      </p:sp>
      <p:sp>
        <p:nvSpPr>
          <p:cNvPr id="5" name="Zástupný symbol pro číslo snímku 2"/>
          <p:cNvSpPr>
            <a:spLocks noGrp="1"/>
          </p:cNvSpPr>
          <p:nvPr>
            <p:ph type="sldNum" sz="quarter" idx="12"/>
          </p:nvPr>
        </p:nvSpPr>
        <p:spPr>
          <a:xfrm>
            <a:off x="10735732" y="5951387"/>
            <a:ext cx="1049867" cy="525613"/>
          </a:xfrm>
        </p:spPr>
        <p:txBody>
          <a:bodyPr/>
          <a:lstStyle/>
          <a:p>
            <a:fld id="{09F05BE4-02A1-40A3-82A4-B2ABA39870E0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1595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E52FA94F-0539-5D48-AA3C-3C74ED6243C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Děkujeme </a:t>
            </a:r>
            <a:br>
              <a:rPr lang="cs-CZ" dirty="0"/>
            </a:br>
            <a:r>
              <a:rPr lang="cs-CZ" dirty="0"/>
              <a:t>za pozornost</a:t>
            </a:r>
          </a:p>
        </p:txBody>
      </p:sp>
      <p:sp>
        <p:nvSpPr>
          <p:cNvPr id="6" name="Podnadpis 5">
            <a:extLst>
              <a:ext uri="{FF2B5EF4-FFF2-40B4-BE49-F238E27FC236}">
                <a16:creationId xmlns:a16="http://schemas.microsoft.com/office/drawing/2014/main" id="{D410835F-0A28-BD49-B480-AA3D6E59B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Krajský úřad ZK</a:t>
            </a:r>
          </a:p>
          <a:p>
            <a:r>
              <a:rPr lang="cs-CZ" dirty="0"/>
              <a:t>Třída Tomáš Bati 21</a:t>
            </a:r>
          </a:p>
          <a:p>
            <a:r>
              <a:rPr lang="cs-CZ" dirty="0"/>
              <a:t>Zlín 761 90</a:t>
            </a:r>
          </a:p>
        </p:txBody>
      </p:sp>
    </p:spTree>
    <p:extLst>
      <p:ext uri="{BB962C8B-B14F-4D97-AF65-F5344CB8AC3E}">
        <p14:creationId xmlns:p14="http://schemas.microsoft.com/office/powerpoint/2010/main" val="745454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1.1 Rekonstrukce, modernizace a výstavba místních komunikací na pozemcích v majetku obce, popř. v majetku Zlínského kraje (</a:t>
            </a:r>
            <a:r>
              <a:rPr lang="cs-CZ" sz="2600" b="1" dirty="0">
                <a:solidFill>
                  <a:prstClr val="black"/>
                </a:solidFill>
              </a:rPr>
              <a:t>max. míra podpory 30 %</a:t>
            </a:r>
            <a:r>
              <a:rPr lang="cs-CZ" sz="2600" dirty="0">
                <a:solidFill>
                  <a:prstClr val="black"/>
                </a:solidFill>
              </a:rPr>
              <a:t>)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</a:rPr>
              <a:t>Výstavba místních pěších komunikací podél silnic I., II. a III. tříd, popř. podél silnic, které slouží k zajištění linkové autobusové dopravy event. městské hromadné dopravy.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>
                <a:solidFill>
                  <a:prstClr val="black"/>
                </a:solidFill>
              </a:rPr>
              <a:t>Rekonstrukce a modernizace místní komunikace, včetně výstavby veřejného parkoviště, obratiště, v zájmu zajištění dostupnosti služeb občanské vybavenosti, či odstranění nebezpečných míst a napojení na hlavní komunikační tahy nebo napojení na dálkové a regionálně významné cyklistické trasy.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2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4193525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1.2 Komplexní úprava veřejného prostranství obce vč. obnovy a zřizování veřejné zeleně na pozemcích v majetku obce, popř. v majetku Zlínského kraje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/>
              <a:t>Revitalizace a obnova veřejných prostranství (náves, odpočinkové zóny, liniová zeleň, hřbitovy, venkovní místa pro setkávání občanů - výletiště apod.) včetně mobiliáře (parkové lavičky, odpadkové koše, nádoby na květiny, stojany na kola, pítka, herní prvky pro malé děti, přístřešky sloužící veřejné dopravě a jiné veřejné přístřešky apod.) a vodních ploch a prvků (jako např. jezírka, fontány, kašny, otevřené vodoteče apod.) v zastavěné části obce.</a:t>
            </a:r>
          </a:p>
          <a:p>
            <a:pPr marL="0" indent="0">
              <a:lnSpc>
                <a:spcPct val="110000"/>
              </a:lnSpc>
              <a:buNone/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3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9110510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AE9F03A2-F4C6-C54A-A5C4-2CF1BB5DB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2026" y="1298713"/>
            <a:ext cx="11264900" cy="4980912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1.3 Rekonstrukce a oprava objektů občanské vybavenosti zaměřených především na poskytování kulturních a volnočasových služeb v ob</a:t>
            </a:r>
            <a:r>
              <a:rPr lang="cs-CZ" dirty="0"/>
              <a:t>ci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200" dirty="0"/>
              <a:t>Rekonstrukce a oprava objektů sloužících volnočasovým a kulturním aktivitám (knihovny, obecní muzea, kulturní zařízení, prostory pro setkávání spolků či jiných organizací působících v obci apod.).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200" dirty="0"/>
              <a:t>Rekonstrukce a oprava multifunkčních objektů (obecní úřady a prostory pro kulturní a volnočasové služby).</a:t>
            </a:r>
          </a:p>
          <a:p>
            <a:pPr>
              <a:lnSpc>
                <a:spcPct val="110000"/>
              </a:lnSpc>
            </a:pPr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D18E066-3F9F-2044-B29B-FE59BAB4E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42400" y="5951387"/>
            <a:ext cx="2743200" cy="525613"/>
          </a:xfrm>
        </p:spPr>
        <p:txBody>
          <a:bodyPr/>
          <a:lstStyle/>
          <a:p>
            <a:fld id="{157D43A2-98E4-B24E-9228-7624BE346F8E}" type="slidenum">
              <a:rPr lang="cs-CZ" smtClean="0"/>
              <a:pPr/>
              <a:t>4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6D7CB40-7719-2548-8D11-9EEE490D0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26" y="367388"/>
            <a:ext cx="11264900" cy="931325"/>
          </a:xfrm>
        </p:spPr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548094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sah 1">
            <a:extLst>
              <a:ext uri="{FF2B5EF4-FFF2-40B4-BE49-F238E27FC236}">
                <a16:creationId xmlns:a16="http://schemas.microsoft.com/office/drawing/2014/main" id="{5F7568DA-63C8-D93C-09A6-CD29B39196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schemeClr val="bg1"/>
                </a:solidFill>
                <a:highlight>
                  <a:srgbClr val="000000"/>
                </a:highlight>
              </a:rPr>
              <a:t>DT1 - Projekty na obnovu obecního majetku</a:t>
            </a:r>
          </a:p>
          <a:p>
            <a:pPr>
              <a:lnSpc>
                <a:spcPct val="110000"/>
              </a:lnSpc>
            </a:pPr>
            <a:r>
              <a:rPr lang="cs-CZ" sz="2600" dirty="0"/>
              <a:t>opatření:  1.4 Zasíťování obecních lokalit pro výstavbu rodinných nebo bytových domů na pozemcích v majetku obce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sz="2600" dirty="0"/>
              <a:t>Výstavba místních a pěších komunikací k lokalitám pro novou výstavbu bytových a rodinných domů.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sz="2600" dirty="0"/>
              <a:t>Inženýrské sítě k lokalitám pro novou výstavbu bytových a rodinných domů (vodohospodářské, energetické, sdělovací, ostatní).</a:t>
            </a:r>
          </a:p>
          <a:p>
            <a:endParaRPr lang="cs-CZ" dirty="0"/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36C342-1CB5-3E8F-72B9-323AD910A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5</a:t>
            </a:fld>
            <a:endParaRPr 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46C2195-33B0-296B-F384-182BB08BF9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9314905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25729"/>
          </a:xfrm>
        </p:spPr>
        <p:txBody>
          <a:bodyPr>
            <a:normAutofit/>
          </a:bodyPr>
          <a:lstStyle/>
          <a:p>
            <a:pPr marL="0" lv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DT2 - Projekty na zpracování územních plánů</a:t>
            </a: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2.1 Zpracování návrhu územního plánu obcí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sz="2000" dirty="0"/>
              <a:t>určeno pro obce, u nichž je potřeba zpracování návrhu územního plánu vyvolána požadavkem státní správy nebo činností (např. změna nadřazené dokumentace, změna v důsledku komplexních pozemkových úprav v obci, změna oborové koncepce dotčeného orgánu atd.)</a:t>
            </a:r>
            <a:endParaRPr lang="cs-CZ" sz="20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r>
              <a:rPr lang="cs-CZ" sz="2600" dirty="0">
                <a:solidFill>
                  <a:prstClr val="black"/>
                </a:solidFill>
              </a:rPr>
              <a:t>opatření:  2.2 Zpracování změny územního plánu vyvolané požadavkem nebo činností státní zprávy</a:t>
            </a:r>
          </a:p>
          <a:p>
            <a:pPr lvl="0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2000" dirty="0"/>
              <a:t>změna nadřazené dokumentace, změna v důsledku komplexních pozemkových úprav v obci, změna oborové koncepce dotčeného orgánu atd.. 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6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351398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25729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DT3 - Projekty na ochranu životního prostředí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i="1" dirty="0">
                <a:solidFill>
                  <a:prstClr val="black"/>
                </a:solidFill>
              </a:rPr>
              <a:t>Podporované aktivity s využitím materiálů a výrobků z recykl. odpadů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Vybudování a revitalizace stanovišť určených k umístění kontejnerů na separovaný sběr odpadů.  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Pořízení obecního mobiliáře, přístřešků a úprava ploch včetně oplocení. 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dirty="0">
                <a:solidFill>
                  <a:prstClr val="black"/>
                </a:solidFill>
              </a:rPr>
              <a:t>Pořízení herních prvků do základních a mateřských škol a vybavení sportovišť.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7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4498198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92040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sz="4000" b="1" dirty="0">
                <a:solidFill>
                  <a:prstClr val="white"/>
                </a:solidFill>
                <a:highlight>
                  <a:srgbClr val="000000"/>
                </a:highlight>
              </a:rPr>
              <a:t>DT4 – Projekty na obnovu a rozvoj ohrožených území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pl-PL" i="1" dirty="0">
                <a:solidFill>
                  <a:prstClr val="black"/>
                </a:solidFill>
              </a:rPr>
              <a:t>Podporované aktivity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Komplexní úprava veřejného prostranství, včetně obnovy a zřizování veřejné zeleně v </a:t>
            </a:r>
            <a:r>
              <a:rPr lang="cs-CZ" dirty="0" err="1"/>
              <a:t>intravilánu</a:t>
            </a:r>
            <a:r>
              <a:rPr lang="cs-CZ" dirty="0"/>
              <a:t> i </a:t>
            </a:r>
            <a:r>
              <a:rPr lang="cs-CZ" dirty="0" err="1"/>
              <a:t>extravilánu</a:t>
            </a:r>
            <a:r>
              <a:rPr lang="cs-CZ" dirty="0"/>
              <a:t> obce a případné demolice objektů na upravovaném území (revitalizace návsi, odpočinkové zóny, liniová zeleň, hřbitovy, venkovní místa setkávání občanů /výletiště/, požární nádrže, přístřešky sloužící veřejné dopravě a jiné veřejné přístřešky, včetně vybavení mobiliářem).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Výstavba, rekonstrukce a obnova objektů a ploch občanské vybavenosti zaměřených na poskytování služeb v obci (kulturní a volnočasové aktivity včetně zázemí a obecní úřady).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Oprava, udržování, rekonstrukce, modernizace a výstavba místních komunikací na pozemcích v majetku obce, popř. v majetku Zlínského kraje, včetně výstavby veřejných parkovišť a modernizace veřejného osvětlení.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Zasíťování obecních pozemků pro výstavbu rodinných či bytových domů, včetně výstavby místních komunikací k těmto lokalitám a výkupu pozemků pro účely budování technických sítí.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cs-CZ" dirty="0"/>
              <a:t>Zajištění propojení objektů ve vlastnictví obce optickou sítí s vysokou propustností, výstavba sítí MAN (metropolitní sítě) a LAN (lokální sítě) pro obce a jejich zřizované a zakládané organizace.</a:t>
            </a:r>
          </a:p>
          <a:p>
            <a:pPr mar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8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2841612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22026" y="1453896"/>
            <a:ext cx="11264900" cy="4892040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pl-PL" b="1" dirty="0">
                <a:solidFill>
                  <a:prstClr val="white"/>
                </a:solidFill>
                <a:highlight>
                  <a:srgbClr val="000000"/>
                </a:highlight>
              </a:rPr>
              <a:t>DT5 – Projekty na podporu cyklistiky</a:t>
            </a:r>
          </a:p>
          <a:p>
            <a:pPr lvl="0">
              <a:lnSpc>
                <a:spcPct val="110000"/>
              </a:lnSpc>
            </a:pPr>
            <a:r>
              <a:rPr lang="cs-CZ" dirty="0">
                <a:solidFill>
                  <a:prstClr val="black"/>
                </a:solidFill>
              </a:rPr>
              <a:t>opatření:  5.1 Zpracování projektové dokumentace na výstavbu a rekonstrukci dálkových a regionálně významných cyklistických stezek</a:t>
            </a:r>
          </a:p>
          <a:p>
            <a:pPr lvl="0">
              <a:lnSpc>
                <a:spcPct val="110000"/>
              </a:lnSpc>
              <a:buFont typeface="Wingdings" panose="05000000000000000000" pitchFamily="2" charset="2"/>
              <a:buChar char="ü"/>
            </a:pPr>
            <a:r>
              <a:rPr lang="cs-CZ" sz="1800" dirty="0"/>
              <a:t>zhotovení projektové dokumentace stavby cyklistické stezky na území Zlínského kraje (dle vyhlášky č. 131/2024 Sb. O dokumentaci staveb, popř. dle vyhlášky č. 499/2006 Sb. o dokumentaci staveb ve znění pozdějších předpisů, dle Vyhlášky č. 146/2008 Sb. o rozsahu a obsahu projektové dokumentace dopravních staveb nebo vyhlášky č. 227/2024 Sb. o rozsahu a obsahu projektové dokumentace staveb dopravní infrastruktury ve znění pozdějších předpisů a Technických podmínek 179 Ministerstva dopravy – Navrhování komunikací pro cyklisty).</a:t>
            </a:r>
            <a:endParaRPr lang="cs-CZ" sz="1800" dirty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</a:pPr>
            <a:r>
              <a:rPr lang="cs-CZ" dirty="0">
                <a:solidFill>
                  <a:prstClr val="black"/>
                </a:solidFill>
              </a:rPr>
              <a:t>opatření:  5.2 Spolufinancování výstavby, rekonstrukce a oprav dálkových a regionálně významných cyklistických stezek 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cs-CZ" sz="1900" dirty="0">
                <a:ea typeface="Times New Roman" panose="02020603050405020304" pitchFamily="18" charset="0"/>
              </a:rPr>
              <a:t>spolufinancování výstavby, rekonstrukce a oprav cyklistických stezek na území Zlínského kraje, jejichž realizace je podpořena z národních či evropských dotačních zdrojů, a to způsobilých výdajů takto podpořených projektů.</a:t>
            </a:r>
            <a:endParaRPr lang="pl-PL" sz="1900" b="1" dirty="0">
              <a:solidFill>
                <a:prstClr val="white"/>
              </a:solidFill>
              <a:highlight>
                <a:srgbClr val="000000"/>
              </a:highlight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pl-PL" b="1" dirty="0">
              <a:solidFill>
                <a:prstClr val="white"/>
              </a:solidFill>
              <a:highlight>
                <a:srgbClr val="000000"/>
              </a:highlight>
            </a:endParaRPr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D43A2-98E4-B24E-9228-7624BE346F8E}" type="slidenum">
              <a:rPr lang="cs-CZ" smtClean="0"/>
              <a:pPr/>
              <a:t>9</a:t>
            </a:fld>
            <a:endParaRPr lang="cs-CZ" dirty="0"/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1. Dotační tituly, podporovaná opatření a aktivity programu</a:t>
            </a:r>
          </a:p>
        </p:txBody>
      </p:sp>
    </p:spTree>
    <p:extLst>
      <p:ext uri="{BB962C8B-B14F-4D97-AF65-F5344CB8AC3E}">
        <p14:creationId xmlns:p14="http://schemas.microsoft.com/office/powerpoint/2010/main" val="809943583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2795</TotalTime>
  <Words>1809</Words>
  <Application>Microsoft Office PowerPoint</Application>
  <PresentationFormat>Širokoúhlá obrazovka</PresentationFormat>
  <Paragraphs>132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Degular</vt:lpstr>
      <vt:lpstr>Times New Roman</vt:lpstr>
      <vt:lpstr>Wingdings</vt:lpstr>
      <vt:lpstr>Motiv Office</vt:lpstr>
      <vt:lpstr> RP02-26 Program na podporu obnovy venkova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1. Dotační tituly, podporovaná opatření a aktivity programu</vt:lpstr>
      <vt:lpstr>2. Alokace, maximální výše a míra dotace</vt:lpstr>
      <vt:lpstr>3. Doba realizace projektu</vt:lpstr>
      <vt:lpstr>4. Způsobilost projektu a předkládání žádostí</vt:lpstr>
      <vt:lpstr>Děkujeme  za pozornost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Zajištění veřejné dopravy ZK od 15.12.2019</dc:title>
  <dc:creator>Quang Milan Nguyen</dc:creator>
  <cp:lastModifiedBy>Polepilová Marcela</cp:lastModifiedBy>
  <cp:revision>39</cp:revision>
  <dcterms:created xsi:type="dcterms:W3CDTF">2021-08-21T22:30:26Z</dcterms:created>
  <dcterms:modified xsi:type="dcterms:W3CDTF">2026-01-08T12:09:51Z</dcterms:modified>
</cp:coreProperties>
</file>