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handoutMasterIdLst>
    <p:handoutMasterId r:id="rId24"/>
  </p:handoutMasterIdLst>
  <p:sldIdLst>
    <p:sldId id="257" r:id="rId5"/>
    <p:sldId id="265" r:id="rId6"/>
    <p:sldId id="258" r:id="rId7"/>
    <p:sldId id="294" r:id="rId8"/>
    <p:sldId id="316" r:id="rId9"/>
    <p:sldId id="295" r:id="rId10"/>
    <p:sldId id="314" r:id="rId11"/>
    <p:sldId id="327" r:id="rId12"/>
    <p:sldId id="299" r:id="rId13"/>
    <p:sldId id="318" r:id="rId14"/>
    <p:sldId id="319" r:id="rId15"/>
    <p:sldId id="328" r:id="rId16"/>
    <p:sldId id="320" r:id="rId17"/>
    <p:sldId id="321" r:id="rId18"/>
    <p:sldId id="323" r:id="rId19"/>
    <p:sldId id="324" r:id="rId20"/>
    <p:sldId id="326" r:id="rId21"/>
    <p:sldId id="281" r:id="rId22"/>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FF99"/>
    <a:srgbClr val="FF0066"/>
    <a:srgbClr val="FF3399"/>
    <a:srgbClr val="00CC99"/>
    <a:srgbClr val="03BD2F"/>
    <a:srgbClr val="00FFFF"/>
    <a:srgbClr val="D0E0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38A89E-6771-4183-9034-59CF88ABADF8}" v="22" dt="2026-01-06T10:14:30.872"/>
  </p1510:revLst>
</p1510:revInfo>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větlý styl 1 – zvýraznění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Střední styl 1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stková Šárka" userId="ea93d5b5-cc68-4a85-a27d-d69fc613266a" providerId="ADAL" clId="{EC7C6174-8269-4D42-A27F-FE64BCEDFB40}"/>
    <pc:docChg chg="undo custSel addSld delSld modSld">
      <pc:chgData name="Kostková Šárka" userId="ea93d5b5-cc68-4a85-a27d-d69fc613266a" providerId="ADAL" clId="{EC7C6174-8269-4D42-A27F-FE64BCEDFB40}" dt="2026-01-21T07:44:43.274" v="3279" actId="6549"/>
      <pc:docMkLst>
        <pc:docMk/>
      </pc:docMkLst>
      <pc:sldChg chg="modSp mod">
        <pc:chgData name="Kostková Šárka" userId="ea93d5b5-cc68-4a85-a27d-d69fc613266a" providerId="ADAL" clId="{EC7C6174-8269-4D42-A27F-FE64BCEDFB40}" dt="2026-01-06T10:18:45.305" v="3130" actId="20577"/>
        <pc:sldMkLst>
          <pc:docMk/>
          <pc:sldMk cId="0" sldId="265"/>
        </pc:sldMkLst>
        <pc:spChg chg="mod">
          <ac:chgData name="Kostková Šárka" userId="ea93d5b5-cc68-4a85-a27d-d69fc613266a" providerId="ADAL" clId="{EC7C6174-8269-4D42-A27F-FE64BCEDFB40}" dt="2026-01-06T10:18:45.305" v="3130" actId="20577"/>
          <ac:spMkLst>
            <pc:docMk/>
            <pc:sldMk cId="0" sldId="265"/>
            <ac:spMk id="3" creationId="{00000000-0000-0000-0000-000000000000}"/>
          </ac:spMkLst>
        </pc:spChg>
      </pc:sldChg>
      <pc:sldChg chg="modSp mod">
        <pc:chgData name="Kostková Šárka" userId="ea93d5b5-cc68-4a85-a27d-d69fc613266a" providerId="ADAL" clId="{EC7C6174-8269-4D42-A27F-FE64BCEDFB40}" dt="2026-01-21T07:44:43.274" v="3279" actId="6549"/>
        <pc:sldMkLst>
          <pc:docMk/>
          <pc:sldMk cId="841019899" sldId="299"/>
        </pc:sldMkLst>
        <pc:spChg chg="mod">
          <ac:chgData name="Kostková Šárka" userId="ea93d5b5-cc68-4a85-a27d-d69fc613266a" providerId="ADAL" clId="{EC7C6174-8269-4D42-A27F-FE64BCEDFB40}" dt="2026-01-21T07:44:43.274" v="3279" actId="6549"/>
          <ac:spMkLst>
            <pc:docMk/>
            <pc:sldMk cId="841019899" sldId="299"/>
            <ac:spMk id="3" creationId="{00000000-0000-0000-0000-000000000000}"/>
          </ac:spMkLst>
        </pc:spChg>
      </pc:sldChg>
      <pc:sldChg chg="modSp mod">
        <pc:chgData name="Kostková Šárka" userId="ea93d5b5-cc68-4a85-a27d-d69fc613266a" providerId="ADAL" clId="{EC7C6174-8269-4D42-A27F-FE64BCEDFB40}" dt="2026-01-06T09:29:09.004" v="2994" actId="123"/>
        <pc:sldMkLst>
          <pc:docMk/>
          <pc:sldMk cId="3406664233" sldId="314"/>
        </pc:sldMkLst>
        <pc:spChg chg="mod">
          <ac:chgData name="Kostková Šárka" userId="ea93d5b5-cc68-4a85-a27d-d69fc613266a" providerId="ADAL" clId="{EC7C6174-8269-4D42-A27F-FE64BCEDFB40}" dt="2026-01-06T09:29:09.004" v="2994" actId="123"/>
          <ac:spMkLst>
            <pc:docMk/>
            <pc:sldMk cId="3406664233" sldId="314"/>
            <ac:spMk id="3" creationId="{00000000-0000-0000-0000-000000000000}"/>
          </ac:spMkLst>
        </pc:spChg>
      </pc:sldChg>
      <pc:sldChg chg="modSp mod">
        <pc:chgData name="Kostková Šárka" userId="ea93d5b5-cc68-4a85-a27d-d69fc613266a" providerId="ADAL" clId="{EC7C6174-8269-4D42-A27F-FE64BCEDFB40}" dt="2026-01-19T06:53:22.835" v="3217" actId="20577"/>
        <pc:sldMkLst>
          <pc:docMk/>
          <pc:sldMk cId="1467121352" sldId="320"/>
        </pc:sldMkLst>
        <pc:spChg chg="mod">
          <ac:chgData name="Kostková Šárka" userId="ea93d5b5-cc68-4a85-a27d-d69fc613266a" providerId="ADAL" clId="{EC7C6174-8269-4D42-A27F-FE64BCEDFB40}" dt="2026-01-19T06:53:22.835" v="3217" actId="20577"/>
          <ac:spMkLst>
            <pc:docMk/>
            <pc:sldMk cId="1467121352" sldId="320"/>
            <ac:spMk id="3" creationId="{B33EECE8-07FB-DB69-F17F-3F4A2BB091B3}"/>
          </ac:spMkLst>
        </pc:spChg>
      </pc:sldChg>
      <pc:sldChg chg="modSp new mod">
        <pc:chgData name="Kostková Šárka" userId="ea93d5b5-cc68-4a85-a27d-d69fc613266a" providerId="ADAL" clId="{EC7C6174-8269-4D42-A27F-FE64BCEDFB40}" dt="2026-01-06T12:27:08.994" v="3187" actId="27636"/>
        <pc:sldMkLst>
          <pc:docMk/>
          <pc:sldMk cId="2002273108" sldId="326"/>
        </pc:sldMkLst>
        <pc:spChg chg="mod">
          <ac:chgData name="Kostková Šárka" userId="ea93d5b5-cc68-4a85-a27d-d69fc613266a" providerId="ADAL" clId="{EC7C6174-8269-4D42-A27F-FE64BCEDFB40}" dt="2026-01-06T10:17:32.693" v="3121" actId="6549"/>
          <ac:spMkLst>
            <pc:docMk/>
            <pc:sldMk cId="2002273108" sldId="326"/>
            <ac:spMk id="2" creationId="{D9D2F43D-F194-9E06-1B1F-3C8C3D8E75D2}"/>
          </ac:spMkLst>
        </pc:spChg>
        <pc:spChg chg="mod">
          <ac:chgData name="Kostková Šárka" userId="ea93d5b5-cc68-4a85-a27d-d69fc613266a" providerId="ADAL" clId="{EC7C6174-8269-4D42-A27F-FE64BCEDFB40}" dt="2026-01-06T12:27:08.994" v="3187" actId="27636"/>
          <ac:spMkLst>
            <pc:docMk/>
            <pc:sldMk cId="2002273108" sldId="326"/>
            <ac:spMk id="3" creationId="{349DA9A1-4CD0-80BF-6B57-3CF7FE0C7679}"/>
          </ac:spMkLst>
        </pc:spChg>
      </pc:sldChg>
      <pc:sldChg chg="modSp mod">
        <pc:chgData name="Kostková Šárka" userId="ea93d5b5-cc68-4a85-a27d-d69fc613266a" providerId="ADAL" clId="{EC7C6174-8269-4D42-A27F-FE64BCEDFB40}" dt="2025-12-31T07:01:48.885" v="2990" actId="6549"/>
        <pc:sldMkLst>
          <pc:docMk/>
          <pc:sldMk cId="2406288146" sldId="327"/>
        </pc:sldMkLst>
        <pc:spChg chg="mod">
          <ac:chgData name="Kostková Šárka" userId="ea93d5b5-cc68-4a85-a27d-d69fc613266a" providerId="ADAL" clId="{EC7C6174-8269-4D42-A27F-FE64BCEDFB40}" dt="2025-12-31T07:01:48.885" v="2990" actId="6549"/>
          <ac:spMkLst>
            <pc:docMk/>
            <pc:sldMk cId="2406288146" sldId="327"/>
            <ac:spMk id="3" creationId="{CC4A766C-3AF6-C8CB-58E6-906C925B6258}"/>
          </ac:spMkLst>
        </pc:spChg>
      </pc:sldChg>
      <pc:sldChg chg="modSp mod">
        <pc:chgData name="Kostková Šárka" userId="ea93d5b5-cc68-4a85-a27d-d69fc613266a" providerId="ADAL" clId="{EC7C6174-8269-4D42-A27F-FE64BCEDFB40}" dt="2026-01-19T06:52:47.783" v="3205" actId="20577"/>
        <pc:sldMkLst>
          <pc:docMk/>
          <pc:sldMk cId="3495820261" sldId="328"/>
        </pc:sldMkLst>
        <pc:spChg chg="mod">
          <ac:chgData name="Kostková Šárka" userId="ea93d5b5-cc68-4a85-a27d-d69fc613266a" providerId="ADAL" clId="{EC7C6174-8269-4D42-A27F-FE64BCEDFB40}" dt="2026-01-19T06:52:47.783" v="3205" actId="20577"/>
          <ac:spMkLst>
            <pc:docMk/>
            <pc:sldMk cId="3495820261" sldId="328"/>
            <ac:spMk id="3" creationId="{A458C891-D513-F76B-C907-71D071606F3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3" y="1"/>
            <a:ext cx="2945659" cy="49805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6" y="1"/>
            <a:ext cx="2945659" cy="498055"/>
          </a:xfrm>
          <a:prstGeom prst="rect">
            <a:avLst/>
          </a:prstGeom>
        </p:spPr>
        <p:txBody>
          <a:bodyPr vert="horz" lIns="91440" tIns="45720" rIns="91440" bIns="45720" rtlCol="0"/>
          <a:lstStyle>
            <a:lvl1pPr algn="r">
              <a:defRPr sz="1200"/>
            </a:lvl1pPr>
          </a:lstStyle>
          <a:p>
            <a:fld id="{8C4E6ECC-F8DD-45D0-AF5D-05BEF1C1653E}" type="datetimeFigureOut">
              <a:rPr lang="cs-CZ" smtClean="0"/>
              <a:pPr/>
              <a:t>21.01.2026</a:t>
            </a:fld>
            <a:endParaRPr lang="cs-CZ"/>
          </a:p>
        </p:txBody>
      </p:sp>
      <p:sp>
        <p:nvSpPr>
          <p:cNvPr id="4" name="Zástupný symbol pro zápatí 3"/>
          <p:cNvSpPr>
            <a:spLocks noGrp="1"/>
          </p:cNvSpPr>
          <p:nvPr>
            <p:ph type="ftr" sz="quarter" idx="2"/>
          </p:nvPr>
        </p:nvSpPr>
        <p:spPr>
          <a:xfrm>
            <a:off x="3" y="9428585"/>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6" y="9428585"/>
            <a:ext cx="2945659" cy="498055"/>
          </a:xfrm>
          <a:prstGeom prst="rect">
            <a:avLst/>
          </a:prstGeom>
        </p:spPr>
        <p:txBody>
          <a:bodyPr vert="horz" lIns="91440" tIns="45720" rIns="91440" bIns="45720" rtlCol="0" anchor="b"/>
          <a:lstStyle>
            <a:lvl1pPr algn="r">
              <a:defRPr sz="1200"/>
            </a:lvl1pPr>
          </a:lstStyle>
          <a:p>
            <a:fld id="{4A922025-7E0E-4F4E-B624-6D4753FD591B}" type="slidenum">
              <a:rPr lang="cs-CZ" smtClean="0"/>
              <a:pPr/>
              <a:t>‹#›</a:t>
            </a:fld>
            <a:endParaRPr lang="cs-CZ"/>
          </a:p>
        </p:txBody>
      </p:sp>
    </p:spTree>
    <p:extLst>
      <p:ext uri="{BB962C8B-B14F-4D97-AF65-F5344CB8AC3E}">
        <p14:creationId xmlns:p14="http://schemas.microsoft.com/office/powerpoint/2010/main" val="3598323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F13B6173-0E91-42CC-8355-656E170D3E55}" type="datetimeFigureOut">
              <a:rPr lang="cs-CZ" smtClean="0"/>
              <a:t>21.01.2026</a:t>
            </a:fld>
            <a:endParaRPr lang="cs-CZ"/>
          </a:p>
        </p:txBody>
      </p:sp>
      <p:sp>
        <p:nvSpPr>
          <p:cNvPr id="4" name="Zástupný symbol pro obrázek snímk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1F89E0C-EF80-4E9F-9FE9-B0244D1054B3}" type="slidenum">
              <a:rPr lang="cs-CZ" smtClean="0"/>
              <a:t>‹#›</a:t>
            </a:fld>
            <a:endParaRPr lang="cs-CZ"/>
          </a:p>
        </p:txBody>
      </p:sp>
    </p:spTree>
    <p:extLst>
      <p:ext uri="{BB962C8B-B14F-4D97-AF65-F5344CB8AC3E}">
        <p14:creationId xmlns:p14="http://schemas.microsoft.com/office/powerpoint/2010/main" val="3941643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C8E5E-FBC4-6977-FCC1-3090ED01AFA9}"/>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FC6135B-A397-AD06-AA22-124249C149D5}"/>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E07C11A-5B7D-A0BE-6A0E-CABDF5C9A09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8A91785-6911-3F44-9807-737E9582B85A}"/>
              </a:ext>
            </a:extLst>
          </p:cNvPr>
          <p:cNvSpPr>
            <a:spLocks noGrp="1"/>
          </p:cNvSpPr>
          <p:nvPr>
            <p:ph type="sldNum" sz="quarter" idx="5"/>
          </p:nvPr>
        </p:nvSpPr>
        <p:spPr/>
        <p:txBody>
          <a:bodyPr/>
          <a:lstStyle/>
          <a:p>
            <a:fld id="{91F89E0C-EF80-4E9F-9FE9-B0244D1054B3}" type="slidenum">
              <a:rPr lang="cs-CZ" smtClean="0"/>
              <a:t>12</a:t>
            </a:fld>
            <a:endParaRPr lang="cs-CZ"/>
          </a:p>
        </p:txBody>
      </p:sp>
    </p:spTree>
    <p:extLst>
      <p:ext uri="{BB962C8B-B14F-4D97-AF65-F5344CB8AC3E}">
        <p14:creationId xmlns:p14="http://schemas.microsoft.com/office/powerpoint/2010/main" val="530056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1F89E0C-EF80-4E9F-9FE9-B0244D1054B3}" type="slidenum">
              <a:rPr lang="cs-CZ" smtClean="0"/>
              <a:t>13</a:t>
            </a:fld>
            <a:endParaRPr lang="cs-CZ"/>
          </a:p>
        </p:txBody>
      </p:sp>
    </p:spTree>
    <p:extLst>
      <p:ext uri="{BB962C8B-B14F-4D97-AF65-F5344CB8AC3E}">
        <p14:creationId xmlns:p14="http://schemas.microsoft.com/office/powerpoint/2010/main" val="412612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567011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042835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824744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328157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191798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844353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872495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4227643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4051637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513417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pPr/>
              <a:t>1/21/2026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519183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alpha val="74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1/21/2026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val="1509769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kr-zlinsky.cz/"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https://www.kr-zlinsky.cz/"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kr-zlinsky.cz/" TargetMode="External"/><Relationship Id="rId2" Type="http://schemas.openxmlformats.org/officeDocument/2006/relationships/hyperlink" Target="https://zlinskykraj.cz/zakladni-informace-k-problematice-podepisovani-elektronickych-dokumentu"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kr-zlinsky.cz/" TargetMode="External"/><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r-zlinsky.cz/"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1839546"/>
            <a:ext cx="7772400" cy="1581818"/>
          </a:xfrm>
        </p:spPr>
        <p:txBody>
          <a:bodyPr>
            <a:noAutofit/>
          </a:bodyPr>
          <a:lstStyle/>
          <a:p>
            <a:pPr>
              <a:defRPr/>
            </a:pPr>
            <a:r>
              <a:rPr lang="cs-CZ" altLang="cs-CZ" sz="3400" b="1" dirty="0">
                <a:latin typeface="+mn-lt"/>
                <a:ea typeface="+mn-ea"/>
                <a:cs typeface="+mn-cs"/>
              </a:rPr>
              <a:t>Program na podporu škol a školských zařízení v oblasti prevence rizikových typů chování pro rok 2026 </a:t>
            </a:r>
            <a:endParaRPr lang="cs-CZ" sz="3400" b="1" dirty="0">
              <a:latin typeface="+mn-lt"/>
              <a:ea typeface="+mn-ea"/>
              <a:cs typeface="+mn-cs"/>
            </a:endParaRPr>
          </a:p>
        </p:txBody>
      </p:sp>
      <p:sp>
        <p:nvSpPr>
          <p:cNvPr id="3" name="Podnadpis 2"/>
          <p:cNvSpPr>
            <a:spLocks noGrp="1"/>
          </p:cNvSpPr>
          <p:nvPr>
            <p:ph type="subTitle" idx="1"/>
          </p:nvPr>
        </p:nvSpPr>
        <p:spPr>
          <a:xfrm>
            <a:off x="1403648" y="4169898"/>
            <a:ext cx="6400800" cy="1752600"/>
          </a:xfrm>
        </p:spPr>
        <p:txBody>
          <a:bodyPr>
            <a:normAutofit/>
          </a:bodyPr>
          <a:lstStyle/>
          <a:p>
            <a:r>
              <a:rPr lang="cs-CZ" sz="2000" b="1" dirty="0">
                <a:solidFill>
                  <a:schemeClr val="tx1"/>
                </a:solidFill>
                <a:cs typeface="Arial" pitchFamily="34" charset="0"/>
              </a:rPr>
              <a:t>Leden 2026</a:t>
            </a:r>
          </a:p>
          <a:p>
            <a:endParaRPr lang="cs-CZ" sz="2000" dirty="0">
              <a:solidFill>
                <a:schemeClr val="tx1"/>
              </a:solidFill>
              <a:cs typeface="Arial" pitchFamily="34" charset="0"/>
            </a:endParaRPr>
          </a:p>
          <a:p>
            <a:r>
              <a:rPr lang="cs-CZ" sz="2000" b="1" dirty="0">
                <a:solidFill>
                  <a:schemeClr val="tx1"/>
                </a:solidFill>
                <a:cs typeface="Arial" pitchFamily="34" charset="0"/>
              </a:rPr>
              <a:t>Šárka Kostková</a:t>
            </a:r>
          </a:p>
          <a:p>
            <a:r>
              <a:rPr lang="cs-CZ" sz="2000" b="1" dirty="0">
                <a:solidFill>
                  <a:schemeClr val="tx1"/>
                </a:solidFill>
                <a:cs typeface="Arial" pitchFamily="34" charset="0"/>
              </a:rPr>
              <a:t>Krajská školská koordinátorka prevence Zlínského kraje</a:t>
            </a:r>
          </a:p>
        </p:txBody>
      </p:sp>
      <p:pic>
        <p:nvPicPr>
          <p:cNvPr id="9" name="Picture 2" descr="Zlínský kraj">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814" y="223629"/>
            <a:ext cx="2114550" cy="857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4231D9-055B-FF11-8D7A-326038C9D5DB}"/>
              </a:ext>
            </a:extLst>
          </p:cNvPr>
          <p:cNvSpPr>
            <a:spLocks noGrp="1"/>
          </p:cNvSpPr>
          <p:nvPr>
            <p:ph type="title"/>
          </p:nvPr>
        </p:nvSpPr>
        <p:spPr/>
        <p:txBody>
          <a:bodyPr>
            <a:normAutofit/>
          </a:bodyPr>
          <a:lstStyle/>
          <a:p>
            <a:r>
              <a:rPr lang="cs-CZ" sz="3400" b="1" dirty="0"/>
              <a:t>Nezpůsobilé výdaje</a:t>
            </a:r>
          </a:p>
        </p:txBody>
      </p:sp>
      <p:sp>
        <p:nvSpPr>
          <p:cNvPr id="3" name="Zástupný obsah 2">
            <a:extLst>
              <a:ext uri="{FF2B5EF4-FFF2-40B4-BE49-F238E27FC236}">
                <a16:creationId xmlns:a16="http://schemas.microsoft.com/office/drawing/2014/main" id="{694EB60C-5A4A-4E25-2EB0-CA3771822BF6}"/>
              </a:ext>
            </a:extLst>
          </p:cNvPr>
          <p:cNvSpPr>
            <a:spLocks noGrp="1"/>
          </p:cNvSpPr>
          <p:nvPr>
            <p:ph idx="1"/>
          </p:nvPr>
        </p:nvSpPr>
        <p:spPr/>
        <p:txBody>
          <a:bodyPr>
            <a:noAutofit/>
          </a:bodyPr>
          <a:lstStyle/>
          <a:p>
            <a:pPr lvl="0"/>
            <a:r>
              <a:rPr lang="cs-CZ" sz="1800" dirty="0"/>
              <a:t>dlužný úrok, pokuty a finanční sankce</a:t>
            </a:r>
          </a:p>
          <a:p>
            <a:pPr lvl="0"/>
            <a:r>
              <a:rPr lang="cs-CZ" sz="1800" dirty="0"/>
              <a:t>výdaje na publicitu Zlínského kraje</a:t>
            </a:r>
          </a:p>
          <a:p>
            <a:pPr lvl="0"/>
            <a:r>
              <a:rPr lang="cs-CZ" sz="1800" dirty="0"/>
              <a:t>účetně nedoložitelné výdaje</a:t>
            </a:r>
          </a:p>
          <a:p>
            <a:pPr lvl="0" algn="just"/>
            <a:r>
              <a:rPr lang="cs-CZ" sz="1800" dirty="0"/>
              <a:t>daň silniční, daň z nemovitých věcí, poplatek za znečištění ovzduší, televizní a rozhlasový poplatek atp.</a:t>
            </a:r>
          </a:p>
          <a:p>
            <a:pPr lvl="0"/>
            <a:r>
              <a:rPr lang="cs-CZ" sz="1800" dirty="0"/>
              <a:t>v čase a místě neobvyklé mzdy a platy </a:t>
            </a:r>
          </a:p>
          <a:p>
            <a:pPr lvl="0" algn="just"/>
            <a:r>
              <a:rPr lang="cs-CZ" sz="1800" dirty="0"/>
              <a:t>ostatní osobní výdaje (tj. odměny poskytované podle zvláštních práv. předpisů v případech, kdy nevzniká pracovní vztah k zaměstnavateli; odměny za využití vynálezů, průmyslových vzorů, aj.; odměny podle předpisů o autorském právu; odměny z veřejných a užších soutěží a veřejných příslibů; odstupné poskytované při skončení pracovního poměru; odchodné; odměny členům orgánů společnosti a družstva hrazené z nákladů i ze zisku; částky, které zaměstnavatel refunduje jiným zaměstnavatelům k úhradě plnění zahrnovaných do OON)</a:t>
            </a:r>
          </a:p>
          <a:p>
            <a:pPr lvl="0"/>
            <a:r>
              <a:rPr lang="cs-CZ" sz="1800" dirty="0"/>
              <a:t>odvody na sociální a zdravotní pojištění zaměstnanců příjemce</a:t>
            </a:r>
          </a:p>
        </p:txBody>
      </p:sp>
      <p:pic>
        <p:nvPicPr>
          <p:cNvPr id="4" name="Picture 2" descr="Zlínský kraj">
            <a:hlinkClick r:id="rId2"/>
            <a:extLst>
              <a:ext uri="{FF2B5EF4-FFF2-40B4-BE49-F238E27FC236}">
                <a16:creationId xmlns:a16="http://schemas.microsoft.com/office/drawing/2014/main" id="{591C1197-3F93-7469-9B33-86440FED9D7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0656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DD5CC7-0BB8-943B-53BF-6921EACBA87B}"/>
              </a:ext>
            </a:extLst>
          </p:cNvPr>
          <p:cNvSpPr>
            <a:spLocks noGrp="1"/>
          </p:cNvSpPr>
          <p:nvPr>
            <p:ph type="title"/>
          </p:nvPr>
        </p:nvSpPr>
        <p:spPr/>
        <p:txBody>
          <a:bodyPr>
            <a:normAutofit/>
          </a:bodyPr>
          <a:lstStyle/>
          <a:p>
            <a:r>
              <a:rPr lang="cs-CZ" sz="3400" b="1" dirty="0"/>
              <a:t>Nezpůsobilé výdaje</a:t>
            </a:r>
          </a:p>
        </p:txBody>
      </p:sp>
      <p:sp>
        <p:nvSpPr>
          <p:cNvPr id="3" name="Zástupný obsah 2">
            <a:extLst>
              <a:ext uri="{FF2B5EF4-FFF2-40B4-BE49-F238E27FC236}">
                <a16:creationId xmlns:a16="http://schemas.microsoft.com/office/drawing/2014/main" id="{55166561-AFD1-ED7B-428A-EBDE53CB801D}"/>
              </a:ext>
            </a:extLst>
          </p:cNvPr>
          <p:cNvSpPr>
            <a:spLocks noGrp="1"/>
          </p:cNvSpPr>
          <p:nvPr>
            <p:ph idx="1"/>
          </p:nvPr>
        </p:nvSpPr>
        <p:spPr/>
        <p:txBody>
          <a:bodyPr>
            <a:normAutofit fontScale="55000" lnSpcReduction="20000"/>
          </a:bodyPr>
          <a:lstStyle/>
          <a:p>
            <a:pPr lvl="0" algn="just"/>
            <a:r>
              <a:rPr lang="cs-CZ" sz="3300" dirty="0"/>
              <a:t>výdaje na zaměstnance, ke kterým nejsou zaměstnavatelé povinni dle zvláštních právních předpisů (příspěvky na penzijní/životní pojištění, příspěvky na rekreaci, stravenky apod.) </a:t>
            </a:r>
          </a:p>
          <a:p>
            <a:pPr lvl="0" algn="just"/>
            <a:r>
              <a:rPr lang="cs-CZ" sz="3300" dirty="0"/>
              <a:t>výdaje na přípravné studie nebo jiné přípravné činnosti včetně zpracování Žádosti </a:t>
            </a:r>
          </a:p>
          <a:p>
            <a:pPr lvl="0"/>
            <a:r>
              <a:rPr lang="cs-CZ" sz="3300" dirty="0"/>
              <a:t>nákupy pozemků nebo budov </a:t>
            </a:r>
          </a:p>
          <a:p>
            <a:pPr lvl="0" algn="just"/>
            <a:r>
              <a:rPr lang="cs-CZ" sz="3300" dirty="0"/>
              <a:t>pořízení nebo technické zhodnocení dlouhodobého hmotného a nehmotného majetku (dlouhodobým hmotným majetkem se rozumí majetek, jehož doba použitelnosti je delší než 1 rok a jehož ocenění převyšuje částku 40 000 Kč; dlouhodobým nehmotným majetkem se rozumí majetek, jehož doba použitelnosti je delší než 1 rok a jehož ocenění převyšuje částku 60 000 Kč)</a:t>
            </a:r>
          </a:p>
          <a:p>
            <a:pPr lvl="0"/>
            <a:r>
              <a:rPr lang="cs-CZ" sz="3300" dirty="0"/>
              <a:t>oprava majetku</a:t>
            </a:r>
          </a:p>
          <a:p>
            <a:pPr lvl="0"/>
            <a:r>
              <a:rPr lang="cs-CZ" sz="3300" dirty="0"/>
              <a:t>výdaje na propagaci a marketing příjemce</a:t>
            </a:r>
          </a:p>
          <a:p>
            <a:pPr lvl="0" algn="just"/>
            <a:r>
              <a:rPr lang="cs-CZ" sz="3300" dirty="0"/>
              <a:t>výdaje na pohoštění nad rámec pitného režimu a stravování účastníků akce konané v přímé souvislosti s účelem, na který je dotace poskytována, </a:t>
            </a:r>
          </a:p>
          <a:p>
            <a:pPr lvl="0"/>
            <a:r>
              <a:rPr lang="cs-CZ" sz="3300" dirty="0"/>
              <a:t>provozní výdaje. </a:t>
            </a:r>
          </a:p>
          <a:p>
            <a:endParaRPr lang="cs-CZ" dirty="0"/>
          </a:p>
        </p:txBody>
      </p:sp>
      <p:pic>
        <p:nvPicPr>
          <p:cNvPr id="4" name="Picture 2" descr="Zlínský kraj">
            <a:hlinkClick r:id="rId2"/>
            <a:extLst>
              <a:ext uri="{FF2B5EF4-FFF2-40B4-BE49-F238E27FC236}">
                <a16:creationId xmlns:a16="http://schemas.microsoft.com/office/drawing/2014/main" id="{FA9155AE-FDFB-7905-2421-7A6C0A155CF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5656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CA735-6A6A-194D-37E4-EBD847F7CD3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CF1ECC0-0031-7F6A-6BC0-A12D32EB7CEE}"/>
              </a:ext>
            </a:extLst>
          </p:cNvPr>
          <p:cNvSpPr>
            <a:spLocks noGrp="1"/>
          </p:cNvSpPr>
          <p:nvPr>
            <p:ph type="title"/>
          </p:nvPr>
        </p:nvSpPr>
        <p:spPr/>
        <p:txBody>
          <a:bodyPr>
            <a:normAutofit/>
          </a:bodyPr>
          <a:lstStyle/>
          <a:p>
            <a:r>
              <a:rPr lang="cs-CZ" sz="3400" b="1" dirty="0"/>
              <a:t>Povinné přílohy</a:t>
            </a:r>
          </a:p>
        </p:txBody>
      </p:sp>
      <p:sp>
        <p:nvSpPr>
          <p:cNvPr id="3" name="Zástupný obsah 2">
            <a:extLst>
              <a:ext uri="{FF2B5EF4-FFF2-40B4-BE49-F238E27FC236}">
                <a16:creationId xmlns:a16="http://schemas.microsoft.com/office/drawing/2014/main" id="{A458C891-D513-F76B-C907-71D071606F3A}"/>
              </a:ext>
            </a:extLst>
          </p:cNvPr>
          <p:cNvSpPr>
            <a:spLocks noGrp="1"/>
          </p:cNvSpPr>
          <p:nvPr>
            <p:ph idx="1"/>
          </p:nvPr>
        </p:nvSpPr>
        <p:spPr>
          <a:xfrm>
            <a:off x="628650" y="1825624"/>
            <a:ext cx="7886700" cy="4483695"/>
          </a:xfrm>
        </p:spPr>
        <p:txBody>
          <a:bodyPr>
            <a:noAutofit/>
          </a:bodyPr>
          <a:lstStyle/>
          <a:p>
            <a:pPr algn="just"/>
            <a:r>
              <a:rPr lang="cs-CZ" sz="1800" b="1" dirty="0"/>
              <a:t>Žádosti musí být doprovázeny originálem v případě a), c) a e), prostou kopií v případě b) a d):</a:t>
            </a:r>
          </a:p>
          <a:p>
            <a:r>
              <a:rPr lang="cs-CZ" sz="1800" dirty="0"/>
              <a:t>a) podrobný položkový rozpočet </a:t>
            </a:r>
          </a:p>
          <a:p>
            <a:pPr lvl="0" algn="just"/>
            <a:r>
              <a:rPr lang="cs-CZ" sz="1800" dirty="0"/>
              <a:t>b) smlouvy o zřízení běžného účtu u peněžního ústavu nebo písemné potvrzení peněžního ústavu o vedení běžného účtu žadatele u příspěvkových organizací obcí také potvrzení o čísle běžného účtu zřizovatele, na který má být dotace zaslána</a:t>
            </a:r>
          </a:p>
          <a:p>
            <a:pPr lvl="0" algn="just"/>
            <a:r>
              <a:rPr lang="cs-CZ" sz="1800" dirty="0"/>
              <a:t>c) plná moc (v případě zastoupení na základě plné moci)</a:t>
            </a:r>
          </a:p>
          <a:p>
            <a:pPr marL="0" indent="0">
              <a:buNone/>
            </a:pPr>
            <a:endParaRPr lang="cs-CZ" sz="1800" dirty="0"/>
          </a:p>
        </p:txBody>
      </p:sp>
      <p:pic>
        <p:nvPicPr>
          <p:cNvPr id="4" name="Picture 2" descr="Zlínský kraj">
            <a:hlinkClick r:id="rId3"/>
            <a:extLst>
              <a:ext uri="{FF2B5EF4-FFF2-40B4-BE49-F238E27FC236}">
                <a16:creationId xmlns:a16="http://schemas.microsoft.com/office/drawing/2014/main" id="{28BA08A5-C56B-2B13-8E43-4B5E2BD2183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5820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1883F1-3EFD-5008-7BCB-790EC37A3170}"/>
              </a:ext>
            </a:extLst>
          </p:cNvPr>
          <p:cNvSpPr>
            <a:spLocks noGrp="1"/>
          </p:cNvSpPr>
          <p:nvPr>
            <p:ph type="title"/>
          </p:nvPr>
        </p:nvSpPr>
        <p:spPr/>
        <p:txBody>
          <a:bodyPr>
            <a:normAutofit/>
          </a:bodyPr>
          <a:lstStyle/>
          <a:p>
            <a:r>
              <a:rPr lang="cs-CZ" sz="3400" b="1" dirty="0"/>
              <a:t>Povinné přílohy</a:t>
            </a:r>
          </a:p>
        </p:txBody>
      </p:sp>
      <p:sp>
        <p:nvSpPr>
          <p:cNvPr id="3" name="Zástupný obsah 2">
            <a:extLst>
              <a:ext uri="{FF2B5EF4-FFF2-40B4-BE49-F238E27FC236}">
                <a16:creationId xmlns:a16="http://schemas.microsoft.com/office/drawing/2014/main" id="{B33EECE8-07FB-DB69-F17F-3F4A2BB091B3}"/>
              </a:ext>
            </a:extLst>
          </p:cNvPr>
          <p:cNvSpPr>
            <a:spLocks noGrp="1"/>
          </p:cNvSpPr>
          <p:nvPr>
            <p:ph idx="1"/>
          </p:nvPr>
        </p:nvSpPr>
        <p:spPr>
          <a:xfrm>
            <a:off x="628650" y="1825624"/>
            <a:ext cx="7886700" cy="4483695"/>
          </a:xfrm>
        </p:spPr>
        <p:txBody>
          <a:bodyPr>
            <a:noAutofit/>
          </a:bodyPr>
          <a:lstStyle/>
          <a:p>
            <a:pPr lvl="0" algn="just"/>
            <a:r>
              <a:rPr lang="cs-CZ" sz="1800" dirty="0"/>
              <a:t>d) doklad prokazující formální ustavení subjektu žadatele a všech jeho partnerů – tj. výpis z živnostenského rejstříku, příp. jiného oprávnění k podnikání (vztahující se k projektu) u fyzické osoby podnikatele, nebo výpis z Obchodního rejstříku nebo jiného příslušného rejstříku (ne starší než 90 dnů ode dne uzávěrky přijímání Žádostí) u právnické osoby, je-li tato v rejstříku vedena. V případě církevních právnických osob, nadací a nadačních fondů doklad o registraci podle příslušného zákona. U příspěvkových organizací zřizovaných územními samosprávnými celky zřizovací listinu. U spolků nebo zájmových sdružení právnických osob též stanovy nebo prohlášení, že stanovy v aktuálním znění jsou zveřejněny ve veřejném rejstříku, a doklad o zvolení či jmenování statutárního zástupce. </a:t>
            </a:r>
          </a:p>
          <a:p>
            <a:pPr lvl="0" algn="just"/>
            <a:r>
              <a:rPr lang="cs-CZ" sz="1800"/>
              <a:t>e) úplný </a:t>
            </a:r>
            <a:r>
              <a:rPr lang="cs-CZ" sz="1800" dirty="0"/>
              <a:t>výpis z evidence skutečných majitelů</a:t>
            </a:r>
          </a:p>
          <a:p>
            <a:endParaRPr lang="cs-CZ" sz="1800" dirty="0"/>
          </a:p>
        </p:txBody>
      </p:sp>
      <p:pic>
        <p:nvPicPr>
          <p:cNvPr id="4" name="Picture 2" descr="Zlínský kraj">
            <a:hlinkClick r:id="rId3"/>
            <a:extLst>
              <a:ext uri="{FF2B5EF4-FFF2-40B4-BE49-F238E27FC236}">
                <a16:creationId xmlns:a16="http://schemas.microsoft.com/office/drawing/2014/main" id="{0DAF51DE-C098-987B-E988-D5536EC6964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7121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5F59B5-E789-6281-E162-01839975413E}"/>
              </a:ext>
            </a:extLst>
          </p:cNvPr>
          <p:cNvSpPr>
            <a:spLocks noGrp="1"/>
          </p:cNvSpPr>
          <p:nvPr>
            <p:ph type="title"/>
          </p:nvPr>
        </p:nvSpPr>
        <p:spPr/>
        <p:txBody>
          <a:bodyPr>
            <a:normAutofit/>
          </a:bodyPr>
          <a:lstStyle/>
          <a:p>
            <a:r>
              <a:rPr lang="cs-CZ" sz="3400" b="1" dirty="0"/>
              <a:t>Způsob podání Žádosti</a:t>
            </a:r>
          </a:p>
        </p:txBody>
      </p:sp>
      <p:sp>
        <p:nvSpPr>
          <p:cNvPr id="3" name="Zástupný obsah 2">
            <a:extLst>
              <a:ext uri="{FF2B5EF4-FFF2-40B4-BE49-F238E27FC236}">
                <a16:creationId xmlns:a16="http://schemas.microsoft.com/office/drawing/2014/main" id="{5F60DDB1-8F8F-AA33-E17F-9302C57BFB8B}"/>
              </a:ext>
            </a:extLst>
          </p:cNvPr>
          <p:cNvSpPr>
            <a:spLocks noGrp="1"/>
          </p:cNvSpPr>
          <p:nvPr>
            <p:ph idx="1"/>
          </p:nvPr>
        </p:nvSpPr>
        <p:spPr/>
        <p:txBody>
          <a:bodyPr>
            <a:normAutofit/>
          </a:bodyPr>
          <a:lstStyle/>
          <a:p>
            <a:pPr lvl="0"/>
            <a:r>
              <a:rPr lang="cs-CZ" sz="1800" b="1" dirty="0"/>
              <a:t>Přímo z formuláře prostřednictvím vlastní datové schránky</a:t>
            </a:r>
            <a:endParaRPr lang="cs-CZ" sz="1800" dirty="0"/>
          </a:p>
          <a:p>
            <a:pPr algn="just"/>
            <a:r>
              <a:rPr lang="cs-CZ" sz="1800" dirty="0"/>
              <a:t>Pro tuto volbu je nutné znát přihlašovací údaje (přístupové jméno a heslo) své datové schránky a je třeba mít připraveny povinné přílohy v elektronické podobě. Ve formuláři Žádosti se v seznamu u povinných příloh zobrazí tlačítka pro jejich nahrání v elektronické podobě přímo do formuláře. V posledním kroku práce s formulářem bude žadatel vyzván k přihlášení do své datové schránky, automaticky vznikne nová datová zpráva, do které bude vložen formulář v PDF podobě a všechny nahrané přílohy v příslušných (povolených) formátech a dojde k odeslání do datové schránky Zlínského kraje. Odeslaná datová zpráva bude uložena v datové schránce, ke které se žadatel přihlásil.</a:t>
            </a:r>
            <a:r>
              <a:rPr lang="cs-CZ" sz="1800" strike="sngStrike" dirty="0"/>
              <a:t> </a:t>
            </a:r>
            <a:endParaRPr lang="cs-CZ" sz="1800" dirty="0"/>
          </a:p>
          <a:p>
            <a:endParaRPr lang="cs-CZ" sz="1800" dirty="0"/>
          </a:p>
        </p:txBody>
      </p:sp>
      <p:pic>
        <p:nvPicPr>
          <p:cNvPr id="4" name="Picture 2" descr="Zlínský kraj">
            <a:hlinkClick r:id="rId2"/>
            <a:extLst>
              <a:ext uri="{FF2B5EF4-FFF2-40B4-BE49-F238E27FC236}">
                <a16:creationId xmlns:a16="http://schemas.microsoft.com/office/drawing/2014/main" id="{C9CB2EE1-2579-60DF-068B-54FDE5C5156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1237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F2C138-4012-A6F3-7FD9-70DEC3FD0D12}"/>
              </a:ext>
            </a:extLst>
          </p:cNvPr>
          <p:cNvSpPr>
            <a:spLocks noGrp="1"/>
          </p:cNvSpPr>
          <p:nvPr>
            <p:ph type="title"/>
          </p:nvPr>
        </p:nvSpPr>
        <p:spPr/>
        <p:txBody>
          <a:bodyPr>
            <a:normAutofit/>
          </a:bodyPr>
          <a:lstStyle/>
          <a:p>
            <a:r>
              <a:rPr lang="cs-CZ" sz="3400" b="1" dirty="0"/>
              <a:t>Způsob podání Žádosti</a:t>
            </a:r>
          </a:p>
        </p:txBody>
      </p:sp>
      <p:sp>
        <p:nvSpPr>
          <p:cNvPr id="3" name="Zástupný obsah 2">
            <a:extLst>
              <a:ext uri="{FF2B5EF4-FFF2-40B4-BE49-F238E27FC236}">
                <a16:creationId xmlns:a16="http://schemas.microsoft.com/office/drawing/2014/main" id="{F3EB0C1D-588B-9BF5-8D66-0EA22EF96496}"/>
              </a:ext>
            </a:extLst>
          </p:cNvPr>
          <p:cNvSpPr>
            <a:spLocks noGrp="1"/>
          </p:cNvSpPr>
          <p:nvPr>
            <p:ph idx="1"/>
          </p:nvPr>
        </p:nvSpPr>
        <p:spPr/>
        <p:txBody>
          <a:bodyPr>
            <a:normAutofit fontScale="32500" lnSpcReduction="20000"/>
          </a:bodyPr>
          <a:lstStyle/>
          <a:p>
            <a:pPr lvl="0"/>
            <a:r>
              <a:rPr lang="cs-CZ" sz="6200" b="1" dirty="0"/>
              <a:t>Nebo </a:t>
            </a:r>
            <a:r>
              <a:rPr lang="cs-CZ" sz="6200" b="1" dirty="0" err="1"/>
              <a:t>dvoukrokovým</a:t>
            </a:r>
            <a:r>
              <a:rPr lang="cs-CZ" sz="6200" b="1" dirty="0"/>
              <a:t> způsobem odeslání: </a:t>
            </a:r>
            <a:endParaRPr lang="cs-CZ" sz="6200" dirty="0"/>
          </a:p>
          <a:p>
            <a:pPr algn="just"/>
            <a:r>
              <a:rPr lang="cs-CZ" sz="5500" dirty="0"/>
              <a:t>Nejprve je třeba odeslat data z formuláře tlačítkem „</a:t>
            </a:r>
            <a:r>
              <a:rPr lang="cs-CZ" sz="5500" b="1" dirty="0"/>
              <a:t>Odeslat data úřadu</a:t>
            </a:r>
            <a:r>
              <a:rPr lang="cs-CZ" sz="5500" dirty="0"/>
              <a:t>“, po odeslání přijde žadateli na email uvedený v žádosti odeslaný formulář v PDF podobě. </a:t>
            </a:r>
          </a:p>
          <a:p>
            <a:r>
              <a:rPr lang="cs-CZ" sz="5500" b="1" dirty="0"/>
              <a:t>Následně tuto PDF Žádost a všechny povinné přílohy žadatel odesílá: </a:t>
            </a:r>
          </a:p>
          <a:p>
            <a:pPr lvl="0" algn="just"/>
            <a:r>
              <a:rPr lang="cs-CZ" sz="5500" dirty="0"/>
              <a:t>prostřednictvím datové schránky. V případě odeslání z jiné než vlastní datové schránky žadatele, musí být PDF Žádost opatřena uznávaným elektronickým podpisem žadatele dle § 6 zákona č. 297/2016 Sb., o službách vytvářejících důvěru pro elektronické transakce, </a:t>
            </a:r>
          </a:p>
          <a:p>
            <a:pPr lvl="0" algn="just"/>
            <a:r>
              <a:rPr lang="cs-CZ" sz="5500" dirty="0"/>
              <a:t>nebo může žadatel zaslat vytištěnou Žádost, doplněnou všemi povinnými přílohami, podepsanou v listinné podobě poštou na adresu: Zlínský kraj, Krajský úřad Zlínského kraje, Odbor školství, mládeže a sportu, třída T. Bati 21, 761 90 Zlín, </a:t>
            </a:r>
          </a:p>
          <a:p>
            <a:pPr lvl="0" algn="just"/>
            <a:r>
              <a:rPr lang="cs-CZ" sz="5500" dirty="0"/>
              <a:t>nebo osobně doručit na podatelnu Zlínského kraje v zalepené obálce. Doručiteli těch Žádostí, které budou doručeny osobně, bude vydáno podepsané a datované potvrzení o přijetí.</a:t>
            </a:r>
          </a:p>
          <a:p>
            <a:endParaRPr lang="cs-CZ" dirty="0"/>
          </a:p>
        </p:txBody>
      </p:sp>
      <p:pic>
        <p:nvPicPr>
          <p:cNvPr id="4" name="Picture 2" descr="Zlínský kraj">
            <a:hlinkClick r:id="rId2"/>
            <a:extLst>
              <a:ext uri="{FF2B5EF4-FFF2-40B4-BE49-F238E27FC236}">
                <a16:creationId xmlns:a16="http://schemas.microsoft.com/office/drawing/2014/main" id="{2CCC6455-6874-A7F4-E52F-40D7790F57F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2075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34CA1B-B4DB-3081-AA0D-DC950F22C055}"/>
              </a:ext>
            </a:extLst>
          </p:cNvPr>
          <p:cNvSpPr>
            <a:spLocks noGrp="1"/>
          </p:cNvSpPr>
          <p:nvPr>
            <p:ph type="title"/>
          </p:nvPr>
        </p:nvSpPr>
        <p:spPr/>
        <p:txBody>
          <a:bodyPr>
            <a:normAutofit/>
          </a:bodyPr>
          <a:lstStyle/>
          <a:p>
            <a:pPr algn="just"/>
            <a:r>
              <a:rPr lang="cs-CZ" sz="3400" b="1" dirty="0"/>
              <a:t>Náležitosti obálky (v případě listinné podoby)</a:t>
            </a:r>
          </a:p>
        </p:txBody>
      </p:sp>
      <p:sp>
        <p:nvSpPr>
          <p:cNvPr id="3" name="Zástupný obsah 2">
            <a:extLst>
              <a:ext uri="{FF2B5EF4-FFF2-40B4-BE49-F238E27FC236}">
                <a16:creationId xmlns:a16="http://schemas.microsoft.com/office/drawing/2014/main" id="{0B38D8A3-5ADC-C8FF-C8A8-470736EA5A28}"/>
              </a:ext>
            </a:extLst>
          </p:cNvPr>
          <p:cNvSpPr>
            <a:spLocks noGrp="1"/>
          </p:cNvSpPr>
          <p:nvPr>
            <p:ph idx="1"/>
          </p:nvPr>
        </p:nvSpPr>
        <p:spPr/>
        <p:txBody>
          <a:bodyPr>
            <a:normAutofit/>
          </a:bodyPr>
          <a:lstStyle/>
          <a:p>
            <a:r>
              <a:rPr lang="cs-CZ" sz="2000" b="1" dirty="0"/>
              <a:t>Na obálce je zpravidla vyznačeno:</a:t>
            </a:r>
          </a:p>
          <a:p>
            <a:pPr lvl="0"/>
            <a:r>
              <a:rPr lang="cs-CZ" sz="2000" dirty="0"/>
              <a:t>registrační číslo Žádosti</a:t>
            </a:r>
          </a:p>
          <a:p>
            <a:pPr lvl="0"/>
            <a:r>
              <a:rPr lang="cs-CZ" sz="2000" dirty="0"/>
              <a:t>úplné jméno/název a adresa žadatele a</a:t>
            </a:r>
          </a:p>
          <a:p>
            <a:pPr lvl="0"/>
            <a:r>
              <a:rPr lang="cs-CZ" sz="2000" dirty="0"/>
              <a:t>zřetelně viditelný text </a:t>
            </a:r>
            <a:r>
              <a:rPr lang="cs-CZ" sz="2000" b="1" u="sng" cap="small" dirty="0"/>
              <a:t>„Neotvírat“</a:t>
            </a:r>
            <a:r>
              <a:rPr lang="cs-CZ" sz="2000" b="1" cap="small" dirty="0"/>
              <a:t> </a:t>
            </a:r>
            <a:endParaRPr lang="cs-CZ" sz="2000" dirty="0"/>
          </a:p>
          <a:p>
            <a:endParaRPr lang="cs-CZ" sz="2000" dirty="0"/>
          </a:p>
        </p:txBody>
      </p:sp>
      <p:pic>
        <p:nvPicPr>
          <p:cNvPr id="4" name="Picture 2" descr="Zlínský kraj">
            <a:hlinkClick r:id="rId2"/>
            <a:extLst>
              <a:ext uri="{FF2B5EF4-FFF2-40B4-BE49-F238E27FC236}">
                <a16:creationId xmlns:a16="http://schemas.microsoft.com/office/drawing/2014/main" id="{6DEB0E05-4802-EE31-B52B-FCFE2D4A661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8690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D2F43D-F194-9E06-1B1F-3C8C3D8E75D2}"/>
              </a:ext>
            </a:extLst>
          </p:cNvPr>
          <p:cNvSpPr>
            <a:spLocks noGrp="1"/>
          </p:cNvSpPr>
          <p:nvPr>
            <p:ph type="title"/>
          </p:nvPr>
        </p:nvSpPr>
        <p:spPr/>
        <p:txBody>
          <a:bodyPr>
            <a:normAutofit/>
          </a:bodyPr>
          <a:lstStyle/>
          <a:p>
            <a:pPr algn="just"/>
            <a:r>
              <a:rPr lang="cs-CZ" sz="3400" b="1" dirty="0"/>
              <a:t>Elektronický podpis dokumentu a elektronické časové razítko</a:t>
            </a:r>
          </a:p>
        </p:txBody>
      </p:sp>
      <p:sp>
        <p:nvSpPr>
          <p:cNvPr id="3" name="Zástupný obsah 2">
            <a:extLst>
              <a:ext uri="{FF2B5EF4-FFF2-40B4-BE49-F238E27FC236}">
                <a16:creationId xmlns:a16="http://schemas.microsoft.com/office/drawing/2014/main" id="{349DA9A1-4CD0-80BF-6B57-3CF7FE0C7679}"/>
              </a:ext>
            </a:extLst>
          </p:cNvPr>
          <p:cNvSpPr>
            <a:spLocks noGrp="1"/>
          </p:cNvSpPr>
          <p:nvPr>
            <p:ph idx="1"/>
          </p:nvPr>
        </p:nvSpPr>
        <p:spPr/>
        <p:txBody>
          <a:bodyPr>
            <a:normAutofit fontScale="92500" lnSpcReduction="10000"/>
          </a:bodyPr>
          <a:lstStyle/>
          <a:p>
            <a:pPr algn="just"/>
            <a:r>
              <a:rPr lang="cs-CZ" sz="2000" b="1" dirty="0"/>
              <a:t>Při podpisu dokumentu lze využít elektronický podpis oprávněné osoby za žadatele:</a:t>
            </a:r>
          </a:p>
          <a:p>
            <a:pPr algn="just"/>
            <a:r>
              <a:rPr lang="cs-CZ" sz="2000" dirty="0"/>
              <a:t>Pro podpis dokumentu, na základě kterého je činěn úkon nebo právně jednáno, který má být podepsán elektronicky, musí veřejnoprávní podepisující použít POUZE kvalifikovaný elektronický podpis (založený na kvalifikovaném certifikátu uloženém na kvalifikovaném prostředku - obvykle čipová karta, nebo token).</a:t>
            </a:r>
          </a:p>
          <a:p>
            <a:pPr algn="just"/>
            <a:r>
              <a:rPr lang="cs-CZ" sz="2000" dirty="0"/>
              <a:t>Současně musí být takový elektronicky podepisovaný dokument opatřen kvalifikovaným elektronickým časovým razítkem splňujícím požadavky podle § 11 zákona č. 297/2016 Sb.).</a:t>
            </a:r>
          </a:p>
          <a:p>
            <a:pPr algn="just"/>
            <a:r>
              <a:rPr lang="cs-CZ" sz="2000" dirty="0"/>
              <a:t>Je nutné dokumenty vyhotovovat ve formátu PDF/A-2 (nebo novějším) a kvalifikovaný elektronický podpis a kvalifikované časové razítko připojovat do dokumentu správným způsobem.</a:t>
            </a:r>
          </a:p>
          <a:p>
            <a:pPr algn="just"/>
            <a:r>
              <a:rPr lang="cs-CZ" sz="2000" dirty="0"/>
              <a:t>Více </a:t>
            </a:r>
            <a:r>
              <a:rPr lang="cs-CZ" sz="2000"/>
              <a:t>na odkaze: </a:t>
            </a:r>
            <a:r>
              <a:rPr lang="cs-CZ" sz="2000">
                <a:hlinkClick r:id="rId2"/>
              </a:rPr>
              <a:t>https</a:t>
            </a:r>
            <a:r>
              <a:rPr lang="cs-CZ" sz="2000" dirty="0">
                <a:hlinkClick r:id="rId2"/>
              </a:rPr>
              <a:t>://zlinskykraj.cz/zakladni-informace-k-problematice-podepisovani-elektronickych-dokumentu</a:t>
            </a:r>
            <a:endParaRPr lang="cs-CZ" sz="2000" dirty="0"/>
          </a:p>
          <a:p>
            <a:pPr algn="just"/>
            <a:endParaRPr lang="cs-CZ" sz="2000" dirty="0"/>
          </a:p>
          <a:p>
            <a:pPr algn="just"/>
            <a:endParaRPr lang="cs-CZ" sz="2000" dirty="0"/>
          </a:p>
        </p:txBody>
      </p:sp>
      <p:pic>
        <p:nvPicPr>
          <p:cNvPr id="4" name="Picture 2" descr="Zlínský kraj">
            <a:hlinkClick r:id="rId3"/>
            <a:extLst>
              <a:ext uri="{FF2B5EF4-FFF2-40B4-BE49-F238E27FC236}">
                <a16:creationId xmlns:a16="http://schemas.microsoft.com/office/drawing/2014/main" id="{A8658844-5764-36F7-A748-1DA658CB6D9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2273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3855" y="2349019"/>
            <a:ext cx="8229600" cy="4198996"/>
          </a:xfrm>
        </p:spPr>
        <p:txBody>
          <a:bodyPr>
            <a:noAutofit/>
          </a:bodyPr>
          <a:lstStyle/>
          <a:p>
            <a:pPr>
              <a:defRPr/>
            </a:pPr>
            <a:r>
              <a:rPr lang="cs-CZ" altLang="cs-CZ" sz="3400" b="1" dirty="0">
                <a:latin typeface="+mn-lt"/>
                <a:ea typeface="+mn-ea"/>
                <a:cs typeface="+mn-cs"/>
              </a:rPr>
              <a:t>Děkuji za pozornost a přeji pevné zdraví po celý rok.</a:t>
            </a:r>
            <a:br>
              <a:rPr lang="cs-CZ" altLang="cs-CZ" sz="3400" b="1" dirty="0">
                <a:latin typeface="+mn-lt"/>
                <a:ea typeface="+mn-ea"/>
                <a:cs typeface="+mn-cs"/>
              </a:rPr>
            </a:br>
            <a:r>
              <a:rPr lang="cs-CZ" altLang="cs-CZ" sz="2800" b="1" dirty="0">
                <a:solidFill>
                  <a:srgbClr val="FFFF00"/>
                </a:solidFill>
                <a:latin typeface="+mn-lt"/>
                <a:ea typeface="+mn-ea"/>
                <a:cs typeface="+mn-cs"/>
              </a:rPr>
              <a:t> </a:t>
            </a:r>
            <a:br>
              <a:rPr lang="cs-CZ" altLang="cs-CZ" sz="2800" b="1" dirty="0">
                <a:solidFill>
                  <a:srgbClr val="FFFF00"/>
                </a:solidFill>
                <a:latin typeface="+mn-lt"/>
                <a:ea typeface="+mn-ea"/>
                <a:cs typeface="+mn-cs"/>
              </a:rPr>
            </a:br>
            <a:br>
              <a:rPr lang="cs-CZ" altLang="cs-CZ" sz="2800" b="1" dirty="0">
                <a:solidFill>
                  <a:srgbClr val="0070C0"/>
                </a:solidFill>
                <a:latin typeface="+mn-lt"/>
                <a:ea typeface="+mn-ea"/>
                <a:cs typeface="+mn-cs"/>
              </a:rPr>
            </a:br>
            <a:br>
              <a:rPr lang="cs-CZ" altLang="cs-CZ" sz="2800" b="1" dirty="0">
                <a:latin typeface="+mn-lt"/>
                <a:ea typeface="+mn-ea"/>
                <a:cs typeface="+mn-cs"/>
              </a:rPr>
            </a:br>
            <a:r>
              <a:rPr lang="cs-CZ" altLang="cs-CZ" sz="2400" b="1" dirty="0">
                <a:latin typeface="+mn-lt"/>
                <a:ea typeface="+mn-ea"/>
                <a:cs typeface="+mn-cs"/>
              </a:rPr>
              <a:t>Šárka Kostková</a:t>
            </a:r>
            <a:br>
              <a:rPr lang="cs-CZ" altLang="cs-CZ" sz="2400" b="1" dirty="0">
                <a:latin typeface="+mn-lt"/>
                <a:ea typeface="+mn-ea"/>
                <a:cs typeface="+mn-cs"/>
              </a:rPr>
            </a:br>
            <a:r>
              <a:rPr lang="cs-CZ" altLang="cs-CZ" sz="2400" b="1" dirty="0">
                <a:latin typeface="+mn-lt"/>
                <a:ea typeface="+mn-ea"/>
                <a:cs typeface="+mn-cs"/>
              </a:rPr>
              <a:t>sarka.kostkova@zlinskykraj.cz</a:t>
            </a:r>
            <a:br>
              <a:rPr lang="cs-CZ" altLang="cs-CZ" sz="2400" b="1" dirty="0">
                <a:latin typeface="+mn-lt"/>
                <a:ea typeface="+mn-ea"/>
                <a:cs typeface="+mn-cs"/>
              </a:rPr>
            </a:br>
            <a:r>
              <a:rPr lang="cs-CZ" altLang="cs-CZ" sz="2400" b="1" dirty="0">
                <a:latin typeface="+mn-lt"/>
                <a:ea typeface="+mn-ea"/>
                <a:cs typeface="+mn-cs"/>
              </a:rPr>
              <a:t>tel. 577 043 746</a:t>
            </a:r>
          </a:p>
        </p:txBody>
      </p:sp>
      <p:pic>
        <p:nvPicPr>
          <p:cNvPr id="4" name="Picture 2" descr="Zlínský kraj">
            <a:hlinkClick r:id="rId2"/>
            <a:extLst>
              <a:ext uri="{FF2B5EF4-FFF2-40B4-BE49-F238E27FC236}">
                <a16:creationId xmlns:a16="http://schemas.microsoft.com/office/drawing/2014/main" id="{E5947C3F-1BB2-A777-884D-36330E23FB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814" y="223629"/>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3895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683568" y="1556792"/>
            <a:ext cx="7772400" cy="4536504"/>
          </a:xfrm>
        </p:spPr>
        <p:txBody>
          <a:bodyPr numCol="1" anchor="t">
            <a:noAutofit/>
          </a:bodyPr>
          <a:lstStyle/>
          <a:p>
            <a:pPr>
              <a:buBlip>
                <a:blip r:embed="rId2"/>
              </a:buBlip>
              <a:defRPr/>
            </a:pPr>
            <a:r>
              <a:rPr lang="cs-CZ" altLang="cs-CZ" sz="1600" b="1" dirty="0"/>
              <a:t>  </a:t>
            </a:r>
            <a:r>
              <a:rPr lang="cs-CZ" altLang="cs-CZ" sz="1800" b="1" dirty="0"/>
              <a:t>Základní údaje</a:t>
            </a:r>
          </a:p>
          <a:p>
            <a:pPr>
              <a:buBlip>
                <a:blip r:embed="rId2"/>
              </a:buBlip>
              <a:defRPr/>
            </a:pPr>
            <a:r>
              <a:rPr lang="cs-CZ" altLang="cs-CZ" sz="1800" b="1" dirty="0"/>
              <a:t>  Věcné zaměření výzvy</a:t>
            </a:r>
          </a:p>
          <a:p>
            <a:pPr>
              <a:buBlip>
                <a:blip r:embed="rId2"/>
              </a:buBlip>
              <a:defRPr/>
            </a:pPr>
            <a:r>
              <a:rPr lang="cs-CZ" altLang="cs-CZ" sz="1800" b="1" dirty="0">
                <a:solidFill>
                  <a:srgbClr val="FF0000"/>
                </a:solidFill>
              </a:rPr>
              <a:t>  </a:t>
            </a:r>
            <a:r>
              <a:rPr lang="cs-CZ" altLang="cs-CZ" sz="1800" b="1" dirty="0"/>
              <a:t>Okruh způsobilých žadatelů</a:t>
            </a:r>
          </a:p>
          <a:p>
            <a:pPr>
              <a:buBlip>
                <a:blip r:embed="rId2"/>
              </a:buBlip>
              <a:defRPr/>
            </a:pPr>
            <a:r>
              <a:rPr lang="cs-CZ" altLang="cs-CZ" sz="1800" b="1" dirty="0"/>
              <a:t>  Podmínky způsobilosti žadatelů</a:t>
            </a:r>
          </a:p>
          <a:p>
            <a:pPr>
              <a:buBlip>
                <a:blip r:embed="rId2"/>
              </a:buBlip>
              <a:defRPr/>
            </a:pPr>
            <a:r>
              <a:rPr lang="cs-CZ" altLang="cs-CZ" sz="1800" b="1" dirty="0">
                <a:solidFill>
                  <a:srgbClr val="FF0000"/>
                </a:solidFill>
              </a:rPr>
              <a:t>  </a:t>
            </a:r>
            <a:r>
              <a:rPr lang="cs-CZ" altLang="cs-CZ" sz="1800" b="1" dirty="0"/>
              <a:t>Způsobilost projektu </a:t>
            </a:r>
          </a:p>
          <a:p>
            <a:pPr>
              <a:buBlip>
                <a:blip r:embed="rId2"/>
              </a:buBlip>
              <a:defRPr/>
            </a:pPr>
            <a:r>
              <a:rPr lang="cs-CZ" altLang="cs-CZ" sz="1800" b="1" dirty="0"/>
              <a:t>  Způsobilé výdaje projektu</a:t>
            </a:r>
          </a:p>
          <a:p>
            <a:pPr>
              <a:buBlip>
                <a:blip r:embed="rId2"/>
              </a:buBlip>
              <a:defRPr/>
            </a:pPr>
            <a:r>
              <a:rPr lang="cs-CZ" altLang="cs-CZ" sz="1800" b="1" dirty="0"/>
              <a:t>  Nezpůsobilé výdaje</a:t>
            </a:r>
          </a:p>
          <a:p>
            <a:pPr>
              <a:buBlip>
                <a:blip r:embed="rId2"/>
              </a:buBlip>
              <a:defRPr/>
            </a:pPr>
            <a:r>
              <a:rPr lang="cs-CZ" altLang="cs-CZ" sz="1800" b="1" dirty="0"/>
              <a:t>  Povinné přílohy</a:t>
            </a:r>
          </a:p>
          <a:p>
            <a:pPr>
              <a:buBlip>
                <a:blip r:embed="rId2"/>
              </a:buBlip>
              <a:defRPr/>
            </a:pPr>
            <a:r>
              <a:rPr lang="cs-CZ" altLang="cs-CZ" sz="1800" b="1" dirty="0"/>
              <a:t>  Způsob podání Žádosti</a:t>
            </a:r>
          </a:p>
          <a:p>
            <a:pPr>
              <a:buBlip>
                <a:blip r:embed="rId2"/>
              </a:buBlip>
              <a:defRPr/>
            </a:pPr>
            <a:r>
              <a:rPr lang="cs-CZ" altLang="cs-CZ" sz="1800" b="1" dirty="0"/>
              <a:t>  Náležitosti obálky</a:t>
            </a:r>
          </a:p>
          <a:p>
            <a:pPr>
              <a:buBlip>
                <a:blip r:embed="rId2"/>
              </a:buBlip>
              <a:defRPr/>
            </a:pPr>
            <a:r>
              <a:rPr lang="cs-CZ" altLang="cs-CZ" sz="1800" b="1" dirty="0"/>
              <a:t>  Elektronický </a:t>
            </a:r>
            <a:r>
              <a:rPr lang="cs-CZ" altLang="cs-CZ" sz="1800" b="1"/>
              <a:t>podpis dokumentu</a:t>
            </a:r>
            <a:endParaRPr lang="cs-CZ" altLang="cs-CZ" sz="1800" b="1" dirty="0"/>
          </a:p>
        </p:txBody>
      </p:sp>
      <p:sp>
        <p:nvSpPr>
          <p:cNvPr id="6" name="TextovéPole 5"/>
          <p:cNvSpPr txBox="1"/>
          <p:nvPr/>
        </p:nvSpPr>
        <p:spPr>
          <a:xfrm>
            <a:off x="683568" y="406405"/>
            <a:ext cx="7848872" cy="615553"/>
          </a:xfrm>
          <a:prstGeom prst="rect">
            <a:avLst/>
          </a:prstGeom>
        </p:spPr>
        <p:txBody>
          <a:bodyPr vert="horz" lIns="91440" tIns="45720" rIns="91440" bIns="45720" rtlCol="0" anchor="ctr">
            <a:normAutofit/>
          </a:bodyPr>
          <a:lstStyle>
            <a:lvl1pPr>
              <a:lnSpc>
                <a:spcPct val="90000"/>
              </a:lnSpc>
              <a:spcBef>
                <a:spcPct val="0"/>
              </a:spcBef>
              <a:buNone/>
              <a:defRPr sz="3400" b="1">
                <a:latin typeface="+mj-lt"/>
                <a:ea typeface="+mj-ea"/>
                <a:cs typeface="+mj-cs"/>
              </a:defRPr>
            </a:lvl1pPr>
          </a:lstStyle>
          <a:p>
            <a:pPr algn="ctr"/>
            <a:r>
              <a:rPr lang="cs-CZ" dirty="0"/>
              <a:t>Obsah prezentace</a:t>
            </a:r>
          </a:p>
        </p:txBody>
      </p:sp>
      <p:pic>
        <p:nvPicPr>
          <p:cNvPr id="4" name="Picture 2" descr="Zlínský kraj">
            <a:hlinkClick r:id="rId3"/>
            <a:extLst>
              <a:ext uri="{FF2B5EF4-FFF2-40B4-BE49-F238E27FC236}">
                <a16:creationId xmlns:a16="http://schemas.microsoft.com/office/drawing/2014/main" id="{52429C28-945D-6B88-B27E-BD23D87867D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97768"/>
            <a:ext cx="8229600" cy="998984"/>
          </a:xfrm>
        </p:spPr>
        <p:txBody>
          <a:bodyPr vert="horz" lIns="91440" tIns="45720" rIns="91440" bIns="45720" rtlCol="0" anchor="ctr">
            <a:normAutofit/>
          </a:bodyPr>
          <a:lstStyle/>
          <a:p>
            <a:r>
              <a:rPr lang="cs-CZ" altLang="cs-CZ" sz="3400" b="1" dirty="0"/>
              <a:t>Základní údaje  </a:t>
            </a:r>
          </a:p>
        </p:txBody>
      </p:sp>
      <p:sp>
        <p:nvSpPr>
          <p:cNvPr id="3" name="Zástupný symbol pro obsah 2"/>
          <p:cNvSpPr>
            <a:spLocks noGrp="1"/>
          </p:cNvSpPr>
          <p:nvPr>
            <p:ph idx="1"/>
          </p:nvPr>
        </p:nvSpPr>
        <p:spPr>
          <a:xfrm>
            <a:off x="323528" y="1196752"/>
            <a:ext cx="8229600" cy="4822216"/>
          </a:xfrm>
          <a:noFill/>
        </p:spPr>
        <p:txBody>
          <a:bodyPr>
            <a:noAutofit/>
          </a:bodyPr>
          <a:lstStyle/>
          <a:p>
            <a:pPr algn="just">
              <a:lnSpc>
                <a:spcPct val="100000"/>
              </a:lnSpc>
              <a:spcBef>
                <a:spcPts val="1200"/>
              </a:spcBef>
            </a:pPr>
            <a:r>
              <a:rPr lang="cs-CZ" sz="1800" b="1" dirty="0"/>
              <a:t>Název programu: </a:t>
            </a:r>
            <a:r>
              <a:rPr lang="cs-CZ" sz="1800" dirty="0"/>
              <a:t>Program na podporu škol a školských zařízení v oblasti prevence rizikových typů chování s </a:t>
            </a:r>
            <a:r>
              <a:rPr lang="cs-CZ" sz="1800" dirty="0" err="1"/>
              <a:t>ozn</a:t>
            </a:r>
            <a:r>
              <a:rPr lang="cs-CZ" sz="1800" dirty="0"/>
              <a:t>. RP19-26 </a:t>
            </a:r>
          </a:p>
          <a:p>
            <a:pPr algn="just">
              <a:lnSpc>
                <a:spcPct val="100000"/>
              </a:lnSpc>
              <a:spcBef>
                <a:spcPts val="1200"/>
              </a:spcBef>
            </a:pPr>
            <a:r>
              <a:rPr lang="cs-CZ" sz="1800" b="1" dirty="0"/>
              <a:t>Termín schválení Radou ZK: </a:t>
            </a:r>
            <a:r>
              <a:rPr lang="cs-CZ" sz="1800" dirty="0"/>
              <a:t>15. 12. 2025</a:t>
            </a:r>
          </a:p>
          <a:p>
            <a:pPr algn="just">
              <a:lnSpc>
                <a:spcPct val="100000"/>
              </a:lnSpc>
              <a:spcBef>
                <a:spcPts val="1200"/>
              </a:spcBef>
            </a:pPr>
            <a:r>
              <a:rPr lang="cs-CZ" sz="1800" b="1" dirty="0"/>
              <a:t>Termín vyhlášení programu: </a:t>
            </a:r>
            <a:r>
              <a:rPr lang="cs-CZ" sz="1800" dirty="0"/>
              <a:t>16. 12. 2025</a:t>
            </a:r>
          </a:p>
          <a:p>
            <a:pPr algn="just">
              <a:lnSpc>
                <a:spcPct val="100000"/>
              </a:lnSpc>
              <a:spcBef>
                <a:spcPts val="1200"/>
              </a:spcBef>
            </a:pPr>
            <a:r>
              <a:rPr lang="cs-CZ" sz="1800" b="1" dirty="0"/>
              <a:t>Příjem žádostí: </a:t>
            </a:r>
            <a:r>
              <a:rPr lang="cs-CZ" sz="1800" dirty="0"/>
              <a:t>od 19. 1. 2026 do 13. 2. 2026 (do 12:00 hod.)</a:t>
            </a:r>
          </a:p>
          <a:p>
            <a:pPr algn="just">
              <a:lnSpc>
                <a:spcPct val="100000"/>
              </a:lnSpc>
              <a:spcBef>
                <a:spcPts val="1200"/>
              </a:spcBef>
            </a:pPr>
            <a:r>
              <a:rPr lang="cs-CZ" sz="1800" b="1" dirty="0"/>
              <a:t>Alokovaná částka: </a:t>
            </a:r>
            <a:r>
              <a:rPr lang="cs-CZ" sz="1800" dirty="0"/>
              <a:t>2 mil. Kč</a:t>
            </a:r>
          </a:p>
          <a:p>
            <a:pPr algn="just">
              <a:lnSpc>
                <a:spcPct val="100000"/>
              </a:lnSpc>
              <a:spcBef>
                <a:spcPts val="1200"/>
              </a:spcBef>
            </a:pPr>
            <a:r>
              <a:rPr lang="cs-CZ" sz="1800" b="1" dirty="0"/>
              <a:t>Minimální částka: </a:t>
            </a:r>
            <a:r>
              <a:rPr lang="cs-CZ" sz="1800" dirty="0"/>
              <a:t>20 000 Kč</a:t>
            </a:r>
          </a:p>
          <a:p>
            <a:pPr algn="just">
              <a:lnSpc>
                <a:spcPct val="100000"/>
              </a:lnSpc>
              <a:spcBef>
                <a:spcPts val="1200"/>
              </a:spcBef>
            </a:pPr>
            <a:r>
              <a:rPr lang="cs-CZ" sz="1800" b="1" dirty="0"/>
              <a:t>Maximální částka: </a:t>
            </a:r>
            <a:r>
              <a:rPr lang="cs-CZ" sz="1800" dirty="0"/>
              <a:t>100 000 Kč</a:t>
            </a:r>
          </a:p>
          <a:p>
            <a:pPr algn="just">
              <a:lnSpc>
                <a:spcPct val="100000"/>
              </a:lnSpc>
              <a:spcBef>
                <a:spcPts val="1200"/>
              </a:spcBef>
            </a:pPr>
            <a:r>
              <a:rPr lang="cs-CZ" sz="1800" b="1" dirty="0"/>
              <a:t>Spoluúčast: </a:t>
            </a:r>
            <a:r>
              <a:rPr lang="cs-CZ" sz="1800" dirty="0"/>
              <a:t>50 %</a:t>
            </a:r>
          </a:p>
        </p:txBody>
      </p:sp>
      <p:pic>
        <p:nvPicPr>
          <p:cNvPr id="7" name="Picture 2" descr="Zlínský kraj">
            <a:hlinkClick r:id="rId2"/>
            <a:extLst>
              <a:ext uri="{FF2B5EF4-FFF2-40B4-BE49-F238E27FC236}">
                <a16:creationId xmlns:a16="http://schemas.microsoft.com/office/drawing/2014/main" id="{2872A96B-12E8-DD2D-7EFD-821F9AC6652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14783"/>
            <a:ext cx="7886700" cy="925985"/>
          </a:xfrm>
        </p:spPr>
        <p:txBody>
          <a:bodyPr>
            <a:normAutofit/>
          </a:bodyPr>
          <a:lstStyle/>
          <a:p>
            <a:r>
              <a:rPr lang="cs-CZ" sz="3400" b="1" dirty="0"/>
              <a:t>Věcné zaměření výzvy </a:t>
            </a:r>
          </a:p>
        </p:txBody>
      </p:sp>
      <p:pic>
        <p:nvPicPr>
          <p:cNvPr id="5" name="Picture 2" descr="Zlínský kraj">
            <a:hlinkClick r:id="rId2"/>
            <a:extLst>
              <a:ext uri="{FF2B5EF4-FFF2-40B4-BE49-F238E27FC236}">
                <a16:creationId xmlns:a16="http://schemas.microsoft.com/office/drawing/2014/main" id="{0BF20B79-FC5E-7945-A449-72D94E2118E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
        <p:nvSpPr>
          <p:cNvPr id="3" name="Zástupný symbol pro obsah 2"/>
          <p:cNvSpPr>
            <a:spLocks noGrp="1"/>
          </p:cNvSpPr>
          <p:nvPr>
            <p:ph idx="1"/>
          </p:nvPr>
        </p:nvSpPr>
        <p:spPr>
          <a:xfrm>
            <a:off x="314325" y="1311613"/>
            <a:ext cx="8515350" cy="4620171"/>
          </a:xfrm>
        </p:spPr>
        <p:txBody>
          <a:bodyPr>
            <a:normAutofit/>
          </a:bodyPr>
          <a:lstStyle/>
          <a:p>
            <a:pPr algn="l"/>
            <a:endParaRPr lang="cs-CZ" sz="1800" b="0" i="0" u="none" strike="noStrike" baseline="0" dirty="0">
              <a:solidFill>
                <a:srgbClr val="000000"/>
              </a:solidFill>
              <a:latin typeface="Calibri" panose="020F0502020204030204" pitchFamily="34" charset="0"/>
            </a:endParaRPr>
          </a:p>
          <a:p>
            <a:pPr marL="0" indent="0" algn="just">
              <a:lnSpc>
                <a:spcPct val="107000"/>
              </a:lnSpc>
              <a:spcAft>
                <a:spcPts val="800"/>
              </a:spcAft>
              <a:buNone/>
            </a:pPr>
            <a:r>
              <a:rPr lang="cs-CZ" sz="2400" b="1" dirty="0"/>
              <a:t>Účel dotace v systému pevně daný</a:t>
            </a:r>
          </a:p>
          <a:p>
            <a:pPr algn="just">
              <a:lnSpc>
                <a:spcPct val="107000"/>
              </a:lnSpc>
              <a:spcAft>
                <a:spcPts val="800"/>
              </a:spcAft>
            </a:pPr>
            <a:r>
              <a:rPr lang="cs-CZ" sz="1800" b="1" dirty="0"/>
              <a:t>Podpora specifické primární prevence rizikového chování </a:t>
            </a:r>
          </a:p>
          <a:p>
            <a:pPr algn="just">
              <a:lnSpc>
                <a:spcPct val="107000"/>
              </a:lnSpc>
              <a:spcAft>
                <a:spcPts val="800"/>
              </a:spcAft>
            </a:pPr>
            <a:r>
              <a:rPr lang="cs-CZ" sz="1800" b="1" dirty="0"/>
              <a:t>Podpora realizace programů všeobecné, selektivní a indikované primární prevence rizikového chování dětí, žáků a studentů</a:t>
            </a:r>
          </a:p>
          <a:p>
            <a:pPr algn="just">
              <a:lnSpc>
                <a:spcPct val="107000"/>
              </a:lnSpc>
              <a:spcAft>
                <a:spcPts val="800"/>
              </a:spcAft>
            </a:pPr>
            <a:r>
              <a:rPr lang="cs-CZ" sz="1800" b="1" dirty="0"/>
              <a:t>Podpora nebo rozšíření preventivních programů škol a </a:t>
            </a:r>
            <a:r>
              <a:rPr lang="cs-CZ" sz="1800" b="1" dirty="0" err="1"/>
              <a:t>šk</a:t>
            </a:r>
            <a:r>
              <a:rPr lang="cs-CZ" sz="1800" b="1" dirty="0"/>
              <a:t>. zařízení</a:t>
            </a:r>
          </a:p>
          <a:p>
            <a:pPr algn="just">
              <a:lnSpc>
                <a:spcPct val="107000"/>
              </a:lnSpc>
              <a:spcAft>
                <a:spcPts val="800"/>
              </a:spcAft>
            </a:pPr>
            <a:r>
              <a:rPr lang="cs-CZ" sz="1800" b="1" dirty="0"/>
              <a:t>Podpora projektů zaměřených na poskytování odborných informací a vzdělávání odborné i laické veřejnosti</a:t>
            </a:r>
          </a:p>
          <a:p>
            <a:pPr algn="just">
              <a:lnSpc>
                <a:spcPct val="107000"/>
              </a:lnSpc>
              <a:spcAft>
                <a:spcPts val="800"/>
              </a:spcAft>
            </a:pPr>
            <a:r>
              <a:rPr lang="cs-CZ" sz="1800" b="1" dirty="0"/>
              <a:t>Podpora projektů všeobecné primární prevence zaměřené na zkvalitnění práce s třídními kolektivy a zlepšení sociálního klimatu škol</a:t>
            </a:r>
            <a:endParaRPr lang="cs-CZ" sz="1800" dirty="0"/>
          </a:p>
        </p:txBody>
      </p:sp>
    </p:spTree>
    <p:extLst>
      <p:ext uri="{BB962C8B-B14F-4D97-AF65-F5344CB8AC3E}">
        <p14:creationId xmlns:p14="http://schemas.microsoft.com/office/powerpoint/2010/main" val="3827794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548680"/>
            <a:ext cx="7886700" cy="709961"/>
          </a:xfrm>
        </p:spPr>
        <p:txBody>
          <a:bodyPr>
            <a:normAutofit/>
          </a:bodyPr>
          <a:lstStyle/>
          <a:p>
            <a:r>
              <a:rPr lang="cs-CZ" sz="3400" b="1" dirty="0"/>
              <a:t>Okruh způsobilých žadatelů</a:t>
            </a:r>
          </a:p>
        </p:txBody>
      </p:sp>
      <p:sp>
        <p:nvSpPr>
          <p:cNvPr id="3" name="Zástupný symbol pro obsah 2"/>
          <p:cNvSpPr>
            <a:spLocks noGrp="1"/>
          </p:cNvSpPr>
          <p:nvPr>
            <p:ph idx="1"/>
          </p:nvPr>
        </p:nvSpPr>
        <p:spPr>
          <a:xfrm>
            <a:off x="628650" y="2003069"/>
            <a:ext cx="7886700" cy="4351338"/>
          </a:xfrm>
        </p:spPr>
        <p:txBody>
          <a:bodyPr>
            <a:normAutofit/>
          </a:bodyPr>
          <a:lstStyle/>
          <a:p>
            <a:pPr algn="just">
              <a:lnSpc>
                <a:spcPct val="100000"/>
              </a:lnSpc>
            </a:pPr>
            <a:r>
              <a:rPr lang="cs-CZ" sz="2000" dirty="0"/>
              <a:t>Školy a školská zařízení se sídlem ve Zlínském kraji všech zřizovatelů vyjma organizací zřizovaných Zlínským krajem dle zákona č. 561/2004 Sb., o předškolním, základním, středním a vyšším odborném a jiném vzdělávání (školský zákon), ve znění pozdějších předpisů, které jsou zapsány v rejstříku škol a školských zařízení.</a:t>
            </a:r>
          </a:p>
          <a:p>
            <a:pPr lvl="0" algn="just"/>
            <a:endParaRPr lang="cs-CZ" sz="1800" dirty="0">
              <a:solidFill>
                <a:prstClr val="black"/>
              </a:solidFill>
              <a:cs typeface="Calibri" panose="020F0502020204030204" pitchFamily="34" charset="0"/>
            </a:endParaRPr>
          </a:p>
          <a:p>
            <a:endParaRPr lang="cs-CZ" sz="1800" dirty="0"/>
          </a:p>
        </p:txBody>
      </p:sp>
      <p:pic>
        <p:nvPicPr>
          <p:cNvPr id="5" name="Picture 2" descr="Zlínský kraj">
            <a:hlinkClick r:id="rId2"/>
            <a:extLst>
              <a:ext uri="{FF2B5EF4-FFF2-40B4-BE49-F238E27FC236}">
                <a16:creationId xmlns:a16="http://schemas.microsoft.com/office/drawing/2014/main" id="{F87B72DF-8813-A5C2-0A6F-3CBDE4E07EA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1216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548680"/>
            <a:ext cx="7886700" cy="781969"/>
          </a:xfrm>
        </p:spPr>
        <p:txBody>
          <a:bodyPr>
            <a:noAutofit/>
          </a:bodyPr>
          <a:lstStyle/>
          <a:p>
            <a:r>
              <a:rPr lang="cs-CZ" sz="3400" b="1" dirty="0"/>
              <a:t>Podmínky způsobilosti žadatelů</a:t>
            </a:r>
          </a:p>
        </p:txBody>
      </p:sp>
      <p:sp>
        <p:nvSpPr>
          <p:cNvPr id="3" name="Zástupný symbol pro obsah 2"/>
          <p:cNvSpPr>
            <a:spLocks noGrp="1"/>
          </p:cNvSpPr>
          <p:nvPr>
            <p:ph idx="1"/>
          </p:nvPr>
        </p:nvSpPr>
        <p:spPr>
          <a:xfrm>
            <a:off x="628650" y="1825625"/>
            <a:ext cx="7886700" cy="4195663"/>
          </a:xfrm>
        </p:spPr>
        <p:txBody>
          <a:bodyPr>
            <a:normAutofit/>
          </a:bodyPr>
          <a:lstStyle/>
          <a:p>
            <a:pPr lvl="0" algn="just"/>
            <a:r>
              <a:rPr lang="cs-CZ" sz="2000" dirty="0"/>
              <a:t>být přímo odpovědní za realizaci projektu, nepůsobit jako prostředník</a:t>
            </a:r>
          </a:p>
          <a:p>
            <a:pPr lvl="0"/>
            <a:r>
              <a:rPr lang="cs-CZ" sz="2000" dirty="0"/>
              <a:t>mít stabilní a dostatečné zdroje financování </a:t>
            </a:r>
          </a:p>
          <a:p>
            <a:pPr lvl="0" algn="just"/>
            <a:r>
              <a:rPr lang="cs-CZ" sz="2000" dirty="0"/>
              <a:t>nesmí mít vystaven inkasní příkaz ve vztahu k jakékoliv podpoře, kterou obdrželi z veřejných prostředků, v návaznosti na rozhodnutí Evropské komise, jímž byla podpora prohlášena za protiprávní a neslučitelnou s vnitřním trhem</a:t>
            </a:r>
          </a:p>
          <a:p>
            <a:pPr lvl="0" algn="just"/>
            <a:r>
              <a:rPr lang="cs-CZ" sz="2000" dirty="0"/>
              <a:t>Dotace nebude poskytnuta obchodní společnosti, ve které veřejný funkcionář dle § 2 odst. 1 písm. c) z. č. 159/2006 Sb., o střetu zájmů nebo jím ovládaná osoba vlastní podíl představující alespoň 25 % účasti společníka v obchodní společnosti. </a:t>
            </a:r>
          </a:p>
          <a:p>
            <a:pPr algn="just"/>
            <a:endParaRPr lang="cs-CZ" sz="1600" dirty="0">
              <a:latin typeface="Calibri" panose="020F0502020204030204" pitchFamily="34" charset="0"/>
              <a:cs typeface="Calibri" panose="020F0502020204030204" pitchFamily="34" charset="0"/>
            </a:endParaRPr>
          </a:p>
        </p:txBody>
      </p:sp>
      <p:pic>
        <p:nvPicPr>
          <p:cNvPr id="5" name="Picture 2" descr="Zlínský kraj">
            <a:hlinkClick r:id="rId2"/>
            <a:extLst>
              <a:ext uri="{FF2B5EF4-FFF2-40B4-BE49-F238E27FC236}">
                <a16:creationId xmlns:a16="http://schemas.microsoft.com/office/drawing/2014/main" id="{70034B1F-926D-DB55-D3D2-9826383F193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7571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400" b="1" dirty="0"/>
              <a:t>Způsobilost projektu</a:t>
            </a:r>
          </a:p>
        </p:txBody>
      </p:sp>
      <p:sp>
        <p:nvSpPr>
          <p:cNvPr id="3" name="Zástupný symbol pro obsah 2"/>
          <p:cNvSpPr>
            <a:spLocks noGrp="1"/>
          </p:cNvSpPr>
          <p:nvPr>
            <p:ph idx="1"/>
          </p:nvPr>
        </p:nvSpPr>
        <p:spPr/>
        <p:txBody>
          <a:bodyPr>
            <a:noAutofit/>
          </a:bodyPr>
          <a:lstStyle/>
          <a:p>
            <a:r>
              <a:rPr lang="cs-CZ" sz="1800" b="1" dirty="0"/>
              <a:t>Velikost projektu:</a:t>
            </a:r>
          </a:p>
          <a:p>
            <a:pPr algn="just"/>
            <a:r>
              <a:rPr lang="cs-CZ" sz="1800" dirty="0"/>
              <a:t>Neexistuje žádné omezení týkající se výše celkových způsobilých výdajů projektu.</a:t>
            </a:r>
          </a:p>
          <a:p>
            <a:r>
              <a:rPr lang="cs-CZ" sz="1800" b="1" dirty="0"/>
              <a:t>Počet Žádostí na 1 žadatele:</a:t>
            </a:r>
          </a:p>
          <a:p>
            <a:r>
              <a:rPr lang="cs-CZ" sz="1800" dirty="0"/>
              <a:t>Žadatel může v Programu předložit maximálně 1 Žádost.</a:t>
            </a:r>
          </a:p>
          <a:p>
            <a:r>
              <a:rPr lang="cs-CZ" sz="1800" b="1" dirty="0"/>
              <a:t>Územní vymezení projektu:</a:t>
            </a:r>
          </a:p>
          <a:p>
            <a:r>
              <a:rPr lang="cs-CZ" sz="1800" dirty="0"/>
              <a:t>Projekt musí být realizován na území Zlínského kraje.</a:t>
            </a:r>
          </a:p>
          <a:p>
            <a:r>
              <a:rPr lang="cs-CZ" sz="1800" b="1" dirty="0"/>
              <a:t>Termín fyzické realizace projektu:</a:t>
            </a:r>
            <a:endParaRPr lang="cs-CZ" sz="1800" dirty="0"/>
          </a:p>
          <a:p>
            <a:r>
              <a:rPr lang="cs-CZ" sz="1800" dirty="0"/>
              <a:t>1. 1. 2026 – 31. 12. 2026.</a:t>
            </a:r>
          </a:p>
          <a:p>
            <a:pPr algn="just"/>
            <a:endParaRPr lang="cs-CZ" sz="1800" dirty="0"/>
          </a:p>
          <a:p>
            <a:pPr algn="just"/>
            <a:endParaRPr lang="cs-CZ" sz="1800" dirty="0"/>
          </a:p>
          <a:p>
            <a:pPr algn="just"/>
            <a:endParaRPr lang="cs-CZ" sz="1800" dirty="0"/>
          </a:p>
          <a:p>
            <a:pPr algn="just"/>
            <a:endParaRPr lang="cs-CZ" sz="1800" dirty="0"/>
          </a:p>
          <a:p>
            <a:pPr algn="just"/>
            <a:endParaRPr lang="cs-CZ" sz="1800" b="1" dirty="0"/>
          </a:p>
        </p:txBody>
      </p:sp>
      <p:pic>
        <p:nvPicPr>
          <p:cNvPr id="5" name="Picture 2" descr="Zlínský kraj">
            <a:hlinkClick r:id="rId2"/>
            <a:extLst>
              <a:ext uri="{FF2B5EF4-FFF2-40B4-BE49-F238E27FC236}">
                <a16:creationId xmlns:a16="http://schemas.microsoft.com/office/drawing/2014/main" id="{80DF1046-C89C-0E86-1386-4AA7301F533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6664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988D2-A56A-1FC5-E966-A88E4ACDB3C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2BB01FC-5F66-D810-A164-D545E770E2A8}"/>
              </a:ext>
            </a:extLst>
          </p:cNvPr>
          <p:cNvSpPr>
            <a:spLocks noGrp="1"/>
          </p:cNvSpPr>
          <p:nvPr>
            <p:ph type="title"/>
          </p:nvPr>
        </p:nvSpPr>
        <p:spPr/>
        <p:txBody>
          <a:bodyPr>
            <a:normAutofit/>
          </a:bodyPr>
          <a:lstStyle/>
          <a:p>
            <a:r>
              <a:rPr lang="cs-CZ" sz="3400" b="1" dirty="0"/>
              <a:t>Způsobilost projektu</a:t>
            </a:r>
          </a:p>
        </p:txBody>
      </p:sp>
      <p:sp>
        <p:nvSpPr>
          <p:cNvPr id="3" name="Zástupný symbol pro obsah 2">
            <a:extLst>
              <a:ext uri="{FF2B5EF4-FFF2-40B4-BE49-F238E27FC236}">
                <a16:creationId xmlns:a16="http://schemas.microsoft.com/office/drawing/2014/main" id="{CC4A766C-3AF6-C8CB-58E6-906C925B6258}"/>
              </a:ext>
            </a:extLst>
          </p:cNvPr>
          <p:cNvSpPr>
            <a:spLocks noGrp="1"/>
          </p:cNvSpPr>
          <p:nvPr>
            <p:ph idx="1"/>
          </p:nvPr>
        </p:nvSpPr>
        <p:spPr/>
        <p:txBody>
          <a:bodyPr>
            <a:noAutofit/>
          </a:bodyPr>
          <a:lstStyle/>
          <a:p>
            <a:r>
              <a:rPr lang="cs-CZ" sz="1800" b="1" dirty="0"/>
              <a:t>Doba realizace projektu:</a:t>
            </a:r>
          </a:p>
          <a:p>
            <a:pPr algn="just"/>
            <a:r>
              <a:rPr lang="cs-CZ" sz="1800" dirty="0"/>
              <a:t>V době realizace projektu musí žadateli způsobilé výdaje vzniknout. Způsobilé výdaje musí být žadatelem uhrazeny nejpozději do </a:t>
            </a:r>
            <a:r>
              <a:rPr lang="cs-CZ" sz="1800" b="1" dirty="0"/>
              <a:t>31. 1. 2027</a:t>
            </a:r>
            <a:r>
              <a:rPr lang="cs-CZ" sz="1800" dirty="0"/>
              <a:t>.</a:t>
            </a:r>
          </a:p>
          <a:p>
            <a:r>
              <a:rPr lang="cs-CZ" sz="1800" dirty="0"/>
              <a:t>Realizace projektu může být zahájena nejdříve dne </a:t>
            </a:r>
            <a:r>
              <a:rPr lang="cs-CZ" sz="1800" b="1" dirty="0"/>
              <a:t>1. 1. 2026</a:t>
            </a:r>
            <a:r>
              <a:rPr lang="cs-CZ" sz="1800" dirty="0"/>
              <a:t>.</a:t>
            </a:r>
          </a:p>
          <a:p>
            <a:r>
              <a:rPr lang="cs-CZ" sz="1800" dirty="0"/>
              <a:t>Nejzazší datum pro ukončení realizace projektu je stanoveno na </a:t>
            </a:r>
            <a:r>
              <a:rPr lang="cs-CZ" sz="1800" b="1" dirty="0"/>
              <a:t>31. 12. 2026</a:t>
            </a:r>
            <a:r>
              <a:rPr lang="cs-CZ" sz="1800" dirty="0"/>
              <a:t>.</a:t>
            </a:r>
          </a:p>
          <a:p>
            <a:pPr algn="just"/>
            <a:r>
              <a:rPr lang="cs-CZ" sz="1800" dirty="0"/>
              <a:t>Po ukončení realizace   projektu   příjemce   předkládá   poskytovateli   dotace (dále   jen „poskytovatel“) Závěrečnou zprávu s vyúčtováním dotace.</a:t>
            </a:r>
          </a:p>
          <a:p>
            <a:pPr algn="just"/>
            <a:endParaRPr lang="cs-CZ" sz="1800" dirty="0"/>
          </a:p>
          <a:p>
            <a:pPr algn="just"/>
            <a:endParaRPr lang="cs-CZ" sz="1800" dirty="0"/>
          </a:p>
          <a:p>
            <a:pPr algn="just"/>
            <a:endParaRPr lang="cs-CZ" sz="1800" dirty="0"/>
          </a:p>
          <a:p>
            <a:pPr algn="just"/>
            <a:endParaRPr lang="cs-CZ" sz="1800" dirty="0"/>
          </a:p>
          <a:p>
            <a:pPr algn="just"/>
            <a:endParaRPr lang="cs-CZ" sz="1800" dirty="0"/>
          </a:p>
          <a:p>
            <a:pPr algn="just"/>
            <a:endParaRPr lang="cs-CZ" sz="1800" b="1" dirty="0"/>
          </a:p>
        </p:txBody>
      </p:sp>
      <p:pic>
        <p:nvPicPr>
          <p:cNvPr id="5" name="Picture 2" descr="Zlínský kraj">
            <a:hlinkClick r:id="rId2"/>
            <a:extLst>
              <a:ext uri="{FF2B5EF4-FFF2-40B4-BE49-F238E27FC236}">
                <a16:creationId xmlns:a16="http://schemas.microsoft.com/office/drawing/2014/main" id="{D5DD71D2-8176-A75E-1C68-AA96880D4AB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6288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400" b="1" dirty="0"/>
              <a:t>Způsobilé výdaje projektu</a:t>
            </a:r>
          </a:p>
        </p:txBody>
      </p:sp>
      <p:sp>
        <p:nvSpPr>
          <p:cNvPr id="3" name="Zástupný symbol pro obsah 2"/>
          <p:cNvSpPr>
            <a:spLocks noGrp="1"/>
          </p:cNvSpPr>
          <p:nvPr>
            <p:ph idx="1"/>
          </p:nvPr>
        </p:nvSpPr>
        <p:spPr/>
        <p:txBody>
          <a:bodyPr>
            <a:normAutofit/>
          </a:bodyPr>
          <a:lstStyle/>
          <a:p>
            <a:pPr algn="just"/>
            <a:r>
              <a:rPr lang="cs-CZ" sz="2000" b="1" dirty="0"/>
              <a:t>Způsobilými výdaji se rozumí takové výdaje, které mají přímou vazbu na realizaci projektu a přímo souvisí s účelem projektu:</a:t>
            </a:r>
          </a:p>
          <a:p>
            <a:pPr lvl="3"/>
            <a:r>
              <a:rPr lang="cs-CZ" dirty="0"/>
              <a:t>mzdy a platy</a:t>
            </a:r>
          </a:p>
          <a:p>
            <a:pPr lvl="3"/>
            <a:r>
              <a:rPr lang="cs-CZ" dirty="0"/>
              <a:t>odměny z dohod o pracích konaných mimo pracovní poměr dle zákona č. 262/2006 Sb., včetně odvodů</a:t>
            </a:r>
          </a:p>
          <a:p>
            <a:pPr lvl="3"/>
            <a:r>
              <a:rPr lang="cs-CZ"/>
              <a:t>cestovní </a:t>
            </a:r>
            <a:r>
              <a:rPr lang="cs-CZ" dirty="0"/>
              <a:t>výlohy dle zákona č. 262/2006 Sb.</a:t>
            </a:r>
          </a:p>
          <a:p>
            <a:pPr lvl="3" algn="just"/>
            <a:r>
              <a:rPr lang="cs-CZ" dirty="0"/>
              <a:t>výdaje na pořádání workshopů, teambuildingů, výjezdních zasedání apod.</a:t>
            </a:r>
          </a:p>
          <a:p>
            <a:pPr lvl="3"/>
            <a:r>
              <a:rPr lang="cs-CZ" dirty="0"/>
              <a:t>výdaje na školení a kurzy</a:t>
            </a:r>
          </a:p>
          <a:p>
            <a:pPr lvl="3" algn="just"/>
            <a:r>
              <a:rPr lang="cs-CZ" dirty="0"/>
              <a:t>materiálové a nemateriálové výdaje spojené s realizací projektu (aktivit) žadatelem v místě nebo v terénu</a:t>
            </a:r>
          </a:p>
          <a:p>
            <a:pPr lvl="3"/>
            <a:r>
              <a:rPr lang="cs-CZ" dirty="0"/>
              <a:t>ostatní služby.</a:t>
            </a:r>
          </a:p>
          <a:p>
            <a:pPr>
              <a:buFont typeface="Wingdings" panose="05000000000000000000" pitchFamily="2" charset="2"/>
              <a:buChar char="§"/>
            </a:pPr>
            <a:endParaRPr lang="cs-CZ" sz="2000" b="1" dirty="0"/>
          </a:p>
          <a:p>
            <a:pPr>
              <a:buFont typeface="Wingdings" panose="05000000000000000000" pitchFamily="2" charset="2"/>
              <a:buChar char="§"/>
            </a:pPr>
            <a:endParaRPr lang="cs-CZ" sz="2000" b="1" dirty="0"/>
          </a:p>
          <a:p>
            <a:endParaRPr lang="cs-CZ" dirty="0"/>
          </a:p>
        </p:txBody>
      </p:sp>
      <p:pic>
        <p:nvPicPr>
          <p:cNvPr id="5" name="Picture 2" descr="Zlínský kraj">
            <a:hlinkClick r:id="rId2"/>
            <a:extLst>
              <a:ext uri="{FF2B5EF4-FFF2-40B4-BE49-F238E27FC236}">
                <a16:creationId xmlns:a16="http://schemas.microsoft.com/office/drawing/2014/main" id="{6D4DE09A-1FF9-CF7C-3C83-AE6BCE4DC4F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8239" y="5931784"/>
            <a:ext cx="21145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10198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1C176AD870A0C448B7EF302593BEBDDA" ma:contentTypeVersion="8" ma:contentTypeDescription="Vytvoří nový dokument" ma:contentTypeScope="" ma:versionID="419beb8191a2bac6623179435e1ff063">
  <xsd:schema xmlns:xsd="http://www.w3.org/2001/XMLSchema" xmlns:xs="http://www.w3.org/2001/XMLSchema" xmlns:p="http://schemas.microsoft.com/office/2006/metadata/properties" xmlns:ns3="e9488e27-62b4-47cf-9353-e24b519013c0" targetNamespace="http://schemas.microsoft.com/office/2006/metadata/properties" ma:root="true" ma:fieldsID="b01f58200cf5774e1ca2f292e653987b" ns3:_="">
    <xsd:import namespace="e9488e27-62b4-47cf-9353-e24b519013c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488e27-62b4-47cf-9353-e24b519013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3CFD17-44DA-42F9-9681-3666FC4DD459}">
  <ds:schemaRefs>
    <ds:schemaRef ds:uri="http://schemas.microsoft.com/office/infopath/2007/PartnerControl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openxmlformats.org/package/2006/metadata/core-properties"/>
    <ds:schemaRef ds:uri="e9488e27-62b4-47cf-9353-e24b519013c0"/>
    <ds:schemaRef ds:uri="http://www.w3.org/XML/1998/namespace"/>
  </ds:schemaRefs>
</ds:datastoreItem>
</file>

<file path=customXml/itemProps2.xml><?xml version="1.0" encoding="utf-8"?>
<ds:datastoreItem xmlns:ds="http://schemas.openxmlformats.org/officeDocument/2006/customXml" ds:itemID="{6F2B05FF-AB43-4116-8E94-691CB541FA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488e27-62b4-47cf-9353-e24b519013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CC4DE57-1EF2-4760-B1E2-4D81D14958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7240</TotalTime>
  <Words>1579</Words>
  <Application>Microsoft Office PowerPoint</Application>
  <PresentationFormat>Předvádění na obrazovce (4:3)</PresentationFormat>
  <Paragraphs>122</Paragraphs>
  <Slides>18</Slides>
  <Notes>2</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18</vt:i4>
      </vt:variant>
    </vt:vector>
  </HeadingPairs>
  <TitlesOfParts>
    <vt:vector size="24" baseType="lpstr">
      <vt:lpstr>Aptos</vt:lpstr>
      <vt:lpstr>Arial</vt:lpstr>
      <vt:lpstr>Calibri</vt:lpstr>
      <vt:lpstr>Calibri Light</vt:lpstr>
      <vt:lpstr>Wingdings</vt:lpstr>
      <vt:lpstr>Office Theme</vt:lpstr>
      <vt:lpstr>Program na podporu škol a školských zařízení v oblasti prevence rizikových typů chování pro rok 2026 </vt:lpstr>
      <vt:lpstr>Prezentace aplikace PowerPoint</vt:lpstr>
      <vt:lpstr>Základní údaje  </vt:lpstr>
      <vt:lpstr>Věcné zaměření výzvy </vt:lpstr>
      <vt:lpstr>Okruh způsobilých žadatelů</vt:lpstr>
      <vt:lpstr>Podmínky způsobilosti žadatelů</vt:lpstr>
      <vt:lpstr>Způsobilost projektu</vt:lpstr>
      <vt:lpstr>Způsobilost projektu</vt:lpstr>
      <vt:lpstr>Způsobilé výdaje projektu</vt:lpstr>
      <vt:lpstr>Nezpůsobilé výdaje</vt:lpstr>
      <vt:lpstr>Nezpůsobilé výdaje</vt:lpstr>
      <vt:lpstr>Povinné přílohy</vt:lpstr>
      <vt:lpstr>Povinné přílohy</vt:lpstr>
      <vt:lpstr>Způsob podání Žádosti</vt:lpstr>
      <vt:lpstr>Způsob podání Žádosti</vt:lpstr>
      <vt:lpstr>Náležitosti obálky (v případě listinné podoby)</vt:lpstr>
      <vt:lpstr>Elektronický podpis dokumentu a elektronické časové razítko</vt:lpstr>
      <vt:lpstr>Děkuji za pozornost a přeji pevné zdraví po celý rok.     Šárka Kostková sarka.kostkova@zlinskykraj.cz tel. 577 043 746</vt:lpstr>
    </vt:vector>
  </TitlesOfParts>
  <Company>Krajský úřad Zlínského kraje.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Radovan Výsmek</dc:creator>
  <cp:lastModifiedBy>Kostková Šárka</cp:lastModifiedBy>
  <cp:revision>927</cp:revision>
  <cp:lastPrinted>2023-10-04T06:31:14Z</cp:lastPrinted>
  <dcterms:created xsi:type="dcterms:W3CDTF">2011-04-18T12:42:16Z</dcterms:created>
  <dcterms:modified xsi:type="dcterms:W3CDTF">2026-01-21T07:44:47Z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0x0101001C176AD870A0C448B7EF302593BEBDDA</vt:lpwstr>
  </property>
</Properties>
</file>