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87"/>
  </p:notesMasterIdLst>
  <p:handoutMasterIdLst>
    <p:handoutMasterId r:id="rId88"/>
  </p:handoutMasterIdLst>
  <p:sldIdLst>
    <p:sldId id="414" r:id="rId2"/>
    <p:sldId id="257" r:id="rId3"/>
    <p:sldId id="2145707490" r:id="rId4"/>
    <p:sldId id="2145707489" r:id="rId5"/>
    <p:sldId id="256" r:id="rId6"/>
    <p:sldId id="259" r:id="rId7"/>
    <p:sldId id="266" r:id="rId8"/>
    <p:sldId id="2145707499" r:id="rId9"/>
    <p:sldId id="461" r:id="rId10"/>
    <p:sldId id="365" r:id="rId11"/>
    <p:sldId id="495" r:id="rId12"/>
    <p:sldId id="361" r:id="rId13"/>
    <p:sldId id="367" r:id="rId14"/>
    <p:sldId id="464" r:id="rId15"/>
    <p:sldId id="465" r:id="rId16"/>
    <p:sldId id="466" r:id="rId17"/>
    <p:sldId id="467" r:id="rId18"/>
    <p:sldId id="468"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498" r:id="rId35"/>
    <p:sldId id="499" r:id="rId36"/>
    <p:sldId id="500" r:id="rId37"/>
    <p:sldId id="425" r:id="rId38"/>
    <p:sldId id="388" r:id="rId39"/>
    <p:sldId id="485" r:id="rId40"/>
    <p:sldId id="469" r:id="rId41"/>
    <p:sldId id="486" r:id="rId42"/>
    <p:sldId id="487" r:id="rId43"/>
    <p:sldId id="488" r:id="rId44"/>
    <p:sldId id="462" r:id="rId45"/>
    <p:sldId id="394" r:id="rId46"/>
    <p:sldId id="489" r:id="rId47"/>
    <p:sldId id="490" r:id="rId48"/>
    <p:sldId id="463" r:id="rId49"/>
    <p:sldId id="398" r:id="rId50"/>
    <p:sldId id="491" r:id="rId51"/>
    <p:sldId id="492" r:id="rId52"/>
    <p:sldId id="493" r:id="rId53"/>
    <p:sldId id="494" r:id="rId54"/>
    <p:sldId id="2145707491" r:id="rId55"/>
    <p:sldId id="503" r:id="rId56"/>
    <p:sldId id="497" r:id="rId57"/>
    <p:sldId id="504" r:id="rId58"/>
    <p:sldId id="502" r:id="rId59"/>
    <p:sldId id="460" r:id="rId60"/>
    <p:sldId id="2145707492" r:id="rId61"/>
    <p:sldId id="2145707481" r:id="rId62"/>
    <p:sldId id="2145707482" r:id="rId63"/>
    <p:sldId id="2145707483" r:id="rId64"/>
    <p:sldId id="2145707485" r:id="rId65"/>
    <p:sldId id="2145707486" r:id="rId66"/>
    <p:sldId id="2145707484" r:id="rId67"/>
    <p:sldId id="2145707487" r:id="rId68"/>
    <p:sldId id="2145707488" r:id="rId69"/>
    <p:sldId id="2145707493" r:id="rId70"/>
    <p:sldId id="2145707177" r:id="rId71"/>
    <p:sldId id="2145707495" r:id="rId72"/>
    <p:sldId id="2145707496" r:id="rId73"/>
    <p:sldId id="2145707179" r:id="rId74"/>
    <p:sldId id="2145707180" r:id="rId75"/>
    <p:sldId id="268" r:id="rId76"/>
    <p:sldId id="269" r:id="rId77"/>
    <p:sldId id="2145707176" r:id="rId78"/>
    <p:sldId id="2145707083" r:id="rId79"/>
    <p:sldId id="2145707175" r:id="rId80"/>
    <p:sldId id="271" r:id="rId81"/>
    <p:sldId id="797" r:id="rId82"/>
    <p:sldId id="2145707497" r:id="rId83"/>
    <p:sldId id="261" r:id="rId84"/>
    <p:sldId id="2145707494" r:id="rId85"/>
    <p:sldId id="296" r:id="rId86"/>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11"/>
    <a:srgbClr val="143970"/>
    <a:srgbClr val="143770"/>
    <a:srgbClr val="073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93410" autoAdjust="0"/>
  </p:normalViewPr>
  <p:slideViewPr>
    <p:cSldViewPr>
      <p:cViewPr varScale="1">
        <p:scale>
          <a:sx n="100" d="100"/>
          <a:sy n="100" d="100"/>
        </p:scale>
        <p:origin x="582"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1BCB4E2-0A6A-40D1-BC2C-BD6EF1D9D6A0}" type="datetimeFigureOut">
              <a:rPr lang="cs-CZ" smtClean="0"/>
              <a:t>29.10.2025</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0B9B658-6E2B-49BE-9D82-B1503BFDECAF}" type="slidenum">
              <a:rPr lang="cs-CZ" smtClean="0"/>
              <a:t>‹#›</a:t>
            </a:fld>
            <a:endParaRPr lang="cs-CZ"/>
          </a:p>
        </p:txBody>
      </p:sp>
    </p:spTree>
    <p:extLst>
      <p:ext uri="{BB962C8B-B14F-4D97-AF65-F5344CB8AC3E}">
        <p14:creationId xmlns:p14="http://schemas.microsoft.com/office/powerpoint/2010/main" val="116676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8056"/>
          </a:xfrm>
          <a:prstGeom prst="rect">
            <a:avLst/>
          </a:prstGeom>
        </p:spPr>
        <p:txBody>
          <a:bodyPr vert="horz" lIns="91433" tIns="45717" rIns="91433" bIns="45717" rtlCol="0"/>
          <a:lstStyle>
            <a:lvl1pPr algn="r">
              <a:defRPr sz="1200"/>
            </a:lvl1pPr>
          </a:lstStyle>
          <a:p>
            <a:fld id="{111124D8-FEA1-41E9-9A07-C495CCD2BB12}" type="datetimeFigureOut">
              <a:rPr lang="cs-CZ" smtClean="0"/>
              <a:t>29.10.2025</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33" tIns="45717" rIns="91433" bIns="45717"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4"/>
            <a:ext cx="2945659" cy="498055"/>
          </a:xfrm>
          <a:prstGeom prst="rect">
            <a:avLst/>
          </a:prstGeom>
        </p:spPr>
        <p:txBody>
          <a:bodyPr vert="horz" lIns="91433" tIns="45717" rIns="91433" bIns="45717"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4"/>
            <a:ext cx="2945659" cy="498055"/>
          </a:xfrm>
          <a:prstGeom prst="rect">
            <a:avLst/>
          </a:prstGeom>
        </p:spPr>
        <p:txBody>
          <a:bodyPr vert="horz" lIns="91433" tIns="45717" rIns="91433" bIns="45717" rtlCol="0" anchor="b"/>
          <a:lstStyle>
            <a:lvl1pPr algn="r">
              <a:defRPr sz="1200"/>
            </a:lvl1pPr>
          </a:lstStyle>
          <a:p>
            <a:fld id="{20703517-A580-4847-A9C8-6A784F030B86}" type="slidenum">
              <a:rPr lang="cs-CZ" smtClean="0"/>
              <a:t>‹#›</a:t>
            </a:fld>
            <a:endParaRPr lang="cs-CZ"/>
          </a:p>
        </p:txBody>
      </p:sp>
    </p:spTree>
    <p:extLst>
      <p:ext uri="{BB962C8B-B14F-4D97-AF65-F5344CB8AC3E}">
        <p14:creationId xmlns:p14="http://schemas.microsoft.com/office/powerpoint/2010/main" val="300809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422275" y="1241425"/>
            <a:ext cx="5953125" cy="3349625"/>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0703517-A580-4847-A9C8-6A784F030B86}" type="slidenum">
              <a:rPr lang="cs-CZ" smtClean="0"/>
              <a:t>5</a:t>
            </a:fld>
            <a:endParaRPr lang="cs-CZ"/>
          </a:p>
        </p:txBody>
      </p:sp>
    </p:spTree>
    <p:extLst>
      <p:ext uri="{BB962C8B-B14F-4D97-AF65-F5344CB8AC3E}">
        <p14:creationId xmlns:p14="http://schemas.microsoft.com/office/powerpoint/2010/main" val="273550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541C129B-B99A-4AED-E49D-9E6A0A27048B}"/>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15ACB9C8-193D-3CA0-FD45-FF1CF4C0E81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CD89623C-ECCD-3086-4F37-75A311EB11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51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5EC39011-051C-5E2B-E361-0D06410BFE5D}"/>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21B1134F-CF43-C529-4221-56CED2165B3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236DB2CC-94A7-9EBC-DC10-0AF65B2529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948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933EF2FF-EB26-637D-187F-741891A0FDD6}"/>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1BC6B493-BE8F-3CC7-DA71-C3758756694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58D15C4A-5920-E031-25AE-ACB67A922F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017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219FCAD4-4A6B-158D-AF65-D9034A03254D}"/>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9740BAF3-7056-3816-2745-93FF8F555AA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5C3D39BC-2D35-09E5-B935-4DD508A233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505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B8734D6F-07CA-70BE-1B53-D3A9FA910C86}"/>
            </a:ext>
          </a:extLst>
        </p:cNvPr>
        <p:cNvGrpSpPr/>
        <p:nvPr/>
      </p:nvGrpSpPr>
      <p:grpSpPr>
        <a:xfrm>
          <a:off x="0" y="0"/>
          <a:ext cx="0" cy="0"/>
          <a:chOff x="0" y="0"/>
          <a:chExt cx="0" cy="0"/>
        </a:xfrm>
      </p:grpSpPr>
      <p:sp>
        <p:nvSpPr>
          <p:cNvPr id="143" name="Google Shape;143;p8:notes">
            <a:extLst>
              <a:ext uri="{FF2B5EF4-FFF2-40B4-BE49-F238E27FC236}">
                <a16:creationId xmlns:a16="http://schemas.microsoft.com/office/drawing/2014/main" id="{2C97E191-55F9-729B-8478-C81C74FA92A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a:extLst>
              <a:ext uri="{FF2B5EF4-FFF2-40B4-BE49-F238E27FC236}">
                <a16:creationId xmlns:a16="http://schemas.microsoft.com/office/drawing/2014/main" id="{E68F49BE-F801-B1E7-4209-9C57BB757E3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961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Aktualizace k 27.10.2025 15:05 hod. </a:t>
            </a:r>
          </a:p>
          <a:p>
            <a:pPr marL="0" lvl="0" indent="0" algn="l" rtl="0">
              <a:spcBef>
                <a:spcPts val="0"/>
              </a:spcBef>
              <a:spcAft>
                <a:spcPts val="0"/>
              </a:spcAft>
              <a:buNone/>
            </a:pPr>
            <a:r>
              <a:rPr lang="cs-CZ" dirty="0"/>
              <a:t>Obce, které nejsou v MAS mají 36 záměrů. </a:t>
            </a:r>
          </a:p>
          <a:p>
            <a:pPr marL="0" lvl="0" indent="0" algn="l" rtl="0">
              <a:spcBef>
                <a:spcPts val="0"/>
              </a:spcBef>
              <a:spcAft>
                <a:spcPts val="0"/>
              </a:spcAft>
              <a:buNone/>
            </a:pPr>
            <a:endParaRPr dirty="0"/>
          </a:p>
        </p:txBody>
      </p:sp>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90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45B0A07D-CE86-27B8-FAE9-1F2699B7388A}"/>
            </a:ext>
          </a:extLst>
        </p:cNvPr>
        <p:cNvGrpSpPr/>
        <p:nvPr/>
      </p:nvGrpSpPr>
      <p:grpSpPr>
        <a:xfrm>
          <a:off x="0" y="0"/>
          <a:ext cx="0" cy="0"/>
          <a:chOff x="0" y="0"/>
          <a:chExt cx="0" cy="0"/>
        </a:xfrm>
      </p:grpSpPr>
      <p:sp>
        <p:nvSpPr>
          <p:cNvPr id="143" name="Google Shape;143;p8:notes">
            <a:extLst>
              <a:ext uri="{FF2B5EF4-FFF2-40B4-BE49-F238E27FC236}">
                <a16:creationId xmlns:a16="http://schemas.microsoft.com/office/drawing/2014/main" id="{B54464BF-74BB-5867-1A4B-E3EC18EAE5C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a:extLst>
              <a:ext uri="{FF2B5EF4-FFF2-40B4-BE49-F238E27FC236}">
                <a16:creationId xmlns:a16="http://schemas.microsoft.com/office/drawing/2014/main" id="{0BC4F09E-D04B-7672-F1E5-0D1BFB58C1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592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EDAB8C50-AD7E-A723-74E9-958307FCDFFC}"/>
            </a:ext>
          </a:extLst>
        </p:cNvPr>
        <p:cNvGrpSpPr/>
        <p:nvPr/>
      </p:nvGrpSpPr>
      <p:grpSpPr>
        <a:xfrm>
          <a:off x="0" y="0"/>
          <a:ext cx="0" cy="0"/>
          <a:chOff x="0" y="0"/>
          <a:chExt cx="0" cy="0"/>
        </a:xfrm>
      </p:grpSpPr>
      <p:sp>
        <p:nvSpPr>
          <p:cNvPr id="143" name="Google Shape;143;p8:notes">
            <a:extLst>
              <a:ext uri="{FF2B5EF4-FFF2-40B4-BE49-F238E27FC236}">
                <a16:creationId xmlns:a16="http://schemas.microsoft.com/office/drawing/2014/main" id="{6E8D9F9A-3EBC-0B7B-AEEB-A295D170B5B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a:extLst>
              <a:ext uri="{FF2B5EF4-FFF2-40B4-BE49-F238E27FC236}">
                <a16:creationId xmlns:a16="http://schemas.microsoft.com/office/drawing/2014/main" id="{5F03DA77-05FB-119E-D8EE-DAFF25266E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324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2CA6F968-BF48-F499-71BE-5494BC6DB9CC}"/>
            </a:ext>
          </a:extLst>
        </p:cNvPr>
        <p:cNvGrpSpPr/>
        <p:nvPr/>
      </p:nvGrpSpPr>
      <p:grpSpPr>
        <a:xfrm>
          <a:off x="0" y="0"/>
          <a:ext cx="0" cy="0"/>
          <a:chOff x="0" y="0"/>
          <a:chExt cx="0" cy="0"/>
        </a:xfrm>
      </p:grpSpPr>
      <p:sp>
        <p:nvSpPr>
          <p:cNvPr id="143" name="Google Shape;143;p8:notes">
            <a:extLst>
              <a:ext uri="{FF2B5EF4-FFF2-40B4-BE49-F238E27FC236}">
                <a16:creationId xmlns:a16="http://schemas.microsoft.com/office/drawing/2014/main" id="{B14D2B1F-E59B-A36E-F044-A0CE4EF9E5F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a:extLst>
              <a:ext uri="{FF2B5EF4-FFF2-40B4-BE49-F238E27FC236}">
                <a16:creationId xmlns:a16="http://schemas.microsoft.com/office/drawing/2014/main" id="{9B90F655-38ED-C188-8222-214DC2450A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152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89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703517-A580-4847-A9C8-6A784F030B86}" type="slidenum">
              <a:rPr lang="cs-CZ" smtClean="0"/>
              <a:t>10</a:t>
            </a:fld>
            <a:endParaRPr lang="cs-CZ"/>
          </a:p>
        </p:txBody>
      </p:sp>
    </p:spTree>
    <p:extLst>
      <p:ext uri="{BB962C8B-B14F-4D97-AF65-F5344CB8AC3E}">
        <p14:creationId xmlns:p14="http://schemas.microsoft.com/office/powerpoint/2010/main" val="1933228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507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C30DF9A-EB2E-3016-2A6F-AC5DC490247E}"/>
            </a:ext>
          </a:extLst>
        </p:cNvPr>
        <p:cNvGrpSpPr/>
        <p:nvPr/>
      </p:nvGrpSpPr>
      <p:grpSpPr>
        <a:xfrm>
          <a:off x="0" y="0"/>
          <a:ext cx="0" cy="0"/>
          <a:chOff x="0" y="0"/>
          <a:chExt cx="0" cy="0"/>
        </a:xfrm>
      </p:grpSpPr>
      <p:sp>
        <p:nvSpPr>
          <p:cNvPr id="143" name="Google Shape;143;p8:notes">
            <a:extLst>
              <a:ext uri="{FF2B5EF4-FFF2-40B4-BE49-F238E27FC236}">
                <a16:creationId xmlns:a16="http://schemas.microsoft.com/office/drawing/2014/main" id="{73952158-0A41-99D2-A6C2-5DAADDA0444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a:extLst>
              <a:ext uri="{FF2B5EF4-FFF2-40B4-BE49-F238E27FC236}">
                <a16:creationId xmlns:a16="http://schemas.microsoft.com/office/drawing/2014/main" id="{F489D09C-6DA3-F268-618B-D074EB2F3F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662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5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97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6DEC7C8F-ECE4-5816-6E13-2314A4C31981}"/>
            </a:ext>
          </a:extLst>
        </p:cNvPr>
        <p:cNvGrpSpPr/>
        <p:nvPr/>
      </p:nvGrpSpPr>
      <p:grpSpPr>
        <a:xfrm>
          <a:off x="0" y="0"/>
          <a:ext cx="0" cy="0"/>
          <a:chOff x="0" y="0"/>
          <a:chExt cx="0" cy="0"/>
        </a:xfrm>
      </p:grpSpPr>
      <p:sp>
        <p:nvSpPr>
          <p:cNvPr id="143" name="Google Shape;143;p8:notes">
            <a:extLst>
              <a:ext uri="{FF2B5EF4-FFF2-40B4-BE49-F238E27FC236}">
                <a16:creationId xmlns:a16="http://schemas.microsoft.com/office/drawing/2014/main" id="{CDFFE0AA-7EE0-184E-2FA4-5DC4FF1D213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a:extLst>
              <a:ext uri="{FF2B5EF4-FFF2-40B4-BE49-F238E27FC236}">
                <a16:creationId xmlns:a16="http://schemas.microsoft.com/office/drawing/2014/main" id="{19DDBB6B-84F8-46BC-71F6-BA0D39C97B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27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703517-A580-4847-A9C8-6A784F030B86}" type="slidenum">
              <a:rPr lang="cs-CZ" smtClean="0"/>
              <a:t>11</a:t>
            </a:fld>
            <a:endParaRPr lang="cs-CZ"/>
          </a:p>
        </p:txBody>
      </p:sp>
    </p:spTree>
    <p:extLst>
      <p:ext uri="{BB962C8B-B14F-4D97-AF65-F5344CB8AC3E}">
        <p14:creationId xmlns:p14="http://schemas.microsoft.com/office/powerpoint/2010/main" val="204404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918AE-2A92-C47B-ACAE-2D7B22FB934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9AFD2D7-6372-4FB3-2230-542D436D1418}"/>
              </a:ext>
            </a:extLst>
          </p:cNvPr>
          <p:cNvSpPr>
            <a:spLocks noGrp="1" noRot="1" noChangeAspect="1"/>
          </p:cNvSpPr>
          <p:nvPr>
            <p:ph type="sldImg"/>
          </p:nvPr>
        </p:nvSpPr>
        <p:spPr>
          <a:xfrm>
            <a:off x="422275" y="1241425"/>
            <a:ext cx="5953125" cy="3349625"/>
          </a:xfrm>
        </p:spPr>
      </p:sp>
      <p:sp>
        <p:nvSpPr>
          <p:cNvPr id="3" name="Zástupný symbol pro poznámky 2">
            <a:extLst>
              <a:ext uri="{FF2B5EF4-FFF2-40B4-BE49-F238E27FC236}">
                <a16:creationId xmlns:a16="http://schemas.microsoft.com/office/drawing/2014/main" id="{585098BD-C01C-46A0-105D-E76FA9A239B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D1F5B90-ED29-CF19-6ADA-FF6D70FB9E2D}"/>
              </a:ext>
            </a:extLst>
          </p:cNvPr>
          <p:cNvSpPr>
            <a:spLocks noGrp="1"/>
          </p:cNvSpPr>
          <p:nvPr>
            <p:ph type="sldNum" sz="quarter" idx="10"/>
          </p:nvPr>
        </p:nvSpPr>
        <p:spPr/>
        <p:txBody>
          <a:bodyPr/>
          <a:lstStyle/>
          <a:p>
            <a:fld id="{20703517-A580-4847-A9C8-6A784F030B86}" type="slidenum">
              <a:rPr lang="cs-CZ" smtClean="0"/>
              <a:t>55</a:t>
            </a:fld>
            <a:endParaRPr lang="cs-CZ"/>
          </a:p>
        </p:txBody>
      </p:sp>
    </p:spTree>
    <p:extLst>
      <p:ext uri="{BB962C8B-B14F-4D97-AF65-F5344CB8AC3E}">
        <p14:creationId xmlns:p14="http://schemas.microsoft.com/office/powerpoint/2010/main" val="180996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5505-A0D7-4FB9-E791-C989DF34761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449745E-18B3-A4A4-2744-EE14987ED123}"/>
              </a:ext>
            </a:extLst>
          </p:cNvPr>
          <p:cNvSpPr>
            <a:spLocks noGrp="1" noRot="1" noChangeAspect="1"/>
          </p:cNvSpPr>
          <p:nvPr>
            <p:ph type="sldImg"/>
          </p:nvPr>
        </p:nvSpPr>
        <p:spPr>
          <a:xfrm>
            <a:off x="422275" y="1241425"/>
            <a:ext cx="5953125" cy="3349625"/>
          </a:xfrm>
        </p:spPr>
      </p:sp>
      <p:sp>
        <p:nvSpPr>
          <p:cNvPr id="3" name="Zástupný symbol pro poznámky 2">
            <a:extLst>
              <a:ext uri="{FF2B5EF4-FFF2-40B4-BE49-F238E27FC236}">
                <a16:creationId xmlns:a16="http://schemas.microsoft.com/office/drawing/2014/main" id="{A5241FA0-27CD-E0CA-2050-3E031B2EC6B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DC26520-9CC7-FF20-1A07-071B354FB2AF}"/>
              </a:ext>
            </a:extLst>
          </p:cNvPr>
          <p:cNvSpPr>
            <a:spLocks noGrp="1"/>
          </p:cNvSpPr>
          <p:nvPr>
            <p:ph type="sldNum" sz="quarter" idx="10"/>
          </p:nvPr>
        </p:nvSpPr>
        <p:spPr/>
        <p:txBody>
          <a:bodyPr/>
          <a:lstStyle/>
          <a:p>
            <a:fld id="{20703517-A580-4847-A9C8-6A784F030B86}" type="slidenum">
              <a:rPr lang="cs-CZ" smtClean="0"/>
              <a:t>57</a:t>
            </a:fld>
            <a:endParaRPr lang="cs-CZ"/>
          </a:p>
        </p:txBody>
      </p:sp>
    </p:spTree>
    <p:extLst>
      <p:ext uri="{BB962C8B-B14F-4D97-AF65-F5344CB8AC3E}">
        <p14:creationId xmlns:p14="http://schemas.microsoft.com/office/powerpoint/2010/main" val="142115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B3667FEA-AF9A-64D7-BD32-AE2EEEF67952}"/>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DDB5CDD4-78A5-9F96-E045-EDC425D6629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0B465AC0-B9DB-B5FB-F252-F17AB26CC5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069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FD242FD7-BADC-6359-06EF-C600AE79E3B2}"/>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1E867992-6EBF-FC01-49B5-49EAF81A8A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C2A54854-BD29-4B0A-A77D-3334BA49FC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1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5C6CD91F-7B3A-9063-88A9-4F6B7C8D6F98}"/>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3F4A5D06-4BEA-142F-3966-4A9FBFE9E2D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CFD3F4E5-A39A-1BE5-F512-8D3388EDD6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46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49961914-5A68-7774-19C1-199732796051}"/>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2BFD79A8-8F34-DD0E-425F-39891B109A4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6EA7D93E-8554-CC28-1D29-1967ACEC35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570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rgbClr val="FFD900"/>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288479-C83F-D340-AC78-BAEA2E3FCD6E}"/>
              </a:ext>
            </a:extLst>
          </p:cNvPr>
          <p:cNvSpPr>
            <a:spLocks noGrp="1"/>
          </p:cNvSpPr>
          <p:nvPr>
            <p:ph type="ctrTitle"/>
          </p:nvPr>
        </p:nvSpPr>
        <p:spPr>
          <a:xfrm>
            <a:off x="495300" y="406400"/>
            <a:ext cx="9144000" cy="3022600"/>
          </a:xfrm>
          <a:prstGeom prst="rect">
            <a:avLst/>
          </a:prstGeom>
        </p:spPr>
        <p:txBody>
          <a:bodyPr anchor="t">
            <a:noAutofit/>
          </a:bodyPr>
          <a:lstStyle>
            <a:lvl1pPr algn="l">
              <a:lnSpc>
                <a:spcPct val="80000"/>
              </a:lnSpc>
              <a:defRPr sz="8800" b="1" i="0" spc="50" baseline="0">
                <a:latin typeface="Arial" panose="020B0604020202020204" pitchFamily="34" charset="0"/>
              </a:defRPr>
            </a:lvl1pPr>
          </a:lstStyle>
          <a:p>
            <a:r>
              <a:rPr lang="cs-CZ"/>
              <a:t>Kliknutím lze upravit styl.</a:t>
            </a:r>
            <a:endParaRPr lang="cs-CZ" dirty="0"/>
          </a:p>
        </p:txBody>
      </p:sp>
      <p:sp>
        <p:nvSpPr>
          <p:cNvPr id="3" name="Podnadpis 2">
            <a:extLst>
              <a:ext uri="{FF2B5EF4-FFF2-40B4-BE49-F238E27FC236}">
                <a16:creationId xmlns:a16="http://schemas.microsoft.com/office/drawing/2014/main" id="{66B8C09E-EFCA-AB4C-BA83-68F103555CEF}"/>
              </a:ext>
            </a:extLst>
          </p:cNvPr>
          <p:cNvSpPr>
            <a:spLocks noGrp="1"/>
          </p:cNvSpPr>
          <p:nvPr>
            <p:ph type="subTitle" idx="1"/>
          </p:nvPr>
        </p:nvSpPr>
        <p:spPr>
          <a:xfrm>
            <a:off x="495300" y="3429000"/>
            <a:ext cx="9144000" cy="1655762"/>
          </a:xfrm>
          <a:prstGeom prst="rect">
            <a:avLst/>
          </a:prstGeom>
        </p:spPr>
        <p:txBody>
          <a:bodyPr/>
          <a:lstStyle>
            <a:lvl1pPr marL="0" indent="0" algn="l">
              <a:buNone/>
              <a:defRPr sz="24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9" name="Obrázek 8">
            <a:extLst>
              <a:ext uri="{FF2B5EF4-FFF2-40B4-BE49-F238E27FC236}">
                <a16:creationId xmlns:a16="http://schemas.microsoft.com/office/drawing/2014/main" id="{9E9F0EB4-8389-0C47-86B2-1847372CE24D}"/>
              </a:ext>
            </a:extLst>
          </p:cNvPr>
          <p:cNvPicPr>
            <a:picLocks noChangeAspect="1"/>
          </p:cNvPicPr>
          <p:nvPr/>
        </p:nvPicPr>
        <p:blipFill>
          <a:blip r:embed="rId2"/>
          <a:stretch>
            <a:fillRect/>
          </a:stretch>
        </p:blipFill>
        <p:spPr>
          <a:xfrm>
            <a:off x="8707437" y="5509395"/>
            <a:ext cx="3042271" cy="883240"/>
          </a:xfrm>
          <a:prstGeom prst="rect">
            <a:avLst/>
          </a:prstGeom>
        </p:spPr>
      </p:pic>
    </p:spTree>
    <p:extLst>
      <p:ext uri="{BB962C8B-B14F-4D97-AF65-F5344CB8AC3E}">
        <p14:creationId xmlns:p14="http://schemas.microsoft.com/office/powerpoint/2010/main" val="88696185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dpis a svislý text">
    <p:spTree>
      <p:nvGrpSpPr>
        <p:cNvPr id="1" name=""/>
        <p:cNvGrpSpPr/>
        <p:nvPr/>
      </p:nvGrpSpPr>
      <p:grpSpPr>
        <a:xfrm>
          <a:off x="0" y="0"/>
          <a:ext cx="0" cy="0"/>
          <a:chOff x="0" y="0"/>
          <a:chExt cx="0" cy="0"/>
        </a:xfrm>
      </p:grpSpPr>
      <p:sp>
        <p:nvSpPr>
          <p:cNvPr id="3" name="Zástupný symbol pro svislý text 2">
            <a:extLst>
              <a:ext uri="{FF2B5EF4-FFF2-40B4-BE49-F238E27FC236}">
                <a16:creationId xmlns:a16="http://schemas.microsoft.com/office/drawing/2014/main" id="{8CA75BC3-4017-C342-A2A7-3958F6DBCB60}"/>
              </a:ext>
            </a:extLst>
          </p:cNvPr>
          <p:cNvSpPr>
            <a:spLocks noGrp="1"/>
          </p:cNvSpPr>
          <p:nvPr>
            <p:ph type="body" orient="vert" idx="1"/>
          </p:nvPr>
        </p:nvSpPr>
        <p:spPr>
          <a:xfrm>
            <a:off x="838200" y="1825625"/>
            <a:ext cx="10515600" cy="4351338"/>
          </a:xfrm>
          <a:prstGeom prst="rect">
            <a:avLst/>
          </a:prstGeo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19803EF-32E5-1145-A509-F7994F4EDF71}"/>
              </a:ext>
            </a:extLst>
          </p:cNvPr>
          <p:cNvSpPr>
            <a:spLocks noGrp="1"/>
          </p:cNvSpPr>
          <p:nvPr>
            <p:ph type="dt" sz="half" idx="10"/>
          </p:nvPr>
        </p:nvSpPr>
        <p:spPr>
          <a:xfrm>
            <a:off x="838200" y="6356350"/>
            <a:ext cx="2743200" cy="365125"/>
          </a:xfrm>
          <a:prstGeom prst="rect">
            <a:avLst/>
          </a:prstGeom>
        </p:spPr>
        <p:txBody>
          <a:bodyPr/>
          <a:lstStyle/>
          <a:p>
            <a:fld id="{18A2481B-5154-415F-B752-558547769AA3}" type="datetimeFigureOut">
              <a:rPr lang="cs-CZ" smtClean="0"/>
              <a:pPr/>
              <a:t>29.10.2025</a:t>
            </a:fld>
            <a:endParaRPr lang="cs-CZ"/>
          </a:p>
        </p:txBody>
      </p:sp>
      <p:sp>
        <p:nvSpPr>
          <p:cNvPr id="5" name="Zástupný symbol pro zápatí 4">
            <a:extLst>
              <a:ext uri="{FF2B5EF4-FFF2-40B4-BE49-F238E27FC236}">
                <a16:creationId xmlns:a16="http://schemas.microsoft.com/office/drawing/2014/main" id="{E4D0D550-6A80-2244-AA4F-0A3275A4AF59}"/>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a:extLst>
              <a:ext uri="{FF2B5EF4-FFF2-40B4-BE49-F238E27FC236}">
                <a16:creationId xmlns:a16="http://schemas.microsoft.com/office/drawing/2014/main" id="{25F316BE-2998-1E4A-83A9-D9050107CAF2}"/>
              </a:ext>
            </a:extLst>
          </p:cNvPr>
          <p:cNvSpPr>
            <a:spLocks noGrp="1"/>
          </p:cNvSpPr>
          <p:nvPr>
            <p:ph type="sldNum" sz="quarter" idx="12"/>
          </p:nvPr>
        </p:nvSpPr>
        <p:spPr>
          <a:xfrm>
            <a:off x="8610600" y="6356350"/>
            <a:ext cx="2743200" cy="365125"/>
          </a:xfrm>
          <a:prstGeom prst="rect">
            <a:avLst/>
          </a:prstGeom>
        </p:spPr>
        <p:txBody>
          <a:bodyPr/>
          <a:lstStyle/>
          <a:p>
            <a:fld id="{20264769-77EF-4CD0-90DE-F7D7F2D423C4}" type="slidenum">
              <a:rPr lang="cs-CZ" smtClean="0"/>
              <a:pPr/>
              <a:t>‹#›</a:t>
            </a:fld>
            <a:endParaRPr lang="cs-CZ"/>
          </a:p>
        </p:txBody>
      </p:sp>
      <p:sp>
        <p:nvSpPr>
          <p:cNvPr id="7" name="Obdélník 6">
            <a:extLst>
              <a:ext uri="{FF2B5EF4-FFF2-40B4-BE49-F238E27FC236}">
                <a16:creationId xmlns:a16="http://schemas.microsoft.com/office/drawing/2014/main" id="{662E07EA-F260-7549-976E-B5A77B1A6F8B}"/>
              </a:ext>
            </a:extLst>
          </p:cNvPr>
          <p:cNvSpPr/>
          <p:nvPr/>
        </p:nvSpPr>
        <p:spPr>
          <a:xfrm>
            <a:off x="0" y="0"/>
            <a:ext cx="12192000" cy="131196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Nadpis 1">
            <a:extLst>
              <a:ext uri="{FF2B5EF4-FFF2-40B4-BE49-F238E27FC236}">
                <a16:creationId xmlns:a16="http://schemas.microsoft.com/office/drawing/2014/main" id="{38936CAC-5922-E64E-B61E-0EBB8C2FF15B}"/>
              </a:ext>
            </a:extLst>
          </p:cNvPr>
          <p:cNvSpPr>
            <a:spLocks noGrp="1"/>
          </p:cNvSpPr>
          <p:nvPr>
            <p:ph type="title" hasCustomPrompt="1"/>
          </p:nvPr>
        </p:nvSpPr>
        <p:spPr>
          <a:xfrm>
            <a:off x="422026" y="367388"/>
            <a:ext cx="11264900" cy="931325"/>
          </a:xfrm>
          <a:prstGeom prst="rect">
            <a:avLst/>
          </a:prstGeom>
        </p:spPr>
        <p:txBody>
          <a:bodyPr anchor="t">
            <a:normAutofit/>
          </a:bodyPr>
          <a:lstStyle>
            <a:lvl1pPr>
              <a:defRPr b="1" i="0">
                <a:latin typeface="Arial Black" panose="020B0A04020102020204" pitchFamily="34" charset="0"/>
              </a:defRPr>
            </a:lvl1pPr>
          </a:lstStyle>
          <a:p>
            <a:r>
              <a:rPr lang="cs-CZ" sz="4000" dirty="0"/>
              <a:t>Nadpis</a:t>
            </a:r>
          </a:p>
        </p:txBody>
      </p:sp>
    </p:spTree>
    <p:extLst>
      <p:ext uri="{BB962C8B-B14F-4D97-AF65-F5344CB8AC3E}">
        <p14:creationId xmlns:p14="http://schemas.microsoft.com/office/powerpoint/2010/main" val="22964074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áverečný slide">
    <p:bg>
      <p:bgPr>
        <a:solidFill>
          <a:srgbClr val="FFD900"/>
        </a:solidFill>
        <a:effectLst/>
      </p:bgPr>
    </p:bg>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5CC4AAD7-5472-9243-9B53-33AAA4C37C18}"/>
              </a:ext>
            </a:extLst>
          </p:cNvPr>
          <p:cNvSpPr>
            <a:spLocks noGrp="1"/>
          </p:cNvSpPr>
          <p:nvPr>
            <p:ph type="ctrTitle" hasCustomPrompt="1"/>
          </p:nvPr>
        </p:nvSpPr>
        <p:spPr>
          <a:xfrm>
            <a:off x="495300" y="406400"/>
            <a:ext cx="9144000" cy="3022600"/>
          </a:xfrm>
          <a:prstGeom prst="rect">
            <a:avLst/>
          </a:prstGeom>
          <a:noFill/>
        </p:spPr>
        <p:txBody>
          <a:bodyPr anchor="t">
            <a:noAutofit/>
          </a:bodyPr>
          <a:lstStyle>
            <a:lvl1pPr algn="l">
              <a:lnSpc>
                <a:spcPct val="70000"/>
              </a:lnSpc>
              <a:defRPr sz="9600" b="1" i="0" spc="50" baseline="0">
                <a:latin typeface="Arial" panose="020B0604020202020204" pitchFamily="34" charset="0"/>
              </a:defRPr>
            </a:lvl1pPr>
          </a:lstStyle>
          <a:p>
            <a:r>
              <a:rPr lang="cs-CZ" dirty="0"/>
              <a:t>Děkujeme</a:t>
            </a:r>
            <a:br>
              <a:rPr lang="cs-CZ" dirty="0"/>
            </a:br>
            <a:r>
              <a:rPr lang="cs-CZ" dirty="0"/>
              <a:t>za pozornost</a:t>
            </a:r>
          </a:p>
        </p:txBody>
      </p:sp>
      <p:sp>
        <p:nvSpPr>
          <p:cNvPr id="8" name="Podnadpis 2">
            <a:extLst>
              <a:ext uri="{FF2B5EF4-FFF2-40B4-BE49-F238E27FC236}">
                <a16:creationId xmlns:a16="http://schemas.microsoft.com/office/drawing/2014/main" id="{AAF84FE4-A791-154D-8D89-7AE14B2F073F}"/>
              </a:ext>
            </a:extLst>
          </p:cNvPr>
          <p:cNvSpPr>
            <a:spLocks noGrp="1"/>
          </p:cNvSpPr>
          <p:nvPr>
            <p:ph type="subTitle" idx="1" hasCustomPrompt="1"/>
          </p:nvPr>
        </p:nvSpPr>
        <p:spPr>
          <a:xfrm>
            <a:off x="495300" y="4736873"/>
            <a:ext cx="9144000" cy="1655762"/>
          </a:xfrm>
          <a:prstGeom prst="rect">
            <a:avLst/>
          </a:prstGeom>
          <a:noFill/>
        </p:spPr>
        <p:txBody>
          <a:bodyPr anchor="b"/>
          <a:lstStyle>
            <a:lvl1pPr marL="0" indent="0" algn="l">
              <a:lnSpc>
                <a:spcPct val="60000"/>
              </a:lnSpc>
              <a:buNone/>
              <a:defRPr sz="24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Krajský úřad ZK</a:t>
            </a:r>
          </a:p>
          <a:p>
            <a:r>
              <a:rPr lang="cs-CZ" dirty="0"/>
              <a:t>Třída Tomáše Bati 21</a:t>
            </a:r>
          </a:p>
          <a:p>
            <a:r>
              <a:rPr lang="cs-CZ" dirty="0"/>
              <a:t>Zlín 761 90</a:t>
            </a:r>
          </a:p>
        </p:txBody>
      </p:sp>
      <p:pic>
        <p:nvPicPr>
          <p:cNvPr id="9" name="Obrázek 8">
            <a:extLst>
              <a:ext uri="{FF2B5EF4-FFF2-40B4-BE49-F238E27FC236}">
                <a16:creationId xmlns:a16="http://schemas.microsoft.com/office/drawing/2014/main" id="{E34A837E-901A-C645-93E3-46FC598A675D}"/>
              </a:ext>
            </a:extLst>
          </p:cNvPr>
          <p:cNvPicPr>
            <a:picLocks noChangeAspect="1"/>
          </p:cNvPicPr>
          <p:nvPr/>
        </p:nvPicPr>
        <p:blipFill>
          <a:blip r:embed="rId2"/>
          <a:stretch>
            <a:fillRect/>
          </a:stretch>
        </p:blipFill>
        <p:spPr>
          <a:xfrm>
            <a:off x="8707437" y="5509395"/>
            <a:ext cx="3042271" cy="883240"/>
          </a:xfrm>
          <a:prstGeom prst="rect">
            <a:avLst/>
          </a:prstGeom>
          <a:noFill/>
        </p:spPr>
      </p:pic>
    </p:spTree>
    <p:extLst>
      <p:ext uri="{BB962C8B-B14F-4D97-AF65-F5344CB8AC3E}">
        <p14:creationId xmlns:p14="http://schemas.microsoft.com/office/powerpoint/2010/main" val="43208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12" name="Obdélník 11">
            <a:extLst>
              <a:ext uri="{FF2B5EF4-FFF2-40B4-BE49-F238E27FC236}">
                <a16:creationId xmlns:a16="http://schemas.microsoft.com/office/drawing/2014/main" id="{A8EB467B-1B72-0844-8B4A-9B97214D320E}"/>
              </a:ext>
            </a:extLst>
          </p:cNvPr>
          <p:cNvSpPr/>
          <p:nvPr/>
        </p:nvSpPr>
        <p:spPr>
          <a:xfrm>
            <a:off x="0" y="0"/>
            <a:ext cx="12192000" cy="131196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obsah 2">
            <a:extLst>
              <a:ext uri="{FF2B5EF4-FFF2-40B4-BE49-F238E27FC236}">
                <a16:creationId xmlns:a16="http://schemas.microsoft.com/office/drawing/2014/main" id="{0CED2B99-8320-C74A-A004-6A87A98F4461}"/>
              </a:ext>
            </a:extLst>
          </p:cNvPr>
          <p:cNvSpPr>
            <a:spLocks noGrp="1"/>
          </p:cNvSpPr>
          <p:nvPr>
            <p:ph idx="1"/>
          </p:nvPr>
        </p:nvSpPr>
        <p:spPr>
          <a:xfrm>
            <a:off x="422026" y="1679353"/>
            <a:ext cx="11264900" cy="4600272"/>
          </a:xfrm>
          <a:prstGeom prst="rect">
            <a:avLst/>
          </a:prstGeom>
        </p:spPr>
        <p:txBody>
          <a:bodyPr/>
          <a:lstStyle>
            <a:lvl1pPr marL="228600" indent="-228600">
              <a:buFont typeface="Wingdings" pitchFamily="2" charset="2"/>
              <a:buChar char="§"/>
              <a:defRPr>
                <a:latin typeface="Arial" panose="020B0604020202020204" pitchFamily="34" charset="0"/>
              </a:defRPr>
            </a:lvl1pPr>
            <a:lvl2pPr marL="685800" indent="-228600">
              <a:buFont typeface="Wingdings" pitchFamily="2" charset="2"/>
              <a:buChar char="§"/>
              <a:defRPr>
                <a:latin typeface="Arial" panose="020B0604020202020204" pitchFamily="34" charset="0"/>
              </a:defRPr>
            </a:lvl2pPr>
            <a:lvl3pPr marL="1143000" indent="-228600">
              <a:buFont typeface="Wingdings" pitchFamily="2" charset="2"/>
              <a:buChar char="§"/>
              <a:defRPr>
                <a:latin typeface="Arial" panose="020B0604020202020204" pitchFamily="34" charset="0"/>
              </a:defRPr>
            </a:lvl3pPr>
            <a:lvl4pPr marL="1600200" indent="-228600">
              <a:buFont typeface="Wingdings" pitchFamily="2" charset="2"/>
              <a:buChar char="§"/>
              <a:defRPr>
                <a:latin typeface="Arial" panose="020B0604020202020204" pitchFamily="34" charset="0"/>
              </a:defRPr>
            </a:lvl4pPr>
            <a:lvl5pPr marL="2057400" indent="-228600">
              <a:buFont typeface="Wingdings" pitchFamily="2" charset="2"/>
              <a:buChar char="§"/>
              <a:defRPr>
                <a:latin typeface="Arial" panose="020B0604020202020204" pitchFamily="34" charset="0"/>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a:extLst>
              <a:ext uri="{FF2B5EF4-FFF2-40B4-BE49-F238E27FC236}">
                <a16:creationId xmlns:a16="http://schemas.microsoft.com/office/drawing/2014/main" id="{A516D43F-5937-FB4B-BEE5-73342504779B}"/>
              </a:ext>
            </a:extLst>
          </p:cNvPr>
          <p:cNvSpPr>
            <a:spLocks noGrp="1"/>
          </p:cNvSpPr>
          <p:nvPr>
            <p:ph type="dt" sz="half" idx="10"/>
          </p:nvPr>
        </p:nvSpPr>
        <p:spPr>
          <a:xfrm>
            <a:off x="422026" y="6111875"/>
            <a:ext cx="2743200" cy="365125"/>
          </a:xfrm>
          <a:prstGeom prst="rect">
            <a:avLst/>
          </a:prstGeom>
        </p:spPr>
        <p:txBody>
          <a:bodyPr anchor="b"/>
          <a:lstStyle>
            <a:lvl1pPr>
              <a:defRPr b="0" i="0">
                <a:solidFill>
                  <a:schemeClr val="tx1"/>
                </a:solidFill>
                <a:latin typeface="Arial" panose="020B0604020202020204" pitchFamily="34" charset="0"/>
              </a:defRPr>
            </a:lvl1pPr>
          </a:lstStyle>
          <a:p>
            <a:fld id="{18A2481B-5154-415F-B752-558547769AA3}" type="datetimeFigureOut">
              <a:rPr lang="cs-CZ" smtClean="0"/>
              <a:pPr/>
              <a:t>29.10.2025</a:t>
            </a:fld>
            <a:endParaRPr lang="cs-CZ"/>
          </a:p>
        </p:txBody>
      </p:sp>
      <p:sp>
        <p:nvSpPr>
          <p:cNvPr id="5" name="Zástupný symbol pro zápatí 4">
            <a:extLst>
              <a:ext uri="{FF2B5EF4-FFF2-40B4-BE49-F238E27FC236}">
                <a16:creationId xmlns:a16="http://schemas.microsoft.com/office/drawing/2014/main" id="{0E6DB1C5-5CB2-4642-83AF-2F13EDC3DBF8}"/>
              </a:ext>
            </a:extLst>
          </p:cNvPr>
          <p:cNvSpPr>
            <a:spLocks noGrp="1"/>
          </p:cNvSpPr>
          <p:nvPr>
            <p:ph type="ftr" sz="quarter" idx="11"/>
          </p:nvPr>
        </p:nvSpPr>
        <p:spPr>
          <a:xfrm>
            <a:off x="4038600" y="6102600"/>
            <a:ext cx="4114800" cy="365125"/>
          </a:xfrm>
          <a:prstGeom prst="rect">
            <a:avLst/>
          </a:prstGeom>
        </p:spPr>
        <p:txBody>
          <a:bodyPr anchor="b"/>
          <a:lstStyle>
            <a:lvl1pPr>
              <a:defRPr b="0" i="0">
                <a:solidFill>
                  <a:schemeClr val="tx1"/>
                </a:solidFill>
                <a:latin typeface="Arial" panose="020B0604020202020204" pitchFamily="34" charset="0"/>
              </a:defRPr>
            </a:lvl1pPr>
          </a:lstStyle>
          <a:p>
            <a:endParaRPr lang="cs-CZ"/>
          </a:p>
        </p:txBody>
      </p:sp>
      <p:sp>
        <p:nvSpPr>
          <p:cNvPr id="6" name="Zástupný symbol pro číslo snímku 5">
            <a:extLst>
              <a:ext uri="{FF2B5EF4-FFF2-40B4-BE49-F238E27FC236}">
                <a16:creationId xmlns:a16="http://schemas.microsoft.com/office/drawing/2014/main" id="{43B7E0B1-A765-BD4B-88A5-DD684EA5E1C2}"/>
              </a:ext>
            </a:extLst>
          </p:cNvPr>
          <p:cNvSpPr>
            <a:spLocks noGrp="1"/>
          </p:cNvSpPr>
          <p:nvPr>
            <p:ph type="sldNum" sz="quarter" idx="12"/>
          </p:nvPr>
        </p:nvSpPr>
        <p:spPr>
          <a:xfrm>
            <a:off x="9042400" y="5951387"/>
            <a:ext cx="2743200" cy="525613"/>
          </a:xfrm>
          <a:prstGeom prst="rect">
            <a:avLst/>
          </a:prstGeom>
        </p:spPr>
        <p:txBody>
          <a:bodyPr anchor="b"/>
          <a:lstStyle>
            <a:lvl1pPr>
              <a:defRPr sz="4000" b="0" i="1">
                <a:solidFill>
                  <a:schemeClr val="tx1"/>
                </a:solidFill>
                <a:latin typeface="Arial" panose="020B0604020202020204" pitchFamily="34" charset="0"/>
              </a:defRPr>
            </a:lvl1pPr>
          </a:lstStyle>
          <a:p>
            <a:fld id="{20264769-77EF-4CD0-90DE-F7D7F2D423C4}" type="slidenum">
              <a:rPr lang="cs-CZ" smtClean="0"/>
              <a:pPr/>
              <a:t>‹#›</a:t>
            </a:fld>
            <a:endParaRPr lang="cs-CZ"/>
          </a:p>
        </p:txBody>
      </p:sp>
      <p:sp>
        <p:nvSpPr>
          <p:cNvPr id="9" name="Nadpis 1">
            <a:extLst>
              <a:ext uri="{FF2B5EF4-FFF2-40B4-BE49-F238E27FC236}">
                <a16:creationId xmlns:a16="http://schemas.microsoft.com/office/drawing/2014/main" id="{B0A28088-5B5E-0D49-8009-650A01CA5588}"/>
              </a:ext>
            </a:extLst>
          </p:cNvPr>
          <p:cNvSpPr>
            <a:spLocks noGrp="1"/>
          </p:cNvSpPr>
          <p:nvPr>
            <p:ph type="title" hasCustomPrompt="1"/>
          </p:nvPr>
        </p:nvSpPr>
        <p:spPr>
          <a:xfrm>
            <a:off x="422026" y="367388"/>
            <a:ext cx="11264900" cy="931325"/>
          </a:xfrm>
          <a:prstGeom prst="rect">
            <a:avLst/>
          </a:prstGeom>
        </p:spPr>
        <p:txBody>
          <a:bodyPr anchor="t">
            <a:normAutofit/>
          </a:bodyPr>
          <a:lstStyle>
            <a:lvl1pPr>
              <a:defRPr b="1" i="0">
                <a:latin typeface="Arial Black" panose="020B0A04020102020204" pitchFamily="34" charset="0"/>
              </a:defRPr>
            </a:lvl1pPr>
          </a:lstStyle>
          <a:p>
            <a:r>
              <a:rPr lang="cs-CZ" sz="4000" dirty="0"/>
              <a:t>Nadpis</a:t>
            </a:r>
          </a:p>
        </p:txBody>
      </p:sp>
    </p:spTree>
    <p:extLst>
      <p:ext uri="{BB962C8B-B14F-4D97-AF65-F5344CB8AC3E}">
        <p14:creationId xmlns:p14="http://schemas.microsoft.com/office/powerpoint/2010/main" val="18816082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áhlaví oddílu">
    <p:bg>
      <p:bgPr>
        <a:solidFill>
          <a:srgbClr val="FFD900"/>
        </a:solidFill>
        <a:effectLst/>
      </p:bgPr>
    </p:bg>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A0FF8C54-ADC3-FB41-8FA8-5442DAA0E790}"/>
              </a:ext>
            </a:extLst>
          </p:cNvPr>
          <p:cNvSpPr>
            <a:spLocks noGrp="1"/>
          </p:cNvSpPr>
          <p:nvPr>
            <p:ph type="dt" sz="half" idx="10"/>
          </p:nvPr>
        </p:nvSpPr>
        <p:spPr>
          <a:xfrm>
            <a:off x="495300" y="6356350"/>
            <a:ext cx="2743200" cy="365125"/>
          </a:xfrm>
          <a:prstGeom prst="rect">
            <a:avLst/>
          </a:prstGeom>
        </p:spPr>
        <p:txBody>
          <a:bodyPr/>
          <a:lstStyle/>
          <a:p>
            <a:fld id="{18A2481B-5154-415F-B752-558547769AA3}" type="datetimeFigureOut">
              <a:rPr lang="cs-CZ" smtClean="0"/>
              <a:pPr/>
              <a:t>29.10.2025</a:t>
            </a:fld>
            <a:endParaRPr lang="cs-CZ"/>
          </a:p>
        </p:txBody>
      </p:sp>
      <p:sp>
        <p:nvSpPr>
          <p:cNvPr id="5" name="Zástupný symbol pro zápatí 4">
            <a:extLst>
              <a:ext uri="{FF2B5EF4-FFF2-40B4-BE49-F238E27FC236}">
                <a16:creationId xmlns:a16="http://schemas.microsoft.com/office/drawing/2014/main" id="{4B99A2F4-445F-3B40-9D23-8AB4D4FE04B7}"/>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Nadpis 1">
            <a:extLst>
              <a:ext uri="{FF2B5EF4-FFF2-40B4-BE49-F238E27FC236}">
                <a16:creationId xmlns:a16="http://schemas.microsoft.com/office/drawing/2014/main" id="{2D341A6C-DE7B-3344-BDB9-8EFB1402813B}"/>
              </a:ext>
            </a:extLst>
          </p:cNvPr>
          <p:cNvSpPr>
            <a:spLocks noGrp="1"/>
          </p:cNvSpPr>
          <p:nvPr>
            <p:ph type="ctrTitle"/>
          </p:nvPr>
        </p:nvSpPr>
        <p:spPr>
          <a:xfrm>
            <a:off x="495300" y="406400"/>
            <a:ext cx="5150126" cy="3022600"/>
          </a:xfrm>
          <a:prstGeom prst="rect">
            <a:avLst/>
          </a:prstGeom>
        </p:spPr>
        <p:txBody>
          <a:bodyPr anchor="t">
            <a:noAutofit/>
          </a:bodyPr>
          <a:lstStyle>
            <a:lvl1pPr algn="l">
              <a:lnSpc>
                <a:spcPct val="80000"/>
              </a:lnSpc>
              <a:defRPr sz="7200" b="1" i="0" spc="50" baseline="0">
                <a:latin typeface="Arial" panose="020B0604020202020204" pitchFamily="34" charset="0"/>
              </a:defRPr>
            </a:lvl1pPr>
          </a:lstStyle>
          <a:p>
            <a:r>
              <a:rPr lang="cs-CZ"/>
              <a:t>Kliknutím lze upravit styl.</a:t>
            </a:r>
            <a:endParaRPr lang="cs-CZ" dirty="0"/>
          </a:p>
        </p:txBody>
      </p:sp>
      <p:sp>
        <p:nvSpPr>
          <p:cNvPr id="8" name="Podnadpis 2">
            <a:extLst>
              <a:ext uri="{FF2B5EF4-FFF2-40B4-BE49-F238E27FC236}">
                <a16:creationId xmlns:a16="http://schemas.microsoft.com/office/drawing/2014/main" id="{D7C209FA-AB6E-2841-B554-164C048ED5D5}"/>
              </a:ext>
            </a:extLst>
          </p:cNvPr>
          <p:cNvSpPr>
            <a:spLocks noGrp="1"/>
          </p:cNvSpPr>
          <p:nvPr>
            <p:ph type="subTitle" idx="1"/>
          </p:nvPr>
        </p:nvSpPr>
        <p:spPr>
          <a:xfrm>
            <a:off x="495300" y="4563562"/>
            <a:ext cx="5150126" cy="1655762"/>
          </a:xfrm>
          <a:prstGeom prst="rect">
            <a:avLst/>
          </a:prstGeom>
        </p:spPr>
        <p:txBody>
          <a:bodyPr anchor="b"/>
          <a:lstStyle>
            <a:lvl1pPr marL="0" indent="0" algn="l">
              <a:buNone/>
              <a:defRPr sz="24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
        <p:nvSpPr>
          <p:cNvPr id="10" name="Zástupný obsah 2">
            <a:extLst>
              <a:ext uri="{FF2B5EF4-FFF2-40B4-BE49-F238E27FC236}">
                <a16:creationId xmlns:a16="http://schemas.microsoft.com/office/drawing/2014/main" id="{A9D1F263-5082-D040-8558-9E708E7123C4}"/>
              </a:ext>
            </a:extLst>
          </p:cNvPr>
          <p:cNvSpPr>
            <a:spLocks noGrp="1"/>
          </p:cNvSpPr>
          <p:nvPr>
            <p:ph sz="half" idx="13" hasCustomPrompt="1"/>
          </p:nvPr>
        </p:nvSpPr>
        <p:spPr>
          <a:xfrm>
            <a:off x="6096000" y="580541"/>
            <a:ext cx="5499652" cy="5638783"/>
          </a:xfrm>
          <a:prstGeom prst="rect">
            <a:avLst/>
          </a:prstGeom>
        </p:spPr>
        <p:txBody>
          <a:bodyPr anchor="ctr"/>
          <a:lstStyle>
            <a:lvl1pPr marL="0" indent="0" algn="ctr">
              <a:buFont typeface="Wingdings" pitchFamily="2" charset="2"/>
              <a:buNone/>
              <a:defRPr b="0" i="1">
                <a:latin typeface="Arial" panose="020B0604020202020204" pitchFamily="34" charset="0"/>
              </a:defRPr>
            </a:lvl1pPr>
            <a:lvl2pPr marL="685800" indent="-22860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cs-CZ" b="0" i="1" dirty="0">
                <a:latin typeface="Degular" pitchFamily="82" charset="0"/>
              </a:rPr>
              <a:t>zde vložte fotku</a:t>
            </a:r>
            <a:endParaRPr lang="cs-CZ" dirty="0"/>
          </a:p>
        </p:txBody>
      </p:sp>
    </p:spTree>
    <p:extLst>
      <p:ext uri="{BB962C8B-B14F-4D97-AF65-F5344CB8AC3E}">
        <p14:creationId xmlns:p14="http://schemas.microsoft.com/office/powerpoint/2010/main" val="18379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38301C3-EDD8-8443-9B23-624712369A19}"/>
              </a:ext>
            </a:extLst>
          </p:cNvPr>
          <p:cNvSpPr>
            <a:spLocks noGrp="1"/>
          </p:cNvSpPr>
          <p:nvPr>
            <p:ph sz="half" idx="1"/>
          </p:nvPr>
        </p:nvSpPr>
        <p:spPr>
          <a:xfrm>
            <a:off x="838200" y="1825625"/>
            <a:ext cx="5181600" cy="4351338"/>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1ABF2C62-EAA8-FD46-AB0C-AFB46182D940}"/>
              </a:ext>
            </a:extLst>
          </p:cNvPr>
          <p:cNvSpPr>
            <a:spLocks noGrp="1"/>
          </p:cNvSpPr>
          <p:nvPr>
            <p:ph sz="half" idx="2"/>
          </p:nvPr>
        </p:nvSpPr>
        <p:spPr>
          <a:xfrm>
            <a:off x="6172200" y="1825625"/>
            <a:ext cx="5181600" cy="4351338"/>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1FEBD6D-B94A-4C40-AA98-1C5062D62E12}"/>
              </a:ext>
            </a:extLst>
          </p:cNvPr>
          <p:cNvSpPr>
            <a:spLocks noGrp="1"/>
          </p:cNvSpPr>
          <p:nvPr>
            <p:ph type="dt" sz="half" idx="10"/>
          </p:nvPr>
        </p:nvSpPr>
        <p:spPr>
          <a:xfrm>
            <a:off x="838200" y="6356350"/>
            <a:ext cx="2743200" cy="365125"/>
          </a:xfrm>
          <a:prstGeom prst="rect">
            <a:avLst/>
          </a:prstGeom>
        </p:spPr>
        <p:txBody>
          <a:bodyPr/>
          <a:lstStyle/>
          <a:p>
            <a:fld id="{18A2481B-5154-415F-B752-558547769AA3}" type="datetimeFigureOut">
              <a:rPr lang="cs-CZ" smtClean="0"/>
              <a:pPr/>
              <a:t>29.10.2025</a:t>
            </a:fld>
            <a:endParaRPr lang="cs-CZ"/>
          </a:p>
        </p:txBody>
      </p:sp>
      <p:sp>
        <p:nvSpPr>
          <p:cNvPr id="6" name="Zástupný symbol pro zápatí 5">
            <a:extLst>
              <a:ext uri="{FF2B5EF4-FFF2-40B4-BE49-F238E27FC236}">
                <a16:creationId xmlns:a16="http://schemas.microsoft.com/office/drawing/2014/main" id="{86001B55-F3D8-B245-916B-3D87F5313BEF}"/>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Zástupný symbol pro číslo snímku 6">
            <a:extLst>
              <a:ext uri="{FF2B5EF4-FFF2-40B4-BE49-F238E27FC236}">
                <a16:creationId xmlns:a16="http://schemas.microsoft.com/office/drawing/2014/main" id="{A3B028F9-C99B-2345-BCCE-D5C768B7CA69}"/>
              </a:ext>
            </a:extLst>
          </p:cNvPr>
          <p:cNvSpPr>
            <a:spLocks noGrp="1"/>
          </p:cNvSpPr>
          <p:nvPr>
            <p:ph type="sldNum" sz="quarter" idx="12"/>
          </p:nvPr>
        </p:nvSpPr>
        <p:spPr>
          <a:xfrm>
            <a:off x="8610600" y="6356350"/>
            <a:ext cx="2743200" cy="365125"/>
          </a:xfrm>
          <a:prstGeom prst="rect">
            <a:avLst/>
          </a:prstGeom>
        </p:spPr>
        <p:txBody>
          <a:bodyPr/>
          <a:lstStyle/>
          <a:p>
            <a:fld id="{20264769-77EF-4CD0-90DE-F7D7F2D423C4}" type="slidenum">
              <a:rPr lang="cs-CZ" smtClean="0"/>
              <a:pPr/>
              <a:t>‹#›</a:t>
            </a:fld>
            <a:endParaRPr lang="cs-CZ"/>
          </a:p>
        </p:txBody>
      </p:sp>
      <p:sp>
        <p:nvSpPr>
          <p:cNvPr id="8" name="Obdélník 7">
            <a:extLst>
              <a:ext uri="{FF2B5EF4-FFF2-40B4-BE49-F238E27FC236}">
                <a16:creationId xmlns:a16="http://schemas.microsoft.com/office/drawing/2014/main" id="{1F83C6B9-51BF-354A-813E-1E819CCC41A1}"/>
              </a:ext>
            </a:extLst>
          </p:cNvPr>
          <p:cNvSpPr/>
          <p:nvPr/>
        </p:nvSpPr>
        <p:spPr>
          <a:xfrm>
            <a:off x="0" y="0"/>
            <a:ext cx="12192000" cy="131196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Nadpis 1">
            <a:extLst>
              <a:ext uri="{FF2B5EF4-FFF2-40B4-BE49-F238E27FC236}">
                <a16:creationId xmlns:a16="http://schemas.microsoft.com/office/drawing/2014/main" id="{0A18D240-3BE2-B74D-A516-B0F270362F63}"/>
              </a:ext>
            </a:extLst>
          </p:cNvPr>
          <p:cNvSpPr>
            <a:spLocks noGrp="1"/>
          </p:cNvSpPr>
          <p:nvPr>
            <p:ph type="title" hasCustomPrompt="1"/>
          </p:nvPr>
        </p:nvSpPr>
        <p:spPr>
          <a:xfrm>
            <a:off x="422026" y="367388"/>
            <a:ext cx="11264900" cy="931325"/>
          </a:xfrm>
          <a:prstGeom prst="rect">
            <a:avLst/>
          </a:prstGeom>
        </p:spPr>
        <p:txBody>
          <a:bodyPr anchor="t">
            <a:normAutofit/>
          </a:bodyPr>
          <a:lstStyle>
            <a:lvl1pPr>
              <a:defRPr b="1" i="0">
                <a:latin typeface="Arial Black" panose="020B0A04020102020204" pitchFamily="34" charset="0"/>
              </a:defRPr>
            </a:lvl1pPr>
          </a:lstStyle>
          <a:p>
            <a:r>
              <a:rPr lang="cs-CZ" sz="4000" dirty="0"/>
              <a:t>Nadpis</a:t>
            </a:r>
          </a:p>
        </p:txBody>
      </p:sp>
    </p:spTree>
    <p:extLst>
      <p:ext uri="{BB962C8B-B14F-4D97-AF65-F5344CB8AC3E}">
        <p14:creationId xmlns:p14="http://schemas.microsoft.com/office/powerpoint/2010/main" val="13002127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C960D600-9E1D-644E-955C-AB90DEDEA91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obsah 3">
            <a:extLst>
              <a:ext uri="{FF2B5EF4-FFF2-40B4-BE49-F238E27FC236}">
                <a16:creationId xmlns:a16="http://schemas.microsoft.com/office/drawing/2014/main" id="{72E7F195-0ECA-5B4E-A9CE-6F805D887DFC}"/>
              </a:ext>
            </a:extLst>
          </p:cNvPr>
          <p:cNvSpPr>
            <a:spLocks noGrp="1"/>
          </p:cNvSpPr>
          <p:nvPr>
            <p:ph sz="half" idx="2"/>
          </p:nvPr>
        </p:nvSpPr>
        <p:spPr>
          <a:xfrm>
            <a:off x="839788" y="2505075"/>
            <a:ext cx="5157787" cy="3684588"/>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69F282E-870E-E74D-944D-04EE93DED5E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obsah 5">
            <a:extLst>
              <a:ext uri="{FF2B5EF4-FFF2-40B4-BE49-F238E27FC236}">
                <a16:creationId xmlns:a16="http://schemas.microsoft.com/office/drawing/2014/main" id="{715EF3A7-92DE-084B-987D-EA363959281A}"/>
              </a:ext>
            </a:extLst>
          </p:cNvPr>
          <p:cNvSpPr>
            <a:spLocks noGrp="1"/>
          </p:cNvSpPr>
          <p:nvPr>
            <p:ph sz="quarter" idx="4"/>
          </p:nvPr>
        </p:nvSpPr>
        <p:spPr>
          <a:xfrm>
            <a:off x="6172200" y="2505075"/>
            <a:ext cx="5183188" cy="3684588"/>
          </a:xfrm>
          <a:prstGeom prst="rect">
            <a:avLst/>
          </a:prstGeo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C139B72-6DD2-A340-833A-5DC55CEC54D2}"/>
              </a:ext>
            </a:extLst>
          </p:cNvPr>
          <p:cNvSpPr>
            <a:spLocks noGrp="1"/>
          </p:cNvSpPr>
          <p:nvPr>
            <p:ph type="dt" sz="half" idx="10"/>
          </p:nvPr>
        </p:nvSpPr>
        <p:spPr>
          <a:xfrm>
            <a:off x="838200" y="6356350"/>
            <a:ext cx="2743200" cy="365125"/>
          </a:xfrm>
          <a:prstGeom prst="rect">
            <a:avLst/>
          </a:prstGeom>
        </p:spPr>
        <p:txBody>
          <a:bodyPr/>
          <a:lstStyle/>
          <a:p>
            <a:fld id="{18A2481B-5154-415F-B752-558547769AA3}" type="datetimeFigureOut">
              <a:rPr lang="cs-CZ" smtClean="0"/>
              <a:pPr/>
              <a:t>29.10.2025</a:t>
            </a:fld>
            <a:endParaRPr lang="cs-CZ"/>
          </a:p>
        </p:txBody>
      </p:sp>
      <p:sp>
        <p:nvSpPr>
          <p:cNvPr id="8" name="Zástupný symbol pro zápatí 7">
            <a:extLst>
              <a:ext uri="{FF2B5EF4-FFF2-40B4-BE49-F238E27FC236}">
                <a16:creationId xmlns:a16="http://schemas.microsoft.com/office/drawing/2014/main" id="{4101F343-B190-BE48-9F5D-5B2FD4CDF2C1}"/>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9" name="Zástupný symbol pro číslo snímku 8">
            <a:extLst>
              <a:ext uri="{FF2B5EF4-FFF2-40B4-BE49-F238E27FC236}">
                <a16:creationId xmlns:a16="http://schemas.microsoft.com/office/drawing/2014/main" id="{5E1B4949-59AC-7B49-9256-34E0F63B3182}"/>
              </a:ext>
            </a:extLst>
          </p:cNvPr>
          <p:cNvSpPr>
            <a:spLocks noGrp="1"/>
          </p:cNvSpPr>
          <p:nvPr>
            <p:ph type="sldNum" sz="quarter" idx="12"/>
          </p:nvPr>
        </p:nvSpPr>
        <p:spPr>
          <a:xfrm>
            <a:off x="8610600" y="6356350"/>
            <a:ext cx="2743200" cy="365125"/>
          </a:xfrm>
          <a:prstGeom prst="rect">
            <a:avLst/>
          </a:prstGeom>
        </p:spPr>
        <p:txBody>
          <a:bodyPr/>
          <a:lstStyle/>
          <a:p>
            <a:fld id="{20264769-77EF-4CD0-90DE-F7D7F2D423C4}" type="slidenum">
              <a:rPr lang="cs-CZ" smtClean="0"/>
              <a:pPr/>
              <a:t>‹#›</a:t>
            </a:fld>
            <a:endParaRPr lang="cs-CZ"/>
          </a:p>
        </p:txBody>
      </p:sp>
      <p:sp>
        <p:nvSpPr>
          <p:cNvPr id="10" name="Obdélník 9">
            <a:extLst>
              <a:ext uri="{FF2B5EF4-FFF2-40B4-BE49-F238E27FC236}">
                <a16:creationId xmlns:a16="http://schemas.microsoft.com/office/drawing/2014/main" id="{ECF809C9-6CD1-224D-B38B-D9054EF10F1C}"/>
              </a:ext>
            </a:extLst>
          </p:cNvPr>
          <p:cNvSpPr/>
          <p:nvPr/>
        </p:nvSpPr>
        <p:spPr>
          <a:xfrm>
            <a:off x="0" y="0"/>
            <a:ext cx="12192000" cy="131196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
            <a:extLst>
              <a:ext uri="{FF2B5EF4-FFF2-40B4-BE49-F238E27FC236}">
                <a16:creationId xmlns:a16="http://schemas.microsoft.com/office/drawing/2014/main" id="{D4AA426A-68B9-3C47-AFEB-D3AC3F0BF838}"/>
              </a:ext>
            </a:extLst>
          </p:cNvPr>
          <p:cNvSpPr>
            <a:spLocks noGrp="1"/>
          </p:cNvSpPr>
          <p:nvPr>
            <p:ph type="title" hasCustomPrompt="1"/>
          </p:nvPr>
        </p:nvSpPr>
        <p:spPr>
          <a:xfrm>
            <a:off x="422026" y="367388"/>
            <a:ext cx="11264900" cy="931325"/>
          </a:xfrm>
          <a:prstGeom prst="rect">
            <a:avLst/>
          </a:prstGeom>
        </p:spPr>
        <p:txBody>
          <a:bodyPr anchor="t">
            <a:normAutofit/>
          </a:bodyPr>
          <a:lstStyle>
            <a:lvl1pPr>
              <a:defRPr b="1" i="0">
                <a:latin typeface="Arial Black" panose="020B0A04020102020204" pitchFamily="34" charset="0"/>
              </a:defRPr>
            </a:lvl1pPr>
          </a:lstStyle>
          <a:p>
            <a:r>
              <a:rPr lang="cs-CZ" sz="4000" dirty="0"/>
              <a:t>Nadpis</a:t>
            </a:r>
          </a:p>
        </p:txBody>
      </p:sp>
    </p:spTree>
    <p:extLst>
      <p:ext uri="{BB962C8B-B14F-4D97-AF65-F5344CB8AC3E}">
        <p14:creationId xmlns:p14="http://schemas.microsoft.com/office/powerpoint/2010/main" val="9844716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467392C5-49AE-E548-81A5-FC459F4C3857}"/>
              </a:ext>
            </a:extLst>
          </p:cNvPr>
          <p:cNvSpPr>
            <a:spLocks noGrp="1"/>
          </p:cNvSpPr>
          <p:nvPr>
            <p:ph type="dt" sz="half" idx="10"/>
          </p:nvPr>
        </p:nvSpPr>
        <p:spPr>
          <a:xfrm>
            <a:off x="838200" y="6356350"/>
            <a:ext cx="2743200" cy="365125"/>
          </a:xfrm>
          <a:prstGeom prst="rect">
            <a:avLst/>
          </a:prstGeom>
        </p:spPr>
        <p:txBody>
          <a:bodyPr/>
          <a:lstStyle/>
          <a:p>
            <a:fld id="{18A2481B-5154-415F-B752-558547769AA3}" type="datetimeFigureOut">
              <a:rPr lang="cs-CZ" smtClean="0"/>
              <a:pPr/>
              <a:t>29.10.2025</a:t>
            </a:fld>
            <a:endParaRPr lang="cs-CZ"/>
          </a:p>
        </p:txBody>
      </p:sp>
      <p:sp>
        <p:nvSpPr>
          <p:cNvPr id="4" name="Zástupný symbol pro zápatí 3">
            <a:extLst>
              <a:ext uri="{FF2B5EF4-FFF2-40B4-BE49-F238E27FC236}">
                <a16:creationId xmlns:a16="http://schemas.microsoft.com/office/drawing/2014/main" id="{27EE62BF-0652-CC49-B1C6-740D979D6655}"/>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5" name="Zástupný symbol pro číslo snímku 4">
            <a:extLst>
              <a:ext uri="{FF2B5EF4-FFF2-40B4-BE49-F238E27FC236}">
                <a16:creationId xmlns:a16="http://schemas.microsoft.com/office/drawing/2014/main" id="{A1BE27E5-F9AD-FA40-BB59-77DCC9C5FF10}"/>
              </a:ext>
            </a:extLst>
          </p:cNvPr>
          <p:cNvSpPr>
            <a:spLocks noGrp="1"/>
          </p:cNvSpPr>
          <p:nvPr>
            <p:ph type="sldNum" sz="quarter" idx="12"/>
          </p:nvPr>
        </p:nvSpPr>
        <p:spPr>
          <a:xfrm>
            <a:off x="8610600" y="6356350"/>
            <a:ext cx="2743200" cy="365125"/>
          </a:xfrm>
          <a:prstGeom prst="rect">
            <a:avLst/>
          </a:prstGeom>
        </p:spPr>
        <p:txBody>
          <a:bodyPr/>
          <a:lstStyle/>
          <a:p>
            <a:fld id="{20264769-77EF-4CD0-90DE-F7D7F2D423C4}" type="slidenum">
              <a:rPr lang="cs-CZ" smtClean="0"/>
              <a:pPr/>
              <a:t>‹#›</a:t>
            </a:fld>
            <a:endParaRPr lang="cs-CZ"/>
          </a:p>
        </p:txBody>
      </p:sp>
      <p:sp>
        <p:nvSpPr>
          <p:cNvPr id="6" name="Obdélník 5">
            <a:extLst>
              <a:ext uri="{FF2B5EF4-FFF2-40B4-BE49-F238E27FC236}">
                <a16:creationId xmlns:a16="http://schemas.microsoft.com/office/drawing/2014/main" id="{6B4FD313-B4A8-0A46-A50D-B31C9DA87A8E}"/>
              </a:ext>
            </a:extLst>
          </p:cNvPr>
          <p:cNvSpPr/>
          <p:nvPr/>
        </p:nvSpPr>
        <p:spPr>
          <a:xfrm>
            <a:off x="0" y="0"/>
            <a:ext cx="12192000" cy="131196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Nadpis 1">
            <a:extLst>
              <a:ext uri="{FF2B5EF4-FFF2-40B4-BE49-F238E27FC236}">
                <a16:creationId xmlns:a16="http://schemas.microsoft.com/office/drawing/2014/main" id="{01BCA978-992E-9541-9BE1-4AF26B9D8524}"/>
              </a:ext>
            </a:extLst>
          </p:cNvPr>
          <p:cNvSpPr>
            <a:spLocks noGrp="1"/>
          </p:cNvSpPr>
          <p:nvPr>
            <p:ph type="title" hasCustomPrompt="1"/>
          </p:nvPr>
        </p:nvSpPr>
        <p:spPr>
          <a:xfrm>
            <a:off x="422026" y="367388"/>
            <a:ext cx="11264900" cy="931325"/>
          </a:xfrm>
          <a:prstGeom prst="rect">
            <a:avLst/>
          </a:prstGeom>
        </p:spPr>
        <p:txBody>
          <a:bodyPr anchor="t">
            <a:normAutofit/>
          </a:bodyPr>
          <a:lstStyle>
            <a:lvl1pPr>
              <a:defRPr b="1" i="0">
                <a:latin typeface="Arial Black" panose="020B0A04020102020204" pitchFamily="34" charset="0"/>
              </a:defRPr>
            </a:lvl1pPr>
          </a:lstStyle>
          <a:p>
            <a:r>
              <a:rPr lang="cs-CZ" sz="4000" dirty="0"/>
              <a:t>Nadpis</a:t>
            </a:r>
          </a:p>
        </p:txBody>
      </p:sp>
    </p:spTree>
    <p:extLst>
      <p:ext uri="{BB962C8B-B14F-4D97-AF65-F5344CB8AC3E}">
        <p14:creationId xmlns:p14="http://schemas.microsoft.com/office/powerpoint/2010/main" val="78492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866500E-7FAE-3947-9DAD-FBA5BC7E9567}"/>
              </a:ext>
            </a:extLst>
          </p:cNvPr>
          <p:cNvSpPr>
            <a:spLocks noGrp="1"/>
          </p:cNvSpPr>
          <p:nvPr>
            <p:ph type="dt" sz="half" idx="10"/>
          </p:nvPr>
        </p:nvSpPr>
        <p:spPr>
          <a:xfrm>
            <a:off x="838200" y="6356350"/>
            <a:ext cx="2743200" cy="365125"/>
          </a:xfrm>
          <a:prstGeom prst="rect">
            <a:avLst/>
          </a:prstGeom>
        </p:spPr>
        <p:txBody>
          <a:bodyPr/>
          <a:lstStyle/>
          <a:p>
            <a:fld id="{18A2481B-5154-415F-B752-558547769AA3}" type="datetimeFigureOut">
              <a:rPr lang="cs-CZ" smtClean="0"/>
              <a:pPr/>
              <a:t>29.10.2025</a:t>
            </a:fld>
            <a:endParaRPr lang="cs-CZ"/>
          </a:p>
        </p:txBody>
      </p:sp>
      <p:sp>
        <p:nvSpPr>
          <p:cNvPr id="3" name="Zástupný symbol pro zápatí 2">
            <a:extLst>
              <a:ext uri="{FF2B5EF4-FFF2-40B4-BE49-F238E27FC236}">
                <a16:creationId xmlns:a16="http://schemas.microsoft.com/office/drawing/2014/main" id="{358ACE9A-9F8E-CA4C-B782-EFD36998EECE}"/>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4" name="Zástupný symbol pro číslo snímku 3">
            <a:extLst>
              <a:ext uri="{FF2B5EF4-FFF2-40B4-BE49-F238E27FC236}">
                <a16:creationId xmlns:a16="http://schemas.microsoft.com/office/drawing/2014/main" id="{6A900C6D-9313-3E4C-B392-797DCC38C81E}"/>
              </a:ext>
            </a:extLst>
          </p:cNvPr>
          <p:cNvSpPr>
            <a:spLocks noGrp="1"/>
          </p:cNvSpPr>
          <p:nvPr>
            <p:ph type="sldNum" sz="quarter" idx="12"/>
          </p:nvPr>
        </p:nvSpPr>
        <p:spPr>
          <a:xfrm>
            <a:off x="8610600" y="6356350"/>
            <a:ext cx="2743200" cy="365125"/>
          </a:xfrm>
          <a:prstGeom prst="rect">
            <a:avLst/>
          </a:prstGeom>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0176542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C8F003-A3D3-034D-9720-A29A641DBB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56C9885-78EF-7E49-B9B7-55A0262D40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CB5D9DD-0ECA-C54D-88FB-0C68D8DF3F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430A157-10E2-3A41-9082-3C345EC0316E}"/>
              </a:ext>
            </a:extLst>
          </p:cNvPr>
          <p:cNvSpPr>
            <a:spLocks noGrp="1"/>
          </p:cNvSpPr>
          <p:nvPr>
            <p:ph type="dt" sz="half" idx="10"/>
          </p:nvPr>
        </p:nvSpPr>
        <p:spPr>
          <a:xfrm>
            <a:off x="838200" y="6356350"/>
            <a:ext cx="2743200" cy="365125"/>
          </a:xfrm>
          <a:prstGeom prst="rect">
            <a:avLst/>
          </a:prstGeom>
        </p:spPr>
        <p:txBody>
          <a:bodyPr/>
          <a:lstStyle/>
          <a:p>
            <a:fld id="{18A2481B-5154-415F-B752-558547769AA3}" type="datetimeFigureOut">
              <a:rPr lang="cs-CZ" smtClean="0"/>
              <a:pPr/>
              <a:t>29.10.2025</a:t>
            </a:fld>
            <a:endParaRPr lang="cs-CZ"/>
          </a:p>
        </p:txBody>
      </p:sp>
      <p:sp>
        <p:nvSpPr>
          <p:cNvPr id="6" name="Zástupný symbol pro zápatí 5">
            <a:extLst>
              <a:ext uri="{FF2B5EF4-FFF2-40B4-BE49-F238E27FC236}">
                <a16:creationId xmlns:a16="http://schemas.microsoft.com/office/drawing/2014/main" id="{644CFB0E-3ED7-644D-9D3C-61F36A5F5E34}"/>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Zástupný symbol pro číslo snímku 6">
            <a:extLst>
              <a:ext uri="{FF2B5EF4-FFF2-40B4-BE49-F238E27FC236}">
                <a16:creationId xmlns:a16="http://schemas.microsoft.com/office/drawing/2014/main" id="{B8B83830-1354-2D43-AE7D-380C4FEA2A62}"/>
              </a:ext>
            </a:extLst>
          </p:cNvPr>
          <p:cNvSpPr>
            <a:spLocks noGrp="1"/>
          </p:cNvSpPr>
          <p:nvPr>
            <p:ph type="sldNum" sz="quarter" idx="12"/>
          </p:nvPr>
        </p:nvSpPr>
        <p:spPr>
          <a:xfrm>
            <a:off x="8610600" y="6356350"/>
            <a:ext cx="2743200" cy="365125"/>
          </a:xfrm>
          <a:prstGeom prst="rect">
            <a:avLst/>
          </a:prstGeom>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2535460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46E36E-C6D9-964D-B45E-DBD89DD49C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5845132-64BF-844A-8C4F-0A043DE08D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77262657-9F70-6F44-BA53-3669D8E34FE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FF32EC5D-74A5-B64D-AAF7-CD3ACB694BB9}"/>
              </a:ext>
            </a:extLst>
          </p:cNvPr>
          <p:cNvSpPr>
            <a:spLocks noGrp="1"/>
          </p:cNvSpPr>
          <p:nvPr>
            <p:ph type="dt" sz="half" idx="10"/>
          </p:nvPr>
        </p:nvSpPr>
        <p:spPr>
          <a:xfrm>
            <a:off x="838200" y="6356350"/>
            <a:ext cx="2743200" cy="365125"/>
          </a:xfrm>
          <a:prstGeom prst="rect">
            <a:avLst/>
          </a:prstGeom>
        </p:spPr>
        <p:txBody>
          <a:bodyPr/>
          <a:lstStyle/>
          <a:p>
            <a:fld id="{18A2481B-5154-415F-B752-558547769AA3}" type="datetimeFigureOut">
              <a:rPr lang="cs-CZ" smtClean="0"/>
              <a:pPr/>
              <a:t>29.10.2025</a:t>
            </a:fld>
            <a:endParaRPr lang="cs-CZ"/>
          </a:p>
        </p:txBody>
      </p:sp>
      <p:sp>
        <p:nvSpPr>
          <p:cNvPr id="6" name="Zástupný symbol pro zápatí 5">
            <a:extLst>
              <a:ext uri="{FF2B5EF4-FFF2-40B4-BE49-F238E27FC236}">
                <a16:creationId xmlns:a16="http://schemas.microsoft.com/office/drawing/2014/main" id="{87C7E311-A125-DB47-B7CE-65018DAA4AF2}"/>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Zástupný symbol pro číslo snímku 6">
            <a:extLst>
              <a:ext uri="{FF2B5EF4-FFF2-40B4-BE49-F238E27FC236}">
                <a16:creationId xmlns:a16="http://schemas.microsoft.com/office/drawing/2014/main" id="{F1CC73E3-49F8-B845-AD36-F5386031C1FB}"/>
              </a:ext>
            </a:extLst>
          </p:cNvPr>
          <p:cNvSpPr>
            <a:spLocks noGrp="1"/>
          </p:cNvSpPr>
          <p:nvPr>
            <p:ph type="sldNum" sz="quarter" idx="12"/>
          </p:nvPr>
        </p:nvSpPr>
        <p:spPr>
          <a:xfrm>
            <a:off x="8610600" y="6356350"/>
            <a:ext cx="2743200" cy="365125"/>
          </a:xfrm>
          <a:prstGeom prst="rect">
            <a:avLst/>
          </a:prstGeom>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4347163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8BBF5F4-3DF4-D44B-9838-6CB84E6AA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555FD67A-23F8-3A4C-8A09-6F2FFDD28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33E14E2A-7861-2E4E-AE70-2C50E156B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8A2481B-5154-415F-B752-558547769AA3}" type="datetimeFigureOut">
              <a:rPr lang="cs-CZ" smtClean="0"/>
              <a:pPr/>
              <a:t>29.10.2025</a:t>
            </a:fld>
            <a:endParaRPr lang="cs-CZ"/>
          </a:p>
        </p:txBody>
      </p:sp>
      <p:sp>
        <p:nvSpPr>
          <p:cNvPr id="5" name="Zástupný symbol pro zápatí 4">
            <a:extLst>
              <a:ext uri="{FF2B5EF4-FFF2-40B4-BE49-F238E27FC236}">
                <a16:creationId xmlns:a16="http://schemas.microsoft.com/office/drawing/2014/main" id="{C41FCBC8-96E6-C244-ACD4-C5CE32D24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cs-CZ"/>
          </a:p>
        </p:txBody>
      </p:sp>
      <p:sp>
        <p:nvSpPr>
          <p:cNvPr id="6" name="Zástupný symbol pro číslo snímku 5">
            <a:extLst>
              <a:ext uri="{FF2B5EF4-FFF2-40B4-BE49-F238E27FC236}">
                <a16:creationId xmlns:a16="http://schemas.microsoft.com/office/drawing/2014/main" id="{542C4FB4-DF05-094A-A789-D60084923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264769-77EF-4CD0-90DE-F7D7F2D423C4}" type="slidenum">
              <a:rPr lang="cs-CZ" smtClean="0"/>
              <a:pPr/>
              <a:t>‹#›</a:t>
            </a:fld>
            <a:endParaRPr lang="cs-CZ"/>
          </a:p>
        </p:txBody>
      </p:sp>
    </p:spTree>
    <p:extLst>
      <p:ext uri="{BB962C8B-B14F-4D97-AF65-F5344CB8AC3E}">
        <p14:creationId xmlns:p14="http://schemas.microsoft.com/office/powerpoint/2010/main" val="1429684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zlinskykraj.cz/dotace-zlinskeho-kraj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dotaceeu.cz/cs/evropske-fondy-v-cr/po28/evropska-urov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ZEE4c9agKv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youtu.be/ZEE4c9agKv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youtu.be/ZEE4c9agKv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projektovezamery.cz/"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mmr.gov.cz/cs/evropska-unie/narodni-plan-obnovy/vyzvy-archi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mr.gov.cz/cs/evropska-unie/narodni-plan-obnovy/vyzvy-archiv/5-vyzva-na-financni-podporu-pripravy-projektu-soul"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3.xml.rels><?xml version="1.0" encoding="UTF-8" standalone="yes"?>
<Relationships xmlns="http://schemas.openxmlformats.org/package/2006/relationships"><Relationship Id="rId3" Type="http://schemas.openxmlformats.org/officeDocument/2006/relationships/hyperlink" Target="http://www.zlinskykraj.cz/dotace"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mailto:rsk@kr-zlinsky.cz"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464F62-C66D-7747-AE1D-B98617324826}"/>
              </a:ext>
            </a:extLst>
          </p:cNvPr>
          <p:cNvSpPr>
            <a:spLocks noGrp="1"/>
          </p:cNvSpPr>
          <p:nvPr>
            <p:ph type="ctrTitle"/>
          </p:nvPr>
        </p:nvSpPr>
        <p:spPr>
          <a:xfrm>
            <a:off x="451560" y="410198"/>
            <a:ext cx="10681878" cy="1938682"/>
          </a:xfrm>
        </p:spPr>
        <p:txBody>
          <a:bodyPr anchor="t">
            <a:normAutofit fontScale="90000"/>
          </a:bodyPr>
          <a:lstStyle/>
          <a:p>
            <a:pPr algn="ctr">
              <a:lnSpc>
                <a:spcPct val="120000"/>
              </a:lnSpc>
            </a:pPr>
            <a:r>
              <a:rPr lang="cs-CZ" sz="5400" dirty="0">
                <a:latin typeface="+mj-lt"/>
              </a:rPr>
              <a:t>Pracovní semináře pro starosty a partnery v území Zlínského kraje</a:t>
            </a:r>
            <a:endParaRPr lang="cs-CZ" sz="5400" b="1" spc="50" dirty="0">
              <a:latin typeface="+mj-lt"/>
            </a:endParaRPr>
          </a:p>
        </p:txBody>
      </p:sp>
      <p:sp>
        <p:nvSpPr>
          <p:cNvPr id="3" name="Podnadpis 2">
            <a:extLst>
              <a:ext uri="{FF2B5EF4-FFF2-40B4-BE49-F238E27FC236}">
                <a16:creationId xmlns:a16="http://schemas.microsoft.com/office/drawing/2014/main" id="{A470C84C-FA25-4B48-8EA5-40D03BC15649}"/>
              </a:ext>
            </a:extLst>
          </p:cNvPr>
          <p:cNvSpPr>
            <a:spLocks noGrp="1"/>
          </p:cNvSpPr>
          <p:nvPr>
            <p:ph type="subTitle" idx="1"/>
          </p:nvPr>
        </p:nvSpPr>
        <p:spPr>
          <a:xfrm>
            <a:off x="839416" y="2708920"/>
            <a:ext cx="10801200" cy="2376264"/>
          </a:xfrm>
        </p:spPr>
        <p:txBody>
          <a:bodyPr anchor="t">
            <a:normAutofit/>
          </a:bodyPr>
          <a:lstStyle/>
          <a:p>
            <a:pPr algn="l"/>
            <a:r>
              <a:rPr lang="cs-CZ" altLang="cs-CZ" dirty="0">
                <a:latin typeface="+mj-lt"/>
              </a:rPr>
              <a:t>29. 10. 2025		09.30 hod.		Slavičín – restaurace Záložna</a:t>
            </a:r>
          </a:p>
          <a:p>
            <a:r>
              <a:rPr lang="cs-CZ" altLang="cs-CZ" dirty="0"/>
              <a:t>29. 10. 2025		13.30 hod.		Dolní Němčí – kulturní dům</a:t>
            </a:r>
          </a:p>
          <a:p>
            <a:r>
              <a:rPr lang="cs-CZ" altLang="cs-CZ" dirty="0"/>
              <a:t>30. 10. 2025		08.30 hod.		Lhota u Vsetína – resort Kapka</a:t>
            </a:r>
          </a:p>
          <a:p>
            <a:r>
              <a:rPr lang="cs-CZ" altLang="cs-CZ" dirty="0"/>
              <a:t>31. 10. 2025		10.00 hod.		Morkovice – </a:t>
            </a:r>
            <a:r>
              <a:rPr lang="cs-CZ" altLang="cs-CZ" dirty="0" err="1"/>
              <a:t>Slížany</a:t>
            </a:r>
            <a:r>
              <a:rPr lang="cs-CZ" altLang="cs-CZ" dirty="0"/>
              <a:t> - Sokolovna</a:t>
            </a:r>
          </a:p>
          <a:p>
            <a:pPr algn="l"/>
            <a:endParaRPr lang="cs-CZ" dirty="0">
              <a:latin typeface="+mj-lt"/>
            </a:endParaRPr>
          </a:p>
        </p:txBody>
      </p:sp>
      <p:pic>
        <p:nvPicPr>
          <p:cNvPr id="4" name="Obrázek 3"/>
          <p:cNvPicPr>
            <a:picLocks noChangeAspect="1"/>
          </p:cNvPicPr>
          <p:nvPr/>
        </p:nvPicPr>
        <p:blipFill>
          <a:blip r:embed="rId2"/>
          <a:stretch>
            <a:fillRect/>
          </a:stretch>
        </p:blipFill>
        <p:spPr>
          <a:xfrm>
            <a:off x="839416" y="5503047"/>
            <a:ext cx="5950212" cy="1121383"/>
          </a:xfrm>
          <a:prstGeom prst="rect">
            <a:avLst/>
          </a:prstGeom>
        </p:spPr>
      </p:pic>
    </p:spTree>
    <p:extLst>
      <p:ext uri="{BB962C8B-B14F-4D97-AF65-F5344CB8AC3E}">
        <p14:creationId xmlns:p14="http://schemas.microsoft.com/office/powerpoint/2010/main" val="24966381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04122" y="1351114"/>
            <a:ext cx="11264900" cy="5822302"/>
          </a:xfrm>
        </p:spPr>
        <p:txBody>
          <a:bodyPr>
            <a:noAutofit/>
          </a:bodyPr>
          <a:lstStyle/>
          <a:p>
            <a:pPr marL="742950" lvl="1" indent="-285750">
              <a:buFont typeface="Arial" panose="020B0604020202020204" pitchFamily="34" charset="0"/>
              <a:buChar char="•"/>
            </a:pPr>
            <a:r>
              <a:rPr lang="cs-CZ" sz="1400" dirty="0">
                <a:latin typeface="+mn-lt"/>
              </a:rPr>
              <a:t>RP01   – Podpora vodohospodářské infrastruktury</a:t>
            </a:r>
          </a:p>
          <a:p>
            <a:pPr marL="742950" lvl="1" indent="-285750">
              <a:buFont typeface="Arial" panose="020B0604020202020204" pitchFamily="34" charset="0"/>
              <a:buChar char="•"/>
            </a:pPr>
            <a:r>
              <a:rPr lang="cs-CZ" sz="1400" dirty="0">
                <a:latin typeface="+mn-lt"/>
              </a:rPr>
              <a:t>RP02   – Program na podporu obnovy venkova</a:t>
            </a:r>
          </a:p>
          <a:p>
            <a:pPr marL="742950" lvl="1" indent="-285750">
              <a:buFont typeface="Arial" panose="020B0604020202020204" pitchFamily="34" charset="0"/>
              <a:buChar char="•"/>
            </a:pPr>
            <a:r>
              <a:rPr lang="cs-CZ" sz="1400" dirty="0">
                <a:latin typeface="+mn-lt"/>
              </a:rPr>
              <a:t>RP04   – Podpora ekologických aktivit v kraji</a:t>
            </a:r>
          </a:p>
          <a:p>
            <a:pPr marL="742950" lvl="1" indent="-285750">
              <a:buFont typeface="Arial" panose="020B0604020202020204" pitchFamily="34" charset="0"/>
              <a:buChar char="•"/>
            </a:pPr>
            <a:r>
              <a:rPr lang="cs-CZ" sz="1400" dirty="0">
                <a:latin typeface="+mn-lt"/>
              </a:rPr>
              <a:t>RP06   – Program na podporu akreditovaného dobrovolnictví</a:t>
            </a:r>
          </a:p>
          <a:p>
            <a:pPr marL="742950" lvl="1" indent="-285750">
              <a:buFont typeface="Arial" panose="020B0604020202020204" pitchFamily="34" charset="0"/>
              <a:buChar char="•"/>
            </a:pPr>
            <a:r>
              <a:rPr lang="cs-CZ" sz="1400" dirty="0">
                <a:latin typeface="+mn-lt"/>
              </a:rPr>
              <a:t>RP07   – Program na podporu nestátních neziskových organizací v oblasti prevence rizikových typů chování</a:t>
            </a:r>
          </a:p>
          <a:p>
            <a:pPr marL="742950" lvl="1" indent="-285750">
              <a:buFont typeface="Arial" panose="020B0604020202020204" pitchFamily="34" charset="0"/>
              <a:buChar char="•"/>
            </a:pPr>
            <a:r>
              <a:rPr lang="cs-CZ" sz="1400" dirty="0">
                <a:latin typeface="+mn-lt"/>
              </a:rPr>
              <a:t>RP08   – Podpora včelařství ve Zlínském kraji</a:t>
            </a:r>
          </a:p>
          <a:p>
            <a:pPr marL="742950" lvl="1" indent="-285750">
              <a:buFont typeface="Arial" panose="020B0604020202020204" pitchFamily="34" charset="0"/>
              <a:buChar char="•"/>
            </a:pPr>
            <a:r>
              <a:rPr lang="cs-CZ" sz="1400" dirty="0">
                <a:latin typeface="+mn-lt"/>
              </a:rPr>
              <a:t>RP11   – BESIP Zlínského kraje</a:t>
            </a:r>
          </a:p>
          <a:p>
            <a:pPr marL="742950" lvl="1" indent="-285750">
              <a:buFont typeface="Arial" panose="020B0604020202020204" pitchFamily="34" charset="0"/>
              <a:buChar char="•"/>
            </a:pPr>
            <a:r>
              <a:rPr lang="cs-CZ" sz="1400" dirty="0">
                <a:latin typeface="+mn-lt"/>
              </a:rPr>
              <a:t>RP12   – Dotace pro jednotky sboru dobrovolných hasičů obcí zlínského kraje</a:t>
            </a:r>
          </a:p>
          <a:p>
            <a:pPr marL="742950" lvl="1" indent="-285750">
              <a:buFont typeface="Arial" panose="020B0604020202020204" pitchFamily="34" charset="0"/>
              <a:buChar char="•"/>
            </a:pPr>
            <a:r>
              <a:rPr lang="cs-CZ" sz="1400" dirty="0">
                <a:latin typeface="+mn-lt"/>
              </a:rPr>
              <a:t>RP16   – Stipendijní program pro zdravotnické obory</a:t>
            </a:r>
          </a:p>
          <a:p>
            <a:pPr marL="742950" lvl="1" indent="-285750">
              <a:buFont typeface="Arial" panose="020B0604020202020204" pitchFamily="34" charset="0"/>
              <a:buChar char="•"/>
            </a:pPr>
            <a:r>
              <a:rPr lang="cs-CZ" sz="1400" dirty="0">
                <a:latin typeface="+mn-lt"/>
              </a:rPr>
              <a:t>RP17   – Podpora zmírnění následků sucha v lesích</a:t>
            </a:r>
          </a:p>
          <a:p>
            <a:pPr marL="742950" lvl="1" indent="-285750">
              <a:buFont typeface="Arial" panose="020B0604020202020204" pitchFamily="34" charset="0"/>
              <a:buChar char="•"/>
            </a:pPr>
            <a:r>
              <a:rPr lang="cs-CZ" sz="1400" dirty="0">
                <a:latin typeface="+mn-lt"/>
              </a:rPr>
              <a:t>RP18   – Program na úpravu lyžařských běžeckých tras ve Zlínském kraji</a:t>
            </a:r>
          </a:p>
          <a:p>
            <a:pPr marL="742950" lvl="1" indent="-285750">
              <a:buFont typeface="Arial" panose="020B0604020202020204" pitchFamily="34" charset="0"/>
              <a:buChar char="•"/>
            </a:pPr>
            <a:r>
              <a:rPr lang="cs-CZ" sz="1400" dirty="0">
                <a:latin typeface="+mn-lt"/>
              </a:rPr>
              <a:t>RP19   – Program na podporu škol a školských zařízení v oblasti prevence rizikových typů chování</a:t>
            </a:r>
          </a:p>
          <a:p>
            <a:pPr marL="742950" lvl="1" indent="-285750">
              <a:buFont typeface="Arial" panose="020B0604020202020204" pitchFamily="34" charset="0"/>
              <a:buChar char="•"/>
            </a:pPr>
            <a:r>
              <a:rPr lang="pl-PL" sz="1400">
                <a:latin typeface="+mn-lt"/>
              </a:rPr>
              <a:t>RP24</a:t>
            </a:r>
            <a:r>
              <a:rPr lang="cs-CZ" sz="1400" dirty="0"/>
              <a:t>   – Podpora cestovního ruchu </a:t>
            </a:r>
            <a:endParaRPr lang="pl-PL" sz="1400" dirty="0">
              <a:latin typeface="+mn-lt"/>
            </a:endParaRPr>
          </a:p>
          <a:p>
            <a:pPr marL="742950" lvl="1" indent="-285750">
              <a:buFont typeface="Arial" panose="020B0604020202020204" pitchFamily="34" charset="0"/>
              <a:buChar char="•"/>
            </a:pPr>
            <a:r>
              <a:rPr lang="pl-PL" sz="1400" dirty="0">
                <a:latin typeface="+mn-lt"/>
              </a:rPr>
              <a:t>RP25</a:t>
            </a:r>
            <a:r>
              <a:rPr lang="cs-CZ" sz="1400" dirty="0"/>
              <a:t>   – Obědy do škol ve Zlínském kraji </a:t>
            </a:r>
          </a:p>
          <a:p>
            <a:pPr marL="742950" lvl="1" indent="-285750">
              <a:buFont typeface="Arial" panose="020B0604020202020204" pitchFamily="34" charset="0"/>
              <a:buChar char="•"/>
            </a:pPr>
            <a:r>
              <a:rPr lang="cs-CZ" sz="1400" dirty="0"/>
              <a:t>RP27   </a:t>
            </a:r>
            <a:r>
              <a:rPr lang="cs-CZ" sz="1400" dirty="0">
                <a:latin typeface="+mn-lt"/>
              </a:rPr>
              <a:t>–</a:t>
            </a:r>
            <a:r>
              <a:rPr lang="cs-CZ" sz="1400" dirty="0"/>
              <a:t> Podpora regionální zemědělské, potravinářské a vinařské produkce</a:t>
            </a:r>
          </a:p>
          <a:p>
            <a:pPr marL="742950" lvl="1" indent="-285750">
              <a:buFont typeface="Arial" panose="020B0604020202020204" pitchFamily="34" charset="0"/>
              <a:buChar char="•"/>
            </a:pPr>
            <a:r>
              <a:rPr lang="cs-CZ" sz="1400" dirty="0"/>
              <a:t>RP28   </a:t>
            </a:r>
            <a:r>
              <a:rPr lang="cs-CZ" sz="1400" dirty="0">
                <a:latin typeface="+mn-lt"/>
              </a:rPr>
              <a:t>–</a:t>
            </a:r>
            <a:r>
              <a:rPr lang="cs-CZ" sz="1400" dirty="0"/>
              <a:t> </a:t>
            </a:r>
            <a:r>
              <a:rPr lang="sv-SE" sz="1400" dirty="0"/>
              <a:t>Podpora turistických informačních center ve Zlínském kraji </a:t>
            </a:r>
            <a:endParaRPr lang="cs-CZ" sz="1400" dirty="0"/>
          </a:p>
          <a:p>
            <a:pPr marL="742950" lvl="1" indent="-285750">
              <a:buFont typeface="Arial" panose="020B0604020202020204" pitchFamily="34" charset="0"/>
              <a:buChar char="•"/>
            </a:pPr>
            <a:r>
              <a:rPr lang="cs-CZ" sz="1400" dirty="0"/>
              <a:t>RP29   </a:t>
            </a:r>
            <a:r>
              <a:rPr lang="cs-CZ" sz="1400" dirty="0">
                <a:latin typeface="+mn-lt"/>
              </a:rPr>
              <a:t>– </a:t>
            </a:r>
            <a:r>
              <a:rPr lang="cs-CZ" sz="1400" dirty="0"/>
              <a:t>Rozvoj paliativní péče a ošetřovatelství</a:t>
            </a:r>
          </a:p>
          <a:p>
            <a:pPr marL="742950" lvl="1" indent="-285750">
              <a:buFont typeface="Arial" panose="020B0604020202020204" pitchFamily="34" charset="0"/>
              <a:buChar char="•"/>
            </a:pPr>
            <a:r>
              <a:rPr lang="cs-CZ" sz="1400" dirty="0"/>
              <a:t>RP31   – </a:t>
            </a:r>
            <a:r>
              <a:rPr lang="pl-PL" sz="1400" dirty="0"/>
              <a:t>Technické vybavení pro myslivost a ochranu  mláďat při sklizni jetelotravních porostů</a:t>
            </a:r>
          </a:p>
          <a:p>
            <a:pPr marL="742950" lvl="1" indent="-285750">
              <a:buFont typeface="Arial" panose="020B0604020202020204" pitchFamily="34" charset="0"/>
              <a:buChar char="•"/>
            </a:pPr>
            <a:r>
              <a:rPr lang="cs-CZ" sz="1400" dirty="0"/>
              <a:t>RP33   – </a:t>
            </a:r>
            <a:r>
              <a:rPr lang="pl-PL" sz="1400" dirty="0"/>
              <a:t>Podpora dostupného bydlení</a:t>
            </a:r>
            <a:endParaRPr lang="cs-CZ" sz="1400" dirty="0"/>
          </a:p>
        </p:txBody>
      </p:sp>
      <p:sp>
        <p:nvSpPr>
          <p:cNvPr id="7" name="Nadpis 3">
            <a:extLst>
              <a:ext uri="{FF2B5EF4-FFF2-40B4-BE49-F238E27FC236}">
                <a16:creationId xmlns:a16="http://schemas.microsoft.com/office/drawing/2014/main" id="{3575A335-3030-8953-20AE-160241E31006}"/>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376115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300"/>
                                        <p:tgtEl>
                                          <p:spTgt spid="2">
                                            <p:txEl>
                                              <p:pRg st="0" end="0"/>
                                            </p:txEl>
                                          </p:spTgt>
                                        </p:tgtEl>
                                      </p:cBhvr>
                                    </p:animEffect>
                                  </p:childTnLst>
                                </p:cTn>
                              </p:par>
                            </p:childTnLst>
                          </p:cTn>
                        </p:par>
                        <p:par>
                          <p:cTn id="8" fill="hold">
                            <p:stCondLst>
                              <p:cond delay="3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300"/>
                                        <p:tgtEl>
                                          <p:spTgt spid="2">
                                            <p:txEl>
                                              <p:pRg st="1" end="1"/>
                                            </p:txEl>
                                          </p:spTgt>
                                        </p:tgtEl>
                                      </p:cBhvr>
                                    </p:animEffect>
                                  </p:childTnLst>
                                </p:cTn>
                              </p:par>
                            </p:childTnLst>
                          </p:cTn>
                        </p:par>
                        <p:par>
                          <p:cTn id="12" fill="hold">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300"/>
                                        <p:tgtEl>
                                          <p:spTgt spid="2">
                                            <p:txEl>
                                              <p:pRg st="2" end="2"/>
                                            </p:txEl>
                                          </p:spTgt>
                                        </p:tgtEl>
                                      </p:cBhvr>
                                    </p:animEffect>
                                  </p:childTnLst>
                                </p:cTn>
                              </p:par>
                            </p:childTnLst>
                          </p:cTn>
                        </p:par>
                        <p:par>
                          <p:cTn id="16" fill="hold">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300"/>
                                        <p:tgtEl>
                                          <p:spTgt spid="2">
                                            <p:txEl>
                                              <p:pRg st="3" end="3"/>
                                            </p:txEl>
                                          </p:spTgt>
                                        </p:tgtEl>
                                      </p:cBhvr>
                                    </p:animEffect>
                                  </p:childTnLst>
                                </p:cTn>
                              </p:par>
                            </p:childTnLst>
                          </p:cTn>
                        </p:par>
                        <p:par>
                          <p:cTn id="20" fill="hold">
                            <p:stCondLst>
                              <p:cond delay="1200"/>
                            </p:stCondLst>
                            <p:childTnLst>
                              <p:par>
                                <p:cTn id="21" presetID="22" presetClass="entr" presetSubtype="1"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300"/>
                                        <p:tgtEl>
                                          <p:spTgt spid="2">
                                            <p:txEl>
                                              <p:pRg st="4" end="4"/>
                                            </p:txEl>
                                          </p:spTgt>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300"/>
                                        <p:tgtEl>
                                          <p:spTgt spid="2">
                                            <p:txEl>
                                              <p:pRg st="5" end="5"/>
                                            </p:txEl>
                                          </p:spTgt>
                                        </p:tgtEl>
                                      </p:cBhvr>
                                    </p:animEffect>
                                  </p:childTnLst>
                                </p:cTn>
                              </p:par>
                            </p:childTnLst>
                          </p:cTn>
                        </p:par>
                        <p:par>
                          <p:cTn id="28" fill="hold">
                            <p:stCondLst>
                              <p:cond delay="1800"/>
                            </p:stCondLst>
                            <p:childTnLst>
                              <p:par>
                                <p:cTn id="29" presetID="22" presetClass="entr" presetSubtype="1"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up)">
                                      <p:cBhvr>
                                        <p:cTn id="31" dur="300"/>
                                        <p:tgtEl>
                                          <p:spTgt spid="2">
                                            <p:txEl>
                                              <p:pRg st="6" end="6"/>
                                            </p:txEl>
                                          </p:spTgt>
                                        </p:tgtEl>
                                      </p:cBhvr>
                                    </p:animEffect>
                                  </p:childTnLst>
                                </p:cTn>
                              </p:par>
                            </p:childTnLst>
                          </p:cTn>
                        </p:par>
                        <p:par>
                          <p:cTn id="32" fill="hold">
                            <p:stCondLst>
                              <p:cond delay="2100"/>
                            </p:stCondLst>
                            <p:childTnLst>
                              <p:par>
                                <p:cTn id="33" presetID="22" presetClass="entr" presetSubtype="1"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up)">
                                      <p:cBhvr>
                                        <p:cTn id="35" dur="300"/>
                                        <p:tgtEl>
                                          <p:spTgt spid="2">
                                            <p:txEl>
                                              <p:pRg st="7" end="7"/>
                                            </p:txEl>
                                          </p:spTgt>
                                        </p:tgtEl>
                                      </p:cBhvr>
                                    </p:animEffect>
                                  </p:childTnLst>
                                </p:cTn>
                              </p:par>
                            </p:childTnLst>
                          </p:cTn>
                        </p:par>
                        <p:par>
                          <p:cTn id="36" fill="hold">
                            <p:stCondLst>
                              <p:cond delay="2400"/>
                            </p:stCondLst>
                            <p:childTnLst>
                              <p:par>
                                <p:cTn id="37" presetID="22" presetClass="entr" presetSubtype="1" fill="hold" grpId="0"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up)">
                                      <p:cBhvr>
                                        <p:cTn id="39" dur="300"/>
                                        <p:tgtEl>
                                          <p:spTgt spid="2">
                                            <p:txEl>
                                              <p:pRg st="8" end="8"/>
                                            </p:txEl>
                                          </p:spTgt>
                                        </p:tgtEl>
                                      </p:cBhvr>
                                    </p:animEffect>
                                  </p:childTnLst>
                                </p:cTn>
                              </p:par>
                            </p:childTnLst>
                          </p:cTn>
                        </p:par>
                        <p:par>
                          <p:cTn id="40" fill="hold">
                            <p:stCondLst>
                              <p:cond delay="2700"/>
                            </p:stCondLst>
                            <p:childTnLst>
                              <p:par>
                                <p:cTn id="41" presetID="22" presetClass="entr" presetSubtype="1" fill="hold" grpId="0"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up)">
                                      <p:cBhvr>
                                        <p:cTn id="43" dur="300"/>
                                        <p:tgtEl>
                                          <p:spTgt spid="2">
                                            <p:txEl>
                                              <p:pRg st="9" end="9"/>
                                            </p:txEl>
                                          </p:spTgt>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up)">
                                      <p:cBhvr>
                                        <p:cTn id="47" dur="300"/>
                                        <p:tgtEl>
                                          <p:spTgt spid="2">
                                            <p:txEl>
                                              <p:pRg st="10" end="10"/>
                                            </p:txEl>
                                          </p:spTgt>
                                        </p:tgtEl>
                                      </p:cBhvr>
                                    </p:animEffect>
                                  </p:childTnLst>
                                </p:cTn>
                              </p:par>
                            </p:childTnLst>
                          </p:cTn>
                        </p:par>
                        <p:par>
                          <p:cTn id="48" fill="hold">
                            <p:stCondLst>
                              <p:cond delay="3300"/>
                            </p:stCondLst>
                            <p:childTnLst>
                              <p:par>
                                <p:cTn id="49" presetID="22" presetClass="entr" presetSubtype="1" fill="hold" grpId="0" nodeType="after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Effect transition="in" filter="wipe(up)">
                                      <p:cBhvr>
                                        <p:cTn id="51" dur="300"/>
                                        <p:tgtEl>
                                          <p:spTgt spid="2">
                                            <p:txEl>
                                              <p:pRg st="11" end="11"/>
                                            </p:txEl>
                                          </p:spTgt>
                                        </p:tgtEl>
                                      </p:cBhvr>
                                    </p:animEffect>
                                  </p:childTnLst>
                                </p:cTn>
                              </p:par>
                            </p:childTnLst>
                          </p:cTn>
                        </p:par>
                        <p:par>
                          <p:cTn id="52" fill="hold">
                            <p:stCondLst>
                              <p:cond delay="3600"/>
                            </p:stCondLst>
                            <p:childTnLst>
                              <p:par>
                                <p:cTn id="53" presetID="22" presetClass="entr" presetSubtype="1" fill="hold" grpId="0" nodeType="after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wipe(up)">
                                      <p:cBhvr>
                                        <p:cTn id="55" dur="300"/>
                                        <p:tgtEl>
                                          <p:spTgt spid="2">
                                            <p:txEl>
                                              <p:pRg st="12" end="12"/>
                                            </p:txEl>
                                          </p:spTgt>
                                        </p:tgtEl>
                                      </p:cBhvr>
                                    </p:animEffect>
                                  </p:childTnLst>
                                </p:cTn>
                              </p:par>
                            </p:childTnLst>
                          </p:cTn>
                        </p:par>
                        <p:par>
                          <p:cTn id="56" fill="hold">
                            <p:stCondLst>
                              <p:cond delay="3900"/>
                            </p:stCondLst>
                            <p:childTnLst>
                              <p:par>
                                <p:cTn id="57" presetID="22" presetClass="entr" presetSubtype="1" fill="hold" grpId="0" nodeType="after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Effect transition="in" filter="wipe(up)">
                                      <p:cBhvr>
                                        <p:cTn id="59" dur="300"/>
                                        <p:tgtEl>
                                          <p:spTgt spid="2">
                                            <p:txEl>
                                              <p:pRg st="13" end="13"/>
                                            </p:txEl>
                                          </p:spTgt>
                                        </p:tgtEl>
                                      </p:cBhvr>
                                    </p:animEffect>
                                  </p:childTnLst>
                                </p:cTn>
                              </p:par>
                            </p:childTnLst>
                          </p:cTn>
                        </p:par>
                        <p:par>
                          <p:cTn id="60" fill="hold">
                            <p:stCondLst>
                              <p:cond delay="4200"/>
                            </p:stCondLst>
                            <p:childTnLst>
                              <p:par>
                                <p:cTn id="61" presetID="22" presetClass="entr" presetSubtype="1" fill="hold" grpId="0" nodeType="after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animEffect transition="in" filter="wipe(up)">
                                      <p:cBhvr>
                                        <p:cTn id="63" dur="300"/>
                                        <p:tgtEl>
                                          <p:spTgt spid="2">
                                            <p:txEl>
                                              <p:pRg st="14" end="14"/>
                                            </p:txEl>
                                          </p:spTgt>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animEffect transition="in" filter="wipe(up)">
                                      <p:cBhvr>
                                        <p:cTn id="67" dur="300"/>
                                        <p:tgtEl>
                                          <p:spTgt spid="2">
                                            <p:txEl>
                                              <p:pRg st="15" end="15"/>
                                            </p:txEl>
                                          </p:spTgt>
                                        </p:tgtEl>
                                      </p:cBhvr>
                                    </p:animEffect>
                                  </p:childTnLst>
                                </p:cTn>
                              </p:par>
                            </p:childTnLst>
                          </p:cTn>
                        </p:par>
                        <p:par>
                          <p:cTn id="68" fill="hold">
                            <p:stCondLst>
                              <p:cond delay="4800"/>
                            </p:stCondLst>
                            <p:childTnLst>
                              <p:par>
                                <p:cTn id="69" presetID="22" presetClass="entr" presetSubtype="1" fill="hold" grpId="0" nodeType="after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animEffect transition="in" filter="wipe(up)">
                                      <p:cBhvr>
                                        <p:cTn id="71" dur="300"/>
                                        <p:tgtEl>
                                          <p:spTgt spid="2">
                                            <p:txEl>
                                              <p:pRg st="16" end="16"/>
                                            </p:txEl>
                                          </p:spTgt>
                                        </p:tgtEl>
                                      </p:cBhvr>
                                    </p:animEffect>
                                  </p:childTnLst>
                                </p:cTn>
                              </p:par>
                            </p:childTnLst>
                          </p:cTn>
                        </p:par>
                        <p:par>
                          <p:cTn id="72" fill="hold">
                            <p:stCondLst>
                              <p:cond delay="5100"/>
                            </p:stCondLst>
                            <p:childTnLst>
                              <p:par>
                                <p:cTn id="73" presetID="22" presetClass="entr" presetSubtype="1" fill="hold" grpId="0" nodeType="afterEffect">
                                  <p:stCondLst>
                                    <p:cond delay="0"/>
                                  </p:stCondLst>
                                  <p:childTnLst>
                                    <p:set>
                                      <p:cBhvr>
                                        <p:cTn id="74" dur="1" fill="hold">
                                          <p:stCondLst>
                                            <p:cond delay="0"/>
                                          </p:stCondLst>
                                        </p:cTn>
                                        <p:tgtEl>
                                          <p:spTgt spid="2">
                                            <p:txEl>
                                              <p:pRg st="17" end="17"/>
                                            </p:txEl>
                                          </p:spTgt>
                                        </p:tgtEl>
                                        <p:attrNameLst>
                                          <p:attrName>style.visibility</p:attrName>
                                        </p:attrNameLst>
                                      </p:cBhvr>
                                      <p:to>
                                        <p:strVal val="visible"/>
                                      </p:to>
                                    </p:set>
                                    <p:animEffect transition="in" filter="wipe(up)">
                                      <p:cBhvr>
                                        <p:cTn id="75" dur="300"/>
                                        <p:tgtEl>
                                          <p:spTgt spid="2">
                                            <p:txEl>
                                              <p:pRg st="17" end="17"/>
                                            </p:txEl>
                                          </p:spTgt>
                                        </p:tgtEl>
                                      </p:cBhvr>
                                    </p:animEffect>
                                  </p:childTnLst>
                                </p:cTn>
                              </p:par>
                            </p:childTnLst>
                          </p:cTn>
                        </p:par>
                        <p:par>
                          <p:cTn id="76" fill="hold">
                            <p:stCondLst>
                              <p:cond delay="5400"/>
                            </p:stCondLst>
                            <p:childTnLst>
                              <p:par>
                                <p:cTn id="77" presetID="22" presetClass="entr" presetSubtype="1" fill="hold" grpId="0" nodeType="afterEffect">
                                  <p:stCondLst>
                                    <p:cond delay="0"/>
                                  </p:stCondLst>
                                  <p:childTnLst>
                                    <p:set>
                                      <p:cBhvr>
                                        <p:cTn id="78" dur="1" fill="hold">
                                          <p:stCondLst>
                                            <p:cond delay="0"/>
                                          </p:stCondLst>
                                        </p:cTn>
                                        <p:tgtEl>
                                          <p:spTgt spid="2">
                                            <p:txEl>
                                              <p:pRg st="18" end="18"/>
                                            </p:txEl>
                                          </p:spTgt>
                                        </p:tgtEl>
                                        <p:attrNameLst>
                                          <p:attrName>style.visibility</p:attrName>
                                        </p:attrNameLst>
                                      </p:cBhvr>
                                      <p:to>
                                        <p:strVal val="visible"/>
                                      </p:to>
                                    </p:set>
                                    <p:animEffect transition="in" filter="wipe(up)">
                                      <p:cBhvr>
                                        <p:cTn id="79" dur="3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CF073-0BFB-A06F-B733-7984C922E330}"/>
            </a:ext>
          </a:extLst>
        </p:cNvPr>
        <p:cNvGrpSpPr/>
        <p:nvPr/>
      </p:nvGrpSpPr>
      <p:grpSpPr>
        <a:xfrm>
          <a:off x="0" y="0"/>
          <a:ext cx="0" cy="0"/>
          <a:chOff x="0" y="0"/>
          <a:chExt cx="0" cy="0"/>
        </a:xfrm>
      </p:grpSpPr>
      <p:graphicFrame>
        <p:nvGraphicFramePr>
          <p:cNvPr id="7" name="Tabulka 6">
            <a:extLst>
              <a:ext uri="{FF2B5EF4-FFF2-40B4-BE49-F238E27FC236}">
                <a16:creationId xmlns:a16="http://schemas.microsoft.com/office/drawing/2014/main" id="{3E543265-3177-7E7A-CB93-1D53D42512E4}"/>
              </a:ext>
            </a:extLst>
          </p:cNvPr>
          <p:cNvGraphicFramePr>
            <a:graphicFrameLocks noGrp="1"/>
          </p:cNvGraphicFramePr>
          <p:nvPr/>
        </p:nvGraphicFramePr>
        <p:xfrm>
          <a:off x="432422" y="3129498"/>
          <a:ext cx="11219578" cy="2808000"/>
        </p:xfrm>
        <a:graphic>
          <a:graphicData uri="http://schemas.openxmlformats.org/drawingml/2006/table">
            <a:tbl>
              <a:tblPr/>
              <a:tblGrid>
                <a:gridCol w="571796">
                  <a:extLst>
                    <a:ext uri="{9D8B030D-6E8A-4147-A177-3AD203B41FA5}">
                      <a16:colId xmlns:a16="http://schemas.microsoft.com/office/drawing/2014/main" val="3406279731"/>
                    </a:ext>
                  </a:extLst>
                </a:gridCol>
                <a:gridCol w="3616227">
                  <a:extLst>
                    <a:ext uri="{9D8B030D-6E8A-4147-A177-3AD203B41FA5}">
                      <a16:colId xmlns:a16="http://schemas.microsoft.com/office/drawing/2014/main" val="3752969692"/>
                    </a:ext>
                  </a:extLst>
                </a:gridCol>
                <a:gridCol w="1406311">
                  <a:extLst>
                    <a:ext uri="{9D8B030D-6E8A-4147-A177-3AD203B41FA5}">
                      <a16:colId xmlns:a16="http://schemas.microsoft.com/office/drawing/2014/main" val="3557721894"/>
                    </a:ext>
                  </a:extLst>
                </a:gridCol>
                <a:gridCol w="1406311">
                  <a:extLst>
                    <a:ext uri="{9D8B030D-6E8A-4147-A177-3AD203B41FA5}">
                      <a16:colId xmlns:a16="http://schemas.microsoft.com/office/drawing/2014/main" val="2593653753"/>
                    </a:ext>
                  </a:extLst>
                </a:gridCol>
                <a:gridCol w="1406311">
                  <a:extLst>
                    <a:ext uri="{9D8B030D-6E8A-4147-A177-3AD203B41FA5}">
                      <a16:colId xmlns:a16="http://schemas.microsoft.com/office/drawing/2014/main" val="1660220812"/>
                    </a:ext>
                  </a:extLst>
                </a:gridCol>
                <a:gridCol w="1406311">
                  <a:extLst>
                    <a:ext uri="{9D8B030D-6E8A-4147-A177-3AD203B41FA5}">
                      <a16:colId xmlns:a16="http://schemas.microsoft.com/office/drawing/2014/main" val="1014615774"/>
                    </a:ext>
                  </a:extLst>
                </a:gridCol>
                <a:gridCol w="1406311">
                  <a:extLst>
                    <a:ext uri="{9D8B030D-6E8A-4147-A177-3AD203B41FA5}">
                      <a16:colId xmlns:a16="http://schemas.microsoft.com/office/drawing/2014/main" val="3241882799"/>
                    </a:ext>
                  </a:extLst>
                </a:gridCol>
              </a:tblGrid>
              <a:tr h="216000">
                <a:tc rowSpan="2">
                  <a:txBody>
                    <a:bodyPr/>
                    <a:lstStyle/>
                    <a:p>
                      <a:pPr algn="ctr" fontAlgn="ctr">
                        <a:buNone/>
                      </a:pPr>
                      <a:r>
                        <a:rPr lang="cs-CZ" sz="1200" b="1" i="0" u="none" strike="noStrike" dirty="0">
                          <a:solidFill>
                            <a:schemeClr val="tx1"/>
                          </a:solidFill>
                          <a:effectLst/>
                          <a:latin typeface="Arial" panose="020B0604020202020204" pitchFamily="34" charset="0"/>
                        </a:rPr>
                        <a:t> </a:t>
                      </a:r>
                    </a:p>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rowSpan="2">
                  <a:txBody>
                    <a:bodyPr/>
                    <a:lstStyle/>
                    <a:p>
                      <a:pPr algn="ctr" fontAlgn="ctr">
                        <a:buNone/>
                      </a:pPr>
                      <a:r>
                        <a:rPr lang="cs-CZ" sz="1200" b="1" i="0" u="none" strike="noStrike" dirty="0">
                          <a:solidFill>
                            <a:schemeClr val="tx1"/>
                          </a:solidFill>
                          <a:effectLst/>
                          <a:latin typeface="Arial" panose="020B0604020202020204" pitchFamily="34" charset="0"/>
                        </a:rPr>
                        <a:t>Dotační tituly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gridSpan="5">
                  <a:txBody>
                    <a:bodyPr/>
                    <a:lstStyle/>
                    <a:p>
                      <a:pPr algn="ctr" fontAlgn="ctr">
                        <a:buNone/>
                      </a:pPr>
                      <a:r>
                        <a:rPr lang="cs-CZ" sz="1200" b="1" i="0" u="none" strike="noStrike" dirty="0">
                          <a:solidFill>
                            <a:schemeClr val="tx1"/>
                          </a:solidFill>
                          <a:effectLst/>
                          <a:latin typeface="Arial" panose="020B0604020202020204" pitchFamily="34" charset="0"/>
                        </a:rPr>
                        <a:t>Schválená výše dotace </a:t>
                      </a:r>
                      <a:r>
                        <a:rPr lang="cs-CZ" sz="1200" b="0" i="0" u="none" strike="noStrike" dirty="0">
                          <a:solidFill>
                            <a:schemeClr val="tx1"/>
                          </a:solidFill>
                          <a:effectLst/>
                          <a:latin typeface="Arial" panose="020B0604020202020204" pitchFamily="34" charset="0"/>
                        </a:rPr>
                        <a:t>(Kč)</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extLst>
                  <a:ext uri="{0D108BD9-81ED-4DB2-BD59-A6C34878D82A}">
                    <a16:rowId xmlns:a16="http://schemas.microsoft.com/office/drawing/2014/main" val="4135894058"/>
                  </a:ext>
                </a:extLst>
              </a:tr>
              <a:tr h="216000">
                <a:tc vMerge="1">
                  <a:txBody>
                    <a:bodyPr/>
                    <a:lstStyle/>
                    <a:p>
                      <a:endParaRPr dirty="0"/>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vMerge="1">
                  <a:txBody>
                    <a:bodyPr/>
                    <a:lstStyle/>
                    <a:p>
                      <a:pPr marL="0" algn="ctr" defTabSz="914400" rtl="0" eaLnBrk="1" fontAlgn="ctr" latinLnBrk="0" hangingPunct="1">
                        <a:buNone/>
                      </a:pPr>
                      <a:endParaRPr lang="cs-CZ" sz="1200" b="1" i="0" u="none" strike="noStrike" kern="1200" dirty="0">
                        <a:solidFill>
                          <a:schemeClr val="tx1"/>
                        </a:solidFill>
                        <a:effectLst/>
                        <a:latin typeface="Arial" panose="020B0604020202020204" pitchFamily="34" charset="0"/>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2025</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extLst>
                  <a:ext uri="{0D108BD9-81ED-4DB2-BD59-A6C34878D82A}">
                    <a16:rowId xmlns:a16="http://schemas.microsoft.com/office/drawing/2014/main" val="961172775"/>
                  </a:ext>
                </a:extLst>
              </a:tr>
              <a:tr h="432000">
                <a:tc>
                  <a:txBody>
                    <a:bodyPr/>
                    <a:lstStyle/>
                    <a:p>
                      <a:pPr algn="ctr" fontAlgn="b">
                        <a:buNone/>
                      </a:pPr>
                      <a:r>
                        <a:rPr lang="cs-CZ" sz="1200" b="1" i="0" u="none" strike="noStrike" dirty="0">
                          <a:solidFill>
                            <a:srgbClr val="000000"/>
                          </a:solidFill>
                          <a:effectLst/>
                          <a:latin typeface="Arial" panose="020B0604020202020204" pitchFamily="34" charset="0"/>
                        </a:rPr>
                        <a:t>RP01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cs-CZ" sz="12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31 301 000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30 021 000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36 695 000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53 246 000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123 476 000</a:t>
                      </a:r>
                    </a:p>
                    <a:p>
                      <a:pPr algn="r" fontAlgn="b">
                        <a:buNone/>
                      </a:pPr>
                      <a:r>
                        <a:rPr lang="cs-CZ" sz="1200" b="1" i="0" u="none" strike="noStrike" dirty="0">
                          <a:solidFill>
                            <a:schemeClr val="accent1"/>
                          </a:solidFill>
                          <a:effectLst/>
                          <a:latin typeface="Arial" panose="020B0604020202020204" pitchFamily="34" charset="0"/>
                        </a:rPr>
                        <a:t>+ 45 000 000 NFV</a:t>
                      </a:r>
                    </a:p>
                  </a:txBody>
                  <a:tcPr marL="7620" marR="72000" marT="762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448069"/>
                  </a:ext>
                </a:extLst>
              </a:tr>
              <a:tr h="432000">
                <a:tc>
                  <a:txBody>
                    <a:bodyPr/>
                    <a:lstStyle/>
                    <a:p>
                      <a:pPr algn="ctr" fontAlgn="b">
                        <a:buNone/>
                      </a:pPr>
                      <a:r>
                        <a:rPr lang="cs-CZ" sz="1200" b="0" i="0" u="none" strike="noStrike" dirty="0">
                          <a:solidFill>
                            <a:srgbClr val="000000"/>
                          </a:solidFill>
                          <a:effectLst/>
                          <a:latin typeface="Arial" panose="020B0604020202020204" pitchFamily="34" charset="0"/>
                        </a:rPr>
                        <a:t>DT1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l" fontAlgn="b">
                        <a:spcBef>
                          <a:spcPts val="200"/>
                        </a:spcBef>
                        <a:spcAft>
                          <a:spcPts val="200"/>
                        </a:spcAft>
                        <a:buNone/>
                      </a:pPr>
                      <a:r>
                        <a:rPr lang="cs-CZ" sz="1200" b="0" i="0" u="none" strike="noStrike" dirty="0">
                          <a:solidFill>
                            <a:srgbClr val="000000"/>
                          </a:solidFill>
                          <a:effectLst/>
                          <a:latin typeface="Arial" panose="020B0604020202020204" pitchFamily="34" charset="0"/>
                        </a:rPr>
                        <a:t>Zásobování pitnou vodou, odvedení a čištění odpadních vod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4 698 000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7 282 000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19 671 000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15 719 000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1 472 000</a:t>
                      </a:r>
                    </a:p>
                  </a:txBody>
                  <a:tcPr marL="7620" marR="72000" marT="762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54641559"/>
                  </a:ext>
                </a:extLst>
              </a:tr>
              <a:tr h="648000">
                <a:tc>
                  <a:txBody>
                    <a:bodyPr/>
                    <a:lstStyle/>
                    <a:p>
                      <a:pPr algn="ctr" fontAlgn="b">
                        <a:buNone/>
                      </a:pPr>
                      <a:r>
                        <a:rPr lang="cs-CZ" sz="1200" b="0" i="0" u="none" strike="noStrike">
                          <a:solidFill>
                            <a:srgbClr val="000000"/>
                          </a:solidFill>
                          <a:effectLst/>
                          <a:latin typeface="Arial" panose="020B0604020202020204" pitchFamily="34" charset="0"/>
                        </a:rPr>
                        <a:t>DT2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spcBef>
                          <a:spcPts val="200"/>
                        </a:spcBef>
                        <a:spcAft>
                          <a:spcPts val="200"/>
                        </a:spcAft>
                        <a:buNone/>
                      </a:pPr>
                      <a:r>
                        <a:rPr lang="cs-CZ" sz="1200" b="0" i="0" u="none" strike="noStrike" dirty="0">
                          <a:solidFill>
                            <a:srgbClr val="000000"/>
                          </a:solidFill>
                          <a:effectLst/>
                          <a:latin typeface="Arial" panose="020B0604020202020204" pitchFamily="34" charset="0"/>
                        </a:rPr>
                        <a:t>Spolufinancování projektů vodohospodářské infrastruktury podpořených z jiných </a:t>
                      </a:r>
                      <a:br>
                        <a:rPr lang="cs-CZ" sz="1200" b="0" i="0" u="none" strike="noStrike" dirty="0">
                          <a:solidFill>
                            <a:srgbClr val="000000"/>
                          </a:solidFill>
                          <a:effectLst/>
                          <a:latin typeface="Arial" panose="020B0604020202020204" pitchFamily="34" charset="0"/>
                        </a:rPr>
                      </a:br>
                      <a:r>
                        <a:rPr lang="cs-CZ" sz="1200" b="0" i="0" u="none" strike="noStrike" dirty="0">
                          <a:solidFill>
                            <a:srgbClr val="000000"/>
                          </a:solidFill>
                          <a:effectLst/>
                          <a:latin typeface="Arial" panose="020B0604020202020204" pitchFamily="34" charset="0"/>
                        </a:rPr>
                        <a:t>dotačních zdrojů</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26 603 000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19 804 000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17 024 000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23 132 000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122 004 000</a:t>
                      </a:r>
                    </a:p>
                  </a:txBody>
                  <a:tcPr marL="7620" marR="72000" marT="762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924128427"/>
                  </a:ext>
                </a:extLst>
              </a:tr>
              <a:tr h="432000">
                <a:tc>
                  <a:txBody>
                    <a:bodyPr/>
                    <a:lstStyle/>
                    <a:p>
                      <a:pPr algn="ctr" fontAlgn="b">
                        <a:buNone/>
                      </a:pPr>
                      <a:r>
                        <a:rPr lang="cs-CZ" sz="1200" b="0" i="0" u="none" strike="noStrike" dirty="0">
                          <a:solidFill>
                            <a:srgbClr val="000000"/>
                          </a:solidFill>
                          <a:effectLst/>
                          <a:latin typeface="Arial" panose="020B0604020202020204" pitchFamily="34" charset="0"/>
                        </a:rPr>
                        <a:t>DT3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l" fontAlgn="b">
                        <a:spcBef>
                          <a:spcPts val="200"/>
                        </a:spcBef>
                        <a:spcAft>
                          <a:spcPts val="200"/>
                        </a:spcAft>
                        <a:buNone/>
                      </a:pPr>
                      <a:r>
                        <a:rPr lang="cs-CZ" sz="1200" b="0" i="0" u="none" strike="noStrike" dirty="0">
                          <a:solidFill>
                            <a:srgbClr val="000000"/>
                          </a:solidFill>
                          <a:effectLst/>
                          <a:latin typeface="Arial" panose="020B0604020202020204" pitchFamily="34" charset="0"/>
                        </a:rPr>
                        <a:t>Pořízení projektové dokumentace na komplexní řešení vodohospodářské infrastruktury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 </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2 935 000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 </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14 395 000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 </a:t>
                      </a:r>
                    </a:p>
                  </a:txBody>
                  <a:tcPr marL="7620" marR="72000" marT="762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0544557"/>
                  </a:ext>
                </a:extLst>
              </a:tr>
              <a:tr h="432000">
                <a:tc>
                  <a:txBody>
                    <a:bodyPr/>
                    <a:lstStyle/>
                    <a:p>
                      <a:pPr algn="ctr" fontAlgn="b">
                        <a:buNone/>
                      </a:pPr>
                      <a:r>
                        <a:rPr lang="cs-CZ" sz="1200" b="0" i="0" u="none" strike="noStrike" dirty="0">
                          <a:solidFill>
                            <a:srgbClr val="4472C4"/>
                          </a:solidFill>
                          <a:effectLst/>
                          <a:latin typeface="Arial" panose="020B0604020202020204" pitchFamily="34" charset="0"/>
                        </a:rPr>
                        <a:t>NFV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spcBef>
                          <a:spcPts val="200"/>
                        </a:spcBef>
                        <a:spcAft>
                          <a:spcPts val="200"/>
                        </a:spcAft>
                        <a:buNone/>
                      </a:pPr>
                      <a:endParaRPr lang="cs-CZ" sz="1200" b="0" i="0" u="none" strike="noStrike" dirty="0">
                        <a:solidFill>
                          <a:srgbClr val="4472C4"/>
                        </a:solidFill>
                        <a:effectLst/>
                        <a:latin typeface="Arial" panose="020B0604020202020204" pitchFamily="34" charset="0"/>
                      </a:endParaRPr>
                    </a:p>
                    <a:p>
                      <a:pPr algn="l" fontAlgn="b">
                        <a:spcBef>
                          <a:spcPts val="200"/>
                        </a:spcBef>
                        <a:spcAft>
                          <a:spcPts val="200"/>
                        </a:spcAft>
                        <a:buNone/>
                      </a:pPr>
                      <a:r>
                        <a:rPr lang="cs-CZ" sz="1200" b="0" i="0" u="none" strike="noStrike" dirty="0">
                          <a:solidFill>
                            <a:srgbClr val="4472C4"/>
                          </a:solidFill>
                          <a:effectLst/>
                          <a:latin typeface="Arial" panose="020B0604020202020204" pitchFamily="34" charset="0"/>
                        </a:rPr>
                        <a:t>Návratná finanční výpomoc</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cs-CZ" sz="1200" b="0" i="0" u="none" strike="noStrike" dirty="0">
                          <a:solidFill>
                            <a:srgbClr val="4472C4"/>
                          </a:solidFill>
                          <a:effectLst/>
                          <a:latin typeface="Arial" panose="020B0604020202020204" pitchFamily="34" charset="0"/>
                        </a:rPr>
                        <a:t> </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cs-CZ" sz="1200" b="0" i="0" u="none" strike="noStrike" dirty="0">
                          <a:solidFill>
                            <a:srgbClr val="4472C4"/>
                          </a:solidFill>
                          <a:effectLst/>
                          <a:latin typeface="Arial" panose="020B0604020202020204" pitchFamily="34" charset="0"/>
                        </a:rPr>
                        <a:t> </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cs-CZ" sz="1200" b="0" i="0" u="none" strike="noStrike" dirty="0">
                          <a:solidFill>
                            <a:srgbClr val="4472C4"/>
                          </a:solidFill>
                          <a:effectLst/>
                          <a:latin typeface="Arial" panose="020B0604020202020204" pitchFamily="34" charset="0"/>
                        </a:rPr>
                        <a:t> </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cs-CZ" sz="1200" b="0" i="0" u="none" strike="noStrike" dirty="0">
                          <a:solidFill>
                            <a:srgbClr val="4472C4"/>
                          </a:solidFill>
                          <a:effectLst/>
                          <a:latin typeface="Arial" panose="020B0604020202020204" pitchFamily="34" charset="0"/>
                        </a:rPr>
                        <a:t> </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cs-CZ" sz="1200" b="0" i="0" u="none" strike="noStrike" dirty="0">
                          <a:solidFill>
                            <a:srgbClr val="4472C4"/>
                          </a:solidFill>
                          <a:effectLst/>
                          <a:latin typeface="Arial" panose="020B0604020202020204" pitchFamily="34" charset="0"/>
                        </a:rPr>
                        <a:t>45 000 000</a:t>
                      </a:r>
                    </a:p>
                  </a:txBody>
                  <a:tcPr marL="7620" marR="72000" marT="762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7186977"/>
                  </a:ext>
                </a:extLst>
              </a:tr>
            </a:tbl>
          </a:graphicData>
        </a:graphic>
      </p:graphicFrame>
      <p:graphicFrame>
        <p:nvGraphicFramePr>
          <p:cNvPr id="3" name="Tabulka 2">
            <a:extLst>
              <a:ext uri="{FF2B5EF4-FFF2-40B4-BE49-F238E27FC236}">
                <a16:creationId xmlns:a16="http://schemas.microsoft.com/office/drawing/2014/main" id="{5AF03AD0-BE33-FCA4-72B3-DCCCB6FDFD97}"/>
              </a:ext>
            </a:extLst>
          </p:cNvPr>
          <p:cNvGraphicFramePr>
            <a:graphicFrameLocks noGrp="1"/>
          </p:cNvGraphicFramePr>
          <p:nvPr/>
        </p:nvGraphicFramePr>
        <p:xfrm>
          <a:off x="422026" y="2060848"/>
          <a:ext cx="11219578" cy="864000"/>
        </p:xfrm>
        <a:graphic>
          <a:graphicData uri="http://schemas.openxmlformats.org/drawingml/2006/table">
            <a:tbl>
              <a:tblPr/>
              <a:tblGrid>
                <a:gridCol w="571796">
                  <a:extLst>
                    <a:ext uri="{9D8B030D-6E8A-4147-A177-3AD203B41FA5}">
                      <a16:colId xmlns:a16="http://schemas.microsoft.com/office/drawing/2014/main" val="3406279731"/>
                    </a:ext>
                  </a:extLst>
                </a:gridCol>
                <a:gridCol w="3616227">
                  <a:extLst>
                    <a:ext uri="{9D8B030D-6E8A-4147-A177-3AD203B41FA5}">
                      <a16:colId xmlns:a16="http://schemas.microsoft.com/office/drawing/2014/main" val="3752969692"/>
                    </a:ext>
                  </a:extLst>
                </a:gridCol>
                <a:gridCol w="1406311">
                  <a:extLst>
                    <a:ext uri="{9D8B030D-6E8A-4147-A177-3AD203B41FA5}">
                      <a16:colId xmlns:a16="http://schemas.microsoft.com/office/drawing/2014/main" val="3557721894"/>
                    </a:ext>
                  </a:extLst>
                </a:gridCol>
                <a:gridCol w="1406311">
                  <a:extLst>
                    <a:ext uri="{9D8B030D-6E8A-4147-A177-3AD203B41FA5}">
                      <a16:colId xmlns:a16="http://schemas.microsoft.com/office/drawing/2014/main" val="2593653753"/>
                    </a:ext>
                  </a:extLst>
                </a:gridCol>
                <a:gridCol w="1406311">
                  <a:extLst>
                    <a:ext uri="{9D8B030D-6E8A-4147-A177-3AD203B41FA5}">
                      <a16:colId xmlns:a16="http://schemas.microsoft.com/office/drawing/2014/main" val="1660220812"/>
                    </a:ext>
                  </a:extLst>
                </a:gridCol>
                <a:gridCol w="1406311">
                  <a:extLst>
                    <a:ext uri="{9D8B030D-6E8A-4147-A177-3AD203B41FA5}">
                      <a16:colId xmlns:a16="http://schemas.microsoft.com/office/drawing/2014/main" val="1014615774"/>
                    </a:ext>
                  </a:extLst>
                </a:gridCol>
                <a:gridCol w="1406311">
                  <a:extLst>
                    <a:ext uri="{9D8B030D-6E8A-4147-A177-3AD203B41FA5}">
                      <a16:colId xmlns:a16="http://schemas.microsoft.com/office/drawing/2014/main" val="3241882799"/>
                    </a:ext>
                  </a:extLst>
                </a:gridCol>
              </a:tblGrid>
              <a:tr h="216000">
                <a:tc rowSpan="2">
                  <a:txBody>
                    <a:bodyPr/>
                    <a:lstStyle/>
                    <a:p>
                      <a:pPr algn="ctr" fontAlgn="ctr">
                        <a:buNone/>
                      </a:pPr>
                      <a:r>
                        <a:rPr lang="cs-CZ" sz="1200" b="1" i="0" u="none" strike="noStrike" dirty="0">
                          <a:solidFill>
                            <a:schemeClr val="tx1"/>
                          </a:solidFill>
                          <a:effectLst/>
                          <a:latin typeface="Arial" panose="020B0604020202020204" pitchFamily="34" charset="0"/>
                        </a:rPr>
                        <a:t> </a:t>
                      </a:r>
                    </a:p>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rowSpan="2">
                  <a:txBody>
                    <a:bodyPr/>
                    <a:lstStyle/>
                    <a:p>
                      <a:pPr algn="ctr" fontAlgn="ctr">
                        <a:buNone/>
                      </a:pPr>
                      <a:r>
                        <a:rPr lang="cs-CZ" sz="1200" b="1" i="0" u="none" strike="noStrike" dirty="0">
                          <a:solidFill>
                            <a:schemeClr val="tx1"/>
                          </a:solidFill>
                          <a:effectLst/>
                          <a:latin typeface="Arial" panose="020B0604020202020204" pitchFamily="34" charset="0"/>
                        </a:rPr>
                        <a:t>Dotační tituly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gridSpan="5">
                  <a:txBody>
                    <a:bodyPr/>
                    <a:lstStyle/>
                    <a:p>
                      <a:pPr algn="ctr" fontAlgn="ctr">
                        <a:buNone/>
                      </a:pPr>
                      <a:r>
                        <a:rPr lang="cs-CZ" sz="1200" b="1" i="0" u="none" strike="noStrike" dirty="0">
                          <a:solidFill>
                            <a:schemeClr val="tx1"/>
                          </a:solidFill>
                          <a:effectLst/>
                          <a:latin typeface="Arial" panose="020B0604020202020204" pitchFamily="34" charset="0"/>
                        </a:rPr>
                        <a:t>Alokace v rozpočtu ZK </a:t>
                      </a:r>
                      <a:r>
                        <a:rPr lang="cs-CZ" sz="1200" b="0" i="0" u="none" strike="noStrike" dirty="0">
                          <a:solidFill>
                            <a:schemeClr val="tx1"/>
                          </a:solidFill>
                          <a:effectLst/>
                          <a:latin typeface="Arial" panose="020B0604020202020204" pitchFamily="34" charset="0"/>
                        </a:rPr>
                        <a:t>(Kč)</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ysDot"/>
                      <a:round/>
                      <a:headEnd type="none" w="med" len="med"/>
                      <a:tailEnd type="none" w="med" len="med"/>
                    </a:lnB>
                    <a:lnBlToTr w="6350" cap="flat" cmpd="sng" algn="ctr">
                      <a:noFill/>
                      <a:prstDash val="sysDot"/>
                      <a:round/>
                      <a:headEnd type="none" w="med" len="med"/>
                      <a:tailEnd type="none" w="med" len="med"/>
                    </a:lnBlToTr>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extLst>
                  <a:ext uri="{0D108BD9-81ED-4DB2-BD59-A6C34878D82A}">
                    <a16:rowId xmlns:a16="http://schemas.microsoft.com/office/drawing/2014/main" val="961172775"/>
                  </a:ext>
                </a:extLst>
              </a:tr>
              <a:tr h="216000">
                <a:tc vMerge="1">
                  <a:txBody>
                    <a:bodyPr/>
                    <a:lstStyle/>
                    <a:p>
                      <a:endParaRPr dirty="0"/>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vMerge="1">
                  <a:txBody>
                    <a:bodyPr/>
                    <a:lstStyle/>
                    <a:p>
                      <a:pPr marL="0" algn="ctr" defTabSz="914400" rtl="0" eaLnBrk="1" fontAlgn="ctr" latinLnBrk="0" hangingPunct="1">
                        <a:buNone/>
                      </a:pPr>
                      <a:endParaRPr lang="cs-CZ" sz="1200" b="1" i="0" u="none" strike="noStrike" kern="1200" dirty="0">
                        <a:solidFill>
                          <a:schemeClr val="tx1"/>
                        </a:solidFill>
                        <a:effectLst/>
                        <a:latin typeface="Arial" panose="020B0604020202020204" pitchFamily="34" charset="0"/>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2025</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extLst>
                  <a:ext uri="{0D108BD9-81ED-4DB2-BD59-A6C34878D82A}">
                    <a16:rowId xmlns:a16="http://schemas.microsoft.com/office/drawing/2014/main" val="2755148104"/>
                  </a:ext>
                </a:extLst>
              </a:tr>
              <a:tr h="432000">
                <a:tc>
                  <a:txBody>
                    <a:bodyPr/>
                    <a:lstStyle/>
                    <a:p>
                      <a:pPr algn="ctr" fontAlgn="b">
                        <a:buNone/>
                      </a:pPr>
                      <a:r>
                        <a:rPr lang="cs-CZ" sz="1200" b="1" i="0" u="none" strike="noStrike" dirty="0">
                          <a:solidFill>
                            <a:srgbClr val="000000"/>
                          </a:solidFill>
                          <a:effectLst/>
                          <a:latin typeface="Arial" panose="020B0604020202020204" pitchFamily="34" charset="0"/>
                        </a:rPr>
                        <a:t>RP01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cs-CZ" sz="12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10 000 000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19 040 000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19 080 000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19 080 000</a:t>
                      </a:r>
                    </a:p>
                  </a:txBody>
                  <a:tcPr marL="7620" marR="7200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19 080 000</a:t>
                      </a:r>
                    </a:p>
                  </a:txBody>
                  <a:tcPr marL="7620" marR="7200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448069"/>
                  </a:ext>
                </a:extLst>
              </a:tr>
            </a:tbl>
          </a:graphicData>
        </a:graphic>
      </p:graphicFrame>
      <p:sp>
        <p:nvSpPr>
          <p:cNvPr id="12" name="Zástupný obsah 1">
            <a:extLst>
              <a:ext uri="{FF2B5EF4-FFF2-40B4-BE49-F238E27FC236}">
                <a16:creationId xmlns:a16="http://schemas.microsoft.com/office/drawing/2014/main" id="{F37F55EC-A280-2967-A2EF-92D0902A0F97}"/>
              </a:ext>
            </a:extLst>
          </p:cNvPr>
          <p:cNvSpPr>
            <a:spLocks noGrp="1"/>
          </p:cNvSpPr>
          <p:nvPr>
            <p:ph idx="1"/>
          </p:nvPr>
        </p:nvSpPr>
        <p:spPr>
          <a:xfrm>
            <a:off x="0" y="1313596"/>
            <a:ext cx="12192000" cy="675244"/>
          </a:xfrm>
        </p:spPr>
        <p:txBody>
          <a:bodyPr lIns="432000" tIns="108000">
            <a:noAutofit/>
          </a:bodyPr>
          <a:lstStyle/>
          <a:p>
            <a:pPr marL="0" indent="0">
              <a:lnSpc>
                <a:spcPct val="100000"/>
              </a:lnSpc>
              <a:buNone/>
            </a:pPr>
            <a:r>
              <a:rPr lang="cs-CZ" b="1" dirty="0">
                <a:solidFill>
                  <a:schemeClr val="bg1"/>
                </a:solidFill>
                <a:highlight>
                  <a:srgbClr val="000000"/>
                </a:highlight>
              </a:rPr>
              <a:t>RP01 PODPORA VODOHOSPODÁŘSKÉ INFRASTRUKTURY</a:t>
            </a:r>
          </a:p>
        </p:txBody>
      </p:sp>
      <p:sp>
        <p:nvSpPr>
          <p:cNvPr id="18" name="Nadpis 3">
            <a:extLst>
              <a:ext uri="{FF2B5EF4-FFF2-40B4-BE49-F238E27FC236}">
                <a16:creationId xmlns:a16="http://schemas.microsoft.com/office/drawing/2014/main" id="{58F1EE7F-D1A3-A647-D7F8-552C795D9988}"/>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34380904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E9F03A2-F4C6-C54A-A5C4-2CF1BB5DB16E}"/>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RP01-26 PODPORA VODOHOSPODÁŘSKÉ INFRASTRUKTURY</a:t>
            </a:r>
          </a:p>
          <a:p>
            <a:pPr marL="0" indent="0">
              <a:buNone/>
            </a:pPr>
            <a:r>
              <a:rPr lang="cs-CZ" sz="2500" b="1" dirty="0">
                <a:highlight>
                  <a:srgbClr val="FFD900"/>
                </a:highlight>
              </a:rPr>
              <a:t>Dotační titul 1 - Zásobování pitnou vodou, odvedení a čištění odpadních vod</a:t>
            </a:r>
          </a:p>
          <a:p>
            <a:pPr marL="0" indent="0">
              <a:buNone/>
            </a:pPr>
            <a:r>
              <a:rPr lang="cs-CZ" sz="2500" b="1" dirty="0">
                <a:highlight>
                  <a:srgbClr val="FFD900"/>
                </a:highlight>
              </a:rPr>
              <a:t>Dotační titul 2 - Spolufinancování projektů vodohospodářské infrastruktury podpořených z jiných dotačních zdrojů </a:t>
            </a:r>
          </a:p>
          <a:p>
            <a:pPr marL="0" indent="0">
              <a:buNone/>
            </a:pPr>
            <a:r>
              <a:rPr lang="cs-CZ" sz="2500" b="1" dirty="0"/>
              <a:t>Příjemci podpory</a:t>
            </a:r>
            <a:endParaRPr lang="cs-CZ" sz="2500" dirty="0"/>
          </a:p>
          <a:p>
            <a:pPr lvl="1"/>
            <a:r>
              <a:rPr lang="cs-CZ" sz="2500" dirty="0">
                <a:solidFill>
                  <a:schemeClr val="accent1"/>
                </a:solidFill>
              </a:rPr>
              <a:t>Obce Zlínského kraje do 2 000 obyvatel </a:t>
            </a:r>
          </a:p>
          <a:p>
            <a:pPr lvl="1"/>
            <a:r>
              <a:rPr lang="cs-CZ" sz="2500" dirty="0"/>
              <a:t>Svazky obcí, každá obec ve svazku má do 2 000 obyvatel</a:t>
            </a:r>
          </a:p>
          <a:p>
            <a:pPr marL="0" indent="0">
              <a:buNone/>
            </a:pPr>
            <a:r>
              <a:rPr lang="cs-CZ" sz="2500" b="1" dirty="0"/>
              <a:t>Finanční rámec</a:t>
            </a:r>
          </a:p>
          <a:p>
            <a:pPr lvl="1"/>
            <a:r>
              <a:rPr lang="cs-CZ" sz="2500" dirty="0"/>
              <a:t>Celková alokace: </a:t>
            </a:r>
            <a:r>
              <a:rPr lang="cs-CZ" sz="2500" dirty="0">
                <a:solidFill>
                  <a:srgbClr val="FF0000"/>
                </a:solidFill>
              </a:rPr>
              <a:t>19,040 mil. Kč</a:t>
            </a:r>
          </a:p>
          <a:p>
            <a:pPr marL="0" lvl="1" indent="0">
              <a:spcBef>
                <a:spcPts val="1000"/>
              </a:spcBef>
              <a:buNone/>
            </a:pPr>
            <a:r>
              <a:rPr lang="cs-CZ" sz="2600" b="1" dirty="0"/>
              <a:t>Příjem žádostí</a:t>
            </a:r>
          </a:p>
          <a:p>
            <a:pPr marL="719138" lvl="1" indent="-271463">
              <a:spcBef>
                <a:spcPts val="1000"/>
              </a:spcBef>
            </a:pPr>
            <a:r>
              <a:rPr lang="cs-CZ" sz="2600" dirty="0"/>
              <a:t>Leden - červenec</a:t>
            </a:r>
          </a:p>
          <a:p>
            <a:pPr marL="457200" lvl="1" indent="0">
              <a:buNone/>
            </a:pPr>
            <a:endParaRPr lang="cs-CZ" sz="2500" dirty="0"/>
          </a:p>
          <a:p>
            <a:pPr marL="457200" lvl="1" indent="0">
              <a:buNone/>
            </a:pPr>
            <a:endParaRPr lang="cs-CZ" sz="2500" dirty="0"/>
          </a:p>
        </p:txBody>
      </p:sp>
      <p:sp>
        <p:nvSpPr>
          <p:cNvPr id="4" name="Nadpis 3">
            <a:extLst>
              <a:ext uri="{FF2B5EF4-FFF2-40B4-BE49-F238E27FC236}">
                <a16:creationId xmlns:a16="http://schemas.microsoft.com/office/drawing/2014/main" id="{46D7CB40-7719-2548-8D11-9EEE490D01D8}"/>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14942414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a:extLst>
              <a:ext uri="{FF2B5EF4-FFF2-40B4-BE49-F238E27FC236}">
                <a16:creationId xmlns:a16="http://schemas.microsoft.com/office/drawing/2014/main" id="{AA30DEAD-AE51-D249-910C-63F1D9F19780}"/>
              </a:ext>
            </a:extLst>
          </p:cNvPr>
          <p:cNvGraphicFramePr>
            <a:graphicFrameLocks noGrp="1"/>
          </p:cNvGraphicFramePr>
          <p:nvPr/>
        </p:nvGraphicFramePr>
        <p:xfrm>
          <a:off x="422026" y="2062800"/>
          <a:ext cx="11146580" cy="2160000"/>
        </p:xfrm>
        <a:graphic>
          <a:graphicData uri="http://schemas.openxmlformats.org/drawingml/2006/table">
            <a:tbl>
              <a:tblPr/>
              <a:tblGrid>
                <a:gridCol w="571224">
                  <a:extLst>
                    <a:ext uri="{9D8B030D-6E8A-4147-A177-3AD203B41FA5}">
                      <a16:colId xmlns:a16="http://schemas.microsoft.com/office/drawing/2014/main" val="16841231"/>
                    </a:ext>
                  </a:extLst>
                </a:gridCol>
                <a:gridCol w="3550851">
                  <a:extLst>
                    <a:ext uri="{9D8B030D-6E8A-4147-A177-3AD203B41FA5}">
                      <a16:colId xmlns:a16="http://schemas.microsoft.com/office/drawing/2014/main" val="171955531"/>
                    </a:ext>
                  </a:extLst>
                </a:gridCol>
                <a:gridCol w="1404901">
                  <a:extLst>
                    <a:ext uri="{9D8B030D-6E8A-4147-A177-3AD203B41FA5}">
                      <a16:colId xmlns:a16="http://schemas.microsoft.com/office/drawing/2014/main" val="1824708006"/>
                    </a:ext>
                  </a:extLst>
                </a:gridCol>
                <a:gridCol w="1404901">
                  <a:extLst>
                    <a:ext uri="{9D8B030D-6E8A-4147-A177-3AD203B41FA5}">
                      <a16:colId xmlns:a16="http://schemas.microsoft.com/office/drawing/2014/main" val="1466091672"/>
                    </a:ext>
                  </a:extLst>
                </a:gridCol>
                <a:gridCol w="1404901">
                  <a:extLst>
                    <a:ext uri="{9D8B030D-6E8A-4147-A177-3AD203B41FA5}">
                      <a16:colId xmlns:a16="http://schemas.microsoft.com/office/drawing/2014/main" val="521849847"/>
                    </a:ext>
                  </a:extLst>
                </a:gridCol>
                <a:gridCol w="1404901">
                  <a:extLst>
                    <a:ext uri="{9D8B030D-6E8A-4147-A177-3AD203B41FA5}">
                      <a16:colId xmlns:a16="http://schemas.microsoft.com/office/drawing/2014/main" val="2957947161"/>
                    </a:ext>
                  </a:extLst>
                </a:gridCol>
                <a:gridCol w="1404901">
                  <a:extLst>
                    <a:ext uri="{9D8B030D-6E8A-4147-A177-3AD203B41FA5}">
                      <a16:colId xmlns:a16="http://schemas.microsoft.com/office/drawing/2014/main" val="4234631429"/>
                    </a:ext>
                  </a:extLst>
                </a:gridCol>
              </a:tblGrid>
              <a:tr h="216000">
                <a:tc rowSpan="2">
                  <a:txBody>
                    <a:bodyPr/>
                    <a:lstStyle/>
                    <a:p>
                      <a:pPr algn="ctr" fontAlgn="ctr">
                        <a:buNone/>
                      </a:pPr>
                      <a:r>
                        <a:rPr lang="cs-CZ" sz="1200" b="1" i="0" u="none" strike="noStrike" dirty="0">
                          <a:solidFill>
                            <a:schemeClr val="tx1"/>
                          </a:solidFill>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rowSpan="2">
                  <a:txBody>
                    <a:bodyPr/>
                    <a:lstStyle/>
                    <a:p>
                      <a:pPr algn="ctr" fontAlgn="ctr">
                        <a:buNone/>
                      </a:pPr>
                      <a:r>
                        <a:rPr lang="cs-CZ" sz="1200" b="1" i="0" u="none" strike="noStrike" dirty="0">
                          <a:solidFill>
                            <a:schemeClr val="tx1"/>
                          </a:solidFill>
                          <a:effectLst/>
                          <a:latin typeface="Arial" panose="020B0604020202020204" pitchFamily="34" charset="0"/>
                        </a:rPr>
                        <a:t>Dotační tituly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gridSpan="5">
                  <a:txBody>
                    <a:bodyPr/>
                    <a:lstStyle/>
                    <a:p>
                      <a:pPr algn="ctr" fontAlgn="ctr">
                        <a:buNone/>
                      </a:pPr>
                      <a:r>
                        <a:rPr lang="pl-PL" sz="1200" b="1" i="0" u="none" strike="noStrike" dirty="0">
                          <a:solidFill>
                            <a:schemeClr val="tx1"/>
                          </a:solidFill>
                          <a:effectLst/>
                          <a:latin typeface="Arial" panose="020B0604020202020204" pitchFamily="34" charset="0"/>
                        </a:rPr>
                        <a:t>Alokace v rozpočtu ZK </a:t>
                      </a:r>
                      <a:r>
                        <a:rPr lang="pl-PL" sz="1200" b="0" i="0" u="none" strike="noStrike" dirty="0">
                          <a:solidFill>
                            <a:schemeClr val="tx1"/>
                          </a:solidFill>
                          <a:effectLst/>
                          <a:latin typeface="Arial" panose="020B0604020202020204" pitchFamily="34" charset="0"/>
                        </a:rPr>
                        <a:t>(Kč)</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rgbClr val="FFD911"/>
                    </a:solidFill>
                  </a:tcPr>
                </a:tc>
                <a:tc hMerge="1">
                  <a:txBody>
                    <a:bodyPr/>
                    <a:lstStyle/>
                    <a:p>
                      <a:pPr algn="ctr" fontAlgn="ctr">
                        <a:buNone/>
                      </a:pPr>
                      <a:endParaRPr lang="pl-PL"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pl-PL"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pl-PL"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pl-PL"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extLst>
                  <a:ext uri="{0D108BD9-81ED-4DB2-BD59-A6C34878D82A}">
                    <a16:rowId xmlns:a16="http://schemas.microsoft.com/office/drawing/2014/main" val="2696954205"/>
                  </a:ext>
                </a:extLst>
              </a:tr>
              <a:tr h="216000">
                <a:tc v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v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algn="ctr" fontAlgn="ctr">
                        <a:buNone/>
                      </a:pPr>
                      <a:r>
                        <a:rPr lang="pl-PL" sz="1200" b="1" i="0" u="none" strike="noStrike" dirty="0">
                          <a:solidFill>
                            <a:schemeClr val="tx1"/>
                          </a:solidFill>
                          <a:effectLst/>
                          <a:latin typeface="Arial" panose="020B0604020202020204" pitchFamily="34" charset="0"/>
                        </a:rPr>
                        <a:t>2021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algn="ctr" fontAlgn="ctr">
                        <a:buNone/>
                      </a:pPr>
                      <a:r>
                        <a:rPr lang="pl-PL" sz="1200" b="1" i="0" u="none" strike="noStrike" dirty="0">
                          <a:solidFill>
                            <a:schemeClr val="tx1"/>
                          </a:solidFill>
                          <a:effectLst/>
                          <a:latin typeface="Arial" panose="020B0604020202020204" pitchFamily="34" charset="0"/>
                        </a:rPr>
                        <a:t>2022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algn="ctr" fontAlgn="ctr">
                        <a:buNone/>
                      </a:pPr>
                      <a:r>
                        <a:rPr lang="pl-PL" sz="1200" b="1" i="0" u="none" strike="noStrike" dirty="0">
                          <a:solidFill>
                            <a:schemeClr val="tx1"/>
                          </a:solidFill>
                          <a:effectLst/>
                          <a:latin typeface="Arial" panose="020B0604020202020204" pitchFamily="34" charset="0"/>
                        </a:rPr>
                        <a:t>2023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algn="ctr" fontAlgn="ctr">
                        <a:buNone/>
                      </a:pPr>
                      <a:r>
                        <a:rPr lang="pl-PL" sz="1200" b="1" i="0" u="none" strike="noStrike" dirty="0">
                          <a:solidFill>
                            <a:schemeClr val="tx1"/>
                          </a:solidFill>
                          <a:effectLst/>
                          <a:latin typeface="Arial" panose="020B0604020202020204" pitchFamily="34" charset="0"/>
                        </a:rPr>
                        <a:t>2024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algn="ctr" fontAlgn="ctr">
                        <a:buNone/>
                      </a:pPr>
                      <a:r>
                        <a:rPr lang="pl-PL" sz="1200" b="1" i="0" u="none" strike="noStrike" dirty="0">
                          <a:solidFill>
                            <a:schemeClr val="tx1"/>
                          </a:solidFill>
                          <a:effectLst/>
                          <a:latin typeface="Arial" panose="020B0604020202020204" pitchFamily="34" charset="0"/>
                        </a:rPr>
                        <a:t>2025 </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extLst>
                  <a:ext uri="{0D108BD9-81ED-4DB2-BD59-A6C34878D82A}">
                    <a16:rowId xmlns:a16="http://schemas.microsoft.com/office/drawing/2014/main" val="123742725"/>
                  </a:ext>
                </a:extLst>
              </a:tr>
              <a:tr h="216000">
                <a:tc>
                  <a:txBody>
                    <a:bodyPr/>
                    <a:lstStyle/>
                    <a:p>
                      <a:pPr algn="l" fontAlgn="b">
                        <a:buNone/>
                      </a:pPr>
                      <a:r>
                        <a:rPr lang="cs-CZ" sz="1200" b="1" i="0" u="none" strike="noStrike" dirty="0">
                          <a:solidFill>
                            <a:srgbClr val="000000"/>
                          </a:solidFill>
                          <a:effectLst/>
                          <a:latin typeface="Arial" panose="020B0604020202020204" pitchFamily="34" charset="0"/>
                        </a:rPr>
                        <a:t>RP02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cs-CZ" sz="12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40 081 000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50 881 000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a:solidFill>
                            <a:srgbClr val="000000"/>
                          </a:solidFill>
                          <a:effectLst/>
                          <a:latin typeface="Arial" panose="020B0604020202020204" pitchFamily="34" charset="0"/>
                        </a:rPr>
                        <a:t>33 000 000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44 000 000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a:solidFill>
                            <a:srgbClr val="000000"/>
                          </a:solidFill>
                          <a:effectLst/>
                          <a:latin typeface="Arial" panose="020B0604020202020204" pitchFamily="34" charset="0"/>
                        </a:rPr>
                        <a:t>40 720 000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4348999"/>
                  </a:ext>
                </a:extLst>
              </a:tr>
              <a:tr h="252000">
                <a:tc>
                  <a:txBody>
                    <a:bodyPr/>
                    <a:lstStyle/>
                    <a:p>
                      <a:pPr algn="l" fontAlgn="b">
                        <a:buNone/>
                      </a:pPr>
                      <a:r>
                        <a:rPr lang="cs-CZ" sz="1200" b="0" i="0" u="none" strike="noStrike" dirty="0">
                          <a:solidFill>
                            <a:srgbClr val="000000"/>
                          </a:solidFill>
                          <a:effectLst/>
                          <a:latin typeface="Arial" panose="020B0604020202020204" pitchFamily="34" charset="0"/>
                        </a:rPr>
                        <a:t>DT1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l" fontAlgn="b">
                        <a:buNone/>
                      </a:pPr>
                      <a:r>
                        <a:rPr lang="pl-PL" sz="1200" b="0" i="0" u="none" strike="noStrike" dirty="0">
                          <a:solidFill>
                            <a:srgbClr val="000000"/>
                          </a:solidFill>
                          <a:effectLst/>
                          <a:latin typeface="Arial" panose="020B0604020202020204" pitchFamily="34" charset="0"/>
                        </a:rPr>
                        <a:t>Projekty na obnovu obecního majetku</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11 189 000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13 881 000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a:solidFill>
                            <a:srgbClr val="000000"/>
                          </a:solidFill>
                          <a:effectLst/>
                          <a:latin typeface="Arial" panose="020B0604020202020204" pitchFamily="34" charset="0"/>
                        </a:rPr>
                        <a:t>12 000 000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12 000 000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19 000 000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91151410"/>
                  </a:ext>
                </a:extLst>
              </a:tr>
              <a:tr h="252000">
                <a:tc>
                  <a:txBody>
                    <a:bodyPr/>
                    <a:lstStyle/>
                    <a:p>
                      <a:pPr algn="l" fontAlgn="b">
                        <a:buNone/>
                      </a:pPr>
                      <a:r>
                        <a:rPr lang="cs-CZ" sz="1200" b="0" i="0" u="none" strike="noStrike">
                          <a:solidFill>
                            <a:srgbClr val="000000"/>
                          </a:solidFill>
                          <a:effectLst/>
                          <a:latin typeface="Arial" panose="020B0604020202020204" pitchFamily="34" charset="0"/>
                        </a:rPr>
                        <a:t>DT2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buNone/>
                      </a:pPr>
                      <a:r>
                        <a:rPr lang="pl-PL" sz="1200" b="0" i="0" u="none" strike="noStrike" dirty="0">
                          <a:solidFill>
                            <a:srgbClr val="000000"/>
                          </a:solidFill>
                          <a:effectLst/>
                          <a:latin typeface="Arial" panose="020B0604020202020204" pitchFamily="34" charset="0"/>
                        </a:rPr>
                        <a:t>Projekty na zpracování územních plánů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1 000 000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77212873"/>
                  </a:ext>
                </a:extLst>
              </a:tr>
              <a:tr h="252000">
                <a:tc>
                  <a:txBody>
                    <a:bodyPr/>
                    <a:lstStyle/>
                    <a:p>
                      <a:pPr algn="l" fontAlgn="b">
                        <a:buNone/>
                      </a:pPr>
                      <a:r>
                        <a:rPr lang="cs-CZ" sz="1200" b="0" i="0" u="none" strike="noStrike" dirty="0">
                          <a:solidFill>
                            <a:srgbClr val="000000"/>
                          </a:solidFill>
                          <a:effectLst/>
                          <a:latin typeface="Arial" panose="020B0604020202020204" pitchFamily="34" charset="0"/>
                        </a:rPr>
                        <a:t>DT3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l" fontAlgn="b">
                        <a:buNone/>
                      </a:pPr>
                      <a:r>
                        <a:rPr lang="pl-PL" sz="1200" b="0" i="0" u="none" strike="noStrike" dirty="0">
                          <a:solidFill>
                            <a:srgbClr val="000000"/>
                          </a:solidFill>
                          <a:effectLst/>
                          <a:latin typeface="Arial" panose="020B0604020202020204" pitchFamily="34" charset="0"/>
                        </a:rPr>
                        <a:t>Projekty na ochranu životního prostředí</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1 000 000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51996720"/>
                  </a:ext>
                </a:extLst>
              </a:tr>
              <a:tr h="252000">
                <a:tc>
                  <a:txBody>
                    <a:bodyPr/>
                    <a:lstStyle/>
                    <a:p>
                      <a:pPr algn="l" fontAlgn="b">
                        <a:buNone/>
                      </a:pPr>
                      <a:r>
                        <a:rPr lang="cs-CZ" sz="1200" b="0" i="0" u="none" strike="noStrike" dirty="0">
                          <a:solidFill>
                            <a:srgbClr val="000000"/>
                          </a:solidFill>
                          <a:effectLst/>
                          <a:latin typeface="Arial" panose="020B0604020202020204" pitchFamily="34" charset="0"/>
                        </a:rPr>
                        <a:t>DT4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buNone/>
                      </a:pPr>
                      <a:r>
                        <a:rPr lang="pl-PL" sz="1200" b="0" i="0" u="none" strike="noStrike" dirty="0">
                          <a:solidFill>
                            <a:srgbClr val="000000"/>
                          </a:solidFill>
                          <a:effectLst/>
                          <a:latin typeface="Arial" panose="020B0604020202020204" pitchFamily="34" charset="0"/>
                        </a:rPr>
                        <a:t>Projekty na obnovu a rozvoj ohrožených území</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13 892 000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10 000 000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10 000 000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10 000 000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10 000 000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16032424"/>
                  </a:ext>
                </a:extLst>
              </a:tr>
              <a:tr h="252000">
                <a:tc>
                  <a:txBody>
                    <a:bodyPr/>
                    <a:lstStyle/>
                    <a:p>
                      <a:pPr algn="l" fontAlgn="b">
                        <a:buNone/>
                      </a:pPr>
                      <a:r>
                        <a:rPr lang="cs-CZ" sz="1200" b="0" i="0" u="none" strike="noStrike" dirty="0">
                          <a:solidFill>
                            <a:srgbClr val="000000"/>
                          </a:solidFill>
                          <a:effectLst/>
                          <a:latin typeface="Arial" panose="020B0604020202020204" pitchFamily="34" charset="0"/>
                        </a:rPr>
                        <a:t>DT5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l" fontAlgn="b">
                        <a:buNone/>
                      </a:pPr>
                      <a:r>
                        <a:rPr lang="cs-CZ" sz="1200" b="0" i="0" u="none" strike="noStrike" dirty="0">
                          <a:solidFill>
                            <a:srgbClr val="000000"/>
                          </a:solidFill>
                          <a:effectLst/>
                          <a:latin typeface="Arial" panose="020B0604020202020204" pitchFamily="34" charset="0"/>
                        </a:rPr>
                        <a:t>Projekty na podporu cyklistiky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13 000 000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25 000 000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4 000 000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10 000 000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6 000 000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51574208"/>
                  </a:ext>
                </a:extLst>
              </a:tr>
              <a:tr h="252000">
                <a:tc>
                  <a:txBody>
                    <a:bodyPr/>
                    <a:lstStyle/>
                    <a:p>
                      <a:pPr algn="l" fontAlgn="b">
                        <a:buNone/>
                      </a:pPr>
                      <a:r>
                        <a:rPr lang="cs-CZ" sz="1200" b="0" i="0" u="none" strike="noStrike" dirty="0">
                          <a:solidFill>
                            <a:srgbClr val="000000"/>
                          </a:solidFill>
                          <a:effectLst/>
                          <a:latin typeface="Arial" panose="020B0604020202020204" pitchFamily="34" charset="0"/>
                        </a:rPr>
                        <a:t>DT6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cs-CZ" sz="1200" b="0" i="0" u="none" strike="noStrike" dirty="0">
                          <a:solidFill>
                            <a:srgbClr val="000000"/>
                          </a:solidFill>
                          <a:effectLst/>
                          <a:latin typeface="Arial" panose="020B0604020202020204" pitchFamily="34" charset="0"/>
                        </a:rPr>
                        <a:t>Podpora zpracování projektových dokumentací</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cs-CZ" sz="1200" b="1"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cs-CZ" sz="1200" b="1"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5 000 000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10 000 000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3 720 000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3201631"/>
                  </a:ext>
                </a:extLst>
              </a:tr>
            </a:tbl>
          </a:graphicData>
        </a:graphic>
      </p:graphicFrame>
      <p:graphicFrame>
        <p:nvGraphicFramePr>
          <p:cNvPr id="7" name="Tabulka 6">
            <a:extLst>
              <a:ext uri="{FF2B5EF4-FFF2-40B4-BE49-F238E27FC236}">
                <a16:creationId xmlns:a16="http://schemas.microsoft.com/office/drawing/2014/main" id="{E12EF5F1-8BA1-1AF3-9E7E-676CAA471EE7}"/>
              </a:ext>
            </a:extLst>
          </p:cNvPr>
          <p:cNvGraphicFramePr>
            <a:graphicFrameLocks noGrp="1"/>
          </p:cNvGraphicFramePr>
          <p:nvPr/>
        </p:nvGraphicFramePr>
        <p:xfrm>
          <a:off x="416101" y="4392000"/>
          <a:ext cx="11146578" cy="2196000"/>
        </p:xfrm>
        <a:graphic>
          <a:graphicData uri="http://schemas.openxmlformats.org/drawingml/2006/table">
            <a:tbl>
              <a:tblPr/>
              <a:tblGrid>
                <a:gridCol w="571223">
                  <a:extLst>
                    <a:ext uri="{9D8B030D-6E8A-4147-A177-3AD203B41FA5}">
                      <a16:colId xmlns:a16="http://schemas.microsoft.com/office/drawing/2014/main" val="3043242294"/>
                    </a:ext>
                  </a:extLst>
                </a:gridCol>
                <a:gridCol w="3550850">
                  <a:extLst>
                    <a:ext uri="{9D8B030D-6E8A-4147-A177-3AD203B41FA5}">
                      <a16:colId xmlns:a16="http://schemas.microsoft.com/office/drawing/2014/main" val="326278062"/>
                    </a:ext>
                  </a:extLst>
                </a:gridCol>
                <a:gridCol w="1404901">
                  <a:extLst>
                    <a:ext uri="{9D8B030D-6E8A-4147-A177-3AD203B41FA5}">
                      <a16:colId xmlns:a16="http://schemas.microsoft.com/office/drawing/2014/main" val="3302033300"/>
                    </a:ext>
                  </a:extLst>
                </a:gridCol>
                <a:gridCol w="1404901">
                  <a:extLst>
                    <a:ext uri="{9D8B030D-6E8A-4147-A177-3AD203B41FA5}">
                      <a16:colId xmlns:a16="http://schemas.microsoft.com/office/drawing/2014/main" val="318663644"/>
                    </a:ext>
                  </a:extLst>
                </a:gridCol>
                <a:gridCol w="1404901">
                  <a:extLst>
                    <a:ext uri="{9D8B030D-6E8A-4147-A177-3AD203B41FA5}">
                      <a16:colId xmlns:a16="http://schemas.microsoft.com/office/drawing/2014/main" val="3948045320"/>
                    </a:ext>
                  </a:extLst>
                </a:gridCol>
                <a:gridCol w="1404901">
                  <a:extLst>
                    <a:ext uri="{9D8B030D-6E8A-4147-A177-3AD203B41FA5}">
                      <a16:colId xmlns:a16="http://schemas.microsoft.com/office/drawing/2014/main" val="1690535373"/>
                    </a:ext>
                  </a:extLst>
                </a:gridCol>
                <a:gridCol w="1404901">
                  <a:extLst>
                    <a:ext uri="{9D8B030D-6E8A-4147-A177-3AD203B41FA5}">
                      <a16:colId xmlns:a16="http://schemas.microsoft.com/office/drawing/2014/main" val="3931097889"/>
                    </a:ext>
                  </a:extLst>
                </a:gridCol>
              </a:tblGrid>
              <a:tr h="216000">
                <a:tc rowSpan="2">
                  <a:txBody>
                    <a:bodyPr/>
                    <a:lstStyle/>
                    <a:p>
                      <a:pPr algn="ctr" fontAlgn="ctr">
                        <a:buNone/>
                      </a:pPr>
                      <a:r>
                        <a:rPr lang="cs-CZ" sz="1200" b="1" i="0" u="none" strike="noStrike" dirty="0">
                          <a:solidFill>
                            <a:schemeClr val="tx1"/>
                          </a:solidFill>
                          <a:effectLst/>
                          <a:latin typeface="Arial" panose="020B0604020202020204" pitchFamily="34" charset="0"/>
                        </a:rPr>
                        <a:t> </a:t>
                      </a:r>
                    </a:p>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rowSpan="2">
                  <a:txBody>
                    <a:bodyPr/>
                    <a:lstStyle/>
                    <a:p>
                      <a:pPr algn="ctr" fontAlgn="ctr">
                        <a:buNone/>
                      </a:pPr>
                      <a:r>
                        <a:rPr lang="cs-CZ" sz="1200" b="1" i="0" u="none" strike="noStrike" dirty="0">
                          <a:solidFill>
                            <a:schemeClr val="tx1"/>
                          </a:solidFill>
                          <a:effectLst/>
                          <a:latin typeface="Arial" panose="020B0604020202020204" pitchFamily="34" charset="0"/>
                        </a:rPr>
                        <a:t>Dotační tituly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gridSpan="5">
                  <a:txBody>
                    <a:bodyPr/>
                    <a:lstStyle/>
                    <a:p>
                      <a:pPr algn="ctr" fontAlgn="ctr">
                        <a:buNone/>
                      </a:pPr>
                      <a:r>
                        <a:rPr lang="cs-CZ" sz="1200" b="1" i="0" u="none" strike="noStrike" dirty="0">
                          <a:solidFill>
                            <a:schemeClr val="tx1"/>
                          </a:solidFill>
                          <a:effectLst/>
                          <a:latin typeface="Arial" panose="020B0604020202020204" pitchFamily="34" charset="0"/>
                        </a:rPr>
                        <a:t>Schválená výše dotace </a:t>
                      </a:r>
                      <a:r>
                        <a:rPr lang="cs-CZ" sz="1200" b="0" i="0" u="none" strike="noStrike" dirty="0">
                          <a:solidFill>
                            <a:schemeClr val="tx1"/>
                          </a:solidFill>
                          <a:effectLst/>
                          <a:latin typeface="Arial" panose="020B0604020202020204" pitchFamily="34" charset="0"/>
                        </a:rPr>
                        <a:t>(Kč)</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hMerge="1">
                  <a:txBody>
                    <a:bodyPr/>
                    <a:lstStyle/>
                    <a:p>
                      <a:pPr algn="ctr" fontAlgn="ctr">
                        <a:buNone/>
                      </a:pPr>
                      <a:endParaRPr lang="cs-CZ" sz="1200" b="1" i="0" u="none" strike="noStrike" dirty="0">
                        <a:solidFill>
                          <a:schemeClr val="tx1"/>
                        </a:solidFill>
                        <a:effectLst/>
                        <a:latin typeface="Arial" panose="020B0604020202020204" pitchFamily="34" charset="0"/>
                      </a:endParaRP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extLst>
                  <a:ext uri="{0D108BD9-81ED-4DB2-BD59-A6C34878D82A}">
                    <a16:rowId xmlns:a16="http://schemas.microsoft.com/office/drawing/2014/main" val="1705036594"/>
                  </a:ext>
                </a:extLst>
              </a:tr>
              <a:tr h="216000">
                <a:tc vMerge="1">
                  <a:txBody>
                    <a:bodyPr/>
                    <a:lstStyle/>
                    <a:p>
                      <a:endParaRPr dirty="0"/>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vMerge="1">
                  <a:txBody>
                    <a:bodyPr/>
                    <a:lstStyle/>
                    <a:p>
                      <a:pPr marL="0" algn="ctr" defTabSz="914400" rtl="0" eaLnBrk="1" fontAlgn="ctr" latinLnBrk="0" hangingPunct="1">
                        <a:buNone/>
                      </a:pPr>
                      <a:endParaRPr lang="cs-CZ" sz="1200" b="1" i="0" u="none" strike="noStrike" kern="1200" dirty="0">
                        <a:solidFill>
                          <a:schemeClr val="tx1"/>
                        </a:solidFill>
                        <a:effectLst/>
                        <a:latin typeface="Arial" panose="020B0604020202020204" pitchFamily="34" charset="0"/>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tc>
                  <a:txBody>
                    <a:bodyPr/>
                    <a:lstStyle/>
                    <a:p>
                      <a:pPr marL="0" algn="ctr" defTabSz="914400" rtl="0" eaLnBrk="1" fontAlgn="ctr" latinLnBrk="0" hangingPunct="1">
                        <a:buNone/>
                      </a:pPr>
                      <a:r>
                        <a:rPr lang="cs-CZ" sz="1200" b="1" i="0" u="none" strike="noStrike" kern="1200" dirty="0">
                          <a:solidFill>
                            <a:schemeClr val="tx1"/>
                          </a:solidFill>
                          <a:effectLst/>
                          <a:latin typeface="Arial" panose="020B0604020202020204" pitchFamily="34" charset="0"/>
                          <a:ea typeface="+mn-ea"/>
                          <a:cs typeface="+mn-cs"/>
                        </a:rPr>
                        <a:t>2025</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D911"/>
                    </a:solidFill>
                  </a:tcPr>
                </a:tc>
                <a:extLst>
                  <a:ext uri="{0D108BD9-81ED-4DB2-BD59-A6C34878D82A}">
                    <a16:rowId xmlns:a16="http://schemas.microsoft.com/office/drawing/2014/main" val="3187745988"/>
                  </a:ext>
                </a:extLst>
              </a:tr>
              <a:tr h="252000">
                <a:tc>
                  <a:txBody>
                    <a:bodyPr/>
                    <a:lstStyle/>
                    <a:p>
                      <a:pPr algn="l" fontAlgn="b">
                        <a:buNone/>
                      </a:pPr>
                      <a:r>
                        <a:rPr lang="cs-CZ" sz="1200" b="1" i="0" u="none" strike="noStrike" dirty="0">
                          <a:solidFill>
                            <a:srgbClr val="000000"/>
                          </a:solidFill>
                          <a:effectLst/>
                          <a:latin typeface="Arial" panose="020B0604020202020204" pitchFamily="34" charset="0"/>
                        </a:rPr>
                        <a:t>RP02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cs-CZ" sz="12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34 700 000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50 675 000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28 486 000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39 601 000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1" i="0" u="none" strike="noStrike" dirty="0">
                          <a:solidFill>
                            <a:srgbClr val="000000"/>
                          </a:solidFill>
                          <a:effectLst/>
                          <a:latin typeface="Arial" panose="020B0604020202020204" pitchFamily="34" charset="0"/>
                        </a:rPr>
                        <a:t>45 816 000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1358877"/>
                  </a:ext>
                </a:extLst>
              </a:tr>
              <a:tr h="252000">
                <a:tc>
                  <a:txBody>
                    <a:bodyPr/>
                    <a:lstStyle/>
                    <a:p>
                      <a:pPr algn="l" fontAlgn="b">
                        <a:buNone/>
                      </a:pPr>
                      <a:r>
                        <a:rPr lang="cs-CZ" sz="1200" b="0" i="0" u="none" strike="noStrike" dirty="0">
                          <a:solidFill>
                            <a:srgbClr val="000000"/>
                          </a:solidFill>
                          <a:effectLst/>
                          <a:latin typeface="Arial" panose="020B0604020202020204" pitchFamily="34" charset="0"/>
                        </a:rPr>
                        <a:t>DT1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l" fontAlgn="b">
                        <a:buNone/>
                      </a:pPr>
                      <a:r>
                        <a:rPr lang="pl-PL" sz="1200" b="0" i="0" u="none" strike="noStrike" dirty="0">
                          <a:solidFill>
                            <a:srgbClr val="000000"/>
                          </a:solidFill>
                          <a:effectLst/>
                          <a:latin typeface="Arial" panose="020B0604020202020204" pitchFamily="34" charset="0"/>
                        </a:rPr>
                        <a:t>Projekty na obnovu obecního majetku</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11 382 000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14 794 000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12 000 000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15 590 000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20 537 000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72885823"/>
                  </a:ext>
                </a:extLst>
              </a:tr>
              <a:tr h="252000">
                <a:tc>
                  <a:txBody>
                    <a:bodyPr/>
                    <a:lstStyle/>
                    <a:p>
                      <a:pPr algn="l" fontAlgn="b">
                        <a:buNone/>
                      </a:pPr>
                      <a:r>
                        <a:rPr lang="cs-CZ" sz="1200" b="0" i="0" u="none" strike="noStrike">
                          <a:solidFill>
                            <a:srgbClr val="000000"/>
                          </a:solidFill>
                          <a:effectLst/>
                          <a:latin typeface="Arial" panose="020B0604020202020204" pitchFamily="34" charset="0"/>
                        </a:rPr>
                        <a:t>DT2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buNone/>
                      </a:pPr>
                      <a:r>
                        <a:rPr lang="pl-PL" sz="1200" b="0" i="0" u="none" strike="noStrike" dirty="0">
                          <a:solidFill>
                            <a:srgbClr val="000000"/>
                          </a:solidFill>
                          <a:effectLst/>
                          <a:latin typeface="Arial" panose="020B0604020202020204" pitchFamily="34" charset="0"/>
                        </a:rPr>
                        <a:t>Projekty na zpracování územních plánů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931 000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a:solidFill>
                            <a:srgbClr val="000000"/>
                          </a:solidFill>
                          <a:effectLst/>
                          <a:latin typeface="Arial" panose="020B0604020202020204" pitchFamily="34" charset="0"/>
                        </a:rPr>
                        <a:t>1 842 000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996 000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998 000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1 224 000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140210000"/>
                  </a:ext>
                </a:extLst>
              </a:tr>
              <a:tr h="252000">
                <a:tc>
                  <a:txBody>
                    <a:bodyPr/>
                    <a:lstStyle/>
                    <a:p>
                      <a:pPr algn="l" fontAlgn="b">
                        <a:buNone/>
                      </a:pPr>
                      <a:r>
                        <a:rPr lang="cs-CZ" sz="1200" b="0" i="0" u="none" strike="noStrike" dirty="0">
                          <a:solidFill>
                            <a:srgbClr val="000000"/>
                          </a:solidFill>
                          <a:effectLst/>
                          <a:latin typeface="Arial" panose="020B0604020202020204" pitchFamily="34" charset="0"/>
                        </a:rPr>
                        <a:t>DT3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l" fontAlgn="b">
                        <a:buNone/>
                      </a:pPr>
                      <a:r>
                        <a:rPr lang="pl-PL" sz="1200" b="0" i="0" u="none" strike="noStrike" dirty="0">
                          <a:solidFill>
                            <a:srgbClr val="000000"/>
                          </a:solidFill>
                          <a:effectLst/>
                          <a:latin typeface="Arial" panose="020B0604020202020204" pitchFamily="34" charset="0"/>
                        </a:rPr>
                        <a:t>Projekty na ochranu životního prostředí</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a:solidFill>
                            <a:srgbClr val="000000"/>
                          </a:solidFill>
                          <a:effectLst/>
                          <a:latin typeface="Arial" panose="020B0604020202020204" pitchFamily="34" charset="0"/>
                        </a:rPr>
                        <a:t>959 000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704 000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887 000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999 000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543 000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49727641"/>
                  </a:ext>
                </a:extLst>
              </a:tr>
              <a:tr h="252000">
                <a:tc>
                  <a:txBody>
                    <a:bodyPr/>
                    <a:lstStyle/>
                    <a:p>
                      <a:pPr algn="l" fontAlgn="b">
                        <a:buNone/>
                      </a:pPr>
                      <a:r>
                        <a:rPr lang="cs-CZ" sz="1200" b="0" i="0" u="none" strike="noStrike">
                          <a:solidFill>
                            <a:srgbClr val="000000"/>
                          </a:solidFill>
                          <a:effectLst/>
                          <a:latin typeface="Arial" panose="020B0604020202020204" pitchFamily="34" charset="0"/>
                        </a:rPr>
                        <a:t>DT4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b">
                        <a:buNone/>
                      </a:pPr>
                      <a:r>
                        <a:rPr lang="pl-PL" sz="1200" b="0" i="0" u="none" strike="noStrike" dirty="0">
                          <a:solidFill>
                            <a:srgbClr val="000000"/>
                          </a:solidFill>
                          <a:effectLst/>
                          <a:latin typeface="Arial" panose="020B0604020202020204" pitchFamily="34" charset="0"/>
                        </a:rPr>
                        <a:t>Projekty na obnovu a rozvoj ohrožených území</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13 765 000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8 337 000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a:solidFill>
                            <a:srgbClr val="000000"/>
                          </a:solidFill>
                          <a:effectLst/>
                          <a:latin typeface="Arial" panose="020B0604020202020204" pitchFamily="34" charset="0"/>
                        </a:rPr>
                        <a:t>6 125 000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6 277 000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12 358 000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77239972"/>
                  </a:ext>
                </a:extLst>
              </a:tr>
              <a:tr h="252000">
                <a:tc>
                  <a:txBody>
                    <a:bodyPr/>
                    <a:lstStyle/>
                    <a:p>
                      <a:pPr algn="l" fontAlgn="b">
                        <a:buNone/>
                      </a:pPr>
                      <a:r>
                        <a:rPr lang="cs-CZ" sz="1200" b="0" i="0" u="none" strike="noStrike" dirty="0">
                          <a:solidFill>
                            <a:srgbClr val="000000"/>
                          </a:solidFill>
                          <a:effectLst/>
                          <a:latin typeface="Arial" panose="020B0604020202020204" pitchFamily="34" charset="0"/>
                        </a:rPr>
                        <a:t>DT5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l" fontAlgn="b">
                        <a:buNone/>
                      </a:pPr>
                      <a:r>
                        <a:rPr lang="cs-CZ" sz="1200" b="0" i="0" u="none" strike="noStrike" dirty="0">
                          <a:solidFill>
                            <a:srgbClr val="000000"/>
                          </a:solidFill>
                          <a:effectLst/>
                          <a:latin typeface="Arial" panose="020B0604020202020204" pitchFamily="34" charset="0"/>
                        </a:rPr>
                        <a:t>Projekty na podporu cyklistiky</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7 663 000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24 998 000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3 788 000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10 000 000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tc>
                  <a:txBody>
                    <a:bodyPr/>
                    <a:lstStyle/>
                    <a:p>
                      <a:pPr algn="r" fontAlgn="b">
                        <a:buNone/>
                      </a:pPr>
                      <a:r>
                        <a:rPr lang="cs-CZ" sz="1200" b="0" i="0" u="none" strike="noStrike" dirty="0">
                          <a:solidFill>
                            <a:srgbClr val="000000"/>
                          </a:solidFill>
                          <a:effectLst/>
                          <a:latin typeface="Arial" panose="020B0604020202020204" pitchFamily="34" charset="0"/>
                        </a:rPr>
                        <a:t>3 418 000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3280068"/>
                  </a:ext>
                </a:extLst>
              </a:tr>
              <a:tr h="252000">
                <a:tc>
                  <a:txBody>
                    <a:bodyPr/>
                    <a:lstStyle/>
                    <a:p>
                      <a:pPr algn="l" fontAlgn="b">
                        <a:buNone/>
                      </a:pPr>
                      <a:r>
                        <a:rPr lang="cs-CZ" sz="1200" b="0" i="0" u="none" strike="noStrike">
                          <a:solidFill>
                            <a:srgbClr val="000000"/>
                          </a:solidFill>
                          <a:effectLst/>
                          <a:latin typeface="Arial" panose="020B0604020202020204" pitchFamily="34" charset="0"/>
                        </a:rPr>
                        <a:t>DT6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cs-CZ" sz="1200" b="0" i="0" u="none" strike="noStrike" dirty="0">
                          <a:solidFill>
                            <a:srgbClr val="000000"/>
                          </a:solidFill>
                          <a:effectLst/>
                          <a:latin typeface="Arial" panose="020B0604020202020204" pitchFamily="34" charset="0"/>
                        </a:rPr>
                        <a:t>Podpora zpracování projektových dokumentací</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cs-CZ" sz="1200" b="1"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cs-CZ" sz="1200" b="1"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0" i="0" u="none" strike="noStrike">
                          <a:solidFill>
                            <a:srgbClr val="000000"/>
                          </a:solidFill>
                          <a:effectLst/>
                          <a:latin typeface="Arial" panose="020B0604020202020204" pitchFamily="34" charset="0"/>
                        </a:rPr>
                        <a:t>4 690 000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0" i="0" u="none" strike="noStrike">
                          <a:solidFill>
                            <a:srgbClr val="000000"/>
                          </a:solidFill>
                          <a:effectLst/>
                          <a:latin typeface="Arial" panose="020B0604020202020204" pitchFamily="34" charset="0"/>
                        </a:rPr>
                        <a:t>5 737 000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cs-CZ" sz="1200" b="0" i="0" u="none" strike="noStrike" dirty="0">
                          <a:solidFill>
                            <a:srgbClr val="000000"/>
                          </a:solidFill>
                          <a:effectLst/>
                          <a:latin typeface="Arial" panose="020B0604020202020204" pitchFamily="34" charset="0"/>
                        </a:rPr>
                        <a:t>7 736 000</a:t>
                      </a:r>
                    </a:p>
                  </a:txBody>
                  <a:tcPr marL="7620" marR="7620" marT="762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1798838"/>
                  </a:ext>
                </a:extLst>
              </a:tr>
            </a:tbl>
          </a:graphicData>
        </a:graphic>
      </p:graphicFrame>
      <p:sp>
        <p:nvSpPr>
          <p:cNvPr id="10" name="Zástupný obsah 1">
            <a:extLst>
              <a:ext uri="{FF2B5EF4-FFF2-40B4-BE49-F238E27FC236}">
                <a16:creationId xmlns:a16="http://schemas.microsoft.com/office/drawing/2014/main" id="{8150476D-4BB0-6F50-CEAF-27E77F630DC7}"/>
              </a:ext>
            </a:extLst>
          </p:cNvPr>
          <p:cNvSpPr txBox="1">
            <a:spLocks/>
          </p:cNvSpPr>
          <p:nvPr/>
        </p:nvSpPr>
        <p:spPr>
          <a:xfrm>
            <a:off x="0" y="1313596"/>
            <a:ext cx="12192000" cy="675244"/>
          </a:xfrm>
          <a:prstGeom prst="rect">
            <a:avLst/>
          </a:prstGeom>
        </p:spPr>
        <p:txBody>
          <a:bodyPr vert="horz" lIns="432000" tIns="10800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Wingdings" pitchFamily="2" charset="2"/>
              <a:buNone/>
            </a:pPr>
            <a:r>
              <a:rPr lang="pl-PL" b="1" dirty="0">
                <a:solidFill>
                  <a:schemeClr val="bg1"/>
                </a:solidFill>
                <a:highlight>
                  <a:srgbClr val="000000"/>
                </a:highlight>
              </a:rPr>
              <a:t>RP02 PROGRAM NA PODPORU OBNOVY VENKOVA</a:t>
            </a:r>
            <a:endParaRPr lang="cs-CZ" dirty="0"/>
          </a:p>
        </p:txBody>
      </p:sp>
      <p:sp>
        <p:nvSpPr>
          <p:cNvPr id="13" name="Nadpis 3">
            <a:extLst>
              <a:ext uri="{FF2B5EF4-FFF2-40B4-BE49-F238E27FC236}">
                <a16:creationId xmlns:a16="http://schemas.microsoft.com/office/drawing/2014/main" id="{DFF2B90A-ABEC-9888-40A4-1891AF89C7D9}"/>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22521516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833F0-5448-D252-283F-DB02B2E91ED3}"/>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18EA2391-D688-CA73-B9C6-7E6923D0048E}"/>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pl-PL" sz="2600" b="1" dirty="0">
                <a:solidFill>
                  <a:schemeClr val="bg1"/>
                </a:solidFill>
                <a:highlight>
                  <a:srgbClr val="000000"/>
                </a:highlight>
              </a:rPr>
              <a:t>RP02-26 PROGRAM NA PODPORU OBNOVY VENKOVA</a:t>
            </a:r>
            <a:endParaRPr lang="cs-CZ" sz="2500" dirty="0"/>
          </a:p>
          <a:p>
            <a:pPr marL="0" marR="0" lvl="0" indent="0" algn="l" defTabSz="914400" rtl="0" eaLnBrk="1" fontAlgn="auto" latinLnBrk="0" hangingPunct="1">
              <a:lnSpc>
                <a:spcPct val="100000"/>
              </a:lnSpc>
              <a:spcBef>
                <a:spcPts val="500"/>
              </a:spcBef>
              <a:spcAft>
                <a:spcPts val="0"/>
              </a:spcAft>
              <a:buClrTx/>
              <a:buSzTx/>
              <a:buFont typeface="Wingdings" pitchFamily="2" charset="2"/>
              <a:buNone/>
              <a:tabLst/>
              <a:defRPr/>
            </a:pPr>
            <a:r>
              <a:rPr kumimoji="0" lang="cs-CZ"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1 - </a:t>
            </a:r>
            <a:r>
              <a:rPr kumimoji="0" lang="pl-PL"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Projekty na obnovu obecního majetku </a:t>
            </a:r>
            <a:r>
              <a:rPr kumimoji="0" lang="pl-PL" sz="17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500"/>
              </a:spcBef>
              <a:spcAft>
                <a:spcPts val="0"/>
              </a:spcAft>
              <a:buClrTx/>
              <a:buSzTx/>
              <a:buFont typeface="Wingdings" pitchFamily="2" charset="2"/>
              <a:buNone/>
              <a:tabLst/>
              <a:defRPr/>
            </a:pPr>
            <a:r>
              <a:rPr kumimoji="0" lang="cs-CZ"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2 - </a:t>
            </a:r>
            <a:r>
              <a:rPr kumimoji="0" lang="pl-PL"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Projekty na zpracování územních plánů </a:t>
            </a:r>
          </a:p>
          <a:p>
            <a:pPr marL="0" marR="0" lvl="0" indent="0" algn="l" defTabSz="914400" rtl="0" eaLnBrk="1" fontAlgn="auto" latinLnBrk="0" hangingPunct="1">
              <a:lnSpc>
                <a:spcPct val="100000"/>
              </a:lnSpc>
              <a:spcBef>
                <a:spcPts val="500"/>
              </a:spcBef>
              <a:spcAft>
                <a:spcPts val="0"/>
              </a:spcAft>
              <a:buClrTx/>
              <a:buSzTx/>
              <a:buFont typeface="Wingdings" pitchFamily="2" charset="2"/>
              <a:buNone/>
              <a:tabLst/>
              <a:defRPr/>
            </a:pPr>
            <a:r>
              <a:rPr kumimoji="0" lang="cs-CZ"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3 - </a:t>
            </a:r>
            <a:r>
              <a:rPr kumimoji="0" lang="pl-PL"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Projekty na ochranu životního prostředí</a:t>
            </a:r>
            <a:endParaRPr kumimoji="0" lang="pl-PL" sz="1700" b="1" i="0" u="none" strike="noStrike" kern="1200" cap="none" spc="0" normalizeH="0" baseline="0" noProof="0" dirty="0">
              <a:ln>
                <a:noFill/>
              </a:ln>
              <a:solidFill>
                <a:srgbClr val="4472C4"/>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500"/>
              </a:spcBef>
              <a:spcAft>
                <a:spcPts val="0"/>
              </a:spcAft>
              <a:buClrTx/>
              <a:buSzTx/>
              <a:buFont typeface="Wingdings" pitchFamily="2" charset="2"/>
              <a:buNone/>
              <a:tabLst/>
              <a:defRPr/>
            </a:pPr>
            <a:r>
              <a:rPr kumimoji="0" lang="cs-CZ"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4 - </a:t>
            </a:r>
            <a:r>
              <a:rPr kumimoji="0" lang="pl-PL"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Projekty na podporu  a rozvoj ohroženého území </a:t>
            </a:r>
          </a:p>
          <a:p>
            <a:pPr marL="0" marR="0" lvl="0" indent="0" algn="l" defTabSz="914400" rtl="0" eaLnBrk="1" fontAlgn="auto" latinLnBrk="0" hangingPunct="1">
              <a:lnSpc>
                <a:spcPct val="100000"/>
              </a:lnSpc>
              <a:spcBef>
                <a:spcPts val="500"/>
              </a:spcBef>
              <a:spcAft>
                <a:spcPts val="0"/>
              </a:spcAft>
              <a:buClrTx/>
              <a:buSzTx/>
              <a:buFont typeface="Wingdings" pitchFamily="2" charset="2"/>
              <a:buNone/>
              <a:tabLst/>
              <a:defRPr/>
            </a:pPr>
            <a:r>
              <a:rPr kumimoji="0" lang="cs-CZ"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5 - </a:t>
            </a:r>
            <a:r>
              <a:rPr kumimoji="0" lang="pl-PL"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Podpora rozvoje cyklistiky ve Zlínském kraji</a:t>
            </a:r>
          </a:p>
          <a:p>
            <a:pPr marL="0" marR="0" lvl="0" indent="0" algn="l" defTabSz="914400" rtl="0" eaLnBrk="1" fontAlgn="auto" latinLnBrk="0" hangingPunct="1">
              <a:lnSpc>
                <a:spcPct val="100000"/>
              </a:lnSpc>
              <a:spcBef>
                <a:spcPts val="500"/>
              </a:spcBef>
              <a:spcAft>
                <a:spcPts val="0"/>
              </a:spcAft>
              <a:buClrTx/>
              <a:buSzTx/>
              <a:buFont typeface="Wingdings" pitchFamily="2" charset="2"/>
              <a:buNone/>
              <a:tabLst/>
              <a:defRPr/>
            </a:pPr>
            <a:r>
              <a:rPr kumimoji="0" lang="cs-CZ"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6 - </a:t>
            </a:r>
            <a:r>
              <a:rPr kumimoji="0" lang="pl-PL" sz="17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Podpora zpracování projektových dokumentací</a:t>
            </a:r>
            <a:r>
              <a:rPr kumimoji="0" lang="pl-PL" sz="17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Dotační titul 1: </a:t>
            </a:r>
            <a:r>
              <a:rPr kumimoji="0" lang="cs-CZ" sz="16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obce Zlínského kraje do 2 000 obyvatel (mimo obce podporované v Dotačním titulu 4)</a:t>
            </a:r>
          </a:p>
          <a:p>
            <a:pPr marL="685800" marR="0" lvl="1"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Dotační titul 2 a 3: </a:t>
            </a:r>
            <a:r>
              <a:rPr kumimoji="0" lang="cs-CZ" sz="16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obce Zlínského kraje do 2 000 obyvatel</a:t>
            </a:r>
          </a:p>
          <a:p>
            <a:pPr marL="685800" marR="0" lvl="1"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Dotační titul 4: </a:t>
            </a:r>
            <a:r>
              <a:rPr kumimoji="0" lang="cs-CZ" sz="16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obce do 500 obyvatel spadající do HSOÚ</a:t>
            </a:r>
          </a:p>
          <a:p>
            <a:pPr marL="685800" marR="0" lvl="1"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Dotační titul 5</a:t>
            </a:r>
            <a:r>
              <a:rPr kumimoji="0" lang="cs-CZ" sz="16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 obce Zlínského kraje a svazky obcí na území Zlínského kraje</a:t>
            </a:r>
          </a:p>
          <a:p>
            <a:pPr marL="685800" marR="0" lvl="1"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Dotační titul 6: </a:t>
            </a:r>
            <a:r>
              <a:rPr kumimoji="0" lang="cs-CZ" sz="16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obce Zlínského kraje mimo ORP</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cs-CZ" sz="1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60 mil. Kč </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Leden-únor</a:t>
            </a:r>
            <a:endParaRPr lang="cs-CZ" sz="2500" dirty="0"/>
          </a:p>
        </p:txBody>
      </p:sp>
      <p:sp>
        <p:nvSpPr>
          <p:cNvPr id="7" name="Nadpis 3">
            <a:extLst>
              <a:ext uri="{FF2B5EF4-FFF2-40B4-BE49-F238E27FC236}">
                <a16:creationId xmlns:a16="http://schemas.microsoft.com/office/drawing/2014/main" id="{B52F904B-F6C3-54A5-6AA3-8A42F7D4B455}"/>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328618596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83671-8979-77DA-C34C-BFAAC0B19E5C}"/>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3A9DA851-E013-F3CD-98C3-9865DAAF8A92}"/>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pl-PL" sz="2600" b="1" dirty="0">
                <a:solidFill>
                  <a:schemeClr val="bg1"/>
                </a:solidFill>
                <a:highlight>
                  <a:srgbClr val="000000"/>
                </a:highlight>
              </a:rPr>
              <a:t>RP04-26 PODPORA EKOLOGICKÝCH AKTIVIT V KRAJI</a:t>
            </a:r>
            <a:endParaRPr lang="cs-CZ" sz="2600" b="1" dirty="0">
              <a:solidFill>
                <a:schemeClr val="bg1"/>
              </a:solidFill>
              <a:highlight>
                <a:srgbClr val="000000"/>
              </a:highlight>
            </a:endParaRPr>
          </a:p>
          <a:p>
            <a:pPr marL="0" indent="0">
              <a:buNone/>
              <a:defRPr/>
            </a:pPr>
            <a:r>
              <a:rPr lang="cs-CZ" sz="1800" b="1" dirty="0">
                <a:solidFill>
                  <a:prstClr val="black"/>
                </a:solidFill>
              </a:rPr>
              <a:t>Aktivity:</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Environmentální vzdělávání, výchova, osvěta (EVVO) a poradenství týkající se ochrany přírody, životního prostředí a přírodních zdrojů</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Neperiodické publikace, výukové materiály a výukové programy se zaměřením na EVVO.</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Podpora badatelsky orientovaného vyučování</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Podpora projektů začínajících subjektů EVVO</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Podpora projektů se zaměřením na inovativní metody v EVVO</a:t>
            </a:r>
          </a:p>
          <a:p>
            <a:pPr marL="685800" marR="0" lvl="1" indent="-228600" algn="just"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Podpora vzdělávání o klimatické změně</a:t>
            </a:r>
          </a:p>
          <a:p>
            <a:pPr marL="0" marR="0" lvl="0" indent="0" fontAlgn="auto">
              <a:spcAft>
                <a:spcPts val="0"/>
              </a:spcAft>
              <a:buClrTx/>
              <a:buSzTx/>
              <a:buNone/>
              <a:tabLst/>
              <a:defRPr/>
            </a:pPr>
            <a:r>
              <a:rPr lang="cs-CZ" sz="1800" b="1" dirty="0">
                <a:solidFill>
                  <a:prstClr val="black"/>
                </a:solidFill>
              </a:rPr>
              <a:t>Příjemci podpory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Spolek, o.p.s, ústav, církevní PO, škola a školské zařízení</a:t>
            </a:r>
          </a:p>
          <a:p>
            <a:pPr marL="0" indent="0">
              <a:buNone/>
              <a:defRPr/>
            </a:pPr>
            <a:r>
              <a:rPr lang="cs-CZ" sz="1800" b="1" dirty="0">
                <a:solidFill>
                  <a:prstClr val="black"/>
                </a:solidFill>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cs-CZ"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1,2 mil. Kč </a:t>
            </a:r>
          </a:p>
          <a:p>
            <a:pPr marL="0" marR="0" lvl="1" indent="0" fontAlgn="auto">
              <a:spcBef>
                <a:spcPts val="1000"/>
              </a:spcBef>
              <a:spcAft>
                <a:spcPts val="0"/>
              </a:spcAft>
              <a:buClrTx/>
              <a:buSzTx/>
              <a:buNone/>
              <a:tabLst/>
              <a:defRPr/>
            </a:pPr>
            <a:r>
              <a:rPr lang="pl-PL" sz="1800" b="1" dirty="0">
                <a:solidFill>
                  <a:prstClr val="black"/>
                </a:solidFill>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Leden-únor</a:t>
            </a:r>
          </a:p>
          <a:p>
            <a:pPr marL="0" lvl="1" indent="0">
              <a:buNone/>
            </a:pPr>
            <a:endParaRPr lang="cs-CZ" sz="2500" dirty="0"/>
          </a:p>
        </p:txBody>
      </p:sp>
      <p:sp>
        <p:nvSpPr>
          <p:cNvPr id="7" name="Nadpis 3">
            <a:extLst>
              <a:ext uri="{FF2B5EF4-FFF2-40B4-BE49-F238E27FC236}">
                <a16:creationId xmlns:a16="http://schemas.microsoft.com/office/drawing/2014/main" id="{CE4EEE90-C76A-B5D6-4879-C007B892B924}"/>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24836943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D4BA-B25B-D87D-3E75-F0999DFFD72C}"/>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FB6A6D28-F148-516B-65EB-F43E747F13B2}"/>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pl-PL" sz="2600" b="1" dirty="0">
                <a:solidFill>
                  <a:schemeClr val="bg1"/>
                </a:solidFill>
                <a:highlight>
                  <a:srgbClr val="000000"/>
                </a:highlight>
              </a:rPr>
              <a:t>RP06-26 PROGRAM NA PODPORU AKREDITOVANÉHO OBROVOLNICTVÍ</a:t>
            </a:r>
            <a:endParaRPr lang="cs-CZ" sz="2600" b="1" dirty="0">
              <a:solidFill>
                <a:schemeClr val="bg1"/>
              </a:solidFill>
              <a:highlight>
                <a:srgbClr val="000000"/>
              </a:highlight>
            </a:endParaRP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2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Aktivity: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Koordinace a organizace dobrovolnické činnosti uvnitř příjemců formou dotace na činnost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Spolek, ústav, nadace, nadační fond</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Obecně prospěšná společnost </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Účelové zařízení registrované církve a náboženské společnosti založené církví a náboženskou společností pro poskytování charitativních služeb</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cs-CZ" sz="21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 mil. Kč </a:t>
            </a:r>
            <a:r>
              <a:rPr kumimoji="0" lang="pt-BR" sz="21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pl-PL" sz="2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 - únor</a:t>
            </a:r>
            <a:endParaRPr lang="cs-CZ" sz="2100" dirty="0"/>
          </a:p>
        </p:txBody>
      </p:sp>
      <p:sp>
        <p:nvSpPr>
          <p:cNvPr id="7" name="Nadpis 3">
            <a:extLst>
              <a:ext uri="{FF2B5EF4-FFF2-40B4-BE49-F238E27FC236}">
                <a16:creationId xmlns:a16="http://schemas.microsoft.com/office/drawing/2014/main" id="{C34D5C6E-7826-B1E9-2DB0-52F7EFB39228}"/>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32562953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2EE42-228A-506D-1637-CA01F867D896}"/>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B060F3BA-08E0-D18F-CC3F-7ABA29CBCA03}"/>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RP07-26 PROGRAM NA PODPORU NESTÁTNÍCH NEZISK. ORG. V OBLASTI PREVENCE RIZIK. TYPŮ CHOVÁNÍ</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Aktivity: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Volnočasové aktivity v registrovaných </a:t>
            </a:r>
            <a:r>
              <a:rPr kumimoji="0" lang="cs-CZ"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nízkoprah</a:t>
            </a: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zařízeních pro děti a mládež</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Programy/projekty primární prevence rizikových typů chování zahrnující problematiku látkových i nelátkových závislostí (přednášková a poradenská činnost)</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Projekty, zahrnující organizaci konferencí, případně seminářů a jiných odborných aktivit obsahujících výhradně problematiku látkových a nelátkových závislostí</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Spolek, ústav, nadace, nadační fond</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Obecně prospěšná společnost </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Účelové zařízení registrované církve a náboženské společnosti založené církví a náboženskou společností pro poskytování charitativních služeb</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cs-CZ" sz="1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800 000 Kč </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pl-PL"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 - únor</a:t>
            </a:r>
            <a:endParaRPr lang="cs-CZ" sz="1600" dirty="0"/>
          </a:p>
        </p:txBody>
      </p:sp>
      <p:sp>
        <p:nvSpPr>
          <p:cNvPr id="7" name="Nadpis 3">
            <a:extLst>
              <a:ext uri="{FF2B5EF4-FFF2-40B4-BE49-F238E27FC236}">
                <a16:creationId xmlns:a16="http://schemas.microsoft.com/office/drawing/2014/main" id="{3D7CE4AE-207B-CE0C-3770-918468E61F60}"/>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24708617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8CBF2-6FFF-3FB8-4D5B-BC4CA78BE4DE}"/>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5ED2EB0C-C25A-E1E7-F79E-E551E97A275D}"/>
              </a:ext>
            </a:extLst>
          </p:cNvPr>
          <p:cNvSpPr>
            <a:spLocks noGrp="1"/>
          </p:cNvSpPr>
          <p:nvPr>
            <p:ph idx="1"/>
          </p:nvPr>
        </p:nvSpPr>
        <p:spPr>
          <a:xfrm>
            <a:off x="0" y="1313596"/>
            <a:ext cx="12192000" cy="5544404"/>
          </a:xfrm>
        </p:spPr>
        <p:txBody>
          <a:bodyPr lIns="432000" tIns="108000" rIns="504000">
            <a:noAutofit/>
          </a:bodyPr>
          <a:lstStyle/>
          <a:p>
            <a:pPr marL="0" indent="0">
              <a:lnSpc>
                <a:spcPct val="100000"/>
              </a:lnSpc>
              <a:buNone/>
            </a:pPr>
            <a:r>
              <a:rPr lang="cs-CZ" sz="2600" b="1" dirty="0">
                <a:solidFill>
                  <a:schemeClr val="bg1"/>
                </a:solidFill>
                <a:highlight>
                  <a:srgbClr val="000000"/>
                </a:highlight>
              </a:rPr>
              <a:t>RP08-26 PODPORA VČELAŘSTVÍ VE ZLÍNSKÉM KRAJI</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Aktivity: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Nákup základního vybavení (povinné) – 3 až 6 ks nástavkových úlů s </a:t>
            </a:r>
            <a:r>
              <a:rPr kumimoji="0" lang="cs-CZ" sz="19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varroa</a:t>
            </a: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dnem, rámkové přířezy nebo rámky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Nákup doporučeného vybavení - včelařský kuřák, rojáček, rozpěrák, voskové mezistěny, </a:t>
            </a:r>
            <a:r>
              <a:rPr kumimoji="0" lang="cs-CZ" sz="19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zatavovač</a:t>
            </a: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mezistěn, napínač/</a:t>
            </a:r>
            <a:r>
              <a:rPr kumimoji="0" lang="cs-CZ" sz="19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zvlnovač</a:t>
            </a: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drátků, výkluzy (usazené i neusazené v desce), barva na matky, včelařský drátek, mezerníky, včelařské hřebíčky, forma na sbíjení rámků, krmítko, mateří mřížka, izolátor matek (klícka), ochranné pomůcky (včelařský klobouk, blůza, oblek, rukavice, ochranná maska/respirátor). Nákup osiva nebo sazenic medonosných rostlin</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R="0" lvl="1"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Fyzická osoba, která dovršila v době podání žádosti věk 18 let</a:t>
            </a:r>
          </a:p>
          <a:p>
            <a:pPr marL="666000" marR="0" lvl="1" indent="0" algn="l" defTabSz="914400" rtl="0" eaLnBrk="1" fontAlgn="auto" latinLnBrk="0" hangingPunct="1">
              <a:lnSpc>
                <a:spcPct val="90000"/>
              </a:lnSpc>
              <a:spcBef>
                <a:spcPts val="500"/>
              </a:spcBef>
              <a:spcAft>
                <a:spcPts val="0"/>
              </a:spcAft>
              <a:buClrTx/>
              <a:buSzTx/>
              <a:buFont typeface="Wingdings" pitchFamily="2" charset="2"/>
              <a:buNone/>
              <a:tabLst/>
              <a:defRPr/>
            </a:pPr>
            <a:r>
              <a:rPr kumimoji="0" lang="pl-PL"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Stanoviště včelstev musí být umístěno na území Zlínského kraje</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cs-CZ" sz="1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1,2 mil. Kč </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pl-PL"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Leden-únor</a:t>
            </a:r>
            <a:endParaRPr lang="cs-CZ" sz="1900" dirty="0"/>
          </a:p>
        </p:txBody>
      </p:sp>
      <p:sp>
        <p:nvSpPr>
          <p:cNvPr id="7" name="Nadpis 3">
            <a:extLst>
              <a:ext uri="{FF2B5EF4-FFF2-40B4-BE49-F238E27FC236}">
                <a16:creationId xmlns:a16="http://schemas.microsoft.com/office/drawing/2014/main" id="{820946BC-646A-3397-429C-01858598D834}"/>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20912912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6637-9AE6-C6A0-0898-CBCD978FF025}"/>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49BE4808-57B3-DAD1-2BD7-83C2996F538E}"/>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RP11-26 BESIP ZLÍNSKÉHO KRAJE</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pl-PL" sz="31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Dětská dopravní hřiště</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vlastníci dětských dopravních hřišť</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provozovatelé dětských dopravních hřišť, za předpokladu, že existuje právní akt upravující podmínky provozu dětského dopravního hřiště mezi vlastníkem hřiště a provozovatelem</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2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2,35 mil. Kč </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pl-PL" sz="2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 - únor</a:t>
            </a:r>
            <a:endParaRPr lang="cs-CZ" sz="2500" dirty="0"/>
          </a:p>
        </p:txBody>
      </p:sp>
      <p:sp>
        <p:nvSpPr>
          <p:cNvPr id="7" name="Nadpis 3">
            <a:extLst>
              <a:ext uri="{FF2B5EF4-FFF2-40B4-BE49-F238E27FC236}">
                <a16:creationId xmlns:a16="http://schemas.microsoft.com/office/drawing/2014/main" id="{A3D89C26-6773-78A2-6E06-ADE8631FC17E}"/>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7784470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91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0AC446F-4CCF-4040-98B5-D629E72C6432}"/>
              </a:ext>
            </a:extLst>
          </p:cNvPr>
          <p:cNvSpPr>
            <a:spLocks noGrp="1"/>
          </p:cNvSpPr>
          <p:nvPr>
            <p:ph idx="1"/>
          </p:nvPr>
        </p:nvSpPr>
        <p:spPr>
          <a:xfrm>
            <a:off x="422026" y="1124744"/>
            <a:ext cx="11363574" cy="5328592"/>
          </a:xfrm>
        </p:spPr>
        <p:txBody>
          <a:bodyPr>
            <a:noAutofit/>
          </a:bodyPr>
          <a:lstStyle/>
          <a:p>
            <a:pPr marL="0" indent="0" defTabSz="539750">
              <a:lnSpc>
                <a:spcPct val="100000"/>
              </a:lnSpc>
              <a:spcBef>
                <a:spcPts val="0"/>
              </a:spcBef>
              <a:buNone/>
            </a:pPr>
            <a:r>
              <a:rPr lang="cs-CZ" sz="2000" b="1" dirty="0">
                <a:cs typeface="Arial" panose="020B0604020202020204" pitchFamily="34" charset="0"/>
              </a:rPr>
              <a:t>1.</a:t>
            </a:r>
            <a:r>
              <a:rPr lang="cs-CZ" sz="2000" dirty="0">
                <a:cs typeface="Arial" panose="020B0604020202020204" pitchFamily="34" charset="0"/>
              </a:rPr>
              <a:t> </a:t>
            </a:r>
            <a:r>
              <a:rPr lang="cs-CZ" sz="2000" b="1" dirty="0">
                <a:cs typeface="Arial" panose="020B0604020202020204" pitchFamily="34" charset="0"/>
              </a:rPr>
              <a:t>Úvodní slovo</a:t>
            </a:r>
          </a:p>
          <a:p>
            <a:pPr marL="401638" indent="0" defTabSz="447675">
              <a:lnSpc>
                <a:spcPct val="100000"/>
              </a:lnSpc>
              <a:spcBef>
                <a:spcPts val="600"/>
              </a:spcBef>
              <a:spcAft>
                <a:spcPts val="1200"/>
              </a:spcAft>
              <a:buNone/>
              <a:tabLst>
                <a:tab pos="357188" algn="l"/>
              </a:tabLst>
            </a:pPr>
            <a:r>
              <a:rPr lang="cs-CZ" sz="1800" dirty="0">
                <a:cs typeface="Arial" panose="020B0604020202020204" pitchFamily="34" charset="0"/>
              </a:rPr>
              <a:t>Tomáš Chmela, náměstek hejtmana Zlínského kraje</a:t>
            </a:r>
          </a:p>
          <a:p>
            <a:pPr marL="0" indent="0" defTabSz="447675">
              <a:lnSpc>
                <a:spcPct val="100000"/>
              </a:lnSpc>
              <a:spcBef>
                <a:spcPts val="600"/>
              </a:spcBef>
              <a:buNone/>
              <a:tabLst>
                <a:tab pos="357188" algn="l"/>
              </a:tabLst>
            </a:pPr>
            <a:r>
              <a:rPr lang="cs-CZ" sz="2000" b="1" dirty="0">
                <a:cs typeface="Arial" panose="020B0604020202020204" pitchFamily="34" charset="0"/>
              </a:rPr>
              <a:t>2. Dotační programy a možnosti Zlínského kraje pro rok 2026</a:t>
            </a:r>
          </a:p>
          <a:p>
            <a:pPr marL="401638" indent="0" defTabSz="447675">
              <a:lnSpc>
                <a:spcPct val="100000"/>
              </a:lnSpc>
              <a:spcBef>
                <a:spcPts val="600"/>
              </a:spcBef>
              <a:spcAft>
                <a:spcPts val="1200"/>
              </a:spcAft>
              <a:buNone/>
              <a:tabLst>
                <a:tab pos="357188" algn="l"/>
              </a:tabLst>
            </a:pPr>
            <a:r>
              <a:rPr lang="cs-CZ" sz="1800" dirty="0">
                <a:cs typeface="Arial" panose="020B0604020202020204" pitchFamily="34" charset="0"/>
              </a:rPr>
              <a:t>Jana Koldová, Zlínský kraj, Odbor strategického rozvoje kraje</a:t>
            </a:r>
          </a:p>
          <a:p>
            <a:pPr marL="0" indent="0" defTabSz="447675">
              <a:lnSpc>
                <a:spcPct val="100000"/>
              </a:lnSpc>
              <a:spcBef>
                <a:spcPts val="600"/>
              </a:spcBef>
              <a:buNone/>
              <a:tabLst>
                <a:tab pos="357188" algn="l"/>
              </a:tabLst>
            </a:pPr>
            <a:r>
              <a:rPr lang="cs-CZ" sz="2000" b="1" dirty="0">
                <a:cs typeface="Arial" panose="020B0604020202020204" pitchFamily="34" charset="0"/>
              </a:rPr>
              <a:t>3. Aktualizace krajských koncepcí v oblasti cestovního ruchu a cyklistiky</a:t>
            </a:r>
          </a:p>
          <a:p>
            <a:pPr marL="401638" indent="0" defTabSz="447675">
              <a:lnSpc>
                <a:spcPct val="100000"/>
              </a:lnSpc>
              <a:spcBef>
                <a:spcPts val="600"/>
              </a:spcBef>
              <a:spcAft>
                <a:spcPts val="1200"/>
              </a:spcAft>
              <a:buNone/>
              <a:tabLst>
                <a:tab pos="357188" algn="l"/>
              </a:tabLst>
            </a:pPr>
            <a:r>
              <a:rPr lang="cs-CZ" sz="2000" dirty="0">
                <a:solidFill>
                  <a:srgbClr val="002060"/>
                </a:solidFill>
                <a:cs typeface="Arial" panose="020B0604020202020204" pitchFamily="34" charset="0"/>
              </a:rPr>
              <a:t>	</a:t>
            </a:r>
            <a:r>
              <a:rPr lang="cs-CZ" sz="2000" dirty="0">
                <a:cs typeface="Arial" panose="020B0604020202020204" pitchFamily="34" charset="0"/>
              </a:rPr>
              <a:t>Jana Koldová, Zlínský kraj, Odbor strategického rozvoje kraje</a:t>
            </a:r>
          </a:p>
          <a:p>
            <a:pPr marL="0" indent="0" defTabSz="265113">
              <a:lnSpc>
                <a:spcPct val="100000"/>
              </a:lnSpc>
              <a:spcBef>
                <a:spcPts val="600"/>
              </a:spcBef>
              <a:buNone/>
            </a:pPr>
            <a:r>
              <a:rPr lang="cs-CZ" sz="2000" b="1" dirty="0">
                <a:cs typeface="Arial" panose="020B0604020202020204" pitchFamily="34" charset="0"/>
              </a:rPr>
              <a:t>4. Příprava Zlínského kraje na využití dotací EU v budoucím programovém období 2028+</a:t>
            </a:r>
          </a:p>
          <a:p>
            <a:pPr marL="401638" indent="0" defTabSz="447675">
              <a:lnSpc>
                <a:spcPct val="100000"/>
              </a:lnSpc>
              <a:spcBef>
                <a:spcPts val="600"/>
              </a:spcBef>
              <a:spcAft>
                <a:spcPts val="1200"/>
              </a:spcAft>
              <a:buNone/>
              <a:tabLst>
                <a:tab pos="357188" algn="l"/>
              </a:tabLst>
            </a:pPr>
            <a:r>
              <a:rPr lang="cs-CZ" sz="1800" dirty="0">
                <a:cs typeface="Arial" panose="020B0604020202020204" pitchFamily="34" charset="0"/>
              </a:rPr>
              <a:t>Milan Filip, Zlínský kraj, Odbor strategického rozvoje kraje</a:t>
            </a:r>
          </a:p>
          <a:p>
            <a:pPr marL="355600" indent="-355600" defTabSz="265113">
              <a:lnSpc>
                <a:spcPct val="100000"/>
              </a:lnSpc>
              <a:spcBef>
                <a:spcPts val="600"/>
              </a:spcBef>
              <a:buNone/>
            </a:pPr>
            <a:r>
              <a:rPr lang="cs-CZ" sz="2000" b="1" dirty="0">
                <a:cs typeface="Arial" panose="020B0604020202020204" pitchFamily="34" charset="0"/>
              </a:rPr>
              <a:t>5. Sběr projektových záměrů v obcích Zlínského kraje a sběr potřeb hospodářsky a sociálně ohrožených území (HSOÚ)</a:t>
            </a:r>
          </a:p>
          <a:p>
            <a:pPr marL="401638" indent="0" defTabSz="447675">
              <a:lnSpc>
                <a:spcPct val="100000"/>
              </a:lnSpc>
              <a:spcBef>
                <a:spcPts val="600"/>
              </a:spcBef>
              <a:spcAft>
                <a:spcPts val="1200"/>
              </a:spcAft>
              <a:buNone/>
              <a:tabLst>
                <a:tab pos="357188" algn="l"/>
              </a:tabLst>
            </a:pPr>
            <a:r>
              <a:rPr lang="cs-CZ" sz="1800" dirty="0">
                <a:cs typeface="Arial" panose="020B0604020202020204" pitchFamily="34" charset="0"/>
              </a:rPr>
              <a:t>David Mareček, Zlínský kraj, Odbor strategického rozvoje kraje</a:t>
            </a:r>
          </a:p>
          <a:p>
            <a:pPr marL="0" indent="0" defTabSz="265113">
              <a:lnSpc>
                <a:spcPct val="100000"/>
              </a:lnSpc>
              <a:spcBef>
                <a:spcPts val="600"/>
              </a:spcBef>
              <a:buNone/>
            </a:pPr>
            <a:r>
              <a:rPr lang="cs-CZ" sz="2000" b="1" dirty="0">
                <a:cs typeface="Arial" panose="020B0604020202020204" pitchFamily="34" charset="0"/>
              </a:rPr>
              <a:t>6. Energetika v kostce</a:t>
            </a:r>
          </a:p>
          <a:p>
            <a:pPr marL="401638" indent="0" defTabSz="447675">
              <a:lnSpc>
                <a:spcPct val="100000"/>
              </a:lnSpc>
              <a:spcBef>
                <a:spcPts val="600"/>
              </a:spcBef>
              <a:spcAft>
                <a:spcPts val="600"/>
              </a:spcAft>
              <a:buNone/>
              <a:tabLst>
                <a:tab pos="357188" algn="l"/>
              </a:tabLst>
            </a:pPr>
            <a:r>
              <a:rPr lang="cs-CZ" sz="1800" dirty="0">
                <a:cs typeface="Arial" panose="020B0604020202020204" pitchFamily="34" charset="0"/>
              </a:rPr>
              <a:t>Miroslava Knotková, Energetická agentura Zlínského kraje</a:t>
            </a:r>
          </a:p>
        </p:txBody>
      </p:sp>
      <p:sp>
        <p:nvSpPr>
          <p:cNvPr id="6" name="Nadpis 5"/>
          <p:cNvSpPr>
            <a:spLocks noGrp="1"/>
          </p:cNvSpPr>
          <p:nvPr>
            <p:ph type="title"/>
          </p:nvPr>
        </p:nvSpPr>
        <p:spPr/>
        <p:txBody>
          <a:bodyPr/>
          <a:lstStyle/>
          <a:p>
            <a:r>
              <a:rPr lang="cs-CZ" dirty="0"/>
              <a:t>Program seminářů</a:t>
            </a:r>
          </a:p>
        </p:txBody>
      </p:sp>
    </p:spTree>
    <p:extLst>
      <p:ext uri="{BB962C8B-B14F-4D97-AF65-F5344CB8AC3E}">
        <p14:creationId xmlns:p14="http://schemas.microsoft.com/office/powerpoint/2010/main" val="17012722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6CFB-2257-D1DB-01D1-1E6BE3C29E5B}"/>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7DAE5BBD-4E9E-1306-4C2B-26F29FBEECD7}"/>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RP12-26 DOTACE PRO JEDNOTKY SBORU DOBROVOLNÝCH HASIČŮ OBCÍ ZLÍNSKÉHO KRAJE</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175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1 - </a:t>
            </a:r>
            <a:r>
              <a:rPr kumimoji="0" lang="pl-PL" sz="175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PROJEKTY PRO OBCE, KTERÉ ZŘIZUJÍ JPO II A JPO III</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7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75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Obce Zlínského kraje, které zřizují jednotku sborů dobrovolných hasičů obce kategorie JPO II nebo JPO III </a:t>
            </a:r>
            <a:r>
              <a:rPr kumimoji="0" lang="pl-PL"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dle § 29 odst. 1 písm. a) zákona č. 133/1985 Sb., o požární ochraně, ve znění pozdějších předpisů a jednotka vede evidenci osob a prostředků v aplikaci Port.All zajišťující komunikaci s HZS ZLK</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175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2 - </a:t>
            </a:r>
            <a:r>
              <a:rPr kumimoji="0" lang="pl-PL" sz="175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PROJEKTY PRO OBCE, KTERÉ ZŘIZUJÍ JPO V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7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75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Obce Zlínského kraje, které zřizují jednotku sborů dobrovolných hasičů obce kategorie JPO V </a:t>
            </a:r>
            <a:r>
              <a:rPr kumimoji="0" lang="pl-PL"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dle § 29 odst. 1 písm. a) zákona č. 133/1985 Sb., o požární ochraně, ve znění pozdějších předpisů. a jednotka vede evidenci osob a prostředků v aplikaci Port.All zajišťující komunikaci s HZS ZLK</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7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175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14 mil. Kč</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pl-PL" sz="17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 - únor</a:t>
            </a:r>
            <a:endParaRPr lang="cs-CZ" sz="1750" dirty="0"/>
          </a:p>
        </p:txBody>
      </p:sp>
      <p:sp>
        <p:nvSpPr>
          <p:cNvPr id="7" name="Nadpis 3">
            <a:extLst>
              <a:ext uri="{FF2B5EF4-FFF2-40B4-BE49-F238E27FC236}">
                <a16:creationId xmlns:a16="http://schemas.microsoft.com/office/drawing/2014/main" id="{FCB54FFF-67D7-2123-038D-93E74367F818}"/>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16987312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E7468-F93C-F851-582B-705F8F01C88F}"/>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EF24ECE9-8BB5-C847-CB20-CCF334AD29B5}"/>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RP16-26 STIPENDIJNÍ PROGRAM PRO ZDRAVOTNICKÉ OBORY</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17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Aktivity: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Poskytování stipendií pro studenty/</a:t>
            </a:r>
            <a:r>
              <a:rPr kumimoji="0" lang="cs-CZ" sz="175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ky</a:t>
            </a:r>
            <a:r>
              <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prezenčního studia šestiletého magisterského programu Všeobecné lékařství od 4. ročníku studia podmíněné závazkem pracovat v pracovním poměru pro poskytovatele stipendia do doby absolvování základního kmene specializačního oboru a dále minimálně po dobu 2 let po jeho získání při úvazku 1,0 a při nižším rozsahu pracovního úvazku po dobu poměrně prodlouženou </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Poskytování stipendií pro studenty/</a:t>
            </a:r>
            <a:r>
              <a:rPr kumimoji="0" lang="cs-CZ" sz="175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ky</a:t>
            </a:r>
            <a:r>
              <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prezenčních studijních programů VOŠ či VŠ v nelékařských zdravotnických oborech v předposledním a posledním ročníku studia a po celou délku studia u kombinovaných studijních oborů, podmíněné závazkem pracovat v pracovním poměru pro poskytovatele stipendia minimálně po dobu 3 let při úvazku 1,0 a při nižším rozsahu pracovního úvazku po dobu poměrně prodlouženou</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7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Poskytovatelé zdravotních služeb, </a:t>
            </a:r>
            <a:r>
              <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poskytující akutní lůžkovou péči na území Zlínského kraje s minimálně 5 obory akutní lůžkové zdravotní péče </a:t>
            </a:r>
            <a:endParaRPr kumimoji="0" lang="pl-PL"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7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175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2,5 mil. Kč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75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7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Červenec - říjen</a:t>
            </a:r>
          </a:p>
          <a:p>
            <a:pPr marL="0" lvl="1" indent="0">
              <a:buNone/>
            </a:pPr>
            <a:endParaRPr lang="cs-CZ" sz="2500" dirty="0"/>
          </a:p>
        </p:txBody>
      </p:sp>
      <p:sp>
        <p:nvSpPr>
          <p:cNvPr id="7" name="Nadpis 3">
            <a:extLst>
              <a:ext uri="{FF2B5EF4-FFF2-40B4-BE49-F238E27FC236}">
                <a16:creationId xmlns:a16="http://schemas.microsoft.com/office/drawing/2014/main" id="{18240C88-9F67-87B0-5940-E939538F85AE}"/>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202718448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DABE6-E3C5-9A4F-D1B1-8F240D7AD7C8}"/>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E01C6F26-4559-03FF-9EC1-35EEC77844EE}"/>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RP17-26 PODPORA ZMÍRNĚNÍ NÁSLEDKŮ SUCHA V LESÍCH</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Aktivity: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Podpora usměrňování odtoku a vsakování vody v rámci lesních cest a pozemků určených k plnění funkcí lesů</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Rekonstrukce a doplnění objektů podélného a příčného odvodnění cesty: drenáže, trativody, propustky, pramenné jímky, vsakovací objekty, protipožární nádržky </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Zřízení ostatních částí stavby nutných pro zajištění stability tělesa cesty: rigoly, drenáže, záhozy, rovnaniny, opěrné a zárubní zdi, úpravy svahů</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Stavební a technická opatření k zachování nebo zlepšení kvality vody v povodí vodárenských nádrží</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a:ea typeface="+mn-ea"/>
                <a:cs typeface="+mn-cs"/>
              </a:rPr>
              <a:t>Vlastníci lesa nebo osoby, na které se vztahují práva a povinnosti vlastníka lesa</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1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6,5 mil. Kč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 - únor</a:t>
            </a:r>
            <a:endParaRPr lang="cs-CZ" sz="1900" dirty="0"/>
          </a:p>
        </p:txBody>
      </p:sp>
      <p:sp>
        <p:nvSpPr>
          <p:cNvPr id="7" name="Nadpis 3">
            <a:extLst>
              <a:ext uri="{FF2B5EF4-FFF2-40B4-BE49-F238E27FC236}">
                <a16:creationId xmlns:a16="http://schemas.microsoft.com/office/drawing/2014/main" id="{4EC86CEB-57DE-1E18-F505-1A2D569BFC41}"/>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20874043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E380-9602-0A4D-4D7D-74A2B1A05211}"/>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AB2D3EEA-A364-83B0-4F40-0344D5770128}"/>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RP18-26 PROGRAM NA ÚPRAVU LYŽAŘSKÝCH BĚŽECKĆH TRAS</a:t>
            </a:r>
            <a:br>
              <a:rPr lang="cs-CZ" sz="2600" b="1" dirty="0">
                <a:solidFill>
                  <a:schemeClr val="bg1"/>
                </a:solidFill>
                <a:highlight>
                  <a:srgbClr val="000000"/>
                </a:highlight>
              </a:rPr>
            </a:br>
            <a:r>
              <a:rPr lang="cs-CZ" sz="2600" b="1" dirty="0">
                <a:solidFill>
                  <a:schemeClr val="bg1"/>
                </a:solidFill>
                <a:highlight>
                  <a:srgbClr val="000000"/>
                </a:highlight>
              </a:rPr>
              <a:t>VE ZLÍNSKÉM KRAJI</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Aktivity: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Strojová úprava lyžařských běžeckých tras ve Zlínském kraji s podmínkou zajištění sledování sněžných vozidel pomocí GPS zařízení</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300" b="0" i="0" u="none" strike="noStrike" kern="1200" cap="none" spc="0" normalizeH="0" baseline="0" noProof="0" dirty="0">
                <a:ln>
                  <a:noFill/>
                </a:ln>
                <a:solidFill>
                  <a:prstClr val="black"/>
                </a:solidFill>
                <a:effectLst/>
                <a:uLnTx/>
                <a:uFillTx/>
                <a:latin typeface="Arial" panose="020B0604020202020204"/>
                <a:ea typeface="+mn-ea"/>
                <a:cs typeface="+mn-cs"/>
              </a:rPr>
              <a:t>Právnické osoby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300" b="0" i="0" u="none" strike="noStrike" kern="1200" cap="none" spc="0" normalizeH="0" baseline="0" noProof="0" dirty="0">
                <a:ln>
                  <a:noFill/>
                </a:ln>
                <a:solidFill>
                  <a:prstClr val="black"/>
                </a:solidFill>
                <a:effectLst/>
                <a:uLnTx/>
                <a:uFillTx/>
                <a:latin typeface="Arial" panose="020B0604020202020204"/>
                <a:ea typeface="+mn-ea"/>
                <a:cs typeface="+mn-cs"/>
              </a:rPr>
              <a:t>Fyzické osoby podnikající</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23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800 000 Kč </a:t>
            </a:r>
            <a:r>
              <a:rPr kumimoji="0" lang="cs-CZ" sz="23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 - únor</a:t>
            </a:r>
            <a:endParaRPr lang="cs-CZ" sz="2300" dirty="0"/>
          </a:p>
        </p:txBody>
      </p:sp>
      <p:sp>
        <p:nvSpPr>
          <p:cNvPr id="7" name="Nadpis 3">
            <a:extLst>
              <a:ext uri="{FF2B5EF4-FFF2-40B4-BE49-F238E27FC236}">
                <a16:creationId xmlns:a16="http://schemas.microsoft.com/office/drawing/2014/main" id="{043FF603-DCCA-73C4-BA80-ED9EC5EBC210}"/>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7036661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E81AD-AA3D-4FB3-5009-33A8EA61FC79}"/>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AA96D183-404E-621F-C1F2-1C80B1F61ABD}"/>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RP19-26 PROGRAM NA PODPORU ŠKOL A ŠKOLSKÝCH ZAŘÍZENÍ </a:t>
            </a:r>
            <a:br>
              <a:rPr lang="cs-CZ" sz="2600" b="1" dirty="0">
                <a:solidFill>
                  <a:schemeClr val="bg1"/>
                </a:solidFill>
                <a:highlight>
                  <a:srgbClr val="000000"/>
                </a:highlight>
              </a:rPr>
            </a:br>
            <a:r>
              <a:rPr lang="cs-CZ" sz="2600" b="1" dirty="0">
                <a:solidFill>
                  <a:schemeClr val="bg1"/>
                </a:solidFill>
                <a:highlight>
                  <a:srgbClr val="000000"/>
                </a:highlight>
              </a:rPr>
              <a:t>V OBLASTI PREVENCE A RIZIKOVÝCH TYPŮ CHOVÁNÍ</a:t>
            </a:r>
          </a:p>
          <a:p>
            <a:pPr marL="0" indent="0">
              <a:lnSpc>
                <a:spcPct val="120000"/>
              </a:lnSpc>
              <a:buNone/>
              <a:defRPr/>
            </a:pPr>
            <a:r>
              <a:rPr lang="cs-CZ" sz="2300" b="1" dirty="0">
                <a:solidFill>
                  <a:prstClr val="black"/>
                </a:solidFill>
              </a:rPr>
              <a:t>Opatření: </a:t>
            </a:r>
          </a:p>
          <a:p>
            <a:pPr lvl="1">
              <a:defRPr/>
            </a:pPr>
            <a:r>
              <a:rPr lang="cs-CZ" sz="2300" dirty="0">
                <a:solidFill>
                  <a:prstClr val="black"/>
                </a:solidFill>
                <a:latin typeface="Arial" panose="020B0604020202020204"/>
              </a:rPr>
              <a:t>Podpora škol a školských zařízení v oblasti prevence rizikových typů chování</a:t>
            </a:r>
            <a:endParaRPr lang="pl-PL" sz="2300" dirty="0">
              <a:solidFill>
                <a:prstClr val="black"/>
              </a:solidFill>
              <a:latin typeface="Arial" panose="020B0604020202020204"/>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300" b="0" i="0" u="none" strike="noStrike" kern="1200" cap="none" spc="0" normalizeH="0" baseline="0" noProof="0" dirty="0">
                <a:ln>
                  <a:noFill/>
                </a:ln>
                <a:solidFill>
                  <a:prstClr val="black"/>
                </a:solidFill>
                <a:effectLst/>
                <a:uLnTx/>
                <a:uFillTx/>
                <a:latin typeface="Arial" panose="020B0604020202020204"/>
                <a:ea typeface="+mn-ea"/>
                <a:cs typeface="+mn-cs"/>
              </a:rPr>
              <a:t>Školy a školská zaříz. dle zákona č. 561/2004 Sb., o předšk., zákl., středním a vyšším odb. a jiném vzděl., ve znění pozd. předpisů, které jsou zapsány v rejstříku škol a školsk. zaříz.</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23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 mil. Kč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 - únor</a:t>
            </a:r>
            <a:endParaRPr lang="cs-CZ" sz="2300" dirty="0"/>
          </a:p>
        </p:txBody>
      </p:sp>
      <p:sp>
        <p:nvSpPr>
          <p:cNvPr id="7" name="Nadpis 3">
            <a:extLst>
              <a:ext uri="{FF2B5EF4-FFF2-40B4-BE49-F238E27FC236}">
                <a16:creationId xmlns:a16="http://schemas.microsoft.com/office/drawing/2014/main" id="{446253F0-0E1B-5BE8-B371-830BA3F16A9C}"/>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20692106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AFEC4-B2CE-9C57-6366-1422C7205EB9}"/>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FEEC1445-A008-2878-72B6-B14714F58B04}"/>
              </a:ext>
            </a:extLst>
          </p:cNvPr>
          <p:cNvSpPr>
            <a:spLocks noGrp="1"/>
          </p:cNvSpPr>
          <p:nvPr>
            <p:ph idx="1"/>
          </p:nvPr>
        </p:nvSpPr>
        <p:spPr>
          <a:xfrm>
            <a:off x="0" y="1313596"/>
            <a:ext cx="12192000" cy="5544404"/>
          </a:xfrm>
        </p:spPr>
        <p:txBody>
          <a:bodyPr lIns="432000" tIns="108000" rIns="360000">
            <a:noAutofit/>
          </a:bodyPr>
          <a:lstStyle/>
          <a:p>
            <a:pPr marL="0" indent="0">
              <a:lnSpc>
                <a:spcPct val="100000"/>
              </a:lnSpc>
              <a:buNone/>
            </a:pPr>
            <a:r>
              <a:rPr lang="pl-PL" sz="2600" b="1" cap="all" dirty="0">
                <a:solidFill>
                  <a:schemeClr val="bg1"/>
                </a:solidFill>
                <a:highlight>
                  <a:srgbClr val="000000"/>
                </a:highlight>
              </a:rPr>
              <a:t>RP22-25 Program podpory malých prodejen na venkově „OBCHŮDEK 2021+”</a:t>
            </a:r>
            <a:endParaRPr lang="cs-CZ" sz="2600" b="1" cap="all" dirty="0">
              <a:solidFill>
                <a:schemeClr val="bg1"/>
              </a:solidFill>
              <a:highlight>
                <a:srgbClr val="000000"/>
              </a:highlight>
            </a:endParaRPr>
          </a:p>
          <a:p>
            <a:pPr marL="0" marR="0" lvl="0" indent="0" fontAlgn="auto">
              <a:lnSpc>
                <a:spcPct val="120000"/>
              </a:lnSpc>
              <a:spcAft>
                <a:spcPts val="0"/>
              </a:spcAft>
              <a:buClrTx/>
              <a:buSzTx/>
              <a:buNone/>
              <a:tabLst/>
              <a:defRPr/>
            </a:pPr>
            <a:r>
              <a:rPr lang="cs-CZ" sz="2200" b="1" dirty="0">
                <a:solidFill>
                  <a:prstClr val="black"/>
                </a:solidFill>
              </a:rPr>
              <a:t>Aktivity: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Provoz maloobchodu v obcích do 1000 obyvatel, na jejichž území se nachází maximálně jedna maloobchodní prodejna s převahou potravin, nápojů a tabákových výrobků</a:t>
            </a:r>
          </a:p>
          <a:p>
            <a:pPr marL="0" indent="0">
              <a:lnSpc>
                <a:spcPct val="120000"/>
              </a:lnSpc>
              <a:buNone/>
              <a:defRPr/>
            </a:pPr>
            <a:r>
              <a:rPr lang="cs-CZ" sz="2200" b="1" dirty="0">
                <a:solidFill>
                  <a:prstClr val="black"/>
                </a:solidFill>
              </a:rPr>
              <a:t>Příjemci podpory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Obec nebo podnikatelský subjekt, provozující maloobchod s převahou potravin, nápojů a tabákových výrobků v prodejnách v obcích do 1000 obyvatel</a:t>
            </a:r>
          </a:p>
          <a:p>
            <a:pPr marL="0" marR="0" lvl="0" indent="0" fontAlgn="auto">
              <a:lnSpc>
                <a:spcPct val="120000"/>
              </a:lnSpc>
              <a:spcAft>
                <a:spcPts val="0"/>
              </a:spcAft>
              <a:buClrTx/>
              <a:buSzTx/>
              <a:buNone/>
              <a:tabLst/>
              <a:defRPr/>
            </a:pPr>
            <a:r>
              <a:rPr lang="cs-CZ" sz="2200" b="1" dirty="0">
                <a:solidFill>
                  <a:prstClr val="black"/>
                </a:solidFill>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2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 mil.Kč </a:t>
            </a:r>
            <a:r>
              <a:rPr kumimoji="0" lang="pl-PL"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ze ZK+ alokace MPO</a:t>
            </a:r>
          </a:p>
          <a:p>
            <a:pPr marL="0" indent="0">
              <a:lnSpc>
                <a:spcPct val="120000"/>
              </a:lnSpc>
              <a:buNone/>
              <a:defRPr/>
            </a:pPr>
            <a:r>
              <a:rPr lang="cs-CZ" sz="2200" b="1" dirty="0">
                <a:solidFill>
                  <a:prstClr val="black"/>
                </a:solidFill>
              </a:rPr>
              <a:t>Příjem žádostí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od 10.11.2025 do 16.1.2026</a:t>
            </a:r>
            <a:endParaRPr lang="cs-CZ" sz="2200" dirty="0"/>
          </a:p>
        </p:txBody>
      </p:sp>
      <p:sp>
        <p:nvSpPr>
          <p:cNvPr id="7" name="Nadpis 3">
            <a:extLst>
              <a:ext uri="{FF2B5EF4-FFF2-40B4-BE49-F238E27FC236}">
                <a16:creationId xmlns:a16="http://schemas.microsoft.com/office/drawing/2014/main" id="{C1E5057B-A92D-712E-3498-A0833E79D92D}"/>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11028430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62DA5-2E31-8FD4-4BDC-B3559933EC16}"/>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26E79508-787C-A570-CE94-12A4FDAAD926}"/>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cap="all" dirty="0">
                <a:solidFill>
                  <a:schemeClr val="bg1"/>
                </a:solidFill>
                <a:highlight>
                  <a:srgbClr val="000000"/>
                </a:highlight>
              </a:rPr>
              <a:t>RP23-22 Zachování dostupnosti primární péče a dětských psychiatrů ve Zlínském kraji</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Opatření:</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Podpora vybavení ambulance praktického lékaře (všeobecný praktický lékař a praktický lékař pro děti a dorost/pediatr)</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Podpora vybavení ambulance zubního lékaře</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Podpora vybavení ambulance dětského psychiatra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Poskytovatelé zdravotních služeb v oboru:</a:t>
            </a:r>
          </a:p>
          <a:p>
            <a:pPr marL="1095375" lvl="1" indent="-285750">
              <a:spcBef>
                <a:spcPts val="0"/>
              </a:spcBef>
              <a:buFont typeface="Courier New" panose="02070309020205020404" pitchFamily="49" charset="0"/>
              <a:buChar char="o"/>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všeobecný praktický lékař</a:t>
            </a:r>
          </a:p>
          <a:p>
            <a:pPr marL="1095375" lvl="1" indent="-285750">
              <a:spcBef>
                <a:spcPts val="0"/>
              </a:spcBef>
              <a:buFont typeface="Courier New" panose="02070309020205020404" pitchFamily="49" charset="0"/>
              <a:buChar char="o"/>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praktický lékař pro děti a dorost</a:t>
            </a:r>
          </a:p>
          <a:p>
            <a:pPr marL="1095375" lvl="1" indent="-285750">
              <a:spcBef>
                <a:spcPts val="0"/>
              </a:spcBef>
              <a:buFont typeface="Courier New" panose="02070309020205020404" pitchFamily="49" charset="0"/>
              <a:buChar char="o"/>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zubní lékař</a:t>
            </a:r>
          </a:p>
          <a:p>
            <a:pPr marL="1095375" lvl="1" indent="-285750">
              <a:spcBef>
                <a:spcPts val="0"/>
              </a:spcBef>
              <a:buFont typeface="Courier New" panose="02070309020205020404" pitchFamily="49" charset="0"/>
              <a:buChar char="o"/>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dětská psychiatrie</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7,67 mil. Kč </a:t>
            </a:r>
            <a:endParaRPr kumimoji="0" lang="cs-CZ"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Wingdings" pitchFamily="2" charset="2"/>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895350" marR="0" lvl="1" indent="-447675"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od 21. 11. 2022 do 31. 8. 2026, 15 hodin, naváže nový Program</a:t>
            </a:r>
          </a:p>
        </p:txBody>
      </p:sp>
      <p:sp>
        <p:nvSpPr>
          <p:cNvPr id="7" name="Nadpis 3">
            <a:extLst>
              <a:ext uri="{FF2B5EF4-FFF2-40B4-BE49-F238E27FC236}">
                <a16:creationId xmlns:a16="http://schemas.microsoft.com/office/drawing/2014/main" id="{0C2DFAFB-A5BE-428F-F841-F6BD2BC1AF1B}"/>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248737797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3A24A-A69D-DC33-F99A-056D40F14AEF}"/>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EDB1966D-EE81-3795-842B-2FC8F5DA4A43}"/>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RP24-26 Podpora cestovního ruchu</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Opatření:</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Vybudování karavanového stání („</a:t>
            </a:r>
            <a:r>
              <a:rPr kumimoji="0" lang="cs-CZ"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stellplatz</a:t>
            </a: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které je určeno pro poskytování krátkodobého parkování (24 – 72 hodin) pro obytné automobily nebo soběstačné obytné přívěsy</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Vybudování samostatné servisní stanice </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Vybudování/rekonstrukce sociálních zařízení u turistických atraktivit</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Vybudování/rekonstrukce parkoviště</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Vybudování/rekonstrukce </a:t>
            </a:r>
            <a:r>
              <a:rPr kumimoji="0" lang="cs-CZ"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vývazišť</a:t>
            </a: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 přístavišť</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895350" marR="0" lvl="1" indent="-43815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fyzické osoby podnikající</a:t>
            </a:r>
          </a:p>
          <a:p>
            <a:pPr marL="895350" marR="0" lvl="1" indent="-43815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právnické osoby</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895350" marR="0" lvl="1" indent="-43815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2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31,82 mil. Kč (17 355 473 rozpočet MMR)</a:t>
            </a:r>
            <a:endParaRPr kumimoji="0" lang="cs-CZ"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895350" marR="0" lvl="1" indent="-447675"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Dle výzvy MMR</a:t>
            </a:r>
            <a:endParaRPr lang="cs-CZ" sz="2000" dirty="0"/>
          </a:p>
        </p:txBody>
      </p:sp>
      <p:sp>
        <p:nvSpPr>
          <p:cNvPr id="7" name="Nadpis 3">
            <a:extLst>
              <a:ext uri="{FF2B5EF4-FFF2-40B4-BE49-F238E27FC236}">
                <a16:creationId xmlns:a16="http://schemas.microsoft.com/office/drawing/2014/main" id="{A9D6751F-CA6D-49F7-9A2C-6C0D16E2EC54}"/>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74508943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35EBA-D026-1D5D-A437-FA3AEF650F5E}"/>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87C92ED7-EF8A-4BE4-1474-A61D1F6D4CB8}"/>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RP25-26 Obědy do škol ve Zlínském kraji</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Podporované aktivity:</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poskytování školního stravování dětem v době jejich pobytu v mateřských školách</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poskytování školního stravování žákům</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987425" marR="0" lvl="0" indent="-539750"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jsou právní subjekty zapsané v rejstříku škol a školských zařízení ve smyslu </a:t>
            </a:r>
            <a:b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141 a násl. zákona č. 561/2004 Sb., o předškolním, základním, středním, vyšším odborném a jiném vzdělávání, ve znění pozdějších předpisů (školský zákon), které poskytují školní stravování na území Zlínského kraje:</a:t>
            </a:r>
          </a:p>
          <a:p>
            <a:pPr marL="1797050" lvl="1" indent="-342900">
              <a:spcBef>
                <a:spcPts val="0"/>
              </a:spcBef>
              <a:buFont typeface="Courier New" panose="02070309020205020404" pitchFamily="49" charset="0"/>
              <a:buChar char="o"/>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dětem mateřských škol</a:t>
            </a:r>
          </a:p>
          <a:p>
            <a:pPr marL="1797050" lvl="1" indent="-342900">
              <a:spcBef>
                <a:spcPts val="0"/>
              </a:spcBef>
              <a:buFont typeface="Courier New" panose="02070309020205020404" pitchFamily="49" charset="0"/>
              <a:buChar char="o"/>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žákům základních škol</a:t>
            </a:r>
          </a:p>
          <a:p>
            <a:pPr marL="1797050" lvl="1" indent="-342900">
              <a:spcBef>
                <a:spcPts val="0"/>
              </a:spcBef>
              <a:buFont typeface="Courier New" panose="02070309020205020404" pitchFamily="49" charset="0"/>
              <a:buChar char="o"/>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žákům středních škol (Bude záležet na výzvě MPSV č. 03_25_081)</a:t>
            </a:r>
          </a:p>
          <a:p>
            <a:pPr marL="987425" marR="0" lvl="0" indent="-987425"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895350" marR="0" lvl="1" indent="-43815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1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20 mil. Kč </a:t>
            </a:r>
          </a:p>
          <a:p>
            <a:pPr marL="0" marR="0" lvl="1" indent="0" algn="l" defTabSz="914400" rtl="0" eaLnBrk="1" fontAlgn="auto" latinLnBrk="0" hangingPunct="1">
              <a:lnSpc>
                <a:spcPct val="90000"/>
              </a:lnSpc>
              <a:spcBef>
                <a:spcPts val="5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895350" marR="0" lvl="1" indent="-447675"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Duben – květen</a:t>
            </a:r>
            <a:endParaRPr lang="cs-CZ" sz="1900" dirty="0"/>
          </a:p>
        </p:txBody>
      </p:sp>
      <p:sp>
        <p:nvSpPr>
          <p:cNvPr id="7" name="Nadpis 3">
            <a:extLst>
              <a:ext uri="{FF2B5EF4-FFF2-40B4-BE49-F238E27FC236}">
                <a16:creationId xmlns:a16="http://schemas.microsoft.com/office/drawing/2014/main" id="{C0FC0FE5-C338-8805-1FCA-475782392C2D}"/>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16238212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D903B-BC03-62BF-5FD6-724B67AE378B}"/>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4876F2E8-4674-593D-EB6E-F2A9137A24BC}"/>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RP27-26 Podpora regionální zemědělské, potravinářské a vinařské produkce</a:t>
            </a:r>
          </a:p>
          <a:p>
            <a:pPr marL="0" marR="0" lvl="0" indent="0" algn="l" defTabSz="914400" rtl="0" eaLnBrk="1" fontAlgn="auto" latinLnBrk="0" hangingPunct="1">
              <a:lnSpc>
                <a:spcPct val="100000"/>
              </a:lnSpc>
              <a:spcBef>
                <a:spcPts val="600"/>
              </a:spcBef>
              <a:spcAft>
                <a:spcPts val="0"/>
              </a:spcAft>
              <a:buClrTx/>
              <a:buSzTx/>
              <a:buFont typeface="Wingdings" pitchFamily="2" charset="2"/>
              <a:buNone/>
              <a:tabLst/>
              <a:defRPr/>
            </a:pPr>
            <a:r>
              <a:rPr kumimoji="0" lang="cs-CZ" sz="1400" b="1" i="0" u="none" strike="noStrike" kern="1200" cap="none" spc="0" normalizeH="0" baseline="0" noProof="0" dirty="0">
                <a:ln>
                  <a:noFill/>
                </a:ln>
                <a:solidFill>
                  <a:prstClr val="black"/>
                </a:solidFill>
                <a:effectLst/>
                <a:uLnTx/>
                <a:uFillTx/>
                <a:latin typeface="Arial" panose="020B0604020202020204"/>
                <a:ea typeface="+mn-ea"/>
                <a:cs typeface="+mn-cs"/>
              </a:rPr>
              <a:t>Podporované aktivity:</a:t>
            </a:r>
          </a:p>
          <a:p>
            <a:pPr marL="630238" marR="0" lvl="1" indent="-182563" algn="l" defTabSz="914400" rtl="0" eaLnBrk="1" fontAlgn="auto" latinLnBrk="0" hangingPunct="1">
              <a:spcBef>
                <a:spcPts val="0"/>
              </a:spcBef>
              <a:spcAft>
                <a:spcPts val="60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Osvětové, edukativní a informační akce spojené s ukázkami prvovýroby zemědělských aktivit, včetně vinařství, tradiční potravinářské výroby ve ZK směřující ke zvýšení povědomí o výrobě regionálních produktů</a:t>
            </a:r>
          </a:p>
          <a:p>
            <a:pPr marL="630238" marR="0" lvl="1" indent="-182563" algn="l" defTabSz="914400" rtl="0" eaLnBrk="1" fontAlgn="auto" latinLnBrk="0" hangingPunct="1">
              <a:spcBef>
                <a:spcPts val="0"/>
              </a:spcBef>
              <a:spcAft>
                <a:spcPts val="60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Propagace zemědělského hospodaření a potravinářské výroby ve Zlínském kraji včetně tradičních způsobů hospodaření a výroby (např. neperiodické publikace, výukové materiály, vytvoření </a:t>
            </a:r>
            <a:r>
              <a:rPr kumimoji="0" lang="cs-CZ" sz="1300" b="0" i="0" u="none" strike="noStrike" kern="1200" cap="none" spc="0" normalizeH="0" baseline="0" noProof="0" dirty="0" err="1">
                <a:ln>
                  <a:noFill/>
                </a:ln>
                <a:solidFill>
                  <a:prstClr val="black"/>
                </a:solidFill>
                <a:effectLst/>
                <a:uLnTx/>
                <a:uFillTx/>
                <a:latin typeface="Arial" panose="020B0604020202020204"/>
                <a:ea typeface="+mn-ea"/>
                <a:cs typeface="+mn-cs"/>
              </a:rPr>
              <a:t>videospotů</a:t>
            </a: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 apod.)</a:t>
            </a:r>
          </a:p>
          <a:p>
            <a:pPr marL="630238" marR="0" lvl="1" indent="-182563" algn="l" defTabSz="914400" rtl="0" eaLnBrk="1" fontAlgn="auto" latinLnBrk="0" hangingPunct="1">
              <a:spcBef>
                <a:spcPts val="0"/>
              </a:spcBef>
              <a:spcAft>
                <a:spcPts val="60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Podpora vytvoření systému uplatnění nebo využití regionálních potravin pro zásobování škol a zdravotnických a sociálních zařízení ve Zlínském kraji a dalších gastronomických provozů</a:t>
            </a:r>
          </a:p>
          <a:p>
            <a:pPr marL="630238" marR="0" lvl="1" indent="-182563" algn="l" defTabSz="914400" rtl="0" eaLnBrk="1" fontAlgn="auto" latinLnBrk="0" hangingPunct="1">
              <a:spcBef>
                <a:spcPts val="0"/>
              </a:spcBef>
              <a:spcAft>
                <a:spcPts val="60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Podpora propagace práce v oblasti </a:t>
            </a:r>
            <a:r>
              <a:rPr kumimoji="0" lang="cs-CZ" sz="1300" b="0" i="0" u="none" strike="noStrike" kern="1200" cap="none" spc="0" normalizeH="0" baseline="0" noProof="0" dirty="0" err="1">
                <a:ln>
                  <a:noFill/>
                </a:ln>
                <a:solidFill>
                  <a:prstClr val="black"/>
                </a:solidFill>
                <a:effectLst/>
                <a:uLnTx/>
                <a:uFillTx/>
                <a:latin typeface="Arial" panose="020B0604020202020204"/>
                <a:ea typeface="+mn-ea"/>
                <a:cs typeface="+mn-cs"/>
              </a:rPr>
              <a:t>regionál</a:t>
            </a: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 zemědělství, a </a:t>
            </a:r>
            <a:r>
              <a:rPr kumimoji="0" lang="cs-CZ" sz="1300" b="0" i="0" u="none" strike="noStrike" kern="1200" cap="none" spc="0" normalizeH="0" baseline="0" noProof="0" dirty="0" err="1">
                <a:ln>
                  <a:noFill/>
                </a:ln>
                <a:solidFill>
                  <a:prstClr val="black"/>
                </a:solidFill>
                <a:effectLst/>
                <a:uLnTx/>
                <a:uFillTx/>
                <a:latin typeface="Arial" panose="020B0604020202020204"/>
                <a:ea typeface="+mn-ea"/>
                <a:cs typeface="+mn-cs"/>
              </a:rPr>
              <a:t>potr</a:t>
            </a: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 výroby na školách příp. dalších organizacích a institucích ve ZK</a:t>
            </a:r>
          </a:p>
          <a:p>
            <a:pPr marL="630238" marR="0" lvl="1" indent="-182563" algn="l" defTabSz="914400" rtl="0" eaLnBrk="1" fontAlgn="auto" latinLnBrk="0" hangingPunct="1">
              <a:spcBef>
                <a:spcPts val="0"/>
              </a:spcBef>
              <a:spcAft>
                <a:spcPts val="60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Podpora osvěty, výměny zkušeností mezi zem. prvovýrobci a </a:t>
            </a:r>
            <a:r>
              <a:rPr kumimoji="0" lang="cs-CZ" sz="1300" b="0" i="0" u="none" strike="noStrike" kern="1200" cap="none" spc="0" normalizeH="0" baseline="0" noProof="0" dirty="0" err="1">
                <a:ln>
                  <a:noFill/>
                </a:ln>
                <a:solidFill>
                  <a:prstClr val="black"/>
                </a:solidFill>
                <a:effectLst/>
                <a:uLnTx/>
                <a:uFillTx/>
                <a:latin typeface="Arial" panose="020B0604020202020204"/>
                <a:ea typeface="+mn-ea"/>
                <a:cs typeface="+mn-cs"/>
              </a:rPr>
              <a:t>regionál</a:t>
            </a: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 potravinářskými subjekty a vinaři, vzájemné spolupráce a kooperace</a:t>
            </a:r>
          </a:p>
          <a:p>
            <a:pPr marL="0" indent="0">
              <a:lnSpc>
                <a:spcPct val="100000"/>
              </a:lnSpc>
              <a:spcBef>
                <a:spcPts val="0"/>
              </a:spcBef>
              <a:buNone/>
              <a:defRPr/>
            </a:pPr>
            <a:r>
              <a:rPr lang="cs-CZ" sz="1400" b="1" dirty="0">
                <a:solidFill>
                  <a:prstClr val="black"/>
                </a:solidFill>
                <a:latin typeface="Arial" panose="020B0604020202020204"/>
              </a:rPr>
              <a:t>Příjemci podpory</a:t>
            </a:r>
          </a:p>
          <a:p>
            <a:pPr marL="630238" marR="0" lvl="0" indent="-182563" algn="l" defTabSz="914400" rtl="0" eaLnBrk="1" fontAlgn="auto" latinLnBrk="0" hangingPunct="1">
              <a:spcBef>
                <a:spcPts val="0"/>
              </a:spcBef>
              <a:spcAft>
                <a:spcPts val="30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PO a FO podnikající – v zemědělství, vinařství a potravinářství, kteří zaměstnávají méně než 250 zaměstnanců</a:t>
            </a:r>
          </a:p>
          <a:p>
            <a:pPr marL="630238" marR="0" lvl="0" indent="-182563" algn="l" defTabSz="914400" rtl="0" eaLnBrk="1" fontAlgn="auto" latinLnBrk="0" hangingPunct="1">
              <a:spcBef>
                <a:spcPts val="0"/>
              </a:spcBef>
              <a:spcAft>
                <a:spcPts val="30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komory</a:t>
            </a:r>
          </a:p>
          <a:p>
            <a:pPr marL="630238" marR="0" lvl="0" indent="-182563" algn="l" defTabSz="914400" rtl="0" eaLnBrk="1" fontAlgn="auto" latinLnBrk="0" hangingPunct="1">
              <a:spcBef>
                <a:spcPts val="0"/>
              </a:spcBef>
              <a:spcAft>
                <a:spcPts val="300"/>
              </a:spcAft>
              <a:buClrTx/>
              <a:buSzTx/>
              <a:buFont typeface="Wingdings" pitchFamily="2" charset="2"/>
              <a:buChar char="§"/>
              <a:tabLst/>
              <a:defRPr/>
            </a:pPr>
            <a:r>
              <a:rPr kumimoji="0" lang="cs-CZ" sz="1300" b="0" i="0" u="none" strike="noStrike" kern="1200" cap="none" spc="0" normalizeH="0" baseline="0" noProof="0" dirty="0">
                <a:ln>
                  <a:noFill/>
                </a:ln>
                <a:solidFill>
                  <a:srgbClr val="0070C0"/>
                </a:solidFill>
                <a:effectLst/>
                <a:uLnTx/>
                <a:uFillTx/>
                <a:latin typeface="Arial" panose="020B0604020202020204"/>
                <a:ea typeface="+mn-ea"/>
                <a:cs typeface="+mn-cs"/>
              </a:rPr>
              <a:t>obce </a:t>
            </a: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Zlínského kraje a svazky obcí na území Zlínského kraje</a:t>
            </a:r>
          </a:p>
          <a:p>
            <a:pPr marL="630238" marR="0" lvl="0" indent="-182563" algn="l" defTabSz="914400" rtl="0" eaLnBrk="1" fontAlgn="auto" latinLnBrk="0" hangingPunct="1">
              <a:spcBef>
                <a:spcPts val="0"/>
              </a:spcBef>
              <a:spcAft>
                <a:spcPts val="30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obecně prospěšné společnosti založené dle zákona 248/1995 Sb.</a:t>
            </a:r>
          </a:p>
          <a:p>
            <a:pPr marL="630238" marR="0" lvl="0" indent="-182563" algn="l" defTabSz="914400" rtl="0" eaLnBrk="1" fontAlgn="auto" latinLnBrk="0" hangingPunct="1">
              <a:spcBef>
                <a:spcPts val="0"/>
              </a:spcBef>
              <a:spcAft>
                <a:spcPts val="30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spolky a ústavy založené od 1. 1. 2014 dle zákona č. 89/2012 Sb.</a:t>
            </a:r>
          </a:p>
          <a:p>
            <a:pPr marL="630238" marR="0" lvl="0" indent="-182563" algn="l" defTabSz="914400" rtl="0" eaLnBrk="1" fontAlgn="auto" latinLnBrk="0" hangingPunct="1">
              <a:spcBef>
                <a:spcPts val="0"/>
              </a:spcBef>
              <a:spcAft>
                <a:spcPts val="30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školy a školská zařízení dle zákona č. 561/2004 Sb.</a:t>
            </a:r>
          </a:p>
          <a:p>
            <a:pPr marL="0" marR="0" lvl="0" indent="0" fontAlgn="auto">
              <a:lnSpc>
                <a:spcPct val="100000"/>
              </a:lnSpc>
              <a:spcBef>
                <a:spcPts val="0"/>
              </a:spcBef>
              <a:spcAft>
                <a:spcPts val="0"/>
              </a:spcAft>
              <a:buClrTx/>
              <a:buSzTx/>
              <a:buNone/>
              <a:tabLst/>
              <a:defRPr/>
            </a:pPr>
            <a:r>
              <a:rPr lang="cs-CZ" sz="1400" b="1" dirty="0">
                <a:solidFill>
                  <a:prstClr val="black"/>
                </a:solidFill>
                <a:latin typeface="Arial" panose="020B0604020202020204"/>
              </a:rPr>
              <a:t>Finanční rámec</a:t>
            </a:r>
          </a:p>
          <a:p>
            <a:pPr marL="685800" marR="0" lvl="1" indent="-228600" algn="l" defTabSz="914400" rtl="0" eaLnBrk="1" fontAlgn="auto" latinLnBrk="0" hangingPunct="1">
              <a:lnSpc>
                <a:spcPct val="90000"/>
              </a:lnSpc>
              <a:spcBef>
                <a:spcPts val="0"/>
              </a:spcBef>
              <a:spcAft>
                <a:spcPts val="600"/>
              </a:spcAft>
              <a:buClrTx/>
              <a:buSzTx/>
              <a:buFont typeface="Wingdings" pitchFamily="2" charset="2"/>
              <a:buChar char="§"/>
              <a:tabLst/>
              <a:defRPr/>
            </a:pPr>
            <a:r>
              <a:rPr kumimoji="0" lang="cs-CZ" sz="1400" b="0" i="0" u="none" strike="noStrike" kern="1200" cap="none" spc="0" normalizeH="0" baseline="0" noProof="0" dirty="0">
                <a:ln>
                  <a:noFill/>
                </a:ln>
                <a:solidFill>
                  <a:prstClr val="black"/>
                </a:solidFill>
                <a:effectLst/>
                <a:uLnTx/>
                <a:uFillTx/>
                <a:latin typeface="Arial" panose="020B0604020202020204"/>
                <a:ea typeface="+mn-ea"/>
                <a:cs typeface="+mn-cs"/>
              </a:rPr>
              <a:t>Celková alokace: </a:t>
            </a:r>
            <a:r>
              <a:rPr kumimoji="0" lang="pl-PL" sz="1400" b="0" i="0" u="none" strike="noStrike" kern="1200" cap="none" spc="0" normalizeH="0" baseline="0" noProof="0" dirty="0">
                <a:ln>
                  <a:noFill/>
                </a:ln>
                <a:solidFill>
                  <a:srgbClr val="FF0000"/>
                </a:solidFill>
                <a:effectLst/>
                <a:uLnTx/>
                <a:uFillTx/>
                <a:latin typeface="Arial" panose="020B0604020202020204"/>
                <a:ea typeface="+mn-ea"/>
                <a:cs typeface="+mn-cs"/>
              </a:rPr>
              <a:t>4 mil. Kč </a:t>
            </a:r>
          </a:p>
          <a:p>
            <a:pPr marL="0" indent="0">
              <a:lnSpc>
                <a:spcPct val="100000"/>
              </a:lnSpc>
              <a:spcBef>
                <a:spcPts val="0"/>
              </a:spcBef>
              <a:buNone/>
              <a:defRPr/>
            </a:pPr>
            <a:r>
              <a:rPr lang="cs-CZ" sz="1400" b="1" dirty="0">
                <a:solidFill>
                  <a:prstClr val="black"/>
                </a:solidFill>
                <a:latin typeface="Arial" panose="020B0604020202020204"/>
              </a:rPr>
              <a:t>Příjem žádostí</a:t>
            </a:r>
          </a:p>
          <a:p>
            <a:pPr marL="719138" marR="0" lvl="1" indent="-271463" algn="l" defTabSz="914400" rtl="0" eaLnBrk="1" fontAlgn="auto" latinLnBrk="0" hangingPunct="1">
              <a:lnSpc>
                <a:spcPct val="9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 - únor</a:t>
            </a:r>
          </a:p>
          <a:p>
            <a:pPr marL="0" lvl="1" indent="0">
              <a:buNone/>
            </a:pPr>
            <a:endParaRPr lang="cs-CZ" sz="2500" dirty="0"/>
          </a:p>
        </p:txBody>
      </p:sp>
      <p:sp>
        <p:nvSpPr>
          <p:cNvPr id="7" name="Nadpis 3">
            <a:extLst>
              <a:ext uri="{FF2B5EF4-FFF2-40B4-BE49-F238E27FC236}">
                <a16:creationId xmlns:a16="http://schemas.microsoft.com/office/drawing/2014/main" id="{6D4575FB-FBD4-16B5-66F3-104FDA2692D1}"/>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14653773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911"/>
        </a:solidFill>
        <a:effectLst/>
      </p:bgPr>
    </p:bg>
    <p:spTree>
      <p:nvGrpSpPr>
        <p:cNvPr id="1" name="">
          <a:extLst>
            <a:ext uri="{FF2B5EF4-FFF2-40B4-BE49-F238E27FC236}">
              <a16:creationId xmlns:a16="http://schemas.microsoft.com/office/drawing/2014/main" id="{833E251F-5915-9FF9-3EA2-1DF7C9ABCC6F}"/>
            </a:ext>
          </a:extLst>
        </p:cNvPr>
        <p:cNvGrpSpPr/>
        <p:nvPr/>
      </p:nvGrpSpPr>
      <p:grpSpPr>
        <a:xfrm>
          <a:off x="0" y="0"/>
          <a:ext cx="0" cy="0"/>
          <a:chOff x="0" y="0"/>
          <a:chExt cx="0" cy="0"/>
        </a:xfrm>
      </p:grpSpPr>
      <p:sp>
        <p:nvSpPr>
          <p:cNvPr id="3" name="Zástupný obsah 2">
            <a:extLst>
              <a:ext uri="{FF2B5EF4-FFF2-40B4-BE49-F238E27FC236}">
                <a16:creationId xmlns:a16="http://schemas.microsoft.com/office/drawing/2014/main" id="{5B7752A1-EA28-1D20-CB44-1053EA8C5C14}"/>
              </a:ext>
            </a:extLst>
          </p:cNvPr>
          <p:cNvSpPr>
            <a:spLocks noGrp="1"/>
          </p:cNvSpPr>
          <p:nvPr>
            <p:ph idx="1"/>
          </p:nvPr>
        </p:nvSpPr>
        <p:spPr>
          <a:xfrm>
            <a:off x="422026" y="1124744"/>
            <a:ext cx="11363574" cy="5328592"/>
          </a:xfrm>
        </p:spPr>
        <p:txBody>
          <a:bodyPr>
            <a:noAutofit/>
          </a:bodyPr>
          <a:lstStyle/>
          <a:p>
            <a:pPr marL="0" indent="0" defTabSz="539750">
              <a:lnSpc>
                <a:spcPct val="100000"/>
              </a:lnSpc>
              <a:spcBef>
                <a:spcPts val="0"/>
              </a:spcBef>
              <a:buNone/>
            </a:pPr>
            <a:r>
              <a:rPr lang="cs-CZ" sz="2000" b="1" dirty="0">
                <a:cs typeface="Arial" panose="020B0604020202020204" pitchFamily="34" charset="0"/>
              </a:rPr>
              <a:t>1.</a:t>
            </a:r>
            <a:r>
              <a:rPr lang="cs-CZ" sz="2000" dirty="0">
                <a:cs typeface="Arial" panose="020B0604020202020204" pitchFamily="34" charset="0"/>
              </a:rPr>
              <a:t> </a:t>
            </a:r>
            <a:r>
              <a:rPr lang="cs-CZ" sz="2000" b="1" dirty="0">
                <a:cs typeface="Arial" panose="020B0604020202020204" pitchFamily="34" charset="0"/>
              </a:rPr>
              <a:t>Úvodní slovo</a:t>
            </a:r>
          </a:p>
          <a:p>
            <a:pPr marL="401638" indent="0" defTabSz="447675">
              <a:lnSpc>
                <a:spcPct val="100000"/>
              </a:lnSpc>
              <a:spcBef>
                <a:spcPts val="600"/>
              </a:spcBef>
              <a:spcAft>
                <a:spcPts val="1200"/>
              </a:spcAft>
              <a:buNone/>
              <a:tabLst>
                <a:tab pos="357188" algn="l"/>
              </a:tabLst>
            </a:pPr>
            <a:r>
              <a:rPr lang="cs-CZ" sz="1800" dirty="0">
                <a:cs typeface="Arial" panose="020B0604020202020204" pitchFamily="34" charset="0"/>
              </a:rPr>
              <a:t>Tomáš Chmela, náměstek hejtmana Zlínského kraje</a:t>
            </a:r>
          </a:p>
          <a:p>
            <a:pPr marL="0" indent="0" defTabSz="447675">
              <a:lnSpc>
                <a:spcPct val="100000"/>
              </a:lnSpc>
              <a:spcBef>
                <a:spcPts val="600"/>
              </a:spcBef>
              <a:buNone/>
              <a:tabLst>
                <a:tab pos="357188" algn="l"/>
              </a:tabLst>
            </a:pPr>
            <a:r>
              <a:rPr lang="cs-CZ" sz="2000" b="1" dirty="0">
                <a:solidFill>
                  <a:schemeClr val="bg1">
                    <a:lumMod val="65000"/>
                  </a:schemeClr>
                </a:solidFill>
                <a:cs typeface="Arial" panose="020B0604020202020204" pitchFamily="34" charset="0"/>
              </a:rPr>
              <a:t>2. Dotační programy a možnosti Zlínského kraje pro rok 2026</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Jana Koldová, Zlínský kraj, Odbor strategického rozvoje kraje</a:t>
            </a:r>
          </a:p>
          <a:p>
            <a:pPr marL="0" indent="0" defTabSz="447675">
              <a:lnSpc>
                <a:spcPct val="100000"/>
              </a:lnSpc>
              <a:spcBef>
                <a:spcPts val="600"/>
              </a:spcBef>
              <a:buNone/>
              <a:tabLst>
                <a:tab pos="357188" algn="l"/>
              </a:tabLst>
            </a:pPr>
            <a:r>
              <a:rPr lang="cs-CZ" sz="2000" b="1" dirty="0">
                <a:solidFill>
                  <a:schemeClr val="bg1">
                    <a:lumMod val="65000"/>
                  </a:schemeClr>
                </a:solidFill>
                <a:cs typeface="Arial" panose="020B0604020202020204" pitchFamily="34" charset="0"/>
              </a:rPr>
              <a:t>3. Aktualizace krajských koncepcí v oblasti cestovního ruchu a cyklistiky</a:t>
            </a:r>
          </a:p>
          <a:p>
            <a:pPr marL="401638" indent="0" defTabSz="447675">
              <a:lnSpc>
                <a:spcPct val="100000"/>
              </a:lnSpc>
              <a:spcBef>
                <a:spcPts val="600"/>
              </a:spcBef>
              <a:spcAft>
                <a:spcPts val="1200"/>
              </a:spcAft>
              <a:buNone/>
              <a:tabLst>
                <a:tab pos="357188" algn="l"/>
              </a:tabLst>
            </a:pPr>
            <a:r>
              <a:rPr lang="cs-CZ" sz="2000" dirty="0">
                <a:solidFill>
                  <a:schemeClr val="bg1">
                    <a:lumMod val="65000"/>
                  </a:schemeClr>
                </a:solidFill>
                <a:cs typeface="Arial" panose="020B0604020202020204" pitchFamily="34" charset="0"/>
              </a:rPr>
              <a:t>	Jana Koldová, Zlínský kraj, Odbor strategického rozvoje kraje</a:t>
            </a:r>
          </a:p>
          <a:p>
            <a:pPr marL="0" indent="0" defTabSz="265113">
              <a:lnSpc>
                <a:spcPct val="100000"/>
              </a:lnSpc>
              <a:spcBef>
                <a:spcPts val="600"/>
              </a:spcBef>
              <a:buNone/>
            </a:pPr>
            <a:r>
              <a:rPr lang="cs-CZ" sz="2000" b="1" dirty="0">
                <a:solidFill>
                  <a:schemeClr val="bg1">
                    <a:lumMod val="65000"/>
                  </a:schemeClr>
                </a:solidFill>
                <a:cs typeface="Arial" panose="020B0604020202020204" pitchFamily="34" charset="0"/>
              </a:rPr>
              <a:t>4. Příprava Zlínského kraje na využití dotací EU v budoucím programovém období 2028+</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Milan Filip, Zlínský kraj, Odbor strategického rozvoje kraje</a:t>
            </a:r>
          </a:p>
          <a:p>
            <a:pPr marL="355600" indent="-355600" defTabSz="265113">
              <a:lnSpc>
                <a:spcPct val="100000"/>
              </a:lnSpc>
              <a:spcBef>
                <a:spcPts val="600"/>
              </a:spcBef>
              <a:buNone/>
            </a:pPr>
            <a:r>
              <a:rPr lang="cs-CZ" sz="2000" b="1" dirty="0">
                <a:solidFill>
                  <a:schemeClr val="bg1">
                    <a:lumMod val="65000"/>
                  </a:schemeClr>
                </a:solidFill>
                <a:cs typeface="Arial" panose="020B0604020202020204" pitchFamily="34" charset="0"/>
              </a:rPr>
              <a:t>5. Sběr projektových záměrů v obcích Zlínského kraje a sběr potřeb hospodářsky a sociálně ohrožených území (HSOÚ)</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David Mareček, Zlínský kraj, Odbor strategického rozvoje kraje</a:t>
            </a:r>
          </a:p>
          <a:p>
            <a:pPr marL="0" indent="0" defTabSz="265113">
              <a:lnSpc>
                <a:spcPct val="100000"/>
              </a:lnSpc>
              <a:spcBef>
                <a:spcPts val="600"/>
              </a:spcBef>
              <a:buNone/>
            </a:pPr>
            <a:r>
              <a:rPr lang="cs-CZ" sz="2000" b="1" dirty="0">
                <a:solidFill>
                  <a:schemeClr val="bg1">
                    <a:lumMod val="65000"/>
                  </a:schemeClr>
                </a:solidFill>
                <a:cs typeface="Arial" panose="020B0604020202020204" pitchFamily="34" charset="0"/>
              </a:rPr>
              <a:t>6. Energetika v kostce</a:t>
            </a:r>
          </a:p>
          <a:p>
            <a:pPr marL="401638" indent="0" defTabSz="447675">
              <a:lnSpc>
                <a:spcPct val="100000"/>
              </a:lnSpc>
              <a:spcBef>
                <a:spcPts val="600"/>
              </a:spcBef>
              <a:spcAft>
                <a:spcPts val="600"/>
              </a:spcAft>
              <a:buNone/>
              <a:tabLst>
                <a:tab pos="357188" algn="l"/>
              </a:tabLst>
            </a:pPr>
            <a:r>
              <a:rPr lang="cs-CZ" sz="1800" dirty="0">
                <a:solidFill>
                  <a:schemeClr val="bg1">
                    <a:lumMod val="65000"/>
                  </a:schemeClr>
                </a:solidFill>
                <a:cs typeface="Arial" panose="020B0604020202020204" pitchFamily="34" charset="0"/>
              </a:rPr>
              <a:t>Miroslava Knotková, Energetická agentura Zlínského kraje</a:t>
            </a:r>
          </a:p>
        </p:txBody>
      </p:sp>
      <p:sp>
        <p:nvSpPr>
          <p:cNvPr id="6" name="Nadpis 5">
            <a:extLst>
              <a:ext uri="{FF2B5EF4-FFF2-40B4-BE49-F238E27FC236}">
                <a16:creationId xmlns:a16="http://schemas.microsoft.com/office/drawing/2014/main" id="{7366A3DA-79C3-7658-82FB-B17E7625EF51}"/>
              </a:ext>
            </a:extLst>
          </p:cNvPr>
          <p:cNvSpPr>
            <a:spLocks noGrp="1"/>
          </p:cNvSpPr>
          <p:nvPr>
            <p:ph type="title"/>
          </p:nvPr>
        </p:nvSpPr>
        <p:spPr/>
        <p:txBody>
          <a:bodyPr/>
          <a:lstStyle/>
          <a:p>
            <a:r>
              <a:rPr lang="cs-CZ" dirty="0"/>
              <a:t>Program seminářů</a:t>
            </a:r>
          </a:p>
        </p:txBody>
      </p:sp>
    </p:spTree>
    <p:extLst>
      <p:ext uri="{BB962C8B-B14F-4D97-AF65-F5344CB8AC3E}">
        <p14:creationId xmlns:p14="http://schemas.microsoft.com/office/powerpoint/2010/main" val="359905217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CC436-DBE5-08BD-5C2E-80FB247187F5}"/>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D7D15E02-DD1B-3553-D58E-46B1152FEAC6}"/>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RP28-26 Podpora turistických informačních center ve Zlínském kraji</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Podporované aktivity: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Poskytování informací návštěvníkům kraje</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Tvorba turistických produktů</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Propagace kraje</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Realizace kulturních či společenských akcí ve vazbě na cestovní ruch</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Sběr dat o návštěvnosti území/TIC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Placené služby související s cestovním ruchem</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Právnická osoba (</a:t>
            </a:r>
            <a:r>
              <a:rPr kumimoji="0" lang="pl-PL" sz="19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obec</a:t>
            </a:r>
            <a:r>
              <a:rPr kumimoji="0" lang="pl-PL"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církev, podnikatelský subjekt), která zřizuje, zakládá nebo provozuje turistické informační centrum ve Zlínském kraji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1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5 mil. Kč </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 - únor</a:t>
            </a:r>
          </a:p>
          <a:p>
            <a:pPr marL="0" lvl="1" indent="0">
              <a:buNone/>
            </a:pPr>
            <a:endParaRPr lang="cs-CZ" sz="2500" dirty="0"/>
          </a:p>
        </p:txBody>
      </p:sp>
      <p:sp>
        <p:nvSpPr>
          <p:cNvPr id="7" name="Nadpis 3">
            <a:extLst>
              <a:ext uri="{FF2B5EF4-FFF2-40B4-BE49-F238E27FC236}">
                <a16:creationId xmlns:a16="http://schemas.microsoft.com/office/drawing/2014/main" id="{AF38CA53-1CD0-B185-6609-0B2AE56E33B2}"/>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418140843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CD5F3-C656-5039-EB5E-B0D799CA8CF1}"/>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E64663FA-64EF-F8D4-3421-BB014464A4A7}"/>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RP29-26 Rozvoj paliativní péče a ošetřovatelství</a:t>
            </a:r>
          </a:p>
          <a:p>
            <a:pPr marL="715963" marR="0" lvl="0" indent="-273050"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Podporována bude paliativní péče nezdravotního charakteru pro občany Zlínského kraje ve formě lůžkového nebo mobilního hospice. </a:t>
            </a:r>
          </a:p>
          <a:p>
            <a:pPr marL="715963" marR="0" lvl="0" indent="-273050"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Podporována bude úhrada nákladů souvisejících s činností, resp. část činností, oprávněného žadatele, poskytovatele mobilní a lůžkové paliativní péče, která není hrazena z veřejného zdravotního pojištění, není hrazena jako sociální služba, nebo není hrazena z jiných veřejných zdrojů.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 </a:t>
            </a:r>
          </a:p>
          <a:p>
            <a:pPr marL="712788" marR="0" lvl="0" indent="-260350"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poskytovatelé zdravotních služeb, kteří mají uděleno oprávnění (registraci) k poskytování zdravotních služeb dle zákona č. 372/2011 Sb., o zdravotních službách a podmínkách jejich poskytování, ve znění pozdějších právních předpisů, v oboru zdravotní péče paliativní medicína</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2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10 mil. Kč </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uLnTx/>
                <a:uFillTx/>
                <a:latin typeface="Arial" panose="020B0604020202020204"/>
                <a:ea typeface="+mn-ea"/>
                <a:cs typeface="+mn-cs"/>
              </a:rPr>
              <a:t>Příjem žádostí</a:t>
            </a:r>
          </a:p>
          <a:p>
            <a:pPr marL="719138" marR="0" lvl="1" indent="-271463" algn="l" defTabSz="914400" rtl="0" eaLnBrk="1" fontAlgn="auto" latinLnBrk="0" hangingPunct="1">
              <a:lnSpc>
                <a:spcPct val="90000"/>
              </a:lnSpc>
              <a:spcBef>
                <a:spcPts val="1000"/>
              </a:spcBef>
              <a:spcAft>
                <a:spcPts val="0"/>
              </a:spcAft>
              <a:buClrTx/>
              <a:buSzTx/>
              <a:buFont typeface="Wingdings" pitchFamily="2" charset="2"/>
              <a:buChar char="§"/>
              <a:tabLst/>
              <a:defRPr/>
            </a:pPr>
            <a:r>
              <a:rPr kumimoji="0" lang="pl-PL"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 - únor</a:t>
            </a:r>
          </a:p>
          <a:p>
            <a:pPr marL="0" lvl="1" indent="0">
              <a:buNone/>
            </a:pPr>
            <a:endParaRPr lang="cs-CZ" sz="2500" dirty="0"/>
          </a:p>
        </p:txBody>
      </p:sp>
      <p:sp>
        <p:nvSpPr>
          <p:cNvPr id="7" name="Nadpis 3">
            <a:extLst>
              <a:ext uri="{FF2B5EF4-FFF2-40B4-BE49-F238E27FC236}">
                <a16:creationId xmlns:a16="http://schemas.microsoft.com/office/drawing/2014/main" id="{439C6E45-A7F5-EB1E-9136-EBF14AEEF489}"/>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346398431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EA079-7A6D-343F-3617-114E0A3B2E56}"/>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D5EDE641-3AB2-3DF8-61F5-49B171C58515}"/>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pl-PL" sz="2600" b="1" dirty="0">
                <a:solidFill>
                  <a:schemeClr val="bg1"/>
                </a:solidFill>
                <a:highlight>
                  <a:srgbClr val="000000"/>
                </a:highlight>
              </a:rPr>
              <a:t>RP30-25 Program na podporu rozvoje obcí nad 2000 - 5000 obyvatel</a:t>
            </a:r>
          </a:p>
          <a:p>
            <a:pPr marL="0" marR="0" lvl="1" indent="0" algn="l" defTabSz="914400" rtl="0" eaLnBrk="1" fontAlgn="auto" latinLnBrk="0" hangingPunct="1">
              <a:lnSpc>
                <a:spcPct val="90000"/>
              </a:lnSpc>
              <a:spcBef>
                <a:spcPts val="500"/>
              </a:spcBef>
              <a:spcAft>
                <a:spcPts val="0"/>
              </a:spcAft>
              <a:buClrTx/>
              <a:buSzTx/>
              <a:buFont typeface="Wingdings" pitchFamily="2" charset="2"/>
              <a:buNone/>
              <a:tabLst/>
              <a:defRPr/>
            </a:pPr>
            <a:r>
              <a:rPr kumimoji="0" lang="cs-CZ" sz="1300" b="1" i="0" u="none" strike="noStrike" kern="1200" cap="none" spc="0" normalizeH="0" baseline="0" noProof="0" dirty="0">
                <a:ln>
                  <a:noFill/>
                </a:ln>
                <a:solidFill>
                  <a:prstClr val="black"/>
                </a:solidFill>
                <a:effectLst/>
                <a:uLnTx/>
                <a:uFillTx/>
                <a:latin typeface="Arial" panose="020B0604020202020204"/>
                <a:ea typeface="+mn-ea"/>
                <a:cs typeface="+mn-cs"/>
              </a:rPr>
              <a:t>Podporované aktivity:</a:t>
            </a:r>
          </a:p>
          <a:p>
            <a:pPr marL="720725" marR="0" lvl="0" indent="-273050" algn="l" defTabSz="914400" rtl="0" eaLnBrk="1" fontAlgn="auto" latinLnBrk="0" hangingPunct="1">
              <a:lnSpc>
                <a:spcPct val="90000"/>
              </a:lnSpc>
              <a:spcBef>
                <a:spcPts val="300"/>
              </a:spcBef>
              <a:spcAft>
                <a:spcPts val="0"/>
              </a:spcAft>
              <a:buClrTx/>
              <a:buSzTx/>
              <a:buFont typeface="Wingdings" pitchFamily="2" charset="2"/>
              <a:buChar char="§"/>
              <a:tabLst/>
              <a:defRPr/>
            </a:pP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infrastruktura pro bydlení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(technická infrastruktura, zasíťování pozemků/přeložky sítí, kanalizace dešťová/splašková, veřejné osvětlení, příjezdové komunikace, výsadba zeleně apod.) </a:t>
            </a:r>
          </a:p>
          <a:p>
            <a:pPr marL="720725" marR="0" lvl="0" indent="-273050" algn="l" defTabSz="914400" rtl="0" eaLnBrk="1" fontAlgn="auto" latinLnBrk="0" hangingPunct="1">
              <a:lnSpc>
                <a:spcPct val="90000"/>
              </a:lnSpc>
              <a:spcBef>
                <a:spcPts val="300"/>
              </a:spcBef>
              <a:spcAft>
                <a:spcPts val="0"/>
              </a:spcAft>
              <a:buClrTx/>
              <a:buSzTx/>
              <a:buFont typeface="Wingdings" pitchFamily="2" charset="2"/>
              <a:buChar char="§"/>
              <a:tabLst/>
              <a:defRPr/>
            </a:pP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výstavba, modernizace/rekonstrukce/obnova staveb občanské vybavenosti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(objekty sloužící ke kulturním akcím nebo volnočasovým aktivitám, objekty obecního úřadu, objekty pro potravinové banky apod.) </a:t>
            </a:r>
          </a:p>
          <a:p>
            <a:pPr marL="720725" marR="0" lvl="0" indent="-273050" algn="l" defTabSz="914400" rtl="0" eaLnBrk="1" fontAlgn="auto" latinLnBrk="0" hangingPunct="1">
              <a:lnSpc>
                <a:spcPct val="90000"/>
              </a:lnSpc>
              <a:spcBef>
                <a:spcPts val="300"/>
              </a:spcBef>
              <a:spcAft>
                <a:spcPts val="0"/>
              </a:spcAft>
              <a:buClrTx/>
              <a:buSzTx/>
              <a:buFont typeface="Wingdings" pitchFamily="2" charset="2"/>
              <a:buChar char="§"/>
              <a:tabLst/>
              <a:defRPr/>
            </a:pP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výstavba, modernizace/rekonstrukce/obnova dopravní infrastruktury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(řešení bezpečnosti/organizace dopravy v obci, nové zastávky, kruhové objezdy, parkoviště, mosty, komunikace, opěrné zdi, zpevnění krajnic apod.) </a:t>
            </a:r>
          </a:p>
          <a:p>
            <a:pPr marL="720725" marR="0" lvl="0" indent="-273050" algn="l" defTabSz="914400" rtl="0" eaLnBrk="1" fontAlgn="auto" latinLnBrk="0" hangingPunct="1">
              <a:lnSpc>
                <a:spcPct val="90000"/>
              </a:lnSpc>
              <a:spcBef>
                <a:spcPts val="300"/>
              </a:spcBef>
              <a:spcAft>
                <a:spcPts val="0"/>
              </a:spcAft>
              <a:buClrTx/>
              <a:buSzTx/>
              <a:buFont typeface="Wingdings" pitchFamily="2" charset="2"/>
              <a:buChar char="§"/>
              <a:tabLst/>
              <a:defRPr/>
            </a:pP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výstavba, modernizace/rekonstrukce/obnova veřejného prostranství, které slouží jako místo pro setkávání obyvatel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(parky, veřejná prostranství, revitalizace/obnova zeleně, místa setkávání obyvatel) </a:t>
            </a:r>
          </a:p>
          <a:p>
            <a:pPr marL="720725" marR="0" lvl="0" indent="-273050" algn="l" defTabSz="914400" rtl="0" eaLnBrk="1" fontAlgn="auto" latinLnBrk="0" hangingPunct="1">
              <a:lnSpc>
                <a:spcPct val="90000"/>
              </a:lnSpc>
              <a:spcBef>
                <a:spcPts val="300"/>
              </a:spcBef>
              <a:spcAft>
                <a:spcPts val="0"/>
              </a:spcAft>
              <a:buClrTx/>
              <a:buSzTx/>
              <a:buFont typeface="Wingdings" pitchFamily="2" charset="2"/>
              <a:buChar char="§"/>
              <a:tabLst/>
              <a:defRPr/>
            </a:pP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výstavba, modernizace/rekonstrukce/obnova staveb pro vzdělávání a volnočasové aktivity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(objekty mateřské/základní školy, dětských skupin, školních družin, domů dětí a mládeže, střediska pro trávení volného času, prostory pro muzejní a galerijní výstavy, knihovny, učebny ZUŠ/ZŠ/enviromentální, výukové altány, naučné stezky apod.) </a:t>
            </a:r>
          </a:p>
          <a:p>
            <a:pPr marL="720725" marR="0" lvl="0" indent="-273050" algn="l" defTabSz="914400" rtl="0" eaLnBrk="1" fontAlgn="auto" latinLnBrk="0" hangingPunct="1">
              <a:lnSpc>
                <a:spcPct val="90000"/>
              </a:lnSpc>
              <a:spcBef>
                <a:spcPts val="300"/>
              </a:spcBef>
              <a:spcAft>
                <a:spcPts val="0"/>
              </a:spcAft>
              <a:buClrTx/>
              <a:buSzTx/>
              <a:buFont typeface="Wingdings" pitchFamily="2" charset="2"/>
              <a:buChar char="§"/>
              <a:tabLst/>
              <a:defRPr/>
            </a:pP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výstavba, modernizace/rekonstrukce/obnova staveb pro zdravotnictví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(technická infrastruktura</a:t>
            </a: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modernizace objektů, nové ordinace, zázemí pro lékaře apod.) </a:t>
            </a:r>
          </a:p>
          <a:p>
            <a:pPr marL="720725" marR="0" lvl="0" indent="-273050" algn="l" defTabSz="914400" rtl="0" eaLnBrk="1" fontAlgn="auto" latinLnBrk="0" hangingPunct="1">
              <a:lnSpc>
                <a:spcPct val="90000"/>
              </a:lnSpc>
              <a:spcBef>
                <a:spcPts val="300"/>
              </a:spcBef>
              <a:spcAft>
                <a:spcPts val="0"/>
              </a:spcAft>
              <a:buClrTx/>
              <a:buSzTx/>
              <a:buFont typeface="Wingdings" pitchFamily="2" charset="2"/>
              <a:buChar char="§"/>
              <a:tabLst/>
              <a:defRPr/>
            </a:pP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zajištění </a:t>
            </a: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propojení objektů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ve vlastnictví obce </a:t>
            </a: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optickou sítí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s vysokou propustností, </a:t>
            </a: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výstavba sítí MAN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(metropolitní sítě) a </a:t>
            </a: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LAN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(lokální sítě), </a:t>
            </a:r>
            <a:r>
              <a:rPr kumimoji="0" lang="cs-CZ" sz="1300" b="1" i="0" u="none" strike="noStrike" kern="1200" cap="none" spc="0" normalizeH="0" baseline="0" noProof="0" dirty="0">
                <a:ln>
                  <a:noFill/>
                </a:ln>
                <a:solidFill>
                  <a:srgbClr val="000000"/>
                </a:solidFill>
                <a:effectLst/>
                <a:uLnTx/>
                <a:uFillTx/>
                <a:latin typeface="Arial" panose="020B0604020202020204"/>
                <a:ea typeface="+mn-ea"/>
                <a:cs typeface="+mn-cs"/>
              </a:rPr>
              <a:t>vybudování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vysokorychlostního internetu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300" b="1" i="0" u="none" strike="noStrike" kern="1200" cap="none" spc="0" normalizeH="0" baseline="0" noProof="0" dirty="0">
                <a:ln>
                  <a:noFill/>
                </a:ln>
                <a:solidFill>
                  <a:prstClr val="black"/>
                </a:solidFill>
                <a:effectLst/>
                <a:uLnTx/>
                <a:uFillTx/>
                <a:latin typeface="Arial" panose="020B0604020202020204"/>
                <a:ea typeface="+mn-ea"/>
                <a:cs typeface="+mn-cs"/>
              </a:rPr>
              <a:t>Příjemci podpory</a:t>
            </a:r>
            <a:endPar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300" b="0" i="0" u="none" strike="noStrike" kern="1200" cap="none" spc="0" normalizeH="0" baseline="0" noProof="0" dirty="0">
                <a:ln>
                  <a:noFill/>
                </a:ln>
                <a:solidFill>
                  <a:srgbClr val="4472C4"/>
                </a:solidFill>
                <a:effectLst/>
                <a:uLnTx/>
                <a:uFillTx/>
                <a:latin typeface="Arial" panose="020B0604020202020204"/>
                <a:ea typeface="+mn-ea"/>
                <a:cs typeface="Arial" panose="020B0604020202020204" pitchFamily="34" charset="0"/>
              </a:rPr>
              <a:t>Obce nad 2000 – 5000 obyvatel ve Zlínském kraji. Program není určen pro ORP</a:t>
            </a:r>
            <a:endParaRPr kumimoji="0" lang="pl-PL" sz="1300" b="1" i="0" u="none" strike="noStrike" kern="1200" cap="none" spc="0" normalizeH="0" baseline="0" noProof="0" dirty="0">
              <a:ln>
                <a:noFill/>
              </a:ln>
              <a:solidFill>
                <a:srgbClr val="4472C4"/>
              </a:solidFill>
              <a:effectLst/>
              <a:uLnTx/>
              <a:uFillTx/>
              <a:latin typeface="Arial" panose="020B0604020202020204"/>
              <a:ea typeface="+mn-ea"/>
              <a:cs typeface="Arial" panose="020B0604020202020204" pitchFamily="34" charset="0"/>
            </a:endParaRPr>
          </a:p>
          <a:p>
            <a:pPr marL="0" marR="0" lvl="1" indent="0" algn="l" defTabSz="914400" rtl="0" eaLnBrk="1" fontAlgn="auto" latinLnBrk="0" hangingPunct="1">
              <a:lnSpc>
                <a:spcPct val="100000"/>
              </a:lnSpc>
              <a:spcBef>
                <a:spcPts val="1000"/>
              </a:spcBef>
              <a:spcAft>
                <a:spcPts val="0"/>
              </a:spcAft>
              <a:buClrTx/>
              <a:buSzTx/>
              <a:buFont typeface="Wingdings" pitchFamily="2" charset="2"/>
              <a:buNone/>
              <a:tabLst/>
              <a:defRPr/>
            </a:pPr>
            <a:r>
              <a:rPr kumimoji="0" lang="cs-CZ" sz="1300" b="1" i="0" u="none" strike="noStrike" kern="1200" cap="none" spc="0" normalizeH="0" baseline="0" noProof="0" dirty="0">
                <a:ln>
                  <a:noFill/>
                </a:ln>
                <a:solidFill>
                  <a:prstClr val="black"/>
                </a:solidFill>
                <a:effectLst/>
                <a:uLnTx/>
                <a:uFillTx/>
                <a:latin typeface="Arial" panose="020B0604020202020204"/>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300" b="0" i="0" u="none" strike="noStrike" kern="1200" cap="none" spc="0" normalizeH="0" baseline="0" noProof="0" dirty="0">
                <a:ln>
                  <a:noFill/>
                </a:ln>
                <a:solidFill>
                  <a:prstClr val="black"/>
                </a:solidFill>
                <a:effectLst/>
                <a:uLnTx/>
                <a:uFillTx/>
                <a:latin typeface="Arial" panose="020B0604020202020204"/>
                <a:ea typeface="+mn-ea"/>
                <a:cs typeface="+mn-cs"/>
              </a:rPr>
              <a:t>Celková alokace: </a:t>
            </a:r>
            <a:r>
              <a:rPr kumimoji="0" lang="pl-PL" sz="1300" b="0" i="0" u="none" strike="noStrike" kern="1200" cap="none" spc="0" normalizeH="0" baseline="0" noProof="0" dirty="0">
                <a:ln>
                  <a:noFill/>
                </a:ln>
                <a:solidFill>
                  <a:srgbClr val="FF0000"/>
                </a:solidFill>
                <a:effectLst/>
                <a:uLnTx/>
                <a:uFillTx/>
                <a:latin typeface="Arial" panose="020B0604020202020204"/>
                <a:ea typeface="+mn-ea"/>
                <a:cs typeface="+mn-cs"/>
              </a:rPr>
              <a:t>70 mil. Kč </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300" b="1" i="0" u="none" strike="noStrike" kern="1200" cap="none" spc="0" normalizeH="0" baseline="0" noProof="0" dirty="0">
                <a:ln>
                  <a:noFill/>
                </a:ln>
                <a:solidFill>
                  <a:prstClr val="black"/>
                </a:solidFill>
                <a:effectLst/>
                <a:uLnTx/>
                <a:uFillTx/>
                <a:latin typeface="Arial" panose="020B0604020202020204"/>
                <a:ea typeface="+mn-ea"/>
                <a:cs typeface="+mn-cs"/>
              </a:rPr>
              <a:t>Příjem žádostí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mn-cs"/>
              </a:rPr>
              <a:t>14.02.2025 - 30.06.2026 16:00 hodin</a:t>
            </a:r>
            <a:endParaRPr lang="cs-CZ" sz="1300" dirty="0"/>
          </a:p>
        </p:txBody>
      </p:sp>
      <p:sp>
        <p:nvSpPr>
          <p:cNvPr id="7" name="Nadpis 3">
            <a:extLst>
              <a:ext uri="{FF2B5EF4-FFF2-40B4-BE49-F238E27FC236}">
                <a16:creationId xmlns:a16="http://schemas.microsoft.com/office/drawing/2014/main" id="{9FFC6011-46B4-0A88-C099-AF1E45171ADA}"/>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125099022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D2237-B925-CFF9-267E-9247B4FD7CAA}"/>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A6DD7B18-BEEE-7970-09E2-767D1E3A0838}"/>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RP31-26 TECHNICKÉ VYBAVENÍ PRO MYSLIVOST A OCHRANU MLÁĎAT PŘI SKLIZNI JETELOTRAVNÍCH POROSTŮ </a:t>
            </a:r>
          </a:p>
          <a:p>
            <a:pPr marL="0" marR="0" lvl="1" indent="0" algn="l" defTabSz="914400" rtl="0" eaLnBrk="1" fontAlgn="auto" latinLnBrk="0" hangingPunct="1">
              <a:lnSpc>
                <a:spcPct val="90000"/>
              </a:lnSpc>
              <a:spcBef>
                <a:spcPts val="12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Podporované aktivity:</a:t>
            </a:r>
          </a:p>
          <a:p>
            <a:pPr marL="715963" marR="0" lvl="1" indent="-357188"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nákup dronu s termovizní technologií včetně základního příslušenství</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uživatel honitby, která se nachází na území Zlínského kraje,</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společenství uživatelů honiteb nacházejících se na území Zlínského kraje. </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 mil. Kč </a:t>
            </a:r>
          </a:p>
          <a:p>
            <a:pPr marL="0" marR="0" lvl="1"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Říjen</a:t>
            </a:r>
            <a:endParaRPr lang="cs-CZ" sz="2500" dirty="0"/>
          </a:p>
        </p:txBody>
      </p:sp>
      <p:sp>
        <p:nvSpPr>
          <p:cNvPr id="7" name="Nadpis 3">
            <a:extLst>
              <a:ext uri="{FF2B5EF4-FFF2-40B4-BE49-F238E27FC236}">
                <a16:creationId xmlns:a16="http://schemas.microsoft.com/office/drawing/2014/main" id="{B255BDC4-F7BB-8B87-CD34-DF060D3E3D91}"/>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282567498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63466-652E-7A7C-0197-F774D0DA1DE8}"/>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79EBE2B2-AEC4-53B0-ECF9-756601613F9B}"/>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RP33-26 PODPORA DOSTUPNÉHO BYDLENÍ</a:t>
            </a:r>
          </a:p>
          <a:p>
            <a:pPr marL="0" marR="0" lvl="1" indent="0" algn="l" defTabSz="914400" rtl="0" eaLnBrk="1" fontAlgn="auto" latinLnBrk="0" hangingPunct="1">
              <a:lnSpc>
                <a:spcPct val="90000"/>
              </a:lnSpc>
              <a:spcBef>
                <a:spcPts val="12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Podporované aktivity:</a:t>
            </a:r>
            <a:endPar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715963" marR="0" lvl="1" indent="-357188"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Výstavba či rekonstrukce objektů občanské vybavenosti zaměřených na poskytování vzdělávacích, kulturních, sportovních a volnočasových služeb v obci ve vazbě na vybudované nájemní bydlení.</a:t>
            </a:r>
          </a:p>
          <a:p>
            <a:pPr marL="715963" marR="0" lvl="1" indent="-357188"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Výstavba a rekonstrukce místních komunikací ve vazbě na vybudované nájemní bydlení.</a:t>
            </a:r>
          </a:p>
          <a:p>
            <a:pPr marL="715963" marR="0" lvl="1" indent="-357188"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Výstavba či rekonstrukce veřejných prostranství ve vazbě na vybudované nájemní bydlení.</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Obce Zlínského kraje</a:t>
            </a: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které získaly dotaci v rámci programu SFPI „Dostupné nájemní bydlení“ (výhradně na výstavbu či rekonstrukci bytů, ne na pořízení bytů) či výzev SOCIÁLNÍ BYDLENÍ (25., 38., 101. a 115.) Integrovaného regionálního operačního programu.</a:t>
            </a:r>
          </a:p>
          <a:p>
            <a:pPr marL="0" indent="0">
              <a:buNone/>
              <a:defRPr/>
            </a:pPr>
            <a:r>
              <a:rPr lang="cs-CZ" sz="2200" b="1" dirty="0">
                <a:solidFill>
                  <a:prstClr val="black"/>
                </a:solidFill>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lang="pl-PL" sz="1800" dirty="0">
                <a:solidFill>
                  <a:srgbClr val="FF0000"/>
                </a:solidFill>
              </a:rPr>
              <a:t>30</a:t>
            </a:r>
            <a:r>
              <a:rPr kumimoji="0" lang="pl-PL"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mil. Kč, </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lang="pl-PL" sz="1800" dirty="0"/>
              <a:t>Max. Výše dotace 10 mil. Kč, </a:t>
            </a:r>
            <a:r>
              <a:rPr kumimoji="0" lang="pl-PL" sz="1800" b="0" i="0" u="none" strike="noStrike" kern="1200" cap="none" spc="0" normalizeH="0" baseline="0" noProof="0" dirty="0">
                <a:ln>
                  <a:noFill/>
                </a:ln>
                <a:effectLst/>
                <a:uLnTx/>
                <a:uFillTx/>
                <a:latin typeface="Arial" panose="020B0604020202020204" pitchFamily="34" charset="0"/>
                <a:ea typeface="+mn-ea"/>
                <a:cs typeface="+mn-cs"/>
              </a:rPr>
              <a:t>míra 5 % celkových způsobilých výdajů projektu </a:t>
            </a:r>
          </a:p>
          <a:p>
            <a:pPr marL="0" marR="0" lvl="1" indent="0" fontAlgn="auto">
              <a:spcBef>
                <a:spcPts val="1000"/>
              </a:spcBef>
              <a:spcAft>
                <a:spcPts val="0"/>
              </a:spcAft>
              <a:buClrTx/>
              <a:buSzTx/>
              <a:buNone/>
              <a:tabLst/>
              <a:defRPr/>
            </a:pPr>
            <a:r>
              <a:rPr lang="cs-CZ" sz="2200" b="1" dirty="0">
                <a:solidFill>
                  <a:prstClr val="black"/>
                </a:solidFill>
              </a:rPr>
              <a:t>Příjem žádostí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lang="cs-CZ" sz="1900" dirty="0">
                <a:solidFill>
                  <a:srgbClr val="000000"/>
                </a:solidFill>
              </a:rPr>
              <a:t>od února 2026, kontinuální výzva</a:t>
            </a:r>
            <a:endParaRPr lang="cs-CZ" sz="2500" dirty="0"/>
          </a:p>
        </p:txBody>
      </p:sp>
      <p:sp>
        <p:nvSpPr>
          <p:cNvPr id="7" name="Nadpis 3">
            <a:extLst>
              <a:ext uri="{FF2B5EF4-FFF2-40B4-BE49-F238E27FC236}">
                <a16:creationId xmlns:a16="http://schemas.microsoft.com/office/drawing/2014/main" id="{B2563045-5703-B642-8AFC-856869D43FC4}"/>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305426746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10240-7711-FB54-3083-B15663C69105}"/>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77EF37B7-8668-5B63-48E0-B83881EFF891}"/>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NFV01-25 Program „OBEC V NOUZI“</a:t>
            </a:r>
          </a:p>
          <a:p>
            <a:pPr marL="0" marR="0" lvl="1" indent="0" algn="l" defTabSz="914400" rtl="0" eaLnBrk="1" fontAlgn="auto" latinLnBrk="0" hangingPunct="1">
              <a:lnSpc>
                <a:spcPct val="90000"/>
              </a:lnSpc>
              <a:spcBef>
                <a:spcPts val="12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Podporované aktivity:</a:t>
            </a:r>
            <a:endPar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715963" lvl="1" indent="-357188">
              <a:defRPr/>
            </a:pPr>
            <a:r>
              <a:rPr lang="cs-CZ" sz="1800" dirty="0"/>
              <a:t>Návratná finanční výpomoc (NVF) bude poskytnuta na vícezdrojové investiční projekty veřejné infrastruktury, které mají zajištěno spolufinancování z evropských/národních zdrojů, nebo realizace projektu obce je vyvolána investicí Zlínského kraje. Projekty významně přispějí ke zvýšení kvality a atraktivity života obce či k odstranění zásadní rozvojové bariéry výstavbou/obnovou obecního majetku</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1">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Obce Zlínského kraje </a:t>
            </a:r>
            <a:r>
              <a:rPr lang="cs-CZ" sz="1800" dirty="0">
                <a:solidFill>
                  <a:schemeClr val="accent1"/>
                </a:solidFill>
              </a:rPr>
              <a:t>do 500 trvale žijících obyvatel</a:t>
            </a:r>
            <a:endParaRPr kumimoji="0" lang="pl-PL"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p>
            <a:pPr marL="0" indent="0">
              <a:buNone/>
              <a:defRPr/>
            </a:pPr>
            <a:r>
              <a:rPr lang="cs-CZ" sz="2200" b="1" dirty="0">
                <a:solidFill>
                  <a:prstClr val="black"/>
                </a:solidFill>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a:t>
            </a:r>
            <a:r>
              <a:rPr lang="pl-PL" sz="1800" dirty="0">
                <a:solidFill>
                  <a:srgbClr val="FF0000"/>
                </a:solidFill>
              </a:rPr>
              <a:t>0</a:t>
            </a:r>
            <a:r>
              <a:rPr kumimoji="0" lang="pl-PL"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mil. Kč, </a:t>
            </a:r>
          </a:p>
          <a:p>
            <a:pPr marL="0" marR="0" lvl="1" indent="0" fontAlgn="auto">
              <a:spcBef>
                <a:spcPts val="1000"/>
              </a:spcBef>
              <a:spcAft>
                <a:spcPts val="0"/>
              </a:spcAft>
              <a:buClrTx/>
              <a:buSzTx/>
              <a:buNone/>
              <a:tabLst/>
              <a:defRPr/>
            </a:pPr>
            <a:r>
              <a:rPr lang="cs-CZ" sz="2200" b="1" dirty="0">
                <a:solidFill>
                  <a:prstClr val="black"/>
                </a:solidFill>
              </a:rPr>
              <a:t>Příjem žádostí</a:t>
            </a:r>
          </a:p>
          <a:p>
            <a:pPr lvl="1">
              <a:defRPr/>
            </a:pPr>
            <a:r>
              <a:rPr lang="pl-PL" sz="2000" dirty="0"/>
              <a:t>od 25.7.2025 do 31.12.2025 do 16:00 hod</a:t>
            </a:r>
            <a:endParaRPr lang="cs-CZ" sz="2500" dirty="0"/>
          </a:p>
        </p:txBody>
      </p:sp>
      <p:sp>
        <p:nvSpPr>
          <p:cNvPr id="7" name="Nadpis 3">
            <a:extLst>
              <a:ext uri="{FF2B5EF4-FFF2-40B4-BE49-F238E27FC236}">
                <a16:creationId xmlns:a16="http://schemas.microsoft.com/office/drawing/2014/main" id="{698081F4-3C99-61D0-E9AB-AA42A9B56254}"/>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126958744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3EF41-D3DF-ADB5-F5EE-722BB329474F}"/>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E22FA6C1-8040-144F-3E5E-4141CFF3A1F3}"/>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NFV01-26 Program „OBEC V NOUZI“</a:t>
            </a:r>
          </a:p>
          <a:p>
            <a:pPr marL="0" marR="0" lvl="1" indent="0" algn="l" defTabSz="914400" rtl="0" eaLnBrk="1" fontAlgn="auto" latinLnBrk="0" hangingPunct="1">
              <a:lnSpc>
                <a:spcPct val="90000"/>
              </a:lnSpc>
              <a:spcBef>
                <a:spcPts val="12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Podporované aktivity:</a:t>
            </a:r>
            <a:endPar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715963" lvl="1" indent="-357188">
              <a:defRPr/>
            </a:pPr>
            <a:r>
              <a:rPr lang="cs-CZ" sz="1800" dirty="0"/>
              <a:t>Návratná finanční výpomoc (NVF) bude poskytnuta na vícezdrojové investiční projekty veřejné infrastruktury, které mají zajištěno spolufinancování z evropských/národních zdrojů, nebo realizace projektu obce je vyvolána investicí Zlínského kraje. Projekty významně přispějí ke zvýšení kvality a atraktivity života obce či k odstranění zásadní rozvojové bariéry výstavbou/obnovou obecního majetku</a:t>
            </a: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1">
              <a:defRPr/>
            </a:pPr>
            <a:r>
              <a:rPr kumimoji="0" lang="pl-PL" sz="1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Obce Zlínského kraje </a:t>
            </a:r>
            <a:r>
              <a:rPr lang="cs-CZ" sz="1800" dirty="0">
                <a:solidFill>
                  <a:schemeClr val="accent1"/>
                </a:solidFill>
              </a:rPr>
              <a:t>do 500 trvale žijících obyvatel </a:t>
            </a:r>
            <a:r>
              <a:rPr lang="cs-CZ" sz="1800" dirty="0"/>
              <a:t>(bude upřesněno)</a:t>
            </a:r>
            <a:endParaRPr kumimoji="0" lang="pl-PL"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defRPr/>
            </a:pPr>
            <a:r>
              <a:rPr lang="cs-CZ" sz="2200" b="1" dirty="0">
                <a:solidFill>
                  <a:prstClr val="black"/>
                </a:solidFill>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lang="pl-PL" sz="1800" dirty="0">
                <a:solidFill>
                  <a:srgbClr val="FF0000"/>
                </a:solidFill>
              </a:rPr>
              <a:t>40</a:t>
            </a:r>
            <a:r>
              <a:rPr kumimoji="0" lang="pl-PL"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mil. Kč</a:t>
            </a:r>
          </a:p>
          <a:p>
            <a:pPr marL="0" marR="0" lvl="1" indent="0" fontAlgn="auto">
              <a:spcBef>
                <a:spcPts val="1000"/>
              </a:spcBef>
              <a:spcAft>
                <a:spcPts val="0"/>
              </a:spcAft>
              <a:buClrTx/>
              <a:buSzTx/>
              <a:buNone/>
              <a:tabLst/>
              <a:defRPr/>
            </a:pPr>
            <a:r>
              <a:rPr lang="cs-CZ" sz="2200" b="1" dirty="0">
                <a:solidFill>
                  <a:prstClr val="black"/>
                </a:solidFill>
              </a:rPr>
              <a:t>Příjem žádostí</a:t>
            </a:r>
          </a:p>
          <a:p>
            <a:pPr lvl="1">
              <a:defRPr/>
            </a:pPr>
            <a:r>
              <a:rPr lang="cs-CZ" sz="1800" dirty="0"/>
              <a:t>Bude upřesněno</a:t>
            </a:r>
          </a:p>
        </p:txBody>
      </p:sp>
      <p:sp>
        <p:nvSpPr>
          <p:cNvPr id="7" name="Nadpis 3">
            <a:extLst>
              <a:ext uri="{FF2B5EF4-FFF2-40B4-BE49-F238E27FC236}">
                <a16:creationId xmlns:a16="http://schemas.microsoft.com/office/drawing/2014/main" id="{FA52F3E8-05F2-6637-CB5C-C81908B22139}"/>
              </a:ext>
            </a:extLst>
          </p:cNvPr>
          <p:cNvSpPr>
            <a:spLocks noGrp="1"/>
          </p:cNvSpPr>
          <p:nvPr>
            <p:ph type="title"/>
          </p:nvPr>
        </p:nvSpPr>
        <p:spPr>
          <a:xfrm>
            <a:off x="0" y="0"/>
            <a:ext cx="12192000" cy="1298713"/>
          </a:xfrm>
        </p:spPr>
        <p:txBody>
          <a:bodyPr lIns="432000" anchor="ctr" anchorCtr="0">
            <a:noAutofit/>
          </a:bodyPr>
          <a:lstStyle/>
          <a:p>
            <a:r>
              <a:rPr lang="cs-CZ" sz="3600" spc="-100" dirty="0"/>
              <a:t>ROZVOJOVÉ PROGRAMY A KRIZOVÉ ŘÍZENÍ</a:t>
            </a:r>
          </a:p>
        </p:txBody>
      </p:sp>
    </p:spTree>
    <p:extLst>
      <p:ext uri="{BB962C8B-B14F-4D97-AF65-F5344CB8AC3E}">
        <p14:creationId xmlns:p14="http://schemas.microsoft.com/office/powerpoint/2010/main" val="99348389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8902-BFAB-3BB1-7D46-7682071D2318}"/>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BC4E3EB7-B505-5257-0407-6F2E8E41909B}"/>
              </a:ext>
            </a:extLst>
          </p:cNvPr>
          <p:cNvSpPr/>
          <p:nvPr/>
        </p:nvSpPr>
        <p:spPr>
          <a:xfrm>
            <a:off x="3063600" y="396000"/>
            <a:ext cx="6066000" cy="606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spcAft>
                <a:spcPts val="2400"/>
              </a:spcAft>
            </a:pPr>
            <a:endParaRPr lang="en-US" sz="5400" dirty="0"/>
          </a:p>
        </p:txBody>
      </p:sp>
      <p:sp>
        <p:nvSpPr>
          <p:cNvPr id="8" name="Obdélník 7">
            <a:extLst>
              <a:ext uri="{FF2B5EF4-FFF2-40B4-BE49-F238E27FC236}">
                <a16:creationId xmlns:a16="http://schemas.microsoft.com/office/drawing/2014/main" id="{F4637017-E06E-0513-8E90-9AE9625D56AF}"/>
              </a:ext>
            </a:extLst>
          </p:cNvPr>
          <p:cNvSpPr/>
          <p:nvPr/>
        </p:nvSpPr>
        <p:spPr>
          <a:xfrm>
            <a:off x="5735960" y="396000"/>
            <a:ext cx="6066000" cy="606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180975">
              <a:spcAft>
                <a:spcPts val="2400"/>
              </a:spcAft>
            </a:pPr>
            <a:r>
              <a:rPr lang="cs-CZ" sz="5400" b="1" dirty="0">
                <a:solidFill>
                  <a:srgbClr val="FFD911"/>
                </a:solidFill>
              </a:rPr>
              <a:t>Sekce</a:t>
            </a:r>
          </a:p>
          <a:p>
            <a:pPr marL="176213"/>
            <a:endParaRPr lang="cs-CZ" sz="4000" spc="1220" dirty="0"/>
          </a:p>
          <a:p>
            <a:pPr marL="176213"/>
            <a:r>
              <a:rPr lang="en-US" sz="5400" spc="1220" dirty="0"/>
              <a:t>KULTURA</a:t>
            </a:r>
          </a:p>
        </p:txBody>
      </p:sp>
    </p:spTree>
    <p:extLst>
      <p:ext uri="{BB962C8B-B14F-4D97-AF65-F5344CB8AC3E}">
        <p14:creationId xmlns:p14="http://schemas.microsoft.com/office/powerpoint/2010/main" val="1671904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42" presetClass="path" presetSubtype="0" accel="50000" decel="50000" fill="hold" grpId="1" nodeType="afterEffect">
                                  <p:stCondLst>
                                    <p:cond delay="500"/>
                                  </p:stCondLst>
                                  <p:childTnLst>
                                    <p:animMotion origin="layout" path="M 0 0 L 0.21849 0 " pathEditMode="relative" rAng="0" ptsTypes="AA">
                                      <p:cBhvr>
                                        <p:cTn id="12" dur="2000" fill="hold"/>
                                        <p:tgtEl>
                                          <p:spTgt spid="4"/>
                                        </p:tgtEl>
                                        <p:attrNameLst>
                                          <p:attrName>ppt_x</p:attrName>
                                          <p:attrName>ppt_y</p:attrName>
                                        </p:attrNameLst>
                                      </p:cBhvr>
                                      <p:rCtr x="10924" y="0"/>
                                    </p:animMotion>
                                  </p:childTnLst>
                                </p:cTn>
                              </p:par>
                            </p:childTnLst>
                          </p:cTn>
                        </p:par>
                        <p:par>
                          <p:cTn id="13" fill="hold">
                            <p:stCondLst>
                              <p:cond delay="4500"/>
                            </p:stCondLst>
                            <p:childTnLst>
                              <p:par>
                                <p:cTn id="14" presetID="22" presetClass="entr" presetSubtype="8" fill="hold" grpId="0" nodeType="afterEffect">
                                  <p:stCondLst>
                                    <p:cond delay="5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par>
                          <p:cTn id="17" fill="hold">
                            <p:stCondLst>
                              <p:cond delay="5500"/>
                            </p:stCondLst>
                            <p:childTnLst>
                              <p:par>
                                <p:cTn id="18" presetID="22" presetClass="entr" presetSubtype="1" fill="hold" grpId="0" nodeType="afterEffect">
                                  <p:stCondLst>
                                    <p:cond delay="80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up)">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KUL01	–	Podpora klubové scény, kulturních aktivit a akcí</a:t>
            </a:r>
            <a:br>
              <a:rPr lang="cs-CZ" sz="2600" dirty="0">
                <a:cs typeface="Arial" panose="020B0604020202020204" pitchFamily="34" charset="0"/>
              </a:rPr>
            </a:br>
            <a:r>
              <a:rPr lang="cs-CZ" sz="2600" dirty="0">
                <a:cs typeface="Arial" panose="020B0604020202020204" pitchFamily="34" charset="0"/>
              </a:rPr>
              <a:t>		místního významu</a:t>
            </a:r>
          </a:p>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KUL03	–	Podpora stavební obnovy a restaurování kulturních</a:t>
            </a:r>
            <a:br>
              <a:rPr lang="cs-CZ" sz="2600" dirty="0">
                <a:cs typeface="Arial" panose="020B0604020202020204" pitchFamily="34" charset="0"/>
              </a:rPr>
            </a:br>
            <a:r>
              <a:rPr lang="cs-CZ" sz="2600" dirty="0">
                <a:cs typeface="Arial" panose="020B0604020202020204" pitchFamily="34" charset="0"/>
              </a:rPr>
              <a:t>		památek a památek místního významu</a:t>
            </a:r>
          </a:p>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KUL04	–	Program na podporu audiovizuální tvorby ve Zlínském kraji </a:t>
            </a:r>
          </a:p>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KUL06	–	Podpora kulturních aktivit a akcí nadregionálního významu</a:t>
            </a:r>
          </a:p>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KUL07	–	Program na podporu odborné činnosti v památkové péči </a:t>
            </a:r>
          </a:p>
          <a:p>
            <a:pPr marL="0" indent="0">
              <a:buNone/>
            </a:pPr>
            <a:endParaRPr lang="cs-CZ" dirty="0"/>
          </a:p>
        </p:txBody>
      </p:sp>
      <p:sp>
        <p:nvSpPr>
          <p:cNvPr id="4" name="Nadpis 3">
            <a:extLst>
              <a:ext uri="{FF2B5EF4-FFF2-40B4-BE49-F238E27FC236}">
                <a16:creationId xmlns:a16="http://schemas.microsoft.com/office/drawing/2014/main" id="{46D7CB40-7719-2548-8D11-9EEE490D01D8}"/>
              </a:ext>
            </a:extLst>
          </p:cNvPr>
          <p:cNvSpPr>
            <a:spLocks noGrp="1"/>
          </p:cNvSpPr>
          <p:nvPr>
            <p:ph type="title"/>
          </p:nvPr>
        </p:nvSpPr>
        <p:spPr/>
        <p:txBody>
          <a:bodyPr>
            <a:normAutofit fontScale="90000"/>
          </a:bodyPr>
          <a:lstStyle/>
          <a:p>
            <a:r>
              <a:rPr lang="cs-CZ" sz="4000" spc="-100" dirty="0"/>
              <a:t>KULTURA</a:t>
            </a:r>
            <a:br>
              <a:rPr lang="cs-CZ" spc="-100" dirty="0"/>
            </a:br>
            <a:endParaRPr lang="cs-CZ" spc="-100" dirty="0"/>
          </a:p>
        </p:txBody>
      </p:sp>
    </p:spTree>
    <p:extLst>
      <p:ext uri="{BB962C8B-B14F-4D97-AF65-F5344CB8AC3E}">
        <p14:creationId xmlns:p14="http://schemas.microsoft.com/office/powerpoint/2010/main" val="2972030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5E230-B76A-FE66-97FC-02B8C3DC0937}"/>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3496FBC0-EFE4-4D5B-AEEF-E3A90CE06BA0}"/>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KUL01-26  PROGRAM NA PODPORU KLUBOVÉ SCÉNY, KULTURNÍCH AKTIVIT A  AKCÍ REGIONÁLNÍHO VÝZNAMU </a:t>
            </a:r>
          </a:p>
          <a:p>
            <a:pPr marL="0" marR="0" lvl="0" indent="0" algn="l" defTabSz="914400" rtl="0" eaLnBrk="1" fontAlgn="auto" latinLnBrk="0" hangingPunct="1">
              <a:lnSpc>
                <a:spcPct val="100000"/>
              </a:lnSpc>
              <a:spcBef>
                <a:spcPts val="600"/>
              </a:spcBef>
              <a:spcAft>
                <a:spcPts val="0"/>
              </a:spcAft>
              <a:buClrTx/>
              <a:buSzTx/>
              <a:buFont typeface="Wingdings" pitchFamily="2" charset="2"/>
              <a:buNone/>
              <a:tabLst/>
              <a:defRPr/>
            </a:pPr>
            <a:r>
              <a:rPr kumimoji="0" lang="cs-CZ" sz="15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Aktivity:</a:t>
            </a:r>
          </a:p>
          <a:p>
            <a:pPr marL="685800" marR="0" lvl="1" indent="-228600" algn="l" defTabSz="914400" rtl="0" eaLnBrk="1" fontAlgn="auto" latinLnBrk="0" hangingPunct="1">
              <a:spcBef>
                <a:spcPts val="300"/>
              </a:spcBef>
              <a:spcAft>
                <a:spcPts val="0"/>
              </a:spcAft>
              <a:buClrTx/>
              <a:buSzTx/>
              <a:buFont typeface="Wingdings" pitchFamily="2" charset="2"/>
              <a:buChar char="§"/>
              <a:tabLst/>
              <a:defRPr/>
            </a:pPr>
            <a:r>
              <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Akce regionálního významu </a:t>
            </a:r>
          </a:p>
          <a:p>
            <a:pPr marL="685800" marR="0" lvl="1" indent="-228600" algn="l" defTabSz="914400" rtl="0" eaLnBrk="1" fontAlgn="auto" latinLnBrk="0" hangingPunct="1">
              <a:spcBef>
                <a:spcPts val="300"/>
              </a:spcBef>
              <a:spcAft>
                <a:spcPts val="0"/>
              </a:spcAft>
              <a:buClrTx/>
              <a:buSzTx/>
              <a:buFont typeface="Wingdings" pitchFamily="2" charset="2"/>
              <a:buChar char="§"/>
              <a:tabLst/>
              <a:defRPr/>
            </a:pPr>
            <a:r>
              <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rozvoj neprofesionální kultury, zájmové umělecké činnosti</a:t>
            </a:r>
          </a:p>
          <a:p>
            <a:pPr marL="685800" marR="0" lvl="1" indent="-228600" algn="l" defTabSz="914400" rtl="0" eaLnBrk="1" fontAlgn="auto" latinLnBrk="0" hangingPunct="1">
              <a:spcBef>
                <a:spcPts val="300"/>
              </a:spcBef>
              <a:spcAft>
                <a:spcPts val="0"/>
              </a:spcAft>
              <a:buClrTx/>
              <a:buSzTx/>
              <a:buFont typeface="Wingdings" pitchFamily="2" charset="2"/>
              <a:buChar char="§"/>
              <a:tabLst/>
              <a:defRPr/>
            </a:pPr>
            <a:r>
              <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podpora profesionálních kulturních aktivit</a:t>
            </a:r>
          </a:p>
          <a:p>
            <a:pPr marL="685800" marR="0" lvl="1" indent="-228600" algn="l" defTabSz="914400" rtl="0" eaLnBrk="1" fontAlgn="auto" latinLnBrk="0" hangingPunct="1">
              <a:spcBef>
                <a:spcPts val="300"/>
              </a:spcBef>
              <a:spcAft>
                <a:spcPts val="0"/>
              </a:spcAft>
              <a:buClrTx/>
              <a:buSzTx/>
              <a:buFont typeface="Wingdings" pitchFamily="2" charset="2"/>
              <a:buChar char="§"/>
              <a:tabLst/>
              <a:defRPr/>
            </a:pPr>
            <a:r>
              <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podpora řemesel s podmínkou účasti min. 5 osob, které jsou držiteli některého z ocenění (Mistr tradiční rukodělné výroby Zlínského kraje, Nositel tradice lidového řemesla, Cena Vladimíra Boučka) či jiných registrovaných ochranných známek</a:t>
            </a:r>
          </a:p>
          <a:p>
            <a:pPr marL="685800" marR="0" lvl="1" indent="-228600" algn="l" defTabSz="914400" rtl="0" eaLnBrk="1" fontAlgn="auto" latinLnBrk="0" hangingPunct="1">
              <a:spcBef>
                <a:spcPts val="300"/>
              </a:spcBef>
              <a:spcAft>
                <a:spcPts val="0"/>
              </a:spcAft>
              <a:buClrTx/>
              <a:buSzTx/>
              <a:buFont typeface="Wingdings" pitchFamily="2" charset="2"/>
              <a:buChar char="§"/>
              <a:tabLst/>
              <a:defRPr/>
            </a:pPr>
            <a:r>
              <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podpora výstav umění</a:t>
            </a:r>
          </a:p>
          <a:p>
            <a:pPr marL="685800" marR="0" lvl="1" indent="-228600" algn="l" defTabSz="914400" rtl="0" eaLnBrk="1" fontAlgn="auto" latinLnBrk="0" hangingPunct="1">
              <a:spcBef>
                <a:spcPts val="300"/>
              </a:spcBef>
              <a:spcAft>
                <a:spcPts val="0"/>
              </a:spcAft>
              <a:buClrTx/>
              <a:buSzTx/>
              <a:buFont typeface="Wingdings" pitchFamily="2" charset="2"/>
              <a:buChar char="§"/>
              <a:tabLst/>
              <a:defRPr/>
            </a:pPr>
            <a:r>
              <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podpora nekomerční klubové scény pro konání kulturních aktivit a akcí regionálního významu</a:t>
            </a:r>
          </a:p>
          <a:p>
            <a:pPr marL="685800" marR="0" lvl="1" indent="-228600" algn="l" defTabSz="914400" rtl="0" eaLnBrk="1" fontAlgn="auto" latinLnBrk="0" hangingPunct="1">
              <a:spcBef>
                <a:spcPts val="300"/>
              </a:spcBef>
              <a:spcAft>
                <a:spcPts val="0"/>
              </a:spcAft>
              <a:buClrTx/>
              <a:buSzTx/>
              <a:buFont typeface="Wingdings" pitchFamily="2" charset="2"/>
              <a:buChar char="§"/>
              <a:tabLst/>
              <a:defRPr/>
            </a:pPr>
            <a:r>
              <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podpora nekomerčních festivalů a přehlídek - folklorní, divadelní, výtvarné, hudební a filmové v návaznosti na regionální, krajská a celorepubliková kola soutěží a přehlídek </a:t>
            </a:r>
          </a:p>
          <a:p>
            <a:pPr marL="0" marR="0" lvl="0" indent="0" algn="l" defTabSz="914400" rtl="0" eaLnBrk="1" fontAlgn="auto" latinLnBrk="0" hangingPunct="1">
              <a:lnSpc>
                <a:spcPct val="100000"/>
              </a:lnSpc>
              <a:spcBef>
                <a:spcPts val="600"/>
              </a:spcBef>
              <a:spcAft>
                <a:spcPts val="0"/>
              </a:spcAft>
              <a:buClrTx/>
              <a:buSzTx/>
              <a:buFont typeface="Wingdings" pitchFamily="2" charset="2"/>
              <a:buNone/>
              <a:tabLst/>
              <a:defRPr/>
            </a:pPr>
            <a:r>
              <a:rPr kumimoji="0" lang="cs-CZ"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Příjemci podpory</a:t>
            </a:r>
            <a:endPar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300"/>
              </a:spcBef>
              <a:spcAft>
                <a:spcPts val="0"/>
              </a:spcAft>
              <a:buClrTx/>
              <a:buSzTx/>
              <a:buFont typeface="Wingdings" pitchFamily="2" charset="2"/>
              <a:buChar char="§"/>
              <a:tabLst/>
              <a:defRPr/>
            </a:pPr>
            <a:r>
              <a:rPr kumimoji="0" lang="pl-PL"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Fyzické a právnické osoby zabývající se činnostmi a realizující projekty s prokazatelně kulturním obsahem s dopadem na rozvoj kultury a zachování kulturního dědictví ve ZK</a:t>
            </a:r>
          </a:p>
          <a:p>
            <a:pPr marL="0" marR="0" lvl="0" indent="0" algn="l" defTabSz="914400" rtl="0" eaLnBrk="1" fontAlgn="auto" latinLnBrk="0" hangingPunct="1">
              <a:lnSpc>
                <a:spcPct val="100000"/>
              </a:lnSpc>
              <a:spcBef>
                <a:spcPts val="600"/>
              </a:spcBef>
              <a:spcAft>
                <a:spcPts val="0"/>
              </a:spcAft>
              <a:buClrTx/>
              <a:buSzTx/>
              <a:buFont typeface="Wingdings" pitchFamily="2" charset="2"/>
              <a:buNone/>
              <a:tabLst/>
              <a:defRPr/>
            </a:pPr>
            <a:r>
              <a:rPr kumimoji="0" lang="cs-CZ"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Finanční rámec</a:t>
            </a:r>
          </a:p>
          <a:p>
            <a:pPr marL="685800" marR="0" lvl="1" indent="-228600" algn="l" defTabSz="914400" rtl="0" eaLnBrk="1" fontAlgn="auto" latinLnBrk="0" hangingPunct="1">
              <a:lnSpc>
                <a:spcPct val="100000"/>
              </a:lnSpc>
              <a:spcBef>
                <a:spcPts val="500"/>
              </a:spcBef>
              <a:spcAft>
                <a:spcPts val="0"/>
              </a:spcAft>
              <a:buClrTx/>
              <a:buSzTx/>
              <a:buFont typeface="Wingdings" pitchFamily="2" charset="2"/>
              <a:buChar char="§"/>
              <a:tabLst/>
              <a:defRPr/>
            </a:pPr>
            <a:r>
              <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alokace: </a:t>
            </a:r>
            <a:r>
              <a:rPr kumimoji="0" lang="pl-PL"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8 mil. Kč</a:t>
            </a:r>
          </a:p>
          <a:p>
            <a:pPr marL="0" marR="0" lvl="0" indent="0" algn="l" defTabSz="914400" rtl="0" eaLnBrk="1" fontAlgn="auto" latinLnBrk="0" hangingPunct="1">
              <a:lnSpc>
                <a:spcPct val="100000"/>
              </a:lnSpc>
              <a:spcBef>
                <a:spcPts val="600"/>
              </a:spcBef>
              <a:spcAft>
                <a:spcPts val="0"/>
              </a:spcAft>
              <a:buClrTx/>
              <a:buSzTx/>
              <a:buFont typeface="Wingdings" pitchFamily="2" charset="2"/>
              <a:buNone/>
              <a:tabLst/>
              <a:defRPr/>
            </a:pPr>
            <a:r>
              <a:rPr kumimoji="0" lang="cs-CZ"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 žádostí</a:t>
            </a:r>
          </a:p>
          <a:p>
            <a:pPr marL="685800" marR="0" lvl="1"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Leden - únor</a:t>
            </a:r>
          </a:p>
          <a:p>
            <a:pPr marL="685800" marR="0" lvl="1" indent="-2286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cs-CZ"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Duben</a:t>
            </a:r>
            <a:endParaRPr lang="cs-CZ" sz="1500" dirty="0"/>
          </a:p>
        </p:txBody>
      </p:sp>
      <p:sp>
        <p:nvSpPr>
          <p:cNvPr id="4" name="Nadpis 3">
            <a:extLst>
              <a:ext uri="{FF2B5EF4-FFF2-40B4-BE49-F238E27FC236}">
                <a16:creationId xmlns:a16="http://schemas.microsoft.com/office/drawing/2014/main" id="{4F340B02-E262-20EC-9FC6-A3950999F8F3}"/>
              </a:ext>
            </a:extLst>
          </p:cNvPr>
          <p:cNvSpPr>
            <a:spLocks noGrp="1"/>
          </p:cNvSpPr>
          <p:nvPr>
            <p:ph type="title"/>
          </p:nvPr>
        </p:nvSpPr>
        <p:spPr>
          <a:xfrm>
            <a:off x="422026" y="367388"/>
            <a:ext cx="11264900" cy="931325"/>
          </a:xfrm>
        </p:spPr>
        <p:txBody>
          <a:bodyPr>
            <a:normAutofit fontScale="90000"/>
          </a:bodyPr>
          <a:lstStyle/>
          <a:p>
            <a:r>
              <a:rPr lang="cs-CZ" sz="4000" spc="-100" dirty="0"/>
              <a:t>KULTURA</a:t>
            </a:r>
            <a:br>
              <a:rPr lang="cs-CZ" spc="-100" dirty="0"/>
            </a:br>
            <a:endParaRPr lang="cs-CZ" spc="-100" dirty="0"/>
          </a:p>
        </p:txBody>
      </p:sp>
    </p:spTree>
    <p:extLst>
      <p:ext uri="{BB962C8B-B14F-4D97-AF65-F5344CB8AC3E}">
        <p14:creationId xmlns:p14="http://schemas.microsoft.com/office/powerpoint/2010/main" val="9267953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911"/>
        </a:solidFill>
        <a:effectLst/>
      </p:bgPr>
    </p:bg>
    <p:spTree>
      <p:nvGrpSpPr>
        <p:cNvPr id="1" name="">
          <a:extLst>
            <a:ext uri="{FF2B5EF4-FFF2-40B4-BE49-F238E27FC236}">
              <a16:creationId xmlns:a16="http://schemas.microsoft.com/office/drawing/2014/main" id="{943C1BBC-AFF2-934A-6482-FA7C0982CDFD}"/>
            </a:ext>
          </a:extLst>
        </p:cNvPr>
        <p:cNvGrpSpPr/>
        <p:nvPr/>
      </p:nvGrpSpPr>
      <p:grpSpPr>
        <a:xfrm>
          <a:off x="0" y="0"/>
          <a:ext cx="0" cy="0"/>
          <a:chOff x="0" y="0"/>
          <a:chExt cx="0" cy="0"/>
        </a:xfrm>
      </p:grpSpPr>
      <p:sp>
        <p:nvSpPr>
          <p:cNvPr id="3" name="Zástupný obsah 2">
            <a:extLst>
              <a:ext uri="{FF2B5EF4-FFF2-40B4-BE49-F238E27FC236}">
                <a16:creationId xmlns:a16="http://schemas.microsoft.com/office/drawing/2014/main" id="{933798DE-7850-6780-2CB1-936BA3DB471D}"/>
              </a:ext>
            </a:extLst>
          </p:cNvPr>
          <p:cNvSpPr>
            <a:spLocks noGrp="1"/>
          </p:cNvSpPr>
          <p:nvPr>
            <p:ph idx="1"/>
          </p:nvPr>
        </p:nvSpPr>
        <p:spPr>
          <a:xfrm>
            <a:off x="422026" y="1124744"/>
            <a:ext cx="11363574" cy="5328592"/>
          </a:xfrm>
        </p:spPr>
        <p:txBody>
          <a:bodyPr>
            <a:noAutofit/>
          </a:bodyPr>
          <a:lstStyle/>
          <a:p>
            <a:pPr marL="0" indent="0" defTabSz="539750">
              <a:lnSpc>
                <a:spcPct val="100000"/>
              </a:lnSpc>
              <a:spcBef>
                <a:spcPts val="0"/>
              </a:spcBef>
              <a:buNone/>
            </a:pPr>
            <a:r>
              <a:rPr lang="cs-CZ" sz="2000" b="1" dirty="0">
                <a:solidFill>
                  <a:schemeClr val="bg1">
                    <a:lumMod val="65000"/>
                  </a:schemeClr>
                </a:solidFill>
                <a:cs typeface="Arial" panose="020B0604020202020204" pitchFamily="34" charset="0"/>
              </a:rPr>
              <a:t>1.</a:t>
            </a:r>
            <a:r>
              <a:rPr lang="cs-CZ" sz="2000" dirty="0">
                <a:solidFill>
                  <a:schemeClr val="bg1">
                    <a:lumMod val="65000"/>
                  </a:schemeClr>
                </a:solidFill>
                <a:cs typeface="Arial" panose="020B0604020202020204" pitchFamily="34" charset="0"/>
              </a:rPr>
              <a:t> </a:t>
            </a:r>
            <a:r>
              <a:rPr lang="cs-CZ" sz="2000" b="1" dirty="0">
                <a:solidFill>
                  <a:schemeClr val="bg1">
                    <a:lumMod val="65000"/>
                  </a:schemeClr>
                </a:solidFill>
                <a:cs typeface="Arial" panose="020B0604020202020204" pitchFamily="34" charset="0"/>
              </a:rPr>
              <a:t>Úvodní slovo</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Tomáš Chmela, náměstek hejtmana Zlínského kraje</a:t>
            </a:r>
          </a:p>
          <a:p>
            <a:pPr marL="0" indent="0" defTabSz="447675">
              <a:lnSpc>
                <a:spcPct val="100000"/>
              </a:lnSpc>
              <a:spcBef>
                <a:spcPts val="600"/>
              </a:spcBef>
              <a:buNone/>
              <a:tabLst>
                <a:tab pos="357188" algn="l"/>
              </a:tabLst>
            </a:pPr>
            <a:r>
              <a:rPr lang="cs-CZ" sz="2000" b="1" dirty="0">
                <a:cs typeface="Arial" panose="020B0604020202020204" pitchFamily="34" charset="0"/>
              </a:rPr>
              <a:t>2. Dotační programy a možnosti Zlínského kraje pro rok 2026</a:t>
            </a:r>
          </a:p>
          <a:p>
            <a:pPr marL="401638" indent="0" defTabSz="447675">
              <a:lnSpc>
                <a:spcPct val="100000"/>
              </a:lnSpc>
              <a:spcBef>
                <a:spcPts val="600"/>
              </a:spcBef>
              <a:spcAft>
                <a:spcPts val="1200"/>
              </a:spcAft>
              <a:buNone/>
              <a:tabLst>
                <a:tab pos="357188" algn="l"/>
              </a:tabLst>
            </a:pPr>
            <a:r>
              <a:rPr lang="cs-CZ" sz="1800" dirty="0">
                <a:cs typeface="Arial" panose="020B0604020202020204" pitchFamily="34" charset="0"/>
              </a:rPr>
              <a:t>Jana Koldová, Zlínský kraj, Odbor strategického rozvoje kraje</a:t>
            </a:r>
          </a:p>
          <a:p>
            <a:pPr marL="0" indent="0" defTabSz="447675">
              <a:lnSpc>
                <a:spcPct val="100000"/>
              </a:lnSpc>
              <a:spcBef>
                <a:spcPts val="600"/>
              </a:spcBef>
              <a:buNone/>
              <a:tabLst>
                <a:tab pos="357188" algn="l"/>
              </a:tabLst>
            </a:pPr>
            <a:r>
              <a:rPr lang="cs-CZ" sz="2000" b="1" dirty="0">
                <a:solidFill>
                  <a:schemeClr val="bg1">
                    <a:lumMod val="65000"/>
                  </a:schemeClr>
                </a:solidFill>
                <a:cs typeface="Arial" panose="020B0604020202020204" pitchFamily="34" charset="0"/>
              </a:rPr>
              <a:t>3. Aktualizace krajských koncepcí v oblasti cestovního ruchu a cyklistiky</a:t>
            </a:r>
          </a:p>
          <a:p>
            <a:pPr marL="401638" indent="0" defTabSz="447675">
              <a:lnSpc>
                <a:spcPct val="100000"/>
              </a:lnSpc>
              <a:spcBef>
                <a:spcPts val="600"/>
              </a:spcBef>
              <a:spcAft>
                <a:spcPts val="1200"/>
              </a:spcAft>
              <a:buNone/>
              <a:tabLst>
                <a:tab pos="357188" algn="l"/>
              </a:tabLst>
            </a:pPr>
            <a:r>
              <a:rPr lang="cs-CZ" sz="2000" dirty="0">
                <a:solidFill>
                  <a:schemeClr val="bg1">
                    <a:lumMod val="65000"/>
                  </a:schemeClr>
                </a:solidFill>
                <a:cs typeface="Arial" panose="020B0604020202020204" pitchFamily="34" charset="0"/>
              </a:rPr>
              <a:t>	Jana Koldová, Zlínský kraj, Odbor strategického rozvoje kraje</a:t>
            </a:r>
          </a:p>
          <a:p>
            <a:pPr marL="0" indent="0" defTabSz="265113">
              <a:lnSpc>
                <a:spcPct val="100000"/>
              </a:lnSpc>
              <a:spcBef>
                <a:spcPts val="600"/>
              </a:spcBef>
              <a:buNone/>
            </a:pPr>
            <a:r>
              <a:rPr lang="cs-CZ" sz="2000" b="1" dirty="0">
                <a:solidFill>
                  <a:schemeClr val="bg1">
                    <a:lumMod val="65000"/>
                  </a:schemeClr>
                </a:solidFill>
                <a:cs typeface="Arial" panose="020B0604020202020204" pitchFamily="34" charset="0"/>
              </a:rPr>
              <a:t>4. Příprava Zlínského kraje na využití dotací EU v budoucím programovém období 2028+</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Milan Filip, Zlínský kraj, Odbor strategického rozvoje kraje</a:t>
            </a:r>
          </a:p>
          <a:p>
            <a:pPr marL="355600" indent="-355600" defTabSz="265113">
              <a:lnSpc>
                <a:spcPct val="100000"/>
              </a:lnSpc>
              <a:spcBef>
                <a:spcPts val="600"/>
              </a:spcBef>
              <a:buNone/>
            </a:pPr>
            <a:r>
              <a:rPr lang="cs-CZ" sz="2000" b="1" dirty="0">
                <a:solidFill>
                  <a:schemeClr val="bg1">
                    <a:lumMod val="65000"/>
                  </a:schemeClr>
                </a:solidFill>
                <a:cs typeface="Arial" panose="020B0604020202020204" pitchFamily="34" charset="0"/>
              </a:rPr>
              <a:t>5. Sběr projektových záměrů v obcích Zlínského kraje a sběr potřeb hospodářsky a sociálně ohrožených území (HSOÚ)</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David Mareček, Zlínský kraj, Odbor strategického rozvoje kraje</a:t>
            </a:r>
          </a:p>
          <a:p>
            <a:pPr marL="0" indent="0" defTabSz="265113">
              <a:lnSpc>
                <a:spcPct val="100000"/>
              </a:lnSpc>
              <a:spcBef>
                <a:spcPts val="600"/>
              </a:spcBef>
              <a:buNone/>
            </a:pPr>
            <a:r>
              <a:rPr lang="cs-CZ" sz="2000" b="1" dirty="0">
                <a:solidFill>
                  <a:schemeClr val="bg1">
                    <a:lumMod val="65000"/>
                  </a:schemeClr>
                </a:solidFill>
                <a:cs typeface="Arial" panose="020B0604020202020204" pitchFamily="34" charset="0"/>
              </a:rPr>
              <a:t>6. Energetika v kostce</a:t>
            </a:r>
          </a:p>
          <a:p>
            <a:pPr marL="401638" indent="0" defTabSz="447675">
              <a:lnSpc>
                <a:spcPct val="100000"/>
              </a:lnSpc>
              <a:spcBef>
                <a:spcPts val="600"/>
              </a:spcBef>
              <a:spcAft>
                <a:spcPts val="600"/>
              </a:spcAft>
              <a:buNone/>
              <a:tabLst>
                <a:tab pos="357188" algn="l"/>
              </a:tabLst>
            </a:pPr>
            <a:r>
              <a:rPr lang="cs-CZ" sz="1800" dirty="0">
                <a:solidFill>
                  <a:schemeClr val="bg1">
                    <a:lumMod val="65000"/>
                  </a:schemeClr>
                </a:solidFill>
                <a:cs typeface="Arial" panose="020B0604020202020204" pitchFamily="34" charset="0"/>
              </a:rPr>
              <a:t>Miroslava Knotková, Energetická agentura Zlínského kraje</a:t>
            </a:r>
          </a:p>
        </p:txBody>
      </p:sp>
      <p:sp>
        <p:nvSpPr>
          <p:cNvPr id="6" name="Nadpis 5">
            <a:extLst>
              <a:ext uri="{FF2B5EF4-FFF2-40B4-BE49-F238E27FC236}">
                <a16:creationId xmlns:a16="http://schemas.microsoft.com/office/drawing/2014/main" id="{367562E7-C929-4BED-C934-F2E9FC149751}"/>
              </a:ext>
            </a:extLst>
          </p:cNvPr>
          <p:cNvSpPr>
            <a:spLocks noGrp="1"/>
          </p:cNvSpPr>
          <p:nvPr>
            <p:ph type="title"/>
          </p:nvPr>
        </p:nvSpPr>
        <p:spPr/>
        <p:txBody>
          <a:bodyPr/>
          <a:lstStyle/>
          <a:p>
            <a:r>
              <a:rPr lang="cs-CZ" dirty="0"/>
              <a:t>Program seminářů</a:t>
            </a:r>
          </a:p>
        </p:txBody>
      </p:sp>
    </p:spTree>
    <p:extLst>
      <p:ext uri="{BB962C8B-B14F-4D97-AF65-F5344CB8AC3E}">
        <p14:creationId xmlns:p14="http://schemas.microsoft.com/office/powerpoint/2010/main" val="246548477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1930-D14C-C0D3-56F0-C6B431080BFD}"/>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8DDD6235-88EF-1A2B-5FF5-6BCDF41C5581}"/>
              </a:ext>
            </a:extLst>
          </p:cNvPr>
          <p:cNvSpPr>
            <a:spLocks noGrp="1"/>
          </p:cNvSpPr>
          <p:nvPr>
            <p:ph idx="1"/>
          </p:nvPr>
        </p:nvSpPr>
        <p:spPr>
          <a:xfrm>
            <a:off x="0" y="1313596"/>
            <a:ext cx="12192000" cy="5544404"/>
          </a:xfrm>
        </p:spPr>
        <p:txBody>
          <a:bodyPr lIns="432000" tIns="108000" rIns="108000">
            <a:noAutofit/>
          </a:bodyPr>
          <a:lstStyle/>
          <a:p>
            <a:pPr marL="0" indent="0">
              <a:lnSpc>
                <a:spcPct val="100000"/>
              </a:lnSpc>
              <a:buNone/>
            </a:pPr>
            <a:r>
              <a:rPr lang="cs-CZ" sz="2600" b="1" spc="-40" dirty="0">
                <a:solidFill>
                  <a:schemeClr val="bg1"/>
                </a:solidFill>
                <a:highlight>
                  <a:srgbClr val="000000"/>
                </a:highlight>
              </a:rPr>
              <a:t>KUL03-26 PROGRAM NA PODPORU STAVEBNÍ OBNOVY A RESTAUROVÁNÍ </a:t>
            </a:r>
            <a:r>
              <a:rPr lang="cs-CZ" sz="2600" b="1" dirty="0">
                <a:solidFill>
                  <a:schemeClr val="bg1"/>
                </a:solidFill>
                <a:highlight>
                  <a:srgbClr val="000000"/>
                </a:highlight>
              </a:rPr>
              <a:t>KULTURNÍCH PAMÁTEK A PAMÁTEK MÍSTNÍHO VÝZNAMU</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2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Opatření: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Stavební obnova a restaurování kulturních památek</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Stavební obnova a restaurování památek místního významu</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Příjemci podpory</a:t>
            </a:r>
            <a:endParaRPr kumimoji="0" lang="cs-CZ"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Fyzické nebo právnické osoby, které jsou vlastníkem či spoluvlastníkem kulturní památky nebo památky místního významu na území Zlínského kraje</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alokace: </a:t>
            </a:r>
            <a:r>
              <a:rPr kumimoji="0" lang="pl-PL" sz="2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 mil.Kč </a:t>
            </a:r>
            <a:r>
              <a:rPr kumimoji="0" lang="cs-CZ" sz="22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 žádostí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Leden-únor</a:t>
            </a:r>
            <a:endParaRPr lang="cs-CZ" sz="2500" dirty="0"/>
          </a:p>
        </p:txBody>
      </p:sp>
      <p:sp>
        <p:nvSpPr>
          <p:cNvPr id="4" name="Nadpis 3">
            <a:extLst>
              <a:ext uri="{FF2B5EF4-FFF2-40B4-BE49-F238E27FC236}">
                <a16:creationId xmlns:a16="http://schemas.microsoft.com/office/drawing/2014/main" id="{4ADA9F0F-2EFE-BBD7-E68C-825075639EA6}"/>
              </a:ext>
            </a:extLst>
          </p:cNvPr>
          <p:cNvSpPr>
            <a:spLocks noGrp="1"/>
          </p:cNvSpPr>
          <p:nvPr>
            <p:ph type="title"/>
          </p:nvPr>
        </p:nvSpPr>
        <p:spPr>
          <a:xfrm>
            <a:off x="422026" y="367388"/>
            <a:ext cx="11264900" cy="931325"/>
          </a:xfrm>
        </p:spPr>
        <p:txBody>
          <a:bodyPr>
            <a:normAutofit fontScale="90000"/>
          </a:bodyPr>
          <a:lstStyle/>
          <a:p>
            <a:r>
              <a:rPr lang="cs-CZ" sz="4000" spc="-100" dirty="0"/>
              <a:t>KULTURA</a:t>
            </a:r>
            <a:br>
              <a:rPr lang="cs-CZ" spc="-100" dirty="0"/>
            </a:br>
            <a:endParaRPr lang="cs-CZ" spc="-100" dirty="0"/>
          </a:p>
        </p:txBody>
      </p:sp>
    </p:spTree>
    <p:extLst>
      <p:ext uri="{BB962C8B-B14F-4D97-AF65-F5344CB8AC3E}">
        <p14:creationId xmlns:p14="http://schemas.microsoft.com/office/powerpoint/2010/main" val="420301242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982D6-8295-5B03-2A44-AF35EE821022}"/>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68EDD092-516D-4D22-E0B8-E47A97315556}"/>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KUL04-26 PROGRAM NA PODPORU AUDIOVIZUÁLNÍ TVORBY VE ZLÍNSKÉM KRAJI </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Opatření: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Příprava produkce a samotná produkce audiovizuálních děl</a:t>
            </a:r>
          </a:p>
          <a:p>
            <a:pPr marL="0" marR="0" lvl="1"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právnické osoby </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fyzické osoby podnikající </a:t>
            </a:r>
          </a:p>
          <a:p>
            <a:pPr marL="0" marR="0" lvl="1" indent="0" algn="l" defTabSz="914400" rtl="0" eaLnBrk="1" fontAlgn="auto" latinLnBrk="0" hangingPunct="1">
              <a:lnSpc>
                <a:spcPct val="130000"/>
              </a:lnSpc>
              <a:spcBef>
                <a:spcPts val="1000"/>
              </a:spcBef>
              <a:spcAft>
                <a:spcPts val="0"/>
              </a:spcAft>
              <a:buClrTx/>
              <a:buSzTx/>
              <a:buFont typeface="Wingdings" pitchFamily="2" charset="2"/>
              <a:buNone/>
              <a:tabLst/>
              <a:defRPr/>
            </a:pPr>
            <a:r>
              <a:rPr kumimoji="0" lang="cs-CZ"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alokace: </a:t>
            </a:r>
            <a:r>
              <a:rPr kumimoji="0" lang="pl-PL" sz="2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12 mil.Kč </a:t>
            </a:r>
            <a:r>
              <a:rPr kumimoji="0" lang="cs-CZ" sz="24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 žádostí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Leden-únor</a:t>
            </a:r>
            <a:endParaRPr lang="cs-CZ" sz="2500" dirty="0"/>
          </a:p>
        </p:txBody>
      </p:sp>
      <p:sp>
        <p:nvSpPr>
          <p:cNvPr id="4" name="Nadpis 3">
            <a:extLst>
              <a:ext uri="{FF2B5EF4-FFF2-40B4-BE49-F238E27FC236}">
                <a16:creationId xmlns:a16="http://schemas.microsoft.com/office/drawing/2014/main" id="{25285152-7853-23EB-02B3-E685B6F69C0C}"/>
              </a:ext>
            </a:extLst>
          </p:cNvPr>
          <p:cNvSpPr>
            <a:spLocks noGrp="1"/>
          </p:cNvSpPr>
          <p:nvPr>
            <p:ph type="title"/>
          </p:nvPr>
        </p:nvSpPr>
        <p:spPr>
          <a:xfrm>
            <a:off x="422026" y="367388"/>
            <a:ext cx="11264900" cy="931325"/>
          </a:xfrm>
        </p:spPr>
        <p:txBody>
          <a:bodyPr>
            <a:normAutofit fontScale="90000"/>
          </a:bodyPr>
          <a:lstStyle/>
          <a:p>
            <a:r>
              <a:rPr lang="cs-CZ" sz="4000" spc="-100" dirty="0"/>
              <a:t>KULTURA</a:t>
            </a:r>
            <a:br>
              <a:rPr lang="cs-CZ" spc="-100" dirty="0"/>
            </a:br>
            <a:endParaRPr lang="cs-CZ" spc="-100" dirty="0"/>
          </a:p>
        </p:txBody>
      </p:sp>
    </p:spTree>
    <p:extLst>
      <p:ext uri="{BB962C8B-B14F-4D97-AF65-F5344CB8AC3E}">
        <p14:creationId xmlns:p14="http://schemas.microsoft.com/office/powerpoint/2010/main" val="165417990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D5163-FE63-2379-BE8E-1ED3C40F0172}"/>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500682B1-3898-9601-78E4-6FD5199E2148}"/>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cs-CZ" sz="2600" b="1" dirty="0">
                <a:solidFill>
                  <a:schemeClr val="bg1"/>
                </a:solidFill>
                <a:highlight>
                  <a:srgbClr val="000000"/>
                </a:highlight>
              </a:rPr>
              <a:t>KUL06-26 PROGRAM NA PODPORU KULTURNÍCH AKTIVIT A  AKCÍ NADREGIONÁLNÍHO VÝZNAMU</a:t>
            </a:r>
          </a:p>
          <a:p>
            <a:pPr marL="0" indent="0">
              <a:lnSpc>
                <a:spcPct val="120000"/>
              </a:lnSpc>
              <a:buNone/>
              <a:defRPr/>
            </a:pP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Aktivita: </a:t>
            </a:r>
            <a:r>
              <a:rPr lang="cs-CZ" sz="1800" dirty="0">
                <a:solidFill>
                  <a:prstClr val="black"/>
                </a:solidFill>
                <a:cs typeface="Arial" panose="020B0604020202020204" pitchFamily="34" charset="0"/>
              </a:rPr>
              <a:t>Akce nadregionálního významu </a:t>
            </a:r>
          </a:p>
          <a:p>
            <a:pPr lvl="1">
              <a:defRPr/>
            </a:pPr>
            <a:r>
              <a:rPr lang="cs-CZ" sz="1800" dirty="0">
                <a:solidFill>
                  <a:prstClr val="black"/>
                </a:solidFill>
                <a:cs typeface="Arial" panose="020B0604020202020204" pitchFamily="34" charset="0"/>
              </a:rPr>
              <a:t>jízdy králů na jihovýchodě České republiky zapsané na „Seznam nemateriálních statků tradiční lidové      kultury České republiky“ a na „Reprezentativní seznam nemateriálního kulturního dědictví lidstva UNESCO“</a:t>
            </a:r>
          </a:p>
          <a:p>
            <a:pPr lvl="1">
              <a:defRPr/>
            </a:pPr>
            <a:r>
              <a:rPr lang="cs-CZ" sz="1800" dirty="0">
                <a:solidFill>
                  <a:prstClr val="black"/>
                </a:solidFill>
                <a:cs typeface="Arial" panose="020B0604020202020204" pitchFamily="34" charset="0"/>
              </a:rPr>
              <a:t>hudební akademie a letní školy vážné hudby</a:t>
            </a:r>
          </a:p>
          <a:p>
            <a:pPr lvl="1">
              <a:defRPr/>
            </a:pPr>
            <a:r>
              <a:rPr lang="cs-CZ" sz="1800" dirty="0">
                <a:solidFill>
                  <a:prstClr val="black"/>
                </a:solidFill>
                <a:cs typeface="Arial" panose="020B0604020202020204" pitchFamily="34" charset="0"/>
              </a:rPr>
              <a:t>hudební cykly vážné hudby</a:t>
            </a:r>
          </a:p>
          <a:p>
            <a:pPr lvl="1">
              <a:defRPr/>
            </a:pPr>
            <a:r>
              <a:rPr lang="cs-CZ" sz="1800" dirty="0">
                <a:solidFill>
                  <a:prstClr val="black"/>
                </a:solidFill>
                <a:cs typeface="Arial" panose="020B0604020202020204" pitchFamily="34" charset="0"/>
              </a:rPr>
              <a:t>podpora festivalů, kulturních aktivit a akcí nekomerčního nadregionálního charakteru, které zásadním způsobem ovlivňují a obohacují život regionu</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Příjemci podpory</a:t>
            </a:r>
            <a:endPar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Fyzické a právnické osoby zabývající se činnostmi a realizující projekty s prokazatelně kulturním obsahem s dopadem na rozvoj kultury a zachování kulturního dědictví ve ZK</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alokace: </a:t>
            </a:r>
            <a:r>
              <a:rPr kumimoji="0" lang="pl-PL"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3,5 mil. Kč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 žádostí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Leden - únor</a:t>
            </a:r>
            <a:endParaRPr lang="cs-CZ" sz="1800" dirty="0"/>
          </a:p>
        </p:txBody>
      </p:sp>
      <p:sp>
        <p:nvSpPr>
          <p:cNvPr id="4" name="Nadpis 3">
            <a:extLst>
              <a:ext uri="{FF2B5EF4-FFF2-40B4-BE49-F238E27FC236}">
                <a16:creationId xmlns:a16="http://schemas.microsoft.com/office/drawing/2014/main" id="{6FDFFCF4-5F7E-A169-FBF9-3ACAE9953F0F}"/>
              </a:ext>
            </a:extLst>
          </p:cNvPr>
          <p:cNvSpPr>
            <a:spLocks noGrp="1"/>
          </p:cNvSpPr>
          <p:nvPr>
            <p:ph type="title"/>
          </p:nvPr>
        </p:nvSpPr>
        <p:spPr>
          <a:xfrm>
            <a:off x="422026" y="367388"/>
            <a:ext cx="11264900" cy="931325"/>
          </a:xfrm>
        </p:spPr>
        <p:txBody>
          <a:bodyPr>
            <a:normAutofit fontScale="90000"/>
          </a:bodyPr>
          <a:lstStyle/>
          <a:p>
            <a:r>
              <a:rPr lang="cs-CZ" sz="4000" spc="-100" dirty="0"/>
              <a:t>KULTURA</a:t>
            </a:r>
            <a:br>
              <a:rPr lang="cs-CZ" spc="-100" dirty="0"/>
            </a:br>
            <a:endParaRPr lang="cs-CZ" spc="-100" dirty="0"/>
          </a:p>
        </p:txBody>
      </p:sp>
    </p:spTree>
    <p:extLst>
      <p:ext uri="{BB962C8B-B14F-4D97-AF65-F5344CB8AC3E}">
        <p14:creationId xmlns:p14="http://schemas.microsoft.com/office/powerpoint/2010/main" val="197617732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1CE7C-C574-D1E0-7104-3539E039364D}"/>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ABFA36CE-C512-BA1F-4206-98E3323FEC22}"/>
              </a:ext>
            </a:extLst>
          </p:cNvPr>
          <p:cNvSpPr>
            <a:spLocks noGrp="1"/>
          </p:cNvSpPr>
          <p:nvPr>
            <p:ph idx="1"/>
          </p:nvPr>
        </p:nvSpPr>
        <p:spPr>
          <a:xfrm>
            <a:off x="0" y="1313596"/>
            <a:ext cx="12192000" cy="5544404"/>
          </a:xfrm>
        </p:spPr>
        <p:txBody>
          <a:bodyPr lIns="432000" tIns="108000">
            <a:noAutofit/>
          </a:bodyPr>
          <a:lstStyle/>
          <a:p>
            <a:pPr marL="0" indent="0">
              <a:lnSpc>
                <a:spcPct val="120000"/>
              </a:lnSpc>
              <a:buNone/>
            </a:pPr>
            <a:r>
              <a:rPr lang="cs-CZ" sz="2500" b="1" spc="-40" dirty="0">
                <a:solidFill>
                  <a:schemeClr val="bg1"/>
                </a:solidFill>
                <a:highlight>
                  <a:srgbClr val="000000"/>
                </a:highlight>
              </a:rPr>
              <a:t>KUL07-26 PROGRAM NA PODPORU ODBORNÉ ČINNOSTI V PAMÁTKOVÉ PÉČI</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Aktivita:</a:t>
            </a:r>
          </a:p>
          <a:p>
            <a:pPr marL="714375" marR="0" lvl="0" indent="-266700" algn="l" defTabSz="914400" rtl="0" eaLnBrk="1" fontAlgn="auto" latinLnBrk="0" hangingPunct="1">
              <a:spcBef>
                <a:spcPts val="10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Sborníky, periodika, konference, semináře, přednášky, výstavy, katalogy, dny otevřených památek, víkend památkových domků, dny lidové architektury, letní škola řemesel, </a:t>
            </a:r>
            <a:r>
              <a:rPr kumimoji="0" lang="cs-CZ" sz="23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stavebněhistorické</a:t>
            </a: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průzkumy (SHP) a ostatní projekty zaměřené na památkovou péči</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p>
          <a:p>
            <a:pPr marL="685800" marR="0" lvl="1" indent="-228600" algn="l" defTabSz="914400" rtl="0" eaLnBrk="1" fontAlgn="auto" latinLnBrk="0" hangingPunct="1">
              <a:spcBef>
                <a:spcPts val="500"/>
              </a:spcBef>
              <a:spcAft>
                <a:spcPts val="0"/>
              </a:spcAft>
              <a:buClrTx/>
              <a:buSzTx/>
              <a:buFont typeface="Wingdings" pitchFamily="2" charset="2"/>
              <a:buChar char="§"/>
              <a:tabLst/>
              <a:defRPr/>
            </a:pPr>
            <a:r>
              <a:rPr kumimoji="0" lang="pl-PL"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zapsaný spolek, zapsaný ústav, obecně prospěšné společnosti a zájmová sdružení právnických osob působící v oblasti památkové péče, dále </a:t>
            </a:r>
            <a:r>
              <a:rPr kumimoji="0" lang="pl-PL" sz="23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obec</a:t>
            </a:r>
            <a:r>
              <a:rPr kumimoji="0" lang="pl-PL"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vysoké školy či příspěvkové organizace obcí</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Finanční rámec</a:t>
            </a:r>
          </a:p>
          <a:p>
            <a:pPr marL="685800" marR="0" lvl="1" indent="-228600" algn="l" defTabSz="914400" rtl="0" eaLnBrk="1" fontAlgn="auto" latinLnBrk="0" hangingPunct="1">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alokace: </a:t>
            </a:r>
            <a:r>
              <a:rPr kumimoji="0" lang="pl-PL" sz="2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500 000 Kč </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 žádostí</a:t>
            </a:r>
          </a:p>
          <a:p>
            <a:pPr marL="685800" marR="0" lvl="1" indent="-228600" algn="l" defTabSz="914400" rtl="0" eaLnBrk="1" fontAlgn="auto" latinLnBrk="0" hangingPunct="1">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Leden - únor</a:t>
            </a:r>
            <a:endParaRPr lang="cs-CZ" sz="2300" dirty="0"/>
          </a:p>
        </p:txBody>
      </p:sp>
      <p:sp>
        <p:nvSpPr>
          <p:cNvPr id="4" name="Nadpis 3">
            <a:extLst>
              <a:ext uri="{FF2B5EF4-FFF2-40B4-BE49-F238E27FC236}">
                <a16:creationId xmlns:a16="http://schemas.microsoft.com/office/drawing/2014/main" id="{BC60B6E0-93D7-7A1D-D93C-43B3C215712F}"/>
              </a:ext>
            </a:extLst>
          </p:cNvPr>
          <p:cNvSpPr>
            <a:spLocks noGrp="1"/>
          </p:cNvSpPr>
          <p:nvPr>
            <p:ph type="title"/>
          </p:nvPr>
        </p:nvSpPr>
        <p:spPr>
          <a:xfrm>
            <a:off x="422026" y="367388"/>
            <a:ext cx="11264900" cy="931325"/>
          </a:xfrm>
        </p:spPr>
        <p:txBody>
          <a:bodyPr>
            <a:normAutofit fontScale="90000"/>
          </a:bodyPr>
          <a:lstStyle/>
          <a:p>
            <a:r>
              <a:rPr lang="cs-CZ" sz="4000" spc="-100" dirty="0"/>
              <a:t>KULTURA</a:t>
            </a:r>
            <a:br>
              <a:rPr lang="cs-CZ" spc="-100" dirty="0"/>
            </a:br>
            <a:endParaRPr lang="cs-CZ" spc="-100" dirty="0"/>
          </a:p>
        </p:txBody>
      </p:sp>
    </p:spTree>
    <p:extLst>
      <p:ext uri="{BB962C8B-B14F-4D97-AF65-F5344CB8AC3E}">
        <p14:creationId xmlns:p14="http://schemas.microsoft.com/office/powerpoint/2010/main" val="421186826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AC38D-22FE-4061-C724-F1B7EE430DA2}"/>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2CA7B1AB-306D-8D69-E14C-B3F137256AB3}"/>
              </a:ext>
            </a:extLst>
          </p:cNvPr>
          <p:cNvSpPr/>
          <p:nvPr/>
        </p:nvSpPr>
        <p:spPr>
          <a:xfrm>
            <a:off x="3063600" y="396000"/>
            <a:ext cx="6066000" cy="606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spcAft>
                <a:spcPts val="2400"/>
              </a:spcAft>
            </a:pPr>
            <a:endParaRPr lang="en-US" sz="5400" dirty="0"/>
          </a:p>
        </p:txBody>
      </p:sp>
      <p:sp>
        <p:nvSpPr>
          <p:cNvPr id="8" name="Obdélník 7">
            <a:extLst>
              <a:ext uri="{FF2B5EF4-FFF2-40B4-BE49-F238E27FC236}">
                <a16:creationId xmlns:a16="http://schemas.microsoft.com/office/drawing/2014/main" id="{FDF08DCC-B53B-0FE5-D246-43159EE4E12D}"/>
              </a:ext>
            </a:extLst>
          </p:cNvPr>
          <p:cNvSpPr/>
          <p:nvPr/>
        </p:nvSpPr>
        <p:spPr>
          <a:xfrm>
            <a:off x="5735960" y="396000"/>
            <a:ext cx="6066000" cy="606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180975">
              <a:spcAft>
                <a:spcPts val="2400"/>
              </a:spcAft>
            </a:pPr>
            <a:r>
              <a:rPr lang="cs-CZ" sz="5400" b="1" dirty="0">
                <a:solidFill>
                  <a:srgbClr val="FFD911"/>
                </a:solidFill>
              </a:rPr>
              <a:t>Sekce</a:t>
            </a:r>
          </a:p>
          <a:p>
            <a:pPr marL="176213">
              <a:spcBef>
                <a:spcPts val="2400"/>
              </a:spcBef>
            </a:pPr>
            <a:r>
              <a:rPr lang="en-US" sz="5400" spc="1220" dirty="0"/>
              <a:t>SOCIÁLNÍ</a:t>
            </a:r>
            <a:endParaRPr lang="cs-CZ" sz="5400" spc="1220" dirty="0"/>
          </a:p>
          <a:p>
            <a:pPr marL="176213"/>
            <a:r>
              <a:rPr lang="en-US" sz="5400" spc="1220" dirty="0"/>
              <a:t>VĚCI</a:t>
            </a:r>
          </a:p>
        </p:txBody>
      </p:sp>
    </p:spTree>
    <p:extLst>
      <p:ext uri="{BB962C8B-B14F-4D97-AF65-F5344CB8AC3E}">
        <p14:creationId xmlns:p14="http://schemas.microsoft.com/office/powerpoint/2010/main" val="1120645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42" presetClass="path" presetSubtype="0" accel="50000" decel="50000" fill="hold" grpId="1" nodeType="afterEffect">
                                  <p:stCondLst>
                                    <p:cond delay="500"/>
                                  </p:stCondLst>
                                  <p:childTnLst>
                                    <p:animMotion origin="layout" path="M 0 0 L 0.21849 0 " pathEditMode="relative" rAng="0" ptsTypes="AA">
                                      <p:cBhvr>
                                        <p:cTn id="12" dur="2000" fill="hold"/>
                                        <p:tgtEl>
                                          <p:spTgt spid="4"/>
                                        </p:tgtEl>
                                        <p:attrNameLst>
                                          <p:attrName>ppt_x</p:attrName>
                                          <p:attrName>ppt_y</p:attrName>
                                        </p:attrNameLst>
                                      </p:cBhvr>
                                      <p:rCtr x="10924" y="0"/>
                                    </p:animMotion>
                                  </p:childTnLst>
                                </p:cTn>
                              </p:par>
                            </p:childTnLst>
                          </p:cTn>
                        </p:par>
                        <p:par>
                          <p:cTn id="13" fill="hold">
                            <p:stCondLst>
                              <p:cond delay="4500"/>
                            </p:stCondLst>
                            <p:childTnLst>
                              <p:par>
                                <p:cTn id="14" presetID="22" presetClass="entr" presetSubtype="8" fill="hold" grpId="0" nodeType="afterEffect">
                                  <p:stCondLst>
                                    <p:cond delay="5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par>
                          <p:cTn id="17" fill="hold">
                            <p:stCondLst>
                              <p:cond delay="5500"/>
                            </p:stCondLst>
                            <p:childTnLst>
                              <p:par>
                                <p:cTn id="18" presetID="22" presetClass="entr" presetSubtype="1" fill="hold" grpId="0" nodeType="afterEffect">
                                  <p:stCondLst>
                                    <p:cond delay="80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up)">
                                      <p:cBhvr>
                                        <p:cTn id="20" dur="500"/>
                                        <p:tgtEl>
                                          <p:spTgt spid="8">
                                            <p:txEl>
                                              <p:pRg st="1" end="1"/>
                                            </p:txEl>
                                          </p:spTgt>
                                        </p:tgtEl>
                                      </p:cBhvr>
                                    </p:animEffect>
                                  </p:childTnLst>
                                </p:cTn>
                              </p:par>
                            </p:childTnLst>
                          </p:cTn>
                        </p:par>
                        <p:par>
                          <p:cTn id="21" fill="hold">
                            <p:stCondLst>
                              <p:cond delay="6800"/>
                            </p:stCondLst>
                            <p:childTnLst>
                              <p:par>
                                <p:cTn id="22" presetID="22" presetClass="entr" presetSubtype="1" fill="hold" grpId="0"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up)">
                                      <p:cBhvr>
                                        <p:cTn id="2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20700" y="1613921"/>
            <a:ext cx="11264900" cy="4600272"/>
          </a:xfrm>
        </p:spPr>
        <p:txBody>
          <a:bodyPr>
            <a:normAutofit/>
          </a:bodyPr>
          <a:lstStyle/>
          <a:p>
            <a:pPr marL="742950" lvl="1" indent="-285750">
              <a:spcAft>
                <a:spcPts val="1800"/>
              </a:spcAft>
              <a:buFont typeface="Arial" panose="020B0604020202020204" pitchFamily="34" charset="0"/>
              <a:buChar char="•"/>
              <a:tabLst>
                <a:tab pos="1878013" algn="l"/>
                <a:tab pos="2241550" algn="l"/>
              </a:tabLst>
            </a:pPr>
            <a:endParaRPr lang="cs-CZ" sz="2600" dirty="0">
              <a:cs typeface="Arial" panose="020B0604020202020204" pitchFamily="34" charset="0"/>
            </a:endParaRPr>
          </a:p>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SOC01	–	Podpora sociálně zdravotních aktivit</a:t>
            </a:r>
          </a:p>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SOC02	–	Zkvalitnění materiálně technického zázemí pobytových</a:t>
            </a:r>
            <a:br>
              <a:rPr lang="cs-CZ" sz="2600" dirty="0">
                <a:cs typeface="Arial" panose="020B0604020202020204" pitchFamily="34" charset="0"/>
              </a:rPr>
            </a:br>
            <a:r>
              <a:rPr lang="cs-CZ" sz="2600" dirty="0">
                <a:cs typeface="Arial" panose="020B0604020202020204" pitchFamily="34" charset="0"/>
              </a:rPr>
              <a:t>		sociálních služeb ve Zlínském kraji</a:t>
            </a:r>
          </a:p>
          <a:p>
            <a:pPr marL="457200" lvl="1" indent="0">
              <a:buNone/>
            </a:pPr>
            <a:endParaRPr lang="cs-CZ" dirty="0"/>
          </a:p>
        </p:txBody>
      </p:sp>
      <p:sp>
        <p:nvSpPr>
          <p:cNvPr id="4" name="Nadpis 3">
            <a:extLst>
              <a:ext uri="{FF2B5EF4-FFF2-40B4-BE49-F238E27FC236}">
                <a16:creationId xmlns:a16="http://schemas.microsoft.com/office/drawing/2014/main" id="{46D7CB40-7719-2548-8D11-9EEE490D01D8}"/>
              </a:ext>
            </a:extLst>
          </p:cNvPr>
          <p:cNvSpPr>
            <a:spLocks noGrp="1"/>
          </p:cNvSpPr>
          <p:nvPr>
            <p:ph type="title"/>
          </p:nvPr>
        </p:nvSpPr>
        <p:spPr/>
        <p:txBody>
          <a:bodyPr>
            <a:normAutofit fontScale="90000"/>
          </a:bodyPr>
          <a:lstStyle/>
          <a:p>
            <a:r>
              <a:rPr lang="cs-CZ" sz="4000" spc="-100" dirty="0"/>
              <a:t>SOCIÁLNÍ VĚCI</a:t>
            </a:r>
            <a:br>
              <a:rPr lang="cs-CZ" spc="-100" dirty="0"/>
            </a:br>
            <a:endParaRPr lang="cs-CZ" spc="-100" dirty="0"/>
          </a:p>
        </p:txBody>
      </p:sp>
    </p:spTree>
    <p:extLst>
      <p:ext uri="{BB962C8B-B14F-4D97-AF65-F5344CB8AC3E}">
        <p14:creationId xmlns:p14="http://schemas.microsoft.com/office/powerpoint/2010/main" val="3827030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500"/>
                                        <p:tgtEl>
                                          <p:spTgt spid="2">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up)">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0D12A-BE05-5081-CC7C-FD9E9ADD83C7}"/>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2437466A-9EDF-93E7-1F8C-5DEB06C36CD5}"/>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pl-PL" sz="2600" b="1" dirty="0">
                <a:solidFill>
                  <a:schemeClr val="bg1"/>
                </a:solidFill>
                <a:highlight>
                  <a:srgbClr val="000000"/>
                </a:highlight>
              </a:rPr>
              <a:t>SOC01-26 PROGRAM NA PODPORU SOCIÁLNĚ ZDRAVOTNÍCH AKTIVIT</a:t>
            </a:r>
          </a:p>
          <a:p>
            <a:pPr marL="0" marR="0" lvl="0" indent="0" algn="l" defTabSz="914400" rtl="0" eaLnBrk="1" fontAlgn="auto" latinLnBrk="0" hangingPunct="1">
              <a:spcBef>
                <a:spcPts val="6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1 Senioři a osoby se zdravotním postižením</a:t>
            </a:r>
          </a:p>
          <a:p>
            <a:pPr marL="0" marR="0" lvl="1" indent="0" algn="l" defTabSz="914400" rtl="0" eaLnBrk="1" fontAlgn="auto" latinLnBrk="0" hangingPunct="1">
              <a:spcBef>
                <a:spcPts val="6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2 Rodiny</a:t>
            </a:r>
          </a:p>
          <a:p>
            <a:pPr marL="0" marR="0" lvl="1" indent="0" algn="l" defTabSz="914400" rtl="0" eaLnBrk="1" fontAlgn="auto" latinLnBrk="0" hangingPunct="1">
              <a:spcBef>
                <a:spcPts val="6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3 Dárci krve</a:t>
            </a:r>
          </a:p>
          <a:p>
            <a:pPr marL="0" marR="0" lvl="1" indent="0" algn="l" defTabSz="914400" rtl="0" eaLnBrk="1" fontAlgn="auto" latinLnBrk="0" hangingPunct="1">
              <a:spcBef>
                <a:spcPts val="600"/>
              </a:spcBef>
              <a:spcAft>
                <a:spcPts val="0"/>
              </a:spcAft>
              <a:buClrTx/>
              <a:buSzTx/>
              <a:buFont typeface="Wingdings" pitchFamily="2" charset="2"/>
              <a:buNone/>
              <a:tabLst/>
              <a:defRPr/>
            </a:pPr>
            <a:r>
              <a:rPr kumimoji="0" lang="cs-CZ" sz="2000" b="1" i="0" u="none" strike="noStrike" kern="1200" cap="none" spc="0" normalizeH="0" baseline="0" noProof="0" dirty="0">
                <a:ln>
                  <a:noFill/>
                </a:ln>
                <a:solidFill>
                  <a:prstClr val="black"/>
                </a:solidFill>
                <a:effectLst/>
                <a:highlight>
                  <a:srgbClr val="FFD900"/>
                </a:highlight>
                <a:uLnTx/>
                <a:uFillTx/>
                <a:latin typeface="Arial" panose="020B0604020202020204" pitchFamily="34" charset="0"/>
                <a:ea typeface="+mn-ea"/>
                <a:cs typeface="+mn-cs"/>
              </a:rPr>
              <a:t>Dotační titul 4 Posuzování zabezpečení bezbariérového užívání staveb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endParaRPr kumimoji="0" lang="cs-CZ"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Právnické osoby aktivně působící v oblasti sociální nebo zdravotní, mimo právnické osoby zřizované nebo zakládané Zlínským krajem</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Fyzické osoby podnikající působící v oblasti sociální nebo zdravotní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Fyzické osoby</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pl-PL" sz="2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5 mil. Kč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5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 žádostí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srgbClr val="000000"/>
                </a:solidFill>
                <a:effectLst/>
                <a:uLnTx/>
                <a:uFillTx/>
                <a:latin typeface="Degular" panose="04040406060303040305" pitchFamily="82" charset="-18"/>
                <a:ea typeface="+mn-ea"/>
                <a:cs typeface="+mn-cs"/>
              </a:rPr>
              <a:t>Leden-únor</a:t>
            </a:r>
            <a:endParaRPr lang="cs-CZ" sz="2500" dirty="0"/>
          </a:p>
        </p:txBody>
      </p:sp>
      <p:sp>
        <p:nvSpPr>
          <p:cNvPr id="4" name="Nadpis 3">
            <a:extLst>
              <a:ext uri="{FF2B5EF4-FFF2-40B4-BE49-F238E27FC236}">
                <a16:creationId xmlns:a16="http://schemas.microsoft.com/office/drawing/2014/main" id="{001FBE1A-4038-BF8C-8EE7-52CCFE831DCC}"/>
              </a:ext>
            </a:extLst>
          </p:cNvPr>
          <p:cNvSpPr>
            <a:spLocks noGrp="1"/>
          </p:cNvSpPr>
          <p:nvPr>
            <p:ph type="title"/>
          </p:nvPr>
        </p:nvSpPr>
        <p:spPr>
          <a:xfrm>
            <a:off x="422026" y="367388"/>
            <a:ext cx="11264900" cy="931325"/>
          </a:xfrm>
        </p:spPr>
        <p:txBody>
          <a:bodyPr>
            <a:normAutofit fontScale="90000"/>
          </a:bodyPr>
          <a:lstStyle/>
          <a:p>
            <a:r>
              <a:rPr lang="cs-CZ" sz="4000" spc="-100" dirty="0"/>
              <a:t>SOCIÁLNÍ VĚCI</a:t>
            </a:r>
            <a:br>
              <a:rPr lang="cs-CZ" spc="-100" dirty="0"/>
            </a:br>
            <a:endParaRPr lang="cs-CZ" spc="-100" dirty="0"/>
          </a:p>
        </p:txBody>
      </p:sp>
    </p:spTree>
    <p:extLst>
      <p:ext uri="{BB962C8B-B14F-4D97-AF65-F5344CB8AC3E}">
        <p14:creationId xmlns:p14="http://schemas.microsoft.com/office/powerpoint/2010/main" val="309858046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E7D81-0AA7-D03C-114C-E936ED32DD7D}"/>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8C70ADB2-579A-FB80-0B10-900D412F8EAF}"/>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pl-PL" sz="2600" b="1" dirty="0">
                <a:solidFill>
                  <a:schemeClr val="bg1"/>
                </a:solidFill>
                <a:highlight>
                  <a:srgbClr val="000000"/>
                </a:highlight>
              </a:rPr>
              <a:t>SOC02-26 Zkvalitnění materiálně technického zázemí pobytových sociálních služeb ve Zlínském kraji</a:t>
            </a:r>
          </a:p>
          <a:p>
            <a:pPr marL="0" lvl="1" indent="0">
              <a:lnSpc>
                <a:spcPct val="100000"/>
              </a:lnSpc>
              <a:spcBef>
                <a:spcPts val="600"/>
              </a:spcBef>
              <a:buNone/>
              <a:defRPr/>
            </a:pPr>
            <a:r>
              <a:rPr lang="cs-CZ" sz="1700" b="1" dirty="0">
                <a:solidFill>
                  <a:prstClr val="black"/>
                </a:solidFill>
              </a:rPr>
              <a:t>Podporované aktivity:</a:t>
            </a:r>
          </a:p>
          <a:p>
            <a:pPr marL="450215" marR="0" lvl="0" indent="-228600" algn="l" defTabSz="914400" rtl="0" eaLnBrk="1" fontAlgn="auto" latinLnBrk="0" hangingPunct="1">
              <a:spcBef>
                <a:spcPts val="300"/>
              </a:spcBef>
              <a:spcAft>
                <a:spcPts val="600"/>
              </a:spcAft>
              <a:buClrTx/>
              <a:buSzTx/>
              <a:buFont typeface="Wingdings" pitchFamily="2" charset="2"/>
              <a:buChar char="§"/>
              <a:tabLst/>
              <a:defRPr/>
            </a:pPr>
            <a:r>
              <a:rPr kumimoji="0" lang="cs-CZ" sz="17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Bezbariérové úpravy</a:t>
            </a:r>
            <a:endParaRPr kumimoji="0" lang="cs-CZ"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100000"/>
              </a:lnSpc>
              <a:spcBef>
                <a:spcPts val="600"/>
              </a:spcBef>
              <a:spcAft>
                <a:spcPts val="0"/>
              </a:spcAft>
              <a:buClrTx/>
              <a:buSzTx/>
              <a:buFont typeface="Wingdings" pitchFamily="2" charset="2"/>
              <a:buNone/>
              <a:tabLst/>
              <a:defRPr/>
            </a:pPr>
            <a:r>
              <a:rPr kumimoji="0" lang="cs-CZ" sz="17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p>
          <a:p>
            <a:pPr marL="450215">
              <a:spcBef>
                <a:spcPts val="300"/>
              </a:spcBef>
              <a:spcAft>
                <a:spcPts val="600"/>
              </a:spcAft>
              <a:defRPr/>
            </a:pPr>
            <a:r>
              <a:rPr lang="cs-CZ" sz="1700" dirty="0">
                <a:solidFill>
                  <a:prstClr val="black"/>
                </a:solidFill>
                <a:ea typeface="Calibri" panose="020F0502020204030204" pitchFamily="34" charset="0"/>
                <a:cs typeface="Times New Roman" panose="02020603050405020304" pitchFamily="18" charset="0"/>
              </a:rPr>
              <a:t>organizace oprávněné k poskytování sociálních služeb dle zákona č. 108/2006 Sb., o sociálních službách, ve znění pozdějších předpisů, druhu domovy pro seniory nebo domovy se zvláštním režimem nebo domovy pro osoby se zdravotním postižením, přičemž tyto sociální služby jsou součástí Základní sítě sociálních služeb Zlínského kraje dle Střednědobého plánu rozvoje sociálních služeb ve Zlínském kraji s účinným Pověřením k poskytování služeb obecného hospodářského zájmu ze strany Zlínského kraje </a:t>
            </a:r>
          </a:p>
          <a:p>
            <a:pPr marL="0" marR="0" lvl="1" indent="0" fontAlgn="auto">
              <a:lnSpc>
                <a:spcPct val="100000"/>
              </a:lnSpc>
              <a:spcBef>
                <a:spcPts val="600"/>
              </a:spcBef>
              <a:spcAft>
                <a:spcPts val="0"/>
              </a:spcAft>
              <a:buClrTx/>
              <a:buSzTx/>
              <a:buNone/>
              <a:tabLst/>
              <a:defRPr/>
            </a:pPr>
            <a:r>
              <a:rPr lang="cs-CZ" sz="1700" b="1" dirty="0">
                <a:solidFill>
                  <a:prstClr val="black"/>
                </a:solidFill>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cs-CZ" sz="17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10 </a:t>
            </a:r>
            <a:r>
              <a:rPr kumimoji="0" lang="pl-PL" sz="17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mil. Kč </a:t>
            </a:r>
          </a:p>
          <a:p>
            <a:pPr marL="0" lvl="1" indent="0">
              <a:lnSpc>
                <a:spcPct val="100000"/>
              </a:lnSpc>
              <a:spcBef>
                <a:spcPts val="600"/>
              </a:spcBef>
              <a:buNone/>
              <a:defRPr/>
            </a:pPr>
            <a:r>
              <a:rPr lang="pl-PL" sz="1700" b="1" dirty="0">
                <a:solidFill>
                  <a:prstClr val="black"/>
                </a:solidFill>
              </a:rPr>
              <a:t>Příjem žádostí</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Leden-únor</a:t>
            </a:r>
          </a:p>
          <a:p>
            <a:pPr marL="0" marR="0" lvl="0" indent="0" algn="l" defTabSz="914400" rtl="0" eaLnBrk="1" fontAlgn="auto" latinLnBrk="0" hangingPunct="1">
              <a:lnSpc>
                <a:spcPct val="110000"/>
              </a:lnSpc>
              <a:spcBef>
                <a:spcPts val="1000"/>
              </a:spcBef>
              <a:spcAft>
                <a:spcPts val="0"/>
              </a:spcAft>
              <a:buClrTx/>
              <a:buSzTx/>
              <a:buFont typeface="Wingdings" pitchFamily="2" charset="2"/>
              <a:buNone/>
              <a:tabLst/>
              <a:defRPr/>
            </a:pPr>
            <a:endParaRPr lang="cs-CZ" sz="2500" dirty="0"/>
          </a:p>
        </p:txBody>
      </p:sp>
      <p:sp>
        <p:nvSpPr>
          <p:cNvPr id="4" name="Nadpis 3">
            <a:extLst>
              <a:ext uri="{FF2B5EF4-FFF2-40B4-BE49-F238E27FC236}">
                <a16:creationId xmlns:a16="http://schemas.microsoft.com/office/drawing/2014/main" id="{CEB8DCFE-046A-CB77-B6C9-72F2857A1D98}"/>
              </a:ext>
            </a:extLst>
          </p:cNvPr>
          <p:cNvSpPr>
            <a:spLocks noGrp="1"/>
          </p:cNvSpPr>
          <p:nvPr>
            <p:ph type="title"/>
          </p:nvPr>
        </p:nvSpPr>
        <p:spPr>
          <a:xfrm>
            <a:off x="422026" y="367388"/>
            <a:ext cx="11264900" cy="931325"/>
          </a:xfrm>
        </p:spPr>
        <p:txBody>
          <a:bodyPr>
            <a:normAutofit fontScale="90000"/>
          </a:bodyPr>
          <a:lstStyle/>
          <a:p>
            <a:r>
              <a:rPr lang="cs-CZ" sz="4000" spc="-100" dirty="0"/>
              <a:t>SOCIÁLNÍ VĚCI</a:t>
            </a:r>
            <a:br>
              <a:rPr lang="cs-CZ" spc="-100" dirty="0"/>
            </a:br>
            <a:endParaRPr lang="cs-CZ" spc="-100" dirty="0"/>
          </a:p>
        </p:txBody>
      </p:sp>
    </p:spTree>
    <p:extLst>
      <p:ext uri="{BB962C8B-B14F-4D97-AF65-F5344CB8AC3E}">
        <p14:creationId xmlns:p14="http://schemas.microsoft.com/office/powerpoint/2010/main" val="141161098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14EC2-9434-13B9-C158-78574E23A47E}"/>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28C0D6B4-7DAC-26CC-F286-74A42D2A5187}"/>
              </a:ext>
            </a:extLst>
          </p:cNvPr>
          <p:cNvSpPr/>
          <p:nvPr/>
        </p:nvSpPr>
        <p:spPr>
          <a:xfrm>
            <a:off x="3063600" y="396000"/>
            <a:ext cx="6066000" cy="606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spcAft>
                <a:spcPts val="2400"/>
              </a:spcAft>
            </a:pPr>
            <a:endParaRPr lang="en-US" sz="5400" dirty="0"/>
          </a:p>
        </p:txBody>
      </p:sp>
      <p:sp>
        <p:nvSpPr>
          <p:cNvPr id="8" name="Obdélník 7">
            <a:extLst>
              <a:ext uri="{FF2B5EF4-FFF2-40B4-BE49-F238E27FC236}">
                <a16:creationId xmlns:a16="http://schemas.microsoft.com/office/drawing/2014/main" id="{31A8ECB8-FF9D-7479-D817-589838D43FD0}"/>
              </a:ext>
            </a:extLst>
          </p:cNvPr>
          <p:cNvSpPr/>
          <p:nvPr/>
        </p:nvSpPr>
        <p:spPr>
          <a:xfrm>
            <a:off x="5735960" y="396000"/>
            <a:ext cx="6066000" cy="606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180975">
              <a:spcAft>
                <a:spcPts val="2400"/>
              </a:spcAft>
            </a:pPr>
            <a:r>
              <a:rPr lang="cs-CZ" sz="5400" b="1" dirty="0">
                <a:solidFill>
                  <a:srgbClr val="FFD911"/>
                </a:solidFill>
              </a:rPr>
              <a:t>Sekce</a:t>
            </a:r>
          </a:p>
          <a:p>
            <a:pPr marL="176213">
              <a:spcBef>
                <a:spcPts val="2400"/>
              </a:spcBef>
            </a:pPr>
            <a:r>
              <a:rPr lang="en-US" sz="5400" spc="1220" dirty="0"/>
              <a:t>MLÁDEŽ</a:t>
            </a:r>
          </a:p>
          <a:p>
            <a:pPr marL="176213">
              <a:spcBef>
                <a:spcPts val="2400"/>
              </a:spcBef>
            </a:pPr>
            <a:r>
              <a:rPr lang="en-US" sz="5400" spc="1220" dirty="0"/>
              <a:t>A SPOR</a:t>
            </a:r>
            <a:r>
              <a:rPr lang="cs-CZ" sz="5400" spc="1220" dirty="0"/>
              <a:t>T</a:t>
            </a:r>
            <a:endParaRPr lang="en-US" sz="5400" spc="1220" dirty="0"/>
          </a:p>
        </p:txBody>
      </p:sp>
    </p:spTree>
    <p:extLst>
      <p:ext uri="{BB962C8B-B14F-4D97-AF65-F5344CB8AC3E}">
        <p14:creationId xmlns:p14="http://schemas.microsoft.com/office/powerpoint/2010/main" val="2734709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42" presetClass="path" presetSubtype="0" accel="50000" decel="50000" fill="hold" grpId="1" nodeType="afterEffect">
                                  <p:stCondLst>
                                    <p:cond delay="500"/>
                                  </p:stCondLst>
                                  <p:childTnLst>
                                    <p:animMotion origin="layout" path="M 0 0 L 0.21849 0 " pathEditMode="relative" rAng="0" ptsTypes="AA">
                                      <p:cBhvr>
                                        <p:cTn id="12" dur="2000" fill="hold"/>
                                        <p:tgtEl>
                                          <p:spTgt spid="4"/>
                                        </p:tgtEl>
                                        <p:attrNameLst>
                                          <p:attrName>ppt_x</p:attrName>
                                          <p:attrName>ppt_y</p:attrName>
                                        </p:attrNameLst>
                                      </p:cBhvr>
                                      <p:rCtr x="10924" y="0"/>
                                    </p:animMotion>
                                  </p:childTnLst>
                                </p:cTn>
                              </p:par>
                            </p:childTnLst>
                          </p:cTn>
                        </p:par>
                        <p:par>
                          <p:cTn id="13" fill="hold">
                            <p:stCondLst>
                              <p:cond delay="4500"/>
                            </p:stCondLst>
                            <p:childTnLst>
                              <p:par>
                                <p:cTn id="14" presetID="22" presetClass="entr" presetSubtype="8" fill="hold" grpId="0" nodeType="afterEffect">
                                  <p:stCondLst>
                                    <p:cond delay="5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par>
                          <p:cTn id="17" fill="hold">
                            <p:stCondLst>
                              <p:cond delay="5500"/>
                            </p:stCondLst>
                            <p:childTnLst>
                              <p:par>
                                <p:cTn id="18" presetID="22" presetClass="entr" presetSubtype="1" fill="hold" grpId="0"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up)">
                                      <p:cBhvr>
                                        <p:cTn id="20" dur="500"/>
                                        <p:tgtEl>
                                          <p:spTgt spid="8">
                                            <p:txEl>
                                              <p:pRg st="1" end="1"/>
                                            </p:txEl>
                                          </p:spTgt>
                                        </p:tgtEl>
                                      </p:cBhvr>
                                    </p:animEffect>
                                  </p:childTnLst>
                                </p:cTn>
                              </p:par>
                            </p:childTnLst>
                          </p:cTn>
                        </p:par>
                        <p:par>
                          <p:cTn id="21" fill="hold">
                            <p:stCondLst>
                              <p:cond delay="6000"/>
                            </p:stCondLst>
                            <p:childTnLst>
                              <p:par>
                                <p:cTn id="22" presetID="22" presetClass="entr" presetSubtype="1" fill="hold" grpId="0"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up)">
                                      <p:cBhvr>
                                        <p:cTn id="2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20700" y="1613921"/>
            <a:ext cx="11264900" cy="4600272"/>
          </a:xfrm>
        </p:spPr>
        <p:txBody>
          <a:bodyPr>
            <a:normAutofit/>
          </a:bodyPr>
          <a:lstStyle/>
          <a:p>
            <a:pPr marL="742950" lvl="1" indent="-285750">
              <a:spcAft>
                <a:spcPts val="1800"/>
              </a:spcAft>
              <a:buFont typeface="Arial" panose="020B0604020202020204" pitchFamily="34" charset="0"/>
              <a:buChar char="•"/>
              <a:tabLst>
                <a:tab pos="1878013" algn="l"/>
                <a:tab pos="2241550" algn="l"/>
              </a:tabLst>
            </a:pPr>
            <a:endParaRPr lang="cs-CZ" sz="2600" dirty="0">
              <a:cs typeface="Arial" panose="020B0604020202020204" pitchFamily="34" charset="0"/>
            </a:endParaRPr>
          </a:p>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MaS01	–	Podpora jednorázových akcí v oblasti mládeže a</a:t>
            </a:r>
            <a:br>
              <a:rPr lang="cs-CZ" sz="2600" dirty="0">
                <a:cs typeface="Arial" panose="020B0604020202020204" pitchFamily="34" charset="0"/>
              </a:rPr>
            </a:br>
            <a:r>
              <a:rPr lang="cs-CZ" sz="2600" dirty="0">
                <a:cs typeface="Arial" panose="020B0604020202020204" pitchFamily="34" charset="0"/>
              </a:rPr>
              <a:t>		sportu</a:t>
            </a:r>
          </a:p>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MaS02	–	</a:t>
            </a:r>
            <a:r>
              <a:rPr lang="pl-PL" sz="2600" dirty="0">
                <a:cs typeface="Arial" panose="020B0604020202020204" pitchFamily="34" charset="0"/>
              </a:rPr>
              <a:t>Podpora sportu v obcích do 3000 obyvatel</a:t>
            </a:r>
            <a:endParaRPr lang="cs-CZ" sz="2600" dirty="0">
              <a:cs typeface="Arial" panose="020B0604020202020204" pitchFamily="34" charset="0"/>
            </a:endParaRPr>
          </a:p>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MaS03	–	Podpora činnosti a rozvoje mládežnického sportu</a:t>
            </a:r>
          </a:p>
          <a:p>
            <a:pPr marL="742950" lvl="1" indent="-285750">
              <a:spcAft>
                <a:spcPts val="1800"/>
              </a:spcAft>
              <a:buFont typeface="Arial" panose="020B0604020202020204" pitchFamily="34" charset="0"/>
              <a:buChar char="•"/>
              <a:tabLst>
                <a:tab pos="1878013" algn="l"/>
                <a:tab pos="2241550" algn="l"/>
              </a:tabLst>
            </a:pPr>
            <a:r>
              <a:rPr lang="cs-CZ" sz="2600" dirty="0">
                <a:cs typeface="Arial" panose="020B0604020202020204" pitchFamily="34" charset="0"/>
              </a:rPr>
              <a:t>MaS07	 – Podpora sportovní infrastruktury</a:t>
            </a:r>
          </a:p>
          <a:p>
            <a:pPr marL="0" indent="0">
              <a:buNone/>
            </a:pPr>
            <a:endParaRPr lang="cs-CZ" dirty="0"/>
          </a:p>
        </p:txBody>
      </p:sp>
      <p:sp>
        <p:nvSpPr>
          <p:cNvPr id="4" name="Nadpis 3">
            <a:extLst>
              <a:ext uri="{FF2B5EF4-FFF2-40B4-BE49-F238E27FC236}">
                <a16:creationId xmlns:a16="http://schemas.microsoft.com/office/drawing/2014/main" id="{46D7CB40-7719-2548-8D11-9EEE490D01D8}"/>
              </a:ext>
            </a:extLst>
          </p:cNvPr>
          <p:cNvSpPr>
            <a:spLocks noGrp="1"/>
          </p:cNvSpPr>
          <p:nvPr>
            <p:ph type="title"/>
          </p:nvPr>
        </p:nvSpPr>
        <p:spPr/>
        <p:txBody>
          <a:bodyPr>
            <a:normAutofit/>
          </a:bodyPr>
          <a:lstStyle/>
          <a:p>
            <a:r>
              <a:rPr lang="cs-CZ" sz="4000" spc="-100" dirty="0"/>
              <a:t>MLÁDEŽ A SPORT</a:t>
            </a:r>
            <a:endParaRPr lang="cs-CZ" spc="-100" dirty="0"/>
          </a:p>
        </p:txBody>
      </p:sp>
    </p:spTree>
    <p:extLst>
      <p:ext uri="{BB962C8B-B14F-4D97-AF65-F5344CB8AC3E}">
        <p14:creationId xmlns:p14="http://schemas.microsoft.com/office/powerpoint/2010/main" val="1939688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500"/>
                                        <p:tgtEl>
                                          <p:spTgt spid="2">
                                            <p:txEl>
                                              <p:pRg st="1" end="1"/>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up)">
                                      <p:cBhvr>
                                        <p:cTn id="11" dur="500"/>
                                        <p:tgtEl>
                                          <p:spTgt spid="2">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up)">
                                      <p:cBhvr>
                                        <p:cTn id="15" dur="500"/>
                                        <p:tgtEl>
                                          <p:spTgt spid="2">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up)">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451560" y="332656"/>
            <a:ext cx="11117048" cy="5184576"/>
          </a:xfrm>
          <a:prstGeom prst="rect">
            <a:avLst/>
          </a:prstGeom>
        </p:spPr>
        <p:txBody>
          <a:bodyPr vert="horz" lIns="91440" tIns="45720" rIns="91440" bIns="45720" rtlCol="0" anchor="t">
            <a:normAutofit/>
          </a:bodyPr>
          <a:lstStyle>
            <a:lvl1pPr>
              <a:lnSpc>
                <a:spcPct val="70000"/>
              </a:lnSpc>
              <a:spcBef>
                <a:spcPct val="0"/>
              </a:spcBef>
              <a:buNone/>
              <a:defRPr sz="8800" b="1" i="0" spc="50" baseline="0">
                <a:latin typeface="+mj-lt"/>
                <a:ea typeface="+mj-ea"/>
                <a:cs typeface="+mj-cs"/>
              </a:defRPr>
            </a:lvl1pPr>
          </a:lstStyle>
          <a:p>
            <a:pPr>
              <a:lnSpc>
                <a:spcPct val="85000"/>
              </a:lnSpc>
              <a:spcBef>
                <a:spcPts val="0"/>
              </a:spcBef>
            </a:pPr>
            <a:r>
              <a:rPr lang="cs-CZ" sz="7500" cap="all" spc="200" dirty="0"/>
              <a:t>Programové dotace</a:t>
            </a:r>
            <a:br>
              <a:rPr lang="cs-CZ" sz="7500" cap="all" spc="200" dirty="0"/>
            </a:br>
            <a:r>
              <a:rPr lang="pt-BR" sz="7500" cap="all" spc="200" dirty="0"/>
              <a:t>ZLÍNSKÉHO</a:t>
            </a:r>
            <a:r>
              <a:rPr lang="cs-CZ" sz="7500" cap="all" spc="200" dirty="0"/>
              <a:t> </a:t>
            </a:r>
            <a:r>
              <a:rPr lang="pt-BR" sz="7500" cap="all" spc="200" dirty="0"/>
              <a:t>KRAJE</a:t>
            </a:r>
            <a:br>
              <a:rPr lang="cs-CZ" sz="7500" cap="all" spc="200" dirty="0"/>
            </a:br>
            <a:r>
              <a:rPr lang="cs-CZ" sz="7500" cap="all" spc="200" dirty="0"/>
              <a:t>V ROCE 2026</a:t>
            </a:r>
          </a:p>
        </p:txBody>
      </p:sp>
      <p:sp>
        <p:nvSpPr>
          <p:cNvPr id="8" name="Podnadpis 2">
            <a:extLst>
              <a:ext uri="{FF2B5EF4-FFF2-40B4-BE49-F238E27FC236}">
                <a16:creationId xmlns:a16="http://schemas.microsoft.com/office/drawing/2014/main" id="{A470C84C-FA25-4B48-8EA5-40D03BC15649}"/>
              </a:ext>
            </a:extLst>
          </p:cNvPr>
          <p:cNvSpPr txBox="1">
            <a:spLocks/>
          </p:cNvSpPr>
          <p:nvPr/>
        </p:nvSpPr>
        <p:spPr>
          <a:xfrm>
            <a:off x="451560" y="5688000"/>
            <a:ext cx="9144000" cy="10081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Wingdings" pitchFamily="2" charset="2"/>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cs-CZ" altLang="cs-CZ" dirty="0">
                <a:latin typeface="+mj-lt"/>
              </a:rPr>
              <a:t>Jana Koldová</a:t>
            </a:r>
          </a:p>
          <a:p>
            <a:pPr>
              <a:spcBef>
                <a:spcPts val="0"/>
              </a:spcBef>
            </a:pPr>
            <a:r>
              <a:rPr lang="cs-CZ" altLang="cs-CZ" dirty="0">
                <a:latin typeface="+mj-lt"/>
              </a:rPr>
              <a:t>Odbor strategického rozvoje kraje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7EF32-F472-74FF-402C-6B6C33748134}"/>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9CC5CC2B-8E63-F331-492F-9790B5ABB7D5}"/>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pl-PL" sz="2600" b="1" dirty="0">
                <a:solidFill>
                  <a:schemeClr val="bg1"/>
                </a:solidFill>
                <a:highlight>
                  <a:srgbClr val="000000"/>
                </a:highlight>
              </a:rPr>
              <a:t>MaS01-26 JEDNORÁZOVÉ PROJEKTY V OBLASTI MLÁDEŽE A SPORTU</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Opatření:</a:t>
            </a:r>
          </a:p>
          <a:p>
            <a:pPr marL="914400" marR="0" lvl="1" indent="-457200" algn="l" defTabSz="914400" rtl="0" eaLnBrk="1" fontAlgn="auto" latinLnBrk="0" hangingPunct="1">
              <a:spcAft>
                <a:spcPts val="0"/>
              </a:spcAft>
              <a:buClrTx/>
              <a:buSzTx/>
              <a:buFont typeface="+mj-lt"/>
              <a:buAutoNum type="arabicPeriod"/>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Realizace sportovních republikových a mezinárodních projektů</a:t>
            </a:r>
          </a:p>
          <a:p>
            <a:pPr marL="914400" marR="0" lvl="1" indent="-457200" algn="l" defTabSz="914400" rtl="0" eaLnBrk="1" fontAlgn="auto" latinLnBrk="0" hangingPunct="1">
              <a:spcBef>
                <a:spcPts val="0"/>
              </a:spcBef>
              <a:spcAft>
                <a:spcPts val="0"/>
              </a:spcAft>
              <a:buClrTx/>
              <a:buSzTx/>
              <a:buFont typeface="+mj-lt"/>
              <a:buAutoNum type="arabicPeriod"/>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Realizace sportovních nadregionálních projektů </a:t>
            </a:r>
          </a:p>
          <a:p>
            <a:pPr marL="914400" marR="0" lvl="1" indent="-457200" algn="l" defTabSz="914400" rtl="0" eaLnBrk="1" fontAlgn="auto" latinLnBrk="0" hangingPunct="1">
              <a:spcBef>
                <a:spcPts val="0"/>
              </a:spcBef>
              <a:spcAft>
                <a:spcPts val="0"/>
              </a:spcAft>
              <a:buClrTx/>
              <a:buSzTx/>
              <a:buFont typeface="+mj-lt"/>
              <a:buAutoNum type="arabicPeriod"/>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Realizace sportovních regionálních projektů </a:t>
            </a:r>
          </a:p>
          <a:p>
            <a:pPr marL="914400" marR="0" lvl="1" indent="-457200" algn="l" defTabSz="914400" rtl="0" eaLnBrk="1" fontAlgn="auto" latinLnBrk="0" hangingPunct="1">
              <a:spcBef>
                <a:spcPts val="0"/>
              </a:spcBef>
              <a:spcAft>
                <a:spcPts val="0"/>
              </a:spcAft>
              <a:buClrTx/>
              <a:buSzTx/>
              <a:buFont typeface="+mj-lt"/>
              <a:buAutoNum type="arabicPeriod"/>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Účast na sportovních republikových a mezinárodních projektů</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Příjemci podpory</a:t>
            </a:r>
            <a:endPar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spcBef>
                <a:spcPts val="500"/>
              </a:spcBef>
              <a:spcAft>
                <a:spcPts val="0"/>
              </a:spcAft>
              <a:buClrTx/>
              <a:buSzTx/>
              <a:buFont typeface="Wingdings" pitchFamily="2" charset="2"/>
              <a:buChar char="§"/>
              <a:tabLst/>
              <a:defRPr/>
            </a:pPr>
            <a:r>
              <a:rPr kumimoji="0" lang="pl-PL"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Právnické osoby (</a:t>
            </a: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vyjma obcí a svazku obcí a jejich zřízených či zakládaných organizací a organizací zřizovaných či zakládaných Zlínským krajem</a:t>
            </a:r>
            <a:r>
              <a:rPr kumimoji="0" lang="pl-PL"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Finanční rámec</a:t>
            </a:r>
          </a:p>
          <a:p>
            <a:pPr marL="685800" marR="0" lvl="1" indent="-228600" algn="l" defTabSz="914400" rtl="0" eaLnBrk="1" fontAlgn="auto" latinLnBrk="0" hangingPunct="1">
              <a:spcBef>
                <a:spcPts val="500"/>
              </a:spcBef>
              <a:spcAft>
                <a:spcPts val="0"/>
              </a:spcAft>
              <a:buClrTx/>
              <a:buSzTx/>
              <a:buFont typeface="Wingdings" pitchFamily="2" charset="2"/>
              <a:buChar char="§"/>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alokace:  </a:t>
            </a:r>
            <a:r>
              <a:rPr kumimoji="0" lang="cs-CZ" sz="2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8 mil. </a:t>
            </a:r>
            <a:r>
              <a:rPr kumimoji="0" lang="pl-PL" sz="2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Kč </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 žádostí</a:t>
            </a:r>
          </a:p>
          <a:p>
            <a:pPr marL="685800" marR="0" lvl="1" indent="-228600" algn="l" defTabSz="914400" rtl="0" eaLnBrk="1" fontAlgn="auto" latinLnBrk="0" hangingPunct="1">
              <a:spcAft>
                <a:spcPts val="0"/>
              </a:spcAft>
              <a:buClrTx/>
              <a:buSzTx/>
              <a:buFont typeface="Wingdings" pitchFamily="2" charset="2"/>
              <a:buChar char="§"/>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kolo: listopad-prosinec 2025</a:t>
            </a:r>
          </a:p>
          <a:p>
            <a:pPr marL="685800" marR="0" lvl="1" indent="-228600" algn="l" defTabSz="914400" rtl="0" eaLnBrk="1" fontAlgn="auto" latinLnBrk="0" hangingPunct="1">
              <a:spcBef>
                <a:spcPts val="0"/>
              </a:spcBef>
              <a:spcAft>
                <a:spcPts val="0"/>
              </a:spcAft>
              <a:buClrTx/>
              <a:buSzTx/>
              <a:buFont typeface="Wingdings" pitchFamily="2" charset="2"/>
              <a:buChar char="§"/>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kolo: duben – květen 2026</a:t>
            </a:r>
          </a:p>
          <a:p>
            <a:pPr marL="685800" marR="0" lvl="1" indent="-228600" algn="l" defTabSz="914400" rtl="0" eaLnBrk="1" fontAlgn="auto" latinLnBrk="0" hangingPunct="1">
              <a:spcBef>
                <a:spcPts val="0"/>
              </a:spcBef>
              <a:spcAft>
                <a:spcPts val="0"/>
              </a:spcAft>
              <a:buClrTx/>
              <a:buSzTx/>
              <a:buFont typeface="Wingdings" pitchFamily="2" charset="2"/>
              <a:buChar char="§"/>
              <a:tabLst/>
              <a:defRPr/>
            </a:pPr>
            <a:r>
              <a:rPr kumimoji="0" lang="cs-CZ"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Kontinuální výzva opatření 4: listopad 2025 – říjen 2026</a:t>
            </a:r>
            <a:endParaRPr lang="cs-CZ" sz="2100" dirty="0"/>
          </a:p>
        </p:txBody>
      </p:sp>
      <p:sp>
        <p:nvSpPr>
          <p:cNvPr id="4" name="Nadpis 3">
            <a:extLst>
              <a:ext uri="{FF2B5EF4-FFF2-40B4-BE49-F238E27FC236}">
                <a16:creationId xmlns:a16="http://schemas.microsoft.com/office/drawing/2014/main" id="{20769B81-0125-FAFF-0F39-D27A24271D27}"/>
              </a:ext>
            </a:extLst>
          </p:cNvPr>
          <p:cNvSpPr>
            <a:spLocks noGrp="1"/>
          </p:cNvSpPr>
          <p:nvPr>
            <p:ph type="title"/>
          </p:nvPr>
        </p:nvSpPr>
        <p:spPr>
          <a:xfrm>
            <a:off x="422026" y="367388"/>
            <a:ext cx="11264900" cy="931325"/>
          </a:xfrm>
        </p:spPr>
        <p:txBody>
          <a:bodyPr>
            <a:normAutofit fontScale="90000"/>
          </a:bodyPr>
          <a:lstStyle/>
          <a:p>
            <a:r>
              <a:rPr lang="cs-CZ" sz="4000" spc="-100" dirty="0"/>
              <a:t>MLÁDEŽ A SPORT</a:t>
            </a:r>
            <a:br>
              <a:rPr lang="cs-CZ" spc="-100" dirty="0"/>
            </a:br>
            <a:endParaRPr lang="cs-CZ" spc="-100" dirty="0"/>
          </a:p>
        </p:txBody>
      </p:sp>
    </p:spTree>
    <p:extLst>
      <p:ext uri="{BB962C8B-B14F-4D97-AF65-F5344CB8AC3E}">
        <p14:creationId xmlns:p14="http://schemas.microsoft.com/office/powerpoint/2010/main" val="232068123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BCC93-8E1C-6975-0DF9-03B59EE69A99}"/>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158B6399-2C17-2893-AAC1-6500237E2A26}"/>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pl-PL" sz="2600" b="1" dirty="0">
                <a:solidFill>
                  <a:schemeClr val="bg1"/>
                </a:solidFill>
                <a:highlight>
                  <a:srgbClr val="000000"/>
                </a:highlight>
              </a:rPr>
              <a:t>MaS02-26 PODPORA SPORTU V OBCÍCH DO 3 000 OBYVATEL</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Opatření:</a:t>
            </a:r>
          </a:p>
          <a:p>
            <a:pPr marL="685800" marR="0" lvl="1" indent="-228600" algn="l" defTabSz="914400" rtl="0" eaLnBrk="1" fontAlgn="auto" latinLnBrk="0" hangingPunct="1">
              <a:spcBef>
                <a:spcPts val="500"/>
              </a:spcBef>
              <a:spcAft>
                <a:spcPts val="0"/>
              </a:spcAft>
              <a:buClrTx/>
              <a:buSzTx/>
              <a:buFont typeface="Wingdings" pitchFamily="2" charset="2"/>
              <a:buChar char="§"/>
              <a:tabLst/>
              <a:defRPr/>
            </a:pPr>
            <a:r>
              <a:rPr kumimoji="0" lang="cs-CZ" sz="2300" b="0" i="0" u="none" strike="noStrike" kern="1200" cap="none" spc="-30" normalizeH="0" noProof="0" dirty="0">
                <a:ln>
                  <a:noFill/>
                </a:ln>
                <a:solidFill>
                  <a:prstClr val="black"/>
                </a:solidFill>
                <a:effectLst/>
                <a:uLnTx/>
                <a:uFillTx/>
                <a:latin typeface="Arial" panose="020B0604020202020204" pitchFamily="34" charset="0"/>
                <a:ea typeface="+mn-ea"/>
                <a:cs typeface="Arial" panose="020B0604020202020204" pitchFamily="34" charset="0"/>
              </a:rPr>
              <a:t>Podpora </a:t>
            </a:r>
            <a:r>
              <a:rPr kumimoji="0" lang="cs-CZ" sz="2300" b="0" i="0" u="none" strike="noStrike" kern="1200" cap="none" spc="-3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spolk</a:t>
            </a:r>
            <a:r>
              <a:rPr kumimoji="0" lang="cs-CZ" sz="2300" b="0" i="0" u="none" strike="noStrike" kern="1200" cap="none" spc="-30" normalizeH="0" noProof="0" dirty="0">
                <a:ln>
                  <a:noFill/>
                </a:ln>
                <a:solidFill>
                  <a:prstClr val="black"/>
                </a:solidFill>
                <a:effectLst/>
                <a:uLnTx/>
                <a:uFillTx/>
                <a:latin typeface="Arial" panose="020B0604020202020204" pitchFamily="34" charset="0"/>
                <a:ea typeface="+mn-ea"/>
                <a:cs typeface="Arial" panose="020B0604020202020204" pitchFamily="34" charset="0"/>
              </a:rPr>
              <a:t>. sport. činnosti na malých obcích - podpora trenérů dětí a mládeže a materiál. tech. základny pro jejich činnost  (tj. přímá práce s dětmi a mládeží, soustavná příprava sportovců na sport. akce </a:t>
            </a:r>
            <a:r>
              <a:rPr kumimoji="0" lang="cs-CZ" sz="2300" b="0" i="0" u="none" strike="noStrike" kern="1200" cap="none" spc="-3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regionál</a:t>
            </a:r>
            <a:r>
              <a:rPr kumimoji="0" lang="cs-CZ" sz="2300" b="0" i="0" u="none" strike="noStrike" kern="1200" cap="none" spc="-30" normalizeH="0" noProof="0" dirty="0">
                <a:ln>
                  <a:noFill/>
                </a:ln>
                <a:solidFill>
                  <a:prstClr val="black"/>
                </a:solidFill>
                <a:effectLst/>
                <a:uLnTx/>
                <a:uFillTx/>
                <a:latin typeface="Arial" panose="020B0604020202020204" pitchFamily="34" charset="0"/>
                <a:ea typeface="+mn-ea"/>
                <a:cs typeface="Arial" panose="020B0604020202020204" pitchFamily="34" charset="0"/>
              </a:rPr>
              <a:t>., republik. či vrchol. charakteru, </a:t>
            </a:r>
            <a:r>
              <a:rPr kumimoji="0" lang="cs-CZ" sz="2300" b="0" i="0" u="none" strike="noStrike" kern="1200" cap="none" spc="-3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vzděláv</a:t>
            </a:r>
            <a:r>
              <a:rPr kumimoji="0" lang="cs-CZ" sz="2300" b="0" i="0" u="none" strike="noStrike" kern="1200" cap="none" spc="-30" normalizeH="0" noProof="0" dirty="0">
                <a:ln>
                  <a:noFill/>
                </a:ln>
                <a:solidFill>
                  <a:prstClr val="black"/>
                </a:solidFill>
                <a:effectLst/>
                <a:uLnTx/>
                <a:uFillTx/>
                <a:latin typeface="Arial" panose="020B0604020202020204" pitchFamily="34" charset="0"/>
                <a:ea typeface="+mn-ea"/>
                <a:cs typeface="Arial" panose="020B0604020202020204" pitchFamily="34" charset="0"/>
              </a:rPr>
              <a:t>. trenérů, pořízení sport. vybavení, drobné opravy sportovišť a </a:t>
            </a:r>
            <a:r>
              <a:rPr kumimoji="0" lang="cs-CZ" sz="2300" b="0" i="0" u="none" strike="noStrike" kern="1200" cap="none" spc="-3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sportov</a:t>
            </a:r>
            <a:r>
              <a:rPr kumimoji="0" lang="cs-CZ" sz="2300" b="0" i="0" u="none" strike="noStrike" kern="1200" cap="none" spc="-3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cs-CZ" sz="2300" b="0" i="0" u="none" strike="noStrike" kern="1200" cap="none" spc="-3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zaříz</a:t>
            </a:r>
            <a:r>
              <a:rPr kumimoji="0" lang="cs-CZ" sz="2300" b="0" i="0" u="none" strike="noStrike" kern="1200" cap="none" spc="-30" normalizeH="0" noProof="0" dirty="0">
                <a:ln>
                  <a:noFill/>
                </a:ln>
                <a:solidFill>
                  <a:prstClr val="black"/>
                </a:solidFill>
                <a:effectLst/>
                <a:uLnTx/>
                <a:uFillTx/>
                <a:latin typeface="Arial" panose="020B0604020202020204" pitchFamily="34" charset="0"/>
                <a:ea typeface="+mn-ea"/>
                <a:cs typeface="Arial" panose="020B0604020202020204" pitchFamily="34" charset="0"/>
              </a:rPr>
              <a:t>., apod.)</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Příjemci podpory</a:t>
            </a:r>
            <a:endPar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spcBef>
                <a:spcPts val="500"/>
              </a:spcBef>
              <a:spcAft>
                <a:spcPts val="0"/>
              </a:spcAft>
              <a:buClrTx/>
              <a:buSzTx/>
              <a:buFont typeface="Wingdings" pitchFamily="2" charset="2"/>
              <a:buChar char="§"/>
              <a:tabLst/>
              <a:defRPr/>
            </a:pPr>
            <a:r>
              <a:rPr kumimoji="0" lang="pl-PL"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Spolek  založený podle zákona č. 89/2012 Sb., občanský zákoník, v platném znění, působící v obci, která má maximálně 3 000 trvale žijících obyvatel a jejich členská základna do 18 let čítá minimálně 10 osob </a:t>
            </a:r>
          </a:p>
          <a:p>
            <a:pPr marL="0" marR="0" lvl="1" indent="0" algn="l" defTabSz="914400" rtl="0" eaLnBrk="1" fontAlgn="auto" latinLnBrk="0" hangingPunct="1">
              <a:spcBef>
                <a:spcPts val="5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Finanční rámec</a:t>
            </a:r>
          </a:p>
          <a:p>
            <a:pPr marL="685800" marR="0" lvl="1" indent="-228600" algn="l" defTabSz="914400" rtl="0" eaLnBrk="1" fontAlgn="auto" latinLnBrk="0" hangingPunct="1">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alokace: </a:t>
            </a:r>
            <a:r>
              <a:rPr kumimoji="0" lang="cs-CZ" sz="2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7 mil. </a:t>
            </a:r>
            <a:r>
              <a:rPr kumimoji="0" lang="pl-PL" sz="2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Kč </a:t>
            </a:r>
          </a:p>
          <a:p>
            <a:pPr marL="0" marR="0" lvl="0" indent="0" algn="l" defTabSz="914400" rtl="0" eaLnBrk="1" fontAlgn="auto" latinLnBrk="0" hangingPunct="1">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 žádost</a:t>
            </a:r>
          </a:p>
          <a:p>
            <a:pPr marL="685800" marR="0" lvl="1" indent="-228600" algn="l" defTabSz="914400" rtl="0" eaLnBrk="1" fontAlgn="auto" latinLnBrk="0" hangingPunct="1">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Listopad-prosinec 2025</a:t>
            </a:r>
            <a:endParaRPr lang="cs-CZ" sz="2500" dirty="0"/>
          </a:p>
        </p:txBody>
      </p:sp>
      <p:sp>
        <p:nvSpPr>
          <p:cNvPr id="4" name="Nadpis 3">
            <a:extLst>
              <a:ext uri="{FF2B5EF4-FFF2-40B4-BE49-F238E27FC236}">
                <a16:creationId xmlns:a16="http://schemas.microsoft.com/office/drawing/2014/main" id="{B79D0F36-2DF1-D3CF-B980-61517F278B51}"/>
              </a:ext>
            </a:extLst>
          </p:cNvPr>
          <p:cNvSpPr>
            <a:spLocks noGrp="1"/>
          </p:cNvSpPr>
          <p:nvPr>
            <p:ph type="title"/>
          </p:nvPr>
        </p:nvSpPr>
        <p:spPr>
          <a:xfrm>
            <a:off x="422026" y="367388"/>
            <a:ext cx="11264900" cy="931325"/>
          </a:xfrm>
        </p:spPr>
        <p:txBody>
          <a:bodyPr>
            <a:normAutofit fontScale="90000"/>
          </a:bodyPr>
          <a:lstStyle/>
          <a:p>
            <a:r>
              <a:rPr lang="cs-CZ" sz="4000" spc="-100" dirty="0"/>
              <a:t>MLÁDEŽ A SPORT</a:t>
            </a:r>
            <a:br>
              <a:rPr lang="cs-CZ" spc="-100" dirty="0"/>
            </a:br>
            <a:endParaRPr lang="cs-CZ" spc="-100" dirty="0"/>
          </a:p>
        </p:txBody>
      </p:sp>
    </p:spTree>
    <p:extLst>
      <p:ext uri="{BB962C8B-B14F-4D97-AF65-F5344CB8AC3E}">
        <p14:creationId xmlns:p14="http://schemas.microsoft.com/office/powerpoint/2010/main" val="190093485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4908C-9552-7B3C-146D-2982FBC18E4C}"/>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A8579320-D484-7B27-42AA-8BCA993AC3CE}"/>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pl-PL" sz="2600" b="1" dirty="0">
                <a:solidFill>
                  <a:schemeClr val="bg1"/>
                </a:solidFill>
                <a:highlight>
                  <a:srgbClr val="000000"/>
                </a:highlight>
              </a:rPr>
              <a:t>MaS03-26 ČINNOST A ROZVOJ MLÁDEŽNICKÉHO SPORTU</a:t>
            </a:r>
          </a:p>
          <a:p>
            <a:pPr marL="0" marR="0" lvl="0" indent="0" algn="l" defTabSz="914400" rtl="0" eaLnBrk="1" fontAlgn="auto" latinLnBrk="0" hangingPunct="1">
              <a:lnSpc>
                <a:spcPct val="120000"/>
              </a:lnSpc>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Opatření:</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Sportovní činnost v organizacích s členskou základnou dětí a mládeže do 150 osob</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Sportovní činnost v organizacích s členskou základnou dětí a mládeže od 151 osob </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Vrcholové sportovní odvětví </a:t>
            </a:r>
          </a:p>
          <a:p>
            <a:pPr marL="914400" marR="0" lvl="1" indent="-457200" algn="l" defTabSz="914400" rtl="0" eaLnBrk="1" fontAlgn="auto" latinLnBrk="0" hangingPunct="1">
              <a:lnSpc>
                <a:spcPct val="90000"/>
              </a:lnSpc>
              <a:spcBef>
                <a:spcPts val="500"/>
              </a:spcBef>
              <a:spcAft>
                <a:spcPts val="0"/>
              </a:spcAft>
              <a:buClrTx/>
              <a:buSzTx/>
              <a:buFont typeface="+mj-lt"/>
              <a:buAutoNum type="arabicPeriod"/>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Krajské sportovní mládežnické akademie</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Příjemci podpory</a:t>
            </a:r>
            <a:endPar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pl-PL"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Spolek a pobočný spolek</a:t>
            </a:r>
          </a:p>
          <a:p>
            <a:pPr marL="0" marR="0" lvl="1" indent="0" algn="l" defTabSz="914400" rtl="0" eaLnBrk="1" fontAlgn="auto" latinLnBrk="0" hangingPunct="1">
              <a:lnSpc>
                <a:spcPct val="90000"/>
              </a:lnSpc>
              <a:spcBef>
                <a:spcPts val="5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Finanční rámec</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Celková alokace: </a:t>
            </a:r>
            <a:r>
              <a:rPr kumimoji="0" lang="pl-PL" sz="2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45,13 mil. Kč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 žádost</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Listopad-prosinec 2025</a:t>
            </a:r>
          </a:p>
          <a:p>
            <a:pPr marL="0" marR="0" lvl="0" indent="0" algn="l" defTabSz="914400" rtl="0" eaLnBrk="1" fontAlgn="auto" latinLnBrk="0" hangingPunct="1">
              <a:lnSpc>
                <a:spcPct val="110000"/>
              </a:lnSpc>
              <a:spcBef>
                <a:spcPts val="1000"/>
              </a:spcBef>
              <a:spcAft>
                <a:spcPts val="0"/>
              </a:spcAft>
              <a:buClrTx/>
              <a:buSzTx/>
              <a:buFont typeface="Wingdings" pitchFamily="2" charset="2"/>
              <a:buNone/>
              <a:tabLst/>
              <a:defRPr/>
            </a:pPr>
            <a:endParaRPr lang="cs-CZ" sz="2500" dirty="0"/>
          </a:p>
        </p:txBody>
      </p:sp>
      <p:sp>
        <p:nvSpPr>
          <p:cNvPr id="4" name="Nadpis 3">
            <a:extLst>
              <a:ext uri="{FF2B5EF4-FFF2-40B4-BE49-F238E27FC236}">
                <a16:creationId xmlns:a16="http://schemas.microsoft.com/office/drawing/2014/main" id="{9BA0E4C3-2D4D-19F7-B0EE-262C068717A9}"/>
              </a:ext>
            </a:extLst>
          </p:cNvPr>
          <p:cNvSpPr>
            <a:spLocks noGrp="1"/>
          </p:cNvSpPr>
          <p:nvPr>
            <p:ph type="title"/>
          </p:nvPr>
        </p:nvSpPr>
        <p:spPr>
          <a:xfrm>
            <a:off x="422026" y="367388"/>
            <a:ext cx="11264900" cy="931325"/>
          </a:xfrm>
        </p:spPr>
        <p:txBody>
          <a:bodyPr>
            <a:normAutofit fontScale="90000"/>
          </a:bodyPr>
          <a:lstStyle/>
          <a:p>
            <a:r>
              <a:rPr lang="cs-CZ" sz="4000" spc="-100" dirty="0"/>
              <a:t>MLÁDEŽ A SPORT</a:t>
            </a:r>
            <a:br>
              <a:rPr lang="cs-CZ" spc="-100" dirty="0"/>
            </a:br>
            <a:endParaRPr lang="cs-CZ" spc="-100" dirty="0"/>
          </a:p>
        </p:txBody>
      </p:sp>
    </p:spTree>
    <p:extLst>
      <p:ext uri="{BB962C8B-B14F-4D97-AF65-F5344CB8AC3E}">
        <p14:creationId xmlns:p14="http://schemas.microsoft.com/office/powerpoint/2010/main" val="80739381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2001E-6476-7373-2CAA-CB0B13302BD9}"/>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E72A726A-B6BC-2C89-2A16-66F8414A664B}"/>
              </a:ext>
            </a:extLst>
          </p:cNvPr>
          <p:cNvSpPr>
            <a:spLocks noGrp="1"/>
          </p:cNvSpPr>
          <p:nvPr>
            <p:ph idx="1"/>
          </p:nvPr>
        </p:nvSpPr>
        <p:spPr>
          <a:xfrm>
            <a:off x="0" y="1313596"/>
            <a:ext cx="12192000" cy="5544404"/>
          </a:xfrm>
        </p:spPr>
        <p:txBody>
          <a:bodyPr lIns="432000" tIns="108000">
            <a:noAutofit/>
          </a:bodyPr>
          <a:lstStyle/>
          <a:p>
            <a:pPr marL="0" indent="0">
              <a:lnSpc>
                <a:spcPct val="100000"/>
              </a:lnSpc>
              <a:buNone/>
            </a:pPr>
            <a:r>
              <a:rPr lang="pl-PL" sz="2600" b="1" dirty="0">
                <a:solidFill>
                  <a:schemeClr val="bg1"/>
                </a:solidFill>
                <a:highlight>
                  <a:srgbClr val="000000"/>
                </a:highlight>
              </a:rPr>
              <a:t>MaS07-26 PODPORA SPORTOVNÍ INFRASTRUKTURY NA ÚZEMÍ ZLÍNSKÉHO KRAJE</a:t>
            </a:r>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Opatření:</a:t>
            </a:r>
          </a:p>
          <a:p>
            <a:pPr marL="712788" marR="0" lvl="0" indent="-228600" algn="l" defTabSz="914400" rtl="0" eaLnBrk="1" fontAlgn="auto" latinLnBrk="0" hangingPunct="1">
              <a:lnSpc>
                <a:spcPct val="100000"/>
              </a:lnSpc>
              <a:spcBef>
                <a:spcPts val="10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technické zhodnocení (modernizace, rekonstrukce) stávajících sportovních zařízení včetně jejich zázemí</a:t>
            </a:r>
          </a:p>
          <a:p>
            <a:pPr marL="712788" marR="0" lvl="0" indent="-228600" algn="l" defTabSz="914400" rtl="0" eaLnBrk="1" fontAlgn="auto" latinLnBrk="0" hangingPunct="1">
              <a:lnSpc>
                <a:spcPct val="100000"/>
              </a:lnSpc>
              <a:spcBef>
                <a:spcPts val="10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výstavba nových sportovních zařízení včetně jejich zázemí</a:t>
            </a:r>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Příjemci podpory</a:t>
            </a:r>
          </a:p>
          <a:p>
            <a:pPr marL="712788" marR="0" lvl="0" indent="-228600" algn="l" defTabSz="914400" rtl="0" eaLnBrk="1" fontAlgn="auto" latinLnBrk="0" hangingPunct="1">
              <a:lnSpc>
                <a:spcPct val="100000"/>
              </a:lnSpc>
              <a:spcBef>
                <a:spcPts val="1000"/>
              </a:spcBef>
              <a:spcAft>
                <a:spcPts val="0"/>
              </a:spcAft>
              <a:buClrTx/>
              <a:buSzTx/>
              <a:buFont typeface="Wingdings" pitchFamily="2" charset="2"/>
              <a:buChar char="§"/>
              <a:tabLst/>
              <a:defRPr/>
            </a:pPr>
            <a:r>
              <a:rPr kumimoji="0" lang="pl-PL"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cs-CZ" sz="2200" b="0" i="0" u="none" strike="noStrike" kern="1200" cap="none" spc="0" normalizeH="0" baseline="0" noProof="0" dirty="0">
                <a:ln>
                  <a:noFill/>
                </a:ln>
                <a:solidFill>
                  <a:srgbClr val="4472C4"/>
                </a:solidFill>
                <a:effectLst/>
                <a:uLnTx/>
                <a:uFillTx/>
                <a:latin typeface="Arial" panose="020B0604020202020204" pitchFamily="34" charset="0"/>
                <a:ea typeface="+mn-ea"/>
                <a:cs typeface="+mn-cs"/>
              </a:rPr>
              <a:t>Obec;</a:t>
            </a: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spolek a pobočný spolek, obchodní společnosti</a:t>
            </a:r>
          </a:p>
          <a:p>
            <a:pPr marL="0" marR="0" lvl="1" indent="0" algn="l" defTabSz="914400" rtl="0" eaLnBrk="1" fontAlgn="auto" latinLnBrk="0" hangingPunct="1">
              <a:lnSpc>
                <a:spcPct val="100000"/>
              </a:lnSpc>
              <a:spcBef>
                <a:spcPts val="5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Finanční rámec</a:t>
            </a:r>
          </a:p>
          <a:p>
            <a:pPr marL="685800" marR="0" lvl="1" indent="-228600" algn="l" defTabSz="914400" rtl="0" eaLnBrk="1" fontAlgn="auto" latinLnBrk="0" hangingPunct="1">
              <a:lnSpc>
                <a:spcPct val="100000"/>
              </a:lnSpc>
              <a:spcBef>
                <a:spcPts val="5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Celková alokace: </a:t>
            </a:r>
            <a:r>
              <a:rPr kumimoji="0" lang="cs-CZ" sz="2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25 mil.</a:t>
            </a:r>
            <a:r>
              <a:rPr kumimoji="0" lang="pl-PL" sz="2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Kč </a:t>
            </a: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Příjem žádost</a:t>
            </a:r>
          </a:p>
          <a:p>
            <a:pPr marL="685800" marR="0" lvl="1"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cs-CZ"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Leden - únor</a:t>
            </a:r>
            <a:endParaRPr lang="cs-CZ" sz="2200" dirty="0"/>
          </a:p>
        </p:txBody>
      </p:sp>
      <p:sp>
        <p:nvSpPr>
          <p:cNvPr id="4" name="Nadpis 3">
            <a:extLst>
              <a:ext uri="{FF2B5EF4-FFF2-40B4-BE49-F238E27FC236}">
                <a16:creationId xmlns:a16="http://schemas.microsoft.com/office/drawing/2014/main" id="{113B5F74-3749-1596-59E0-A705F71650FB}"/>
              </a:ext>
            </a:extLst>
          </p:cNvPr>
          <p:cNvSpPr>
            <a:spLocks noGrp="1"/>
          </p:cNvSpPr>
          <p:nvPr>
            <p:ph type="title"/>
          </p:nvPr>
        </p:nvSpPr>
        <p:spPr>
          <a:xfrm>
            <a:off x="422026" y="367388"/>
            <a:ext cx="11264900" cy="931325"/>
          </a:xfrm>
        </p:spPr>
        <p:txBody>
          <a:bodyPr>
            <a:normAutofit fontScale="90000"/>
          </a:bodyPr>
          <a:lstStyle/>
          <a:p>
            <a:r>
              <a:rPr lang="cs-CZ" sz="4000" spc="-100" dirty="0"/>
              <a:t>MLÁDEŽ A SPORT</a:t>
            </a:r>
            <a:br>
              <a:rPr lang="cs-CZ" spc="-100" dirty="0"/>
            </a:br>
            <a:endParaRPr lang="cs-CZ" spc="-100" dirty="0"/>
          </a:p>
        </p:txBody>
      </p:sp>
    </p:spTree>
    <p:extLst>
      <p:ext uri="{BB962C8B-B14F-4D97-AF65-F5344CB8AC3E}">
        <p14:creationId xmlns:p14="http://schemas.microsoft.com/office/powerpoint/2010/main" val="3210466715"/>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D911"/>
        </a:solidFill>
        <a:effectLst/>
      </p:bgPr>
    </p:bg>
    <p:spTree>
      <p:nvGrpSpPr>
        <p:cNvPr id="1" name="">
          <a:extLst>
            <a:ext uri="{FF2B5EF4-FFF2-40B4-BE49-F238E27FC236}">
              <a16:creationId xmlns:a16="http://schemas.microsoft.com/office/drawing/2014/main" id="{FF68DAAC-5810-48F9-1AF6-334D157B2E4F}"/>
            </a:ext>
          </a:extLst>
        </p:cNvPr>
        <p:cNvGrpSpPr/>
        <p:nvPr/>
      </p:nvGrpSpPr>
      <p:grpSpPr>
        <a:xfrm>
          <a:off x="0" y="0"/>
          <a:ext cx="0" cy="0"/>
          <a:chOff x="0" y="0"/>
          <a:chExt cx="0" cy="0"/>
        </a:xfrm>
      </p:grpSpPr>
      <p:sp>
        <p:nvSpPr>
          <p:cNvPr id="3" name="Zástupný obsah 2">
            <a:extLst>
              <a:ext uri="{FF2B5EF4-FFF2-40B4-BE49-F238E27FC236}">
                <a16:creationId xmlns:a16="http://schemas.microsoft.com/office/drawing/2014/main" id="{AE0D6824-E0AB-5ECC-3F58-3E802DB4BAEE}"/>
              </a:ext>
            </a:extLst>
          </p:cNvPr>
          <p:cNvSpPr>
            <a:spLocks noGrp="1"/>
          </p:cNvSpPr>
          <p:nvPr>
            <p:ph idx="1"/>
          </p:nvPr>
        </p:nvSpPr>
        <p:spPr>
          <a:xfrm>
            <a:off x="422026" y="1124744"/>
            <a:ext cx="11363574" cy="5328592"/>
          </a:xfrm>
        </p:spPr>
        <p:txBody>
          <a:bodyPr>
            <a:noAutofit/>
          </a:bodyPr>
          <a:lstStyle/>
          <a:p>
            <a:pPr marL="0" indent="0" defTabSz="539750">
              <a:lnSpc>
                <a:spcPct val="100000"/>
              </a:lnSpc>
              <a:spcBef>
                <a:spcPts val="0"/>
              </a:spcBef>
              <a:buNone/>
            </a:pPr>
            <a:r>
              <a:rPr lang="cs-CZ" sz="2000" b="1" dirty="0">
                <a:solidFill>
                  <a:schemeClr val="bg1">
                    <a:lumMod val="65000"/>
                  </a:schemeClr>
                </a:solidFill>
                <a:cs typeface="Arial" panose="020B0604020202020204" pitchFamily="34" charset="0"/>
              </a:rPr>
              <a:t>1.</a:t>
            </a:r>
            <a:r>
              <a:rPr lang="cs-CZ" sz="2000" dirty="0">
                <a:solidFill>
                  <a:schemeClr val="bg1">
                    <a:lumMod val="65000"/>
                  </a:schemeClr>
                </a:solidFill>
                <a:cs typeface="Arial" panose="020B0604020202020204" pitchFamily="34" charset="0"/>
              </a:rPr>
              <a:t> </a:t>
            </a:r>
            <a:r>
              <a:rPr lang="cs-CZ" sz="2000" b="1" dirty="0">
                <a:solidFill>
                  <a:schemeClr val="bg1">
                    <a:lumMod val="65000"/>
                  </a:schemeClr>
                </a:solidFill>
                <a:cs typeface="Arial" panose="020B0604020202020204" pitchFamily="34" charset="0"/>
              </a:rPr>
              <a:t>Úvodní slovo</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Tomáš Chmela, náměstek hejtmana Zlínského kraje</a:t>
            </a:r>
          </a:p>
          <a:p>
            <a:pPr marL="0" indent="0" defTabSz="447675">
              <a:lnSpc>
                <a:spcPct val="100000"/>
              </a:lnSpc>
              <a:spcBef>
                <a:spcPts val="600"/>
              </a:spcBef>
              <a:buNone/>
              <a:tabLst>
                <a:tab pos="357188" algn="l"/>
              </a:tabLst>
            </a:pPr>
            <a:r>
              <a:rPr lang="cs-CZ" sz="2000" b="1" dirty="0">
                <a:solidFill>
                  <a:schemeClr val="bg1">
                    <a:lumMod val="65000"/>
                  </a:schemeClr>
                </a:solidFill>
                <a:cs typeface="Arial" panose="020B0604020202020204" pitchFamily="34" charset="0"/>
              </a:rPr>
              <a:t>2. Dotační programy a možnosti Zlínského kraje pro rok 2026</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Jana Koldová, Zlínský kraj, Odbor strategického rozvoje kraje</a:t>
            </a:r>
          </a:p>
          <a:p>
            <a:pPr marL="0" indent="0" defTabSz="447675">
              <a:lnSpc>
                <a:spcPct val="100000"/>
              </a:lnSpc>
              <a:spcBef>
                <a:spcPts val="600"/>
              </a:spcBef>
              <a:buNone/>
              <a:tabLst>
                <a:tab pos="357188" algn="l"/>
              </a:tabLst>
            </a:pPr>
            <a:r>
              <a:rPr lang="cs-CZ" sz="2000" b="1" dirty="0">
                <a:cs typeface="Arial" panose="020B0604020202020204" pitchFamily="34" charset="0"/>
              </a:rPr>
              <a:t>3. Aktualizace krajských koncepcí v oblasti cestovního ruchu a cyklistiky</a:t>
            </a:r>
          </a:p>
          <a:p>
            <a:pPr marL="401638" indent="0" defTabSz="447675">
              <a:lnSpc>
                <a:spcPct val="100000"/>
              </a:lnSpc>
              <a:spcBef>
                <a:spcPts val="600"/>
              </a:spcBef>
              <a:spcAft>
                <a:spcPts val="1200"/>
              </a:spcAft>
              <a:buNone/>
              <a:tabLst>
                <a:tab pos="357188" algn="l"/>
              </a:tabLst>
            </a:pPr>
            <a:r>
              <a:rPr lang="cs-CZ" sz="2000" dirty="0">
                <a:solidFill>
                  <a:srgbClr val="002060"/>
                </a:solidFill>
                <a:cs typeface="Arial" panose="020B0604020202020204" pitchFamily="34" charset="0"/>
              </a:rPr>
              <a:t>	</a:t>
            </a:r>
            <a:r>
              <a:rPr lang="cs-CZ" sz="2000" dirty="0">
                <a:cs typeface="Arial" panose="020B0604020202020204" pitchFamily="34" charset="0"/>
              </a:rPr>
              <a:t>Jana Koldová, Zlínský kraj, Odbor strategického rozvoje kraje</a:t>
            </a:r>
          </a:p>
          <a:p>
            <a:pPr marL="0" indent="0" defTabSz="265113">
              <a:lnSpc>
                <a:spcPct val="100000"/>
              </a:lnSpc>
              <a:spcBef>
                <a:spcPts val="600"/>
              </a:spcBef>
              <a:buNone/>
            </a:pPr>
            <a:r>
              <a:rPr lang="cs-CZ" sz="2000" b="1" dirty="0">
                <a:solidFill>
                  <a:schemeClr val="bg1">
                    <a:lumMod val="65000"/>
                  </a:schemeClr>
                </a:solidFill>
                <a:cs typeface="Arial" panose="020B0604020202020204" pitchFamily="34" charset="0"/>
              </a:rPr>
              <a:t>4. Příprava Zlínského kraje na využití dotací EU v budoucím programovém období 2028+</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Milan Filip, Zlínský kraj, Odbor strategického rozvoje kraje</a:t>
            </a:r>
          </a:p>
          <a:p>
            <a:pPr marL="355600" indent="-355600" defTabSz="265113">
              <a:lnSpc>
                <a:spcPct val="100000"/>
              </a:lnSpc>
              <a:spcBef>
                <a:spcPts val="600"/>
              </a:spcBef>
              <a:buNone/>
            </a:pPr>
            <a:r>
              <a:rPr lang="cs-CZ" sz="2000" b="1" dirty="0">
                <a:solidFill>
                  <a:schemeClr val="bg1">
                    <a:lumMod val="65000"/>
                  </a:schemeClr>
                </a:solidFill>
                <a:cs typeface="Arial" panose="020B0604020202020204" pitchFamily="34" charset="0"/>
              </a:rPr>
              <a:t>5. Sběr projektových záměrů v obcích Zlínského kraje a sběr potřeb hospodářsky a sociálně ohrožených území (HSOÚ)</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David Mareček, Zlínský kraj, Odbor strategického rozvoje kraje</a:t>
            </a:r>
          </a:p>
          <a:p>
            <a:pPr marL="0" indent="0" defTabSz="265113">
              <a:lnSpc>
                <a:spcPct val="100000"/>
              </a:lnSpc>
              <a:spcBef>
                <a:spcPts val="600"/>
              </a:spcBef>
              <a:buNone/>
            </a:pPr>
            <a:r>
              <a:rPr lang="cs-CZ" sz="2000" b="1" dirty="0">
                <a:solidFill>
                  <a:schemeClr val="bg1">
                    <a:lumMod val="65000"/>
                  </a:schemeClr>
                </a:solidFill>
                <a:cs typeface="Arial" panose="020B0604020202020204" pitchFamily="34" charset="0"/>
              </a:rPr>
              <a:t>6. Energetika v kostce</a:t>
            </a:r>
          </a:p>
          <a:p>
            <a:pPr marL="401638" indent="0" defTabSz="447675">
              <a:lnSpc>
                <a:spcPct val="100000"/>
              </a:lnSpc>
              <a:spcBef>
                <a:spcPts val="600"/>
              </a:spcBef>
              <a:spcAft>
                <a:spcPts val="600"/>
              </a:spcAft>
              <a:buNone/>
              <a:tabLst>
                <a:tab pos="357188" algn="l"/>
              </a:tabLst>
            </a:pPr>
            <a:r>
              <a:rPr lang="cs-CZ" sz="1800" dirty="0">
                <a:solidFill>
                  <a:schemeClr val="bg1">
                    <a:lumMod val="65000"/>
                  </a:schemeClr>
                </a:solidFill>
                <a:cs typeface="Arial" panose="020B0604020202020204" pitchFamily="34" charset="0"/>
              </a:rPr>
              <a:t>Miroslava Knotková, Energetická agentura Zlínského kraje</a:t>
            </a:r>
          </a:p>
        </p:txBody>
      </p:sp>
      <p:sp>
        <p:nvSpPr>
          <p:cNvPr id="6" name="Nadpis 5">
            <a:extLst>
              <a:ext uri="{FF2B5EF4-FFF2-40B4-BE49-F238E27FC236}">
                <a16:creationId xmlns:a16="http://schemas.microsoft.com/office/drawing/2014/main" id="{39C90C65-B997-EAA0-02D2-EAD93D493916}"/>
              </a:ext>
            </a:extLst>
          </p:cNvPr>
          <p:cNvSpPr>
            <a:spLocks noGrp="1"/>
          </p:cNvSpPr>
          <p:nvPr>
            <p:ph type="title"/>
          </p:nvPr>
        </p:nvSpPr>
        <p:spPr/>
        <p:txBody>
          <a:bodyPr/>
          <a:lstStyle/>
          <a:p>
            <a:r>
              <a:rPr lang="cs-CZ" dirty="0"/>
              <a:t>Program seminářů</a:t>
            </a:r>
          </a:p>
        </p:txBody>
      </p:sp>
    </p:spTree>
    <p:extLst>
      <p:ext uri="{BB962C8B-B14F-4D97-AF65-F5344CB8AC3E}">
        <p14:creationId xmlns:p14="http://schemas.microsoft.com/office/powerpoint/2010/main" val="191417391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D82A9-7BEC-3CF4-2EB5-27AF935205F6}"/>
            </a:ext>
          </a:extLst>
        </p:cNvPr>
        <p:cNvGrpSpPr/>
        <p:nvPr/>
      </p:nvGrpSpPr>
      <p:grpSpPr>
        <a:xfrm>
          <a:off x="0" y="0"/>
          <a:ext cx="0" cy="0"/>
          <a:chOff x="0" y="0"/>
          <a:chExt cx="0" cy="0"/>
        </a:xfrm>
      </p:grpSpPr>
      <p:sp>
        <p:nvSpPr>
          <p:cNvPr id="6" name="TextovéPole 5">
            <a:extLst>
              <a:ext uri="{FF2B5EF4-FFF2-40B4-BE49-F238E27FC236}">
                <a16:creationId xmlns:a16="http://schemas.microsoft.com/office/drawing/2014/main" id="{D2946DC6-1469-E377-7D89-21C55532FB06}"/>
              </a:ext>
            </a:extLst>
          </p:cNvPr>
          <p:cNvSpPr txBox="1"/>
          <p:nvPr/>
        </p:nvSpPr>
        <p:spPr>
          <a:xfrm>
            <a:off x="451560" y="332656"/>
            <a:ext cx="11117048" cy="5184576"/>
          </a:xfrm>
          <a:prstGeom prst="rect">
            <a:avLst/>
          </a:prstGeom>
        </p:spPr>
        <p:txBody>
          <a:bodyPr vert="horz" lIns="91440" tIns="45720" rIns="91440" bIns="45720" rtlCol="0" anchor="t">
            <a:normAutofit/>
          </a:bodyPr>
          <a:lstStyle>
            <a:lvl1pPr>
              <a:lnSpc>
                <a:spcPct val="70000"/>
              </a:lnSpc>
              <a:spcBef>
                <a:spcPct val="0"/>
              </a:spcBef>
              <a:buNone/>
              <a:defRPr sz="8800" b="1" i="0" spc="50" baseline="0">
                <a:latin typeface="+mj-lt"/>
                <a:ea typeface="+mj-ea"/>
                <a:cs typeface="+mj-cs"/>
              </a:defRPr>
            </a:lvl1pPr>
          </a:lstStyle>
          <a:p>
            <a:pPr>
              <a:lnSpc>
                <a:spcPct val="80000"/>
              </a:lnSpc>
              <a:spcBef>
                <a:spcPts val="0"/>
              </a:spcBef>
              <a:spcAft>
                <a:spcPts val="800"/>
              </a:spcAft>
            </a:pPr>
            <a:r>
              <a:rPr lang="cs-CZ" sz="7500" cap="all" spc="200" dirty="0"/>
              <a:t>Aktualizace</a:t>
            </a:r>
          </a:p>
          <a:p>
            <a:pPr>
              <a:lnSpc>
                <a:spcPct val="80000"/>
              </a:lnSpc>
              <a:spcBef>
                <a:spcPts val="0"/>
              </a:spcBef>
              <a:spcAft>
                <a:spcPts val="800"/>
              </a:spcAft>
            </a:pPr>
            <a:r>
              <a:rPr lang="cs-CZ" sz="7500" cap="all" spc="200" dirty="0"/>
              <a:t>Koncepce rozvoje cestovního ruchu Zlínského kraje na období 2020-2030</a:t>
            </a:r>
          </a:p>
        </p:txBody>
      </p:sp>
    </p:spTree>
    <p:extLst>
      <p:ext uri="{BB962C8B-B14F-4D97-AF65-F5344CB8AC3E}">
        <p14:creationId xmlns:p14="http://schemas.microsoft.com/office/powerpoint/2010/main" val="2480141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anim calcmode="lin" valueType="num">
                                      <p:cBhvr>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FDA49-376C-F40A-C19A-74884C9F6705}"/>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CEFDE124-EE44-16A0-9106-A70B921763B0}"/>
              </a:ext>
            </a:extLst>
          </p:cNvPr>
          <p:cNvSpPr>
            <a:spLocks noGrp="1"/>
          </p:cNvSpPr>
          <p:nvPr>
            <p:ph idx="1"/>
          </p:nvPr>
        </p:nvSpPr>
        <p:spPr>
          <a:xfrm>
            <a:off x="0" y="1412776"/>
            <a:ext cx="12192000" cy="5445224"/>
          </a:xfrm>
        </p:spPr>
        <p:txBody>
          <a:bodyPr lIns="432000" tIns="108000">
            <a:noAutofit/>
          </a:body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kumimoji="0" lang="cs-CZ" sz="22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Koncepce je zaměřena na </a:t>
            </a:r>
            <a:r>
              <a:rPr kumimoji="0" lang="cs-CZ"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efektivní využívání potenciálu cestovního ruchu, vytváření podmínek pro rozvoj destinačního managementu a marketingu</a:t>
            </a:r>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endParaRPr lang="cs-CZ" sz="2200" dirty="0"/>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cs-CZ" sz="2200" dirty="0"/>
              <a:t>Aktualizace Koncepce je směřuje ke </a:t>
            </a:r>
            <a:r>
              <a:rPr lang="cs-CZ" sz="2200" b="1" dirty="0"/>
              <a:t>komplexní modernizaci systému destinačního managementu, úpravě organizace a řízení cestovního ruchu ve Zlínském kraji a k maximalizaci přínosů systému destinačního managementu</a:t>
            </a:r>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endParaRPr lang="cs-CZ" sz="2200" dirty="0"/>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cs-CZ" sz="2200" dirty="0"/>
              <a:t>Časový harmonogram:</a:t>
            </a:r>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cs-CZ" sz="2200" b="1" dirty="0"/>
              <a:t>10.11.2025 15:00 hod. pracovní workshop</a:t>
            </a:r>
            <a:r>
              <a:rPr lang="cs-CZ" sz="2200" dirty="0"/>
              <a:t>, jehož cílem je otevřená diskuse o směrech, vizích a prioritách rozvoje cestovního ruchu v našem kraji</a:t>
            </a:r>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cs-CZ" sz="2200" b="1"/>
              <a:t>16.12.2025 </a:t>
            </a:r>
            <a:r>
              <a:rPr lang="cs-CZ" sz="2200" b="1" dirty="0"/>
              <a:t>15:00 hod. pracovní workshop </a:t>
            </a:r>
            <a:r>
              <a:rPr lang="cs-CZ" sz="2200" dirty="0"/>
              <a:t>k návrhové části aktualizace Koncepce</a:t>
            </a:r>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cs-CZ" sz="2200" dirty="0"/>
              <a:t>Únor 2026 předpoklad schválení aktualizace Koncepce ZZK</a:t>
            </a:r>
          </a:p>
        </p:txBody>
      </p:sp>
      <p:sp>
        <p:nvSpPr>
          <p:cNvPr id="3" name="Nadpis 3">
            <a:extLst>
              <a:ext uri="{FF2B5EF4-FFF2-40B4-BE49-F238E27FC236}">
                <a16:creationId xmlns:a16="http://schemas.microsoft.com/office/drawing/2014/main" id="{8AF140F6-5338-2504-D113-4D18B6466E2A}"/>
              </a:ext>
            </a:extLst>
          </p:cNvPr>
          <p:cNvSpPr txBox="1">
            <a:spLocks/>
          </p:cNvSpPr>
          <p:nvPr/>
        </p:nvSpPr>
        <p:spPr>
          <a:xfrm>
            <a:off x="0" y="0"/>
            <a:ext cx="12192000" cy="1298713"/>
          </a:xfrm>
          <a:prstGeom prst="rect">
            <a:avLst/>
          </a:prstGeom>
        </p:spPr>
        <p:txBody>
          <a:bodyPr vert="horz" lIns="432000" tIns="45720" rIns="91440" bIns="4572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Arial Black" panose="020B0A04020102020204" pitchFamily="34" charset="0"/>
                <a:ea typeface="+mj-ea"/>
                <a:cs typeface="+mj-cs"/>
              </a:defRPr>
            </a:lvl1pPr>
          </a:lstStyle>
          <a:p>
            <a:r>
              <a:rPr lang="pl-PL" sz="3600" cap="all" spc="-100" dirty="0"/>
              <a:t>Koncepce rozvoje cestovního ruchu Zlínského kraje na období 2020-2030</a:t>
            </a:r>
            <a:endParaRPr lang="cs-CZ" sz="3600" spc="-100" dirty="0"/>
          </a:p>
        </p:txBody>
      </p:sp>
    </p:spTree>
    <p:extLst>
      <p:ext uri="{BB962C8B-B14F-4D97-AF65-F5344CB8AC3E}">
        <p14:creationId xmlns:p14="http://schemas.microsoft.com/office/powerpoint/2010/main" val="310734172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239FC-7141-10CB-5D26-72ECD14BCE6E}"/>
            </a:ext>
          </a:extLst>
        </p:cNvPr>
        <p:cNvGrpSpPr/>
        <p:nvPr/>
      </p:nvGrpSpPr>
      <p:grpSpPr>
        <a:xfrm>
          <a:off x="0" y="0"/>
          <a:ext cx="0" cy="0"/>
          <a:chOff x="0" y="0"/>
          <a:chExt cx="0" cy="0"/>
        </a:xfrm>
      </p:grpSpPr>
      <p:sp>
        <p:nvSpPr>
          <p:cNvPr id="6" name="TextovéPole 5">
            <a:extLst>
              <a:ext uri="{FF2B5EF4-FFF2-40B4-BE49-F238E27FC236}">
                <a16:creationId xmlns:a16="http://schemas.microsoft.com/office/drawing/2014/main" id="{E5CC7841-9297-F129-208D-F2A986B148F5}"/>
              </a:ext>
            </a:extLst>
          </p:cNvPr>
          <p:cNvSpPr txBox="1"/>
          <p:nvPr/>
        </p:nvSpPr>
        <p:spPr>
          <a:xfrm>
            <a:off x="451560" y="332656"/>
            <a:ext cx="11117048" cy="5184576"/>
          </a:xfrm>
          <a:prstGeom prst="rect">
            <a:avLst/>
          </a:prstGeom>
        </p:spPr>
        <p:txBody>
          <a:bodyPr vert="horz" lIns="91440" tIns="45720" rIns="91440" bIns="45720" rtlCol="0" anchor="t">
            <a:normAutofit/>
          </a:bodyPr>
          <a:lstStyle>
            <a:lvl1pPr>
              <a:lnSpc>
                <a:spcPct val="70000"/>
              </a:lnSpc>
              <a:spcBef>
                <a:spcPct val="0"/>
              </a:spcBef>
              <a:buNone/>
              <a:defRPr sz="8800" b="1" i="0" spc="50" baseline="0">
                <a:latin typeface="+mj-lt"/>
                <a:ea typeface="+mj-ea"/>
                <a:cs typeface="+mj-cs"/>
              </a:defRPr>
            </a:lvl1pPr>
          </a:lstStyle>
          <a:p>
            <a:pPr>
              <a:lnSpc>
                <a:spcPct val="85000"/>
              </a:lnSpc>
              <a:spcBef>
                <a:spcPts val="0"/>
              </a:spcBef>
            </a:pPr>
            <a:r>
              <a:rPr lang="cs-CZ" sz="7500" cap="all" spc="200" dirty="0"/>
              <a:t>Aktualizace</a:t>
            </a:r>
          </a:p>
          <a:p>
            <a:pPr>
              <a:lnSpc>
                <a:spcPct val="85000"/>
              </a:lnSpc>
              <a:spcBef>
                <a:spcPts val="0"/>
              </a:spcBef>
            </a:pPr>
            <a:r>
              <a:rPr lang="cs-CZ" sz="7500" cap="all" spc="200" dirty="0"/>
              <a:t>KONCEPCE ROZVOJE </a:t>
            </a:r>
            <a:r>
              <a:rPr lang="cs-CZ" sz="7500" cap="all" spc="180" dirty="0"/>
              <a:t>CYKLISTIKY NA ÚZEMÍ </a:t>
            </a:r>
            <a:r>
              <a:rPr lang="cs-CZ" sz="7500" cap="all" spc="200" dirty="0"/>
              <a:t>ZLÍNSKÉHO KRAJE</a:t>
            </a:r>
          </a:p>
        </p:txBody>
      </p:sp>
    </p:spTree>
    <p:extLst>
      <p:ext uri="{BB962C8B-B14F-4D97-AF65-F5344CB8AC3E}">
        <p14:creationId xmlns:p14="http://schemas.microsoft.com/office/powerpoint/2010/main" val="265635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anim calcmode="lin" valueType="num">
                                      <p:cBhvr>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DA8E6-3E24-14C1-16F4-EC85726F4715}"/>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FD44FE07-2436-40E3-9345-ED463022D1DE}"/>
              </a:ext>
            </a:extLst>
          </p:cNvPr>
          <p:cNvSpPr>
            <a:spLocks noGrp="1"/>
          </p:cNvSpPr>
          <p:nvPr>
            <p:ph idx="1"/>
          </p:nvPr>
        </p:nvSpPr>
        <p:spPr>
          <a:xfrm>
            <a:off x="0" y="1556792"/>
            <a:ext cx="12192000" cy="5301208"/>
          </a:xfrm>
        </p:spPr>
        <p:txBody>
          <a:bodyPr lIns="432000" tIns="108000">
            <a:noAutofit/>
          </a:body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kumimoji="0" lang="cs-CZ" sz="220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Koncepce </a:t>
            </a:r>
            <a:r>
              <a:rPr lang="cs-CZ" sz="2200" dirty="0">
                <a:solidFill>
                  <a:prstClr val="black"/>
                </a:solidFill>
              </a:rPr>
              <a:t>definuje síť 4 dálkových a 12 regionálně významných cyklistických tras, které jsou vedeny v koridorech</a:t>
            </a:r>
            <a:endParaRPr lang="cs-CZ" sz="2200" dirty="0"/>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cs-CZ" sz="2200" dirty="0"/>
              <a:t>Aktualizace Koncepce je zaměřena na: </a:t>
            </a:r>
          </a:p>
          <a:p>
            <a:pPr>
              <a:lnSpc>
                <a:spcPct val="100000"/>
              </a:lnSpc>
              <a:defRPr/>
            </a:pPr>
            <a:r>
              <a:rPr lang="cs-CZ" sz="2200" b="1" dirty="0"/>
              <a:t>změny stávajícího trasování dohodou v území obcí na stávající a nové trase, </a:t>
            </a:r>
          </a:p>
          <a:p>
            <a:pPr>
              <a:lnSpc>
                <a:spcPct val="100000"/>
              </a:lnSpc>
              <a:defRPr/>
            </a:pPr>
            <a:r>
              <a:rPr lang="cs-CZ" sz="2200" b="1" dirty="0"/>
              <a:t>doplnění napojení sítě výhradně na sousední kraje a na Slovensko</a:t>
            </a:r>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endParaRPr lang="cs-CZ" sz="2200" dirty="0"/>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cs-CZ" sz="2200" dirty="0"/>
              <a:t>Časový harmonogram:</a:t>
            </a:r>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cs-CZ" sz="2200" b="1" dirty="0"/>
              <a:t>7.11.2025 sběr podnětů na změny z území prostřednictvím </a:t>
            </a:r>
            <a:r>
              <a:rPr lang="cs-CZ" sz="2200" b="1" dirty="0" err="1"/>
              <a:t>cyklokoordinátorů</a:t>
            </a:r>
            <a:r>
              <a:rPr lang="cs-CZ" sz="2200" b="1" dirty="0"/>
              <a:t> na ORP</a:t>
            </a:r>
          </a:p>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cs-CZ" sz="2200" b="1" dirty="0"/>
              <a:t>8.12.2025 schválení aktualizace Koncepce Zastupitelstvem Zlínského kraje</a:t>
            </a:r>
            <a:endParaRPr lang="cs-CZ" sz="2200" dirty="0"/>
          </a:p>
        </p:txBody>
      </p:sp>
      <p:sp>
        <p:nvSpPr>
          <p:cNvPr id="7" name="Nadpis 3">
            <a:extLst>
              <a:ext uri="{FF2B5EF4-FFF2-40B4-BE49-F238E27FC236}">
                <a16:creationId xmlns:a16="http://schemas.microsoft.com/office/drawing/2014/main" id="{65A24E37-6650-F2DF-8621-026510F2754B}"/>
              </a:ext>
            </a:extLst>
          </p:cNvPr>
          <p:cNvSpPr txBox="1">
            <a:spLocks/>
          </p:cNvSpPr>
          <p:nvPr/>
        </p:nvSpPr>
        <p:spPr>
          <a:xfrm>
            <a:off x="0" y="0"/>
            <a:ext cx="12192000" cy="1298713"/>
          </a:xfrm>
          <a:prstGeom prst="rect">
            <a:avLst/>
          </a:prstGeom>
        </p:spPr>
        <p:txBody>
          <a:bodyPr vert="horz" lIns="432000" tIns="45720" rIns="91440" bIns="4572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Arial Black" panose="020B0A04020102020204" pitchFamily="34" charset="0"/>
                <a:ea typeface="+mj-ea"/>
                <a:cs typeface="+mj-cs"/>
              </a:defRPr>
            </a:lvl1pPr>
          </a:lstStyle>
          <a:p>
            <a:r>
              <a:rPr lang="pl-PL" sz="3600" cap="all" spc="-100" dirty="0"/>
              <a:t>KONCEPCE ROZVOJE CYKLISTIKY NA ÚZEMÍ ZLÍNSKÉHO KRAJE</a:t>
            </a:r>
            <a:endParaRPr lang="cs-CZ" sz="3600" spc="-100" dirty="0"/>
          </a:p>
        </p:txBody>
      </p:sp>
    </p:spTree>
    <p:extLst>
      <p:ext uri="{BB962C8B-B14F-4D97-AF65-F5344CB8AC3E}">
        <p14:creationId xmlns:p14="http://schemas.microsoft.com/office/powerpoint/2010/main" val="207561850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D911"/>
        </a:solidFill>
        <a:effectLst/>
      </p:bgPr>
    </p:bg>
    <p:spTree>
      <p:nvGrpSpPr>
        <p:cNvPr id="1" name="">
          <a:extLst>
            <a:ext uri="{FF2B5EF4-FFF2-40B4-BE49-F238E27FC236}">
              <a16:creationId xmlns:a16="http://schemas.microsoft.com/office/drawing/2014/main" id="{360C19F6-9F98-73D8-8FE7-ECD4842175E6}"/>
            </a:ext>
          </a:extLst>
        </p:cNvPr>
        <p:cNvGrpSpPr/>
        <p:nvPr/>
      </p:nvGrpSpPr>
      <p:grpSpPr>
        <a:xfrm>
          <a:off x="0" y="0"/>
          <a:ext cx="0" cy="0"/>
          <a:chOff x="0" y="0"/>
          <a:chExt cx="0" cy="0"/>
        </a:xfrm>
      </p:grpSpPr>
      <p:sp>
        <p:nvSpPr>
          <p:cNvPr id="15" name="Nadpis 4">
            <a:extLst>
              <a:ext uri="{FF2B5EF4-FFF2-40B4-BE49-F238E27FC236}">
                <a16:creationId xmlns:a16="http://schemas.microsoft.com/office/drawing/2014/main" id="{87F0DD70-2570-C4E5-6C89-34ADFA45A3EB}"/>
              </a:ext>
            </a:extLst>
          </p:cNvPr>
          <p:cNvSpPr txBox="1">
            <a:spLocks/>
          </p:cNvSpPr>
          <p:nvPr/>
        </p:nvSpPr>
        <p:spPr>
          <a:xfrm>
            <a:off x="2736000" y="432000"/>
            <a:ext cx="9073008" cy="3022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i="0" kern="1200">
                <a:solidFill>
                  <a:schemeClr val="tx1"/>
                </a:solidFill>
                <a:latin typeface="Arial Black" panose="020B0A04020102020204" pitchFamily="34" charset="0"/>
                <a:ea typeface="+mj-ea"/>
                <a:cs typeface="+mj-cs"/>
              </a:defRPr>
            </a:lvl1pPr>
          </a:lstStyle>
          <a:p>
            <a:br>
              <a:rPr lang="cs-CZ"/>
            </a:br>
            <a:r>
              <a:rPr lang="cs-CZ" sz="6400"/>
              <a:t>Děkuji </a:t>
            </a:r>
            <a:br>
              <a:rPr lang="cs-CZ" sz="6400"/>
            </a:br>
            <a:r>
              <a:rPr lang="cs-CZ" sz="6400"/>
              <a:t>za pozornost</a:t>
            </a:r>
            <a:endParaRPr lang="cs-CZ" sz="6400" dirty="0"/>
          </a:p>
        </p:txBody>
      </p:sp>
      <p:sp>
        <p:nvSpPr>
          <p:cNvPr id="16" name="Podnadpis 5">
            <a:extLst>
              <a:ext uri="{FF2B5EF4-FFF2-40B4-BE49-F238E27FC236}">
                <a16:creationId xmlns:a16="http://schemas.microsoft.com/office/drawing/2014/main" id="{732B9284-20A7-0C4E-34DB-99A3C667FEC8}"/>
              </a:ext>
            </a:extLst>
          </p:cNvPr>
          <p:cNvSpPr txBox="1">
            <a:spLocks/>
          </p:cNvSpPr>
          <p:nvPr/>
        </p:nvSpPr>
        <p:spPr>
          <a:xfrm>
            <a:off x="495300" y="4824000"/>
            <a:ext cx="9144000" cy="1655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cs-CZ" sz="2600" b="1" dirty="0"/>
              <a:t>Jana Koldová</a:t>
            </a:r>
          </a:p>
          <a:p>
            <a:pPr marL="0" indent="0">
              <a:lnSpc>
                <a:spcPct val="80000"/>
              </a:lnSpc>
              <a:spcAft>
                <a:spcPts val="1200"/>
              </a:spcAft>
              <a:buNone/>
            </a:pPr>
            <a:r>
              <a:rPr lang="cs-CZ" sz="2600" i="1" dirty="0"/>
              <a:t>Odbor strategického rozvoje kraje</a:t>
            </a:r>
          </a:p>
          <a:p>
            <a:pPr marL="0" indent="0">
              <a:lnSpc>
                <a:spcPct val="70000"/>
              </a:lnSpc>
              <a:buNone/>
              <a:tabLst>
                <a:tab pos="1168400" algn="l"/>
              </a:tabLst>
            </a:pPr>
            <a:r>
              <a:rPr lang="cs-CZ" sz="2500" dirty="0"/>
              <a:t>Telefon:	</a:t>
            </a:r>
            <a:r>
              <a:rPr lang="cs-CZ" sz="2400" dirty="0"/>
              <a:t> 577 043 412</a:t>
            </a:r>
            <a:r>
              <a:rPr lang="cs-CZ" sz="2500" dirty="0"/>
              <a:t>  </a:t>
            </a:r>
          </a:p>
          <a:p>
            <a:pPr marL="0" indent="0">
              <a:lnSpc>
                <a:spcPct val="70000"/>
              </a:lnSpc>
              <a:buNone/>
              <a:tabLst>
                <a:tab pos="1168400" algn="l"/>
              </a:tabLst>
            </a:pPr>
            <a:r>
              <a:rPr lang="cs-CZ" sz="2500" dirty="0"/>
              <a:t>E-mail:	jana.koldova@zlinskykraj.cz</a:t>
            </a:r>
          </a:p>
        </p:txBody>
      </p:sp>
      <p:pic>
        <p:nvPicPr>
          <p:cNvPr id="17" name="Obrázek 16" descr="Obsah obrázku černá, tma, kuchyňské potřeby&#10;&#10;Obsah vygenerovaný umělou inteligencí může být nesprávný.">
            <a:extLst>
              <a:ext uri="{FF2B5EF4-FFF2-40B4-BE49-F238E27FC236}">
                <a16:creationId xmlns:a16="http://schemas.microsoft.com/office/drawing/2014/main" id="{EC5BD7D8-9A1A-E080-5E84-814E41552A96}"/>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226000" y="5155200"/>
            <a:ext cx="3996000" cy="1591200"/>
          </a:xfrm>
          <a:prstGeom prst="rect">
            <a:avLst/>
          </a:prstGeom>
        </p:spPr>
      </p:pic>
      <p:pic>
        <p:nvPicPr>
          <p:cNvPr id="18" name="Obrázek 17">
            <a:extLst>
              <a:ext uri="{FF2B5EF4-FFF2-40B4-BE49-F238E27FC236}">
                <a16:creationId xmlns:a16="http://schemas.microsoft.com/office/drawing/2014/main" id="{8C410EAE-3801-2761-A067-F2183DCADBF8}"/>
              </a:ext>
            </a:extLst>
          </p:cNvPr>
          <p:cNvPicPr>
            <a:picLocks noChangeAspect="1"/>
          </p:cNvPicPr>
          <p:nvPr/>
        </p:nvPicPr>
        <p:blipFill>
          <a:blip r:embed="rId3"/>
          <a:srcRect b="2051"/>
          <a:stretch/>
        </p:blipFill>
        <p:spPr>
          <a:xfrm>
            <a:off x="9824400" y="5518800"/>
            <a:ext cx="885600" cy="864000"/>
          </a:xfrm>
          <a:prstGeom prst="rect">
            <a:avLst/>
          </a:prstGeom>
        </p:spPr>
      </p:pic>
    </p:spTree>
    <p:extLst>
      <p:ext uri="{BB962C8B-B14F-4D97-AF65-F5344CB8AC3E}">
        <p14:creationId xmlns:p14="http://schemas.microsoft.com/office/powerpoint/2010/main" val="380914260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200"/>
                                  </p:stCondLst>
                                  <p:childTnLst>
                                    <p:animScale>
                                      <p:cBhvr>
                                        <p:cTn id="6" dur="2000" fill="hold"/>
                                        <p:tgtEl>
                                          <p:spTgt spid="15"/>
                                        </p:tgtEl>
                                      </p:cBhvr>
                                      <p:by x="150000" y="150000"/>
                                    </p:animScale>
                                  </p:childTnLst>
                                </p:cTn>
                              </p:par>
                              <p:par>
                                <p:cTn id="7" presetID="10" presetClass="entr" presetSubtype="0" fill="hold" grpId="0" nodeType="withEffect">
                                  <p:stCondLst>
                                    <p:cond delay="200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000"/>
                                        <p:tgtEl>
                                          <p:spTgt spid="16"/>
                                        </p:tgtEl>
                                      </p:cBhvr>
                                    </p:animEffect>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3000"/>
                                        <p:tgtEl>
                                          <p:spTgt spid="17"/>
                                        </p:tgtEl>
                                      </p:cBhvr>
                                    </p:animEffect>
                                  </p:childTnLst>
                                </p:cTn>
                              </p:par>
                            </p:childTnLst>
                          </p:cTn>
                        </p:par>
                        <p:par>
                          <p:cTn id="14" fill="hold">
                            <p:stCondLst>
                              <p:cond delay="6000"/>
                            </p:stCondLst>
                            <p:childTnLst>
                              <p:par>
                                <p:cTn id="15" presetID="10" presetClass="entr" presetSubtype="0" fill="hold" nodeType="after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0"/>
                                        <p:tgtEl>
                                          <p:spTgt spid="18"/>
                                        </p:tgtEl>
                                      </p:cBhvr>
                                    </p:animEffect>
                                  </p:childTnLst>
                                </p:cTn>
                              </p:par>
                              <p:par>
                                <p:cTn id="18" presetID="6" presetClass="emph" presetSubtype="0" repeatCount="10000" autoRev="1" fill="hold" nodeType="withEffect">
                                  <p:stCondLst>
                                    <p:cond delay="5500"/>
                                  </p:stCondLst>
                                  <p:childTnLst>
                                    <p:animScale>
                                      <p:cBhvr>
                                        <p:cTn id="19" dur="1000" fill="hold"/>
                                        <p:tgtEl>
                                          <p:spTgt spid="1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E9F03A2-F4C6-C54A-A5C4-2CF1BB5DB16E}"/>
              </a:ext>
            </a:extLst>
          </p:cNvPr>
          <p:cNvSpPr>
            <a:spLocks noGrp="1"/>
          </p:cNvSpPr>
          <p:nvPr>
            <p:ph idx="1"/>
          </p:nvPr>
        </p:nvSpPr>
        <p:spPr>
          <a:xfrm>
            <a:off x="422026" y="1679353"/>
            <a:ext cx="11264900" cy="4600272"/>
          </a:xfrm>
        </p:spPr>
        <p:txBody>
          <a:bodyPr>
            <a:normAutofit fontScale="62500" lnSpcReduction="20000"/>
          </a:bodyPr>
          <a:lstStyle/>
          <a:p>
            <a:pPr marL="0" indent="0">
              <a:lnSpc>
                <a:spcPct val="120000"/>
              </a:lnSpc>
              <a:buNone/>
            </a:pPr>
            <a:r>
              <a:rPr lang="cs-CZ" b="1" dirty="0">
                <a:solidFill>
                  <a:schemeClr val="bg1"/>
                </a:solidFill>
                <a:highlight>
                  <a:srgbClr val="000000"/>
                </a:highlight>
              </a:rPr>
              <a:t>Veškeré informace k programové podpoře Zlínského kraje zveřejněny na webu  </a:t>
            </a:r>
          </a:p>
          <a:p>
            <a:r>
              <a:rPr lang="cs-CZ" dirty="0">
                <a:solidFill>
                  <a:schemeClr val="bg1"/>
                </a:solidFill>
                <a:highlight>
                  <a:srgbClr val="FFD900"/>
                </a:highlight>
                <a:hlinkClick r:id="rId2"/>
              </a:rPr>
              <a:t>https://zlinskykraj.cz/dotace-zlinskeho-kraje</a:t>
            </a:r>
            <a:endParaRPr lang="cs-CZ" dirty="0">
              <a:solidFill>
                <a:schemeClr val="bg1"/>
              </a:solidFill>
              <a:highlight>
                <a:srgbClr val="FFD900"/>
              </a:highlight>
            </a:endParaRPr>
          </a:p>
          <a:p>
            <a:endParaRPr lang="cs-CZ" dirty="0">
              <a:solidFill>
                <a:schemeClr val="bg1"/>
              </a:solidFill>
              <a:highlight>
                <a:srgbClr val="FFD900"/>
              </a:highlight>
            </a:endParaRPr>
          </a:p>
          <a:p>
            <a:pPr>
              <a:lnSpc>
                <a:spcPct val="110000"/>
              </a:lnSpc>
            </a:pPr>
            <a:r>
              <a:rPr lang="cs-CZ" dirty="0"/>
              <a:t>Programová podpora poskytována na realizaci projektů, akcí nebo aktivit, </a:t>
            </a:r>
            <a:r>
              <a:rPr lang="cs-CZ" b="1" dirty="0"/>
              <a:t>které směřují k dosažení cílů Strategie rozvoje Zlínského kraje a sektorových koncepcí</a:t>
            </a:r>
          </a:p>
          <a:p>
            <a:pPr>
              <a:lnSpc>
                <a:spcPct val="110000"/>
              </a:lnSpc>
            </a:pPr>
            <a:r>
              <a:rPr lang="cs-CZ" b="1" dirty="0"/>
              <a:t>Podpora maximálně 70 % </a:t>
            </a:r>
            <a:r>
              <a:rPr lang="cs-CZ" dirty="0"/>
              <a:t>celkových způsobilých výdajů projektů, akcí či aktivit, </a:t>
            </a:r>
            <a:r>
              <a:rPr lang="cs-CZ" b="1" dirty="0"/>
              <a:t>u obcí nad 5 000 obyvatel 50 %</a:t>
            </a:r>
          </a:p>
          <a:p>
            <a:pPr>
              <a:lnSpc>
                <a:spcPct val="110000"/>
              </a:lnSpc>
            </a:pPr>
            <a:r>
              <a:rPr lang="cs-CZ" b="1" dirty="0"/>
              <a:t>Příjemce podpory se zavazuje realizací podpořeného projektu naplnit </a:t>
            </a:r>
            <a:r>
              <a:rPr lang="cs-CZ" dirty="0"/>
              <a:t>závazné monitorovací indikátory - </a:t>
            </a:r>
            <a:r>
              <a:rPr lang="cs-CZ" b="1" dirty="0"/>
              <a:t>výstupy projektu</a:t>
            </a:r>
            <a:r>
              <a:rPr lang="cs-CZ" dirty="0"/>
              <a:t>, akcí či aktivit</a:t>
            </a:r>
          </a:p>
          <a:p>
            <a:pPr>
              <a:lnSpc>
                <a:spcPct val="110000"/>
              </a:lnSpc>
            </a:pPr>
            <a:r>
              <a:rPr lang="cs-CZ" b="1" dirty="0"/>
              <a:t>Poskytování individuální podpory </a:t>
            </a:r>
            <a:r>
              <a:rPr lang="cs-CZ" dirty="0"/>
              <a:t>pouze ve výjimečných případech na mimořádně významné projekty, akce nebo aktivity nadregionálního či regionálního významu; je-li vyhlášený Program, nemůže být v rámci podmínek vyhlášeného Programu poskytnuta individuální dotace</a:t>
            </a:r>
          </a:p>
          <a:p>
            <a:pPr>
              <a:lnSpc>
                <a:spcPct val="110000"/>
              </a:lnSpc>
            </a:pPr>
            <a:r>
              <a:rPr lang="cs-CZ" b="1" dirty="0"/>
              <a:t>Podporované aktivity Programů se nemohou překrývat</a:t>
            </a:r>
          </a:p>
          <a:p>
            <a:pPr>
              <a:lnSpc>
                <a:spcPct val="110000"/>
              </a:lnSpc>
            </a:pPr>
            <a:r>
              <a:rPr lang="cs-CZ" b="1" dirty="0"/>
              <a:t>Na realizaci jednoho projektu, akce či aktivity je možno získat maximálně jednu dotaci</a:t>
            </a:r>
          </a:p>
        </p:txBody>
      </p:sp>
      <p:sp>
        <p:nvSpPr>
          <p:cNvPr id="3" name="Nadpis 3">
            <a:extLst>
              <a:ext uri="{FF2B5EF4-FFF2-40B4-BE49-F238E27FC236}">
                <a16:creationId xmlns:a16="http://schemas.microsoft.com/office/drawing/2014/main" id="{3E3F3E33-2529-7BC8-B326-59D25554CFE4}"/>
              </a:ext>
            </a:extLst>
          </p:cNvPr>
          <p:cNvSpPr txBox="1">
            <a:spLocks/>
          </p:cNvSpPr>
          <p:nvPr/>
        </p:nvSpPr>
        <p:spPr>
          <a:xfrm>
            <a:off x="0" y="0"/>
            <a:ext cx="12192000" cy="1298713"/>
          </a:xfrm>
          <a:prstGeom prst="rect">
            <a:avLst/>
          </a:prstGeom>
        </p:spPr>
        <p:txBody>
          <a:bodyPr vert="horz" lIns="432000" tIns="45720" rIns="91440" bIns="4572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Arial Black" panose="020B0A04020102020204" pitchFamily="34" charset="0"/>
                <a:ea typeface="+mj-ea"/>
                <a:cs typeface="+mj-cs"/>
              </a:defRPr>
            </a:lvl1pPr>
          </a:lstStyle>
          <a:p>
            <a:r>
              <a:rPr lang="cs-CZ" sz="3600" dirty="0"/>
              <a:t>1. Základní principy poskytování podpory</a:t>
            </a:r>
            <a:endParaRPr lang="cs-CZ" sz="3600" spc="-100" dirty="0"/>
          </a:p>
        </p:txBody>
      </p:sp>
    </p:spTree>
    <p:extLst>
      <p:ext uri="{BB962C8B-B14F-4D97-AF65-F5344CB8AC3E}">
        <p14:creationId xmlns:p14="http://schemas.microsoft.com/office/powerpoint/2010/main" val="419352515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D911"/>
        </a:solidFill>
        <a:effectLst/>
      </p:bgPr>
    </p:bg>
    <p:spTree>
      <p:nvGrpSpPr>
        <p:cNvPr id="1" name="">
          <a:extLst>
            <a:ext uri="{FF2B5EF4-FFF2-40B4-BE49-F238E27FC236}">
              <a16:creationId xmlns:a16="http://schemas.microsoft.com/office/drawing/2014/main" id="{E16EF35F-EF75-BDC1-CD97-5CCFE2FDBD79}"/>
            </a:ext>
          </a:extLst>
        </p:cNvPr>
        <p:cNvGrpSpPr/>
        <p:nvPr/>
      </p:nvGrpSpPr>
      <p:grpSpPr>
        <a:xfrm>
          <a:off x="0" y="0"/>
          <a:ext cx="0" cy="0"/>
          <a:chOff x="0" y="0"/>
          <a:chExt cx="0" cy="0"/>
        </a:xfrm>
      </p:grpSpPr>
      <p:sp>
        <p:nvSpPr>
          <p:cNvPr id="3" name="Zástupný obsah 2">
            <a:extLst>
              <a:ext uri="{FF2B5EF4-FFF2-40B4-BE49-F238E27FC236}">
                <a16:creationId xmlns:a16="http://schemas.microsoft.com/office/drawing/2014/main" id="{355F2456-DD6B-DA99-6C94-FBB2BC81B1C7}"/>
              </a:ext>
            </a:extLst>
          </p:cNvPr>
          <p:cNvSpPr>
            <a:spLocks noGrp="1"/>
          </p:cNvSpPr>
          <p:nvPr>
            <p:ph idx="1"/>
          </p:nvPr>
        </p:nvSpPr>
        <p:spPr>
          <a:xfrm>
            <a:off x="422026" y="1124744"/>
            <a:ext cx="11363574" cy="5328592"/>
          </a:xfrm>
        </p:spPr>
        <p:txBody>
          <a:bodyPr>
            <a:noAutofit/>
          </a:bodyPr>
          <a:lstStyle/>
          <a:p>
            <a:pPr marL="0" indent="0" defTabSz="539750">
              <a:lnSpc>
                <a:spcPct val="100000"/>
              </a:lnSpc>
              <a:spcBef>
                <a:spcPts val="0"/>
              </a:spcBef>
              <a:buNone/>
            </a:pPr>
            <a:r>
              <a:rPr lang="cs-CZ" sz="2000" b="1" dirty="0">
                <a:solidFill>
                  <a:schemeClr val="bg1">
                    <a:lumMod val="65000"/>
                  </a:schemeClr>
                </a:solidFill>
                <a:cs typeface="Arial" panose="020B0604020202020204" pitchFamily="34" charset="0"/>
              </a:rPr>
              <a:t>1.</a:t>
            </a:r>
            <a:r>
              <a:rPr lang="cs-CZ" sz="2000" dirty="0">
                <a:solidFill>
                  <a:schemeClr val="bg1">
                    <a:lumMod val="65000"/>
                  </a:schemeClr>
                </a:solidFill>
                <a:cs typeface="Arial" panose="020B0604020202020204" pitchFamily="34" charset="0"/>
              </a:rPr>
              <a:t> </a:t>
            </a:r>
            <a:r>
              <a:rPr lang="cs-CZ" sz="2000" b="1" dirty="0">
                <a:solidFill>
                  <a:schemeClr val="bg1">
                    <a:lumMod val="65000"/>
                  </a:schemeClr>
                </a:solidFill>
                <a:cs typeface="Arial" panose="020B0604020202020204" pitchFamily="34" charset="0"/>
              </a:rPr>
              <a:t>Úvodní slovo</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Tomáš Chmela, náměstek hejtmana Zlínského kraje</a:t>
            </a:r>
          </a:p>
          <a:p>
            <a:pPr marL="0" indent="0" defTabSz="447675">
              <a:lnSpc>
                <a:spcPct val="100000"/>
              </a:lnSpc>
              <a:spcBef>
                <a:spcPts val="600"/>
              </a:spcBef>
              <a:buNone/>
              <a:tabLst>
                <a:tab pos="357188" algn="l"/>
              </a:tabLst>
            </a:pPr>
            <a:r>
              <a:rPr lang="cs-CZ" sz="2000" b="1" dirty="0">
                <a:solidFill>
                  <a:schemeClr val="bg1">
                    <a:lumMod val="65000"/>
                  </a:schemeClr>
                </a:solidFill>
                <a:cs typeface="Arial" panose="020B0604020202020204" pitchFamily="34" charset="0"/>
              </a:rPr>
              <a:t>2. Dotační programy a možnosti Zlínského kraje pro rok 2026</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Jana Koldová, Zlínský kraj, Odbor strategického rozvoje kraje</a:t>
            </a:r>
          </a:p>
          <a:p>
            <a:pPr marL="0" indent="0" defTabSz="447675">
              <a:lnSpc>
                <a:spcPct val="100000"/>
              </a:lnSpc>
              <a:spcBef>
                <a:spcPts val="600"/>
              </a:spcBef>
              <a:buNone/>
              <a:tabLst>
                <a:tab pos="357188" algn="l"/>
              </a:tabLst>
            </a:pPr>
            <a:r>
              <a:rPr lang="cs-CZ" sz="2000" b="1" dirty="0">
                <a:solidFill>
                  <a:schemeClr val="bg1">
                    <a:lumMod val="65000"/>
                  </a:schemeClr>
                </a:solidFill>
                <a:cs typeface="Arial" panose="020B0604020202020204" pitchFamily="34" charset="0"/>
              </a:rPr>
              <a:t>3. Aktualizace krajských koncepcí v oblasti cestovního ruchu a cyklistiky</a:t>
            </a:r>
          </a:p>
          <a:p>
            <a:pPr marL="401638" indent="0" defTabSz="447675">
              <a:lnSpc>
                <a:spcPct val="100000"/>
              </a:lnSpc>
              <a:spcBef>
                <a:spcPts val="600"/>
              </a:spcBef>
              <a:spcAft>
                <a:spcPts val="1200"/>
              </a:spcAft>
              <a:buNone/>
              <a:tabLst>
                <a:tab pos="357188" algn="l"/>
              </a:tabLst>
            </a:pPr>
            <a:r>
              <a:rPr lang="cs-CZ" sz="2000" dirty="0">
                <a:solidFill>
                  <a:schemeClr val="bg1">
                    <a:lumMod val="65000"/>
                  </a:schemeClr>
                </a:solidFill>
                <a:cs typeface="Arial" panose="020B0604020202020204" pitchFamily="34" charset="0"/>
              </a:rPr>
              <a:t>	Jana Koldová, Zlínský kraj, Odbor strategického rozvoje kraje</a:t>
            </a:r>
          </a:p>
          <a:p>
            <a:pPr marL="0" indent="0" defTabSz="265113">
              <a:lnSpc>
                <a:spcPct val="100000"/>
              </a:lnSpc>
              <a:spcBef>
                <a:spcPts val="600"/>
              </a:spcBef>
              <a:buNone/>
            </a:pPr>
            <a:r>
              <a:rPr lang="cs-CZ" sz="2000" b="1" dirty="0">
                <a:cs typeface="Arial" panose="020B0604020202020204" pitchFamily="34" charset="0"/>
              </a:rPr>
              <a:t>4. Příprava Zlínského kraje na využití dotací EU v budoucím programovém období 2028+</a:t>
            </a:r>
          </a:p>
          <a:p>
            <a:pPr marL="401638" indent="0" defTabSz="447675">
              <a:lnSpc>
                <a:spcPct val="100000"/>
              </a:lnSpc>
              <a:spcBef>
                <a:spcPts val="600"/>
              </a:spcBef>
              <a:spcAft>
                <a:spcPts val="1200"/>
              </a:spcAft>
              <a:buNone/>
              <a:tabLst>
                <a:tab pos="357188" algn="l"/>
              </a:tabLst>
            </a:pPr>
            <a:r>
              <a:rPr lang="cs-CZ" sz="1800" dirty="0">
                <a:cs typeface="Arial" panose="020B0604020202020204" pitchFamily="34" charset="0"/>
              </a:rPr>
              <a:t>Milan Filip, Zlínský kraj, Odbor strategického rozvoje kraje</a:t>
            </a:r>
          </a:p>
          <a:p>
            <a:pPr marL="355600" indent="-355600" defTabSz="265113">
              <a:lnSpc>
                <a:spcPct val="100000"/>
              </a:lnSpc>
              <a:spcBef>
                <a:spcPts val="600"/>
              </a:spcBef>
              <a:buNone/>
            </a:pPr>
            <a:r>
              <a:rPr lang="cs-CZ" sz="2000" b="1" dirty="0">
                <a:solidFill>
                  <a:schemeClr val="bg1">
                    <a:lumMod val="65000"/>
                  </a:schemeClr>
                </a:solidFill>
                <a:cs typeface="Arial" panose="020B0604020202020204" pitchFamily="34" charset="0"/>
              </a:rPr>
              <a:t>5. Sběr projektových záměrů v obcích Zlínského kraje a sběr potřeb hospodářsky a sociálně ohrožených území (HSOÚ)</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David Mareček, Zlínský kraj, Odbor strategického rozvoje kraje</a:t>
            </a:r>
          </a:p>
          <a:p>
            <a:pPr marL="0" indent="0" defTabSz="265113">
              <a:lnSpc>
                <a:spcPct val="100000"/>
              </a:lnSpc>
              <a:spcBef>
                <a:spcPts val="600"/>
              </a:spcBef>
              <a:buNone/>
            </a:pPr>
            <a:r>
              <a:rPr lang="cs-CZ" sz="2000" b="1" dirty="0">
                <a:solidFill>
                  <a:schemeClr val="bg1">
                    <a:lumMod val="65000"/>
                  </a:schemeClr>
                </a:solidFill>
                <a:cs typeface="Arial" panose="020B0604020202020204" pitchFamily="34" charset="0"/>
              </a:rPr>
              <a:t>6. Energetika v kostce</a:t>
            </a:r>
          </a:p>
          <a:p>
            <a:pPr marL="401638" indent="0" defTabSz="447675">
              <a:lnSpc>
                <a:spcPct val="100000"/>
              </a:lnSpc>
              <a:spcBef>
                <a:spcPts val="600"/>
              </a:spcBef>
              <a:spcAft>
                <a:spcPts val="600"/>
              </a:spcAft>
              <a:buNone/>
              <a:tabLst>
                <a:tab pos="357188" algn="l"/>
              </a:tabLst>
            </a:pPr>
            <a:r>
              <a:rPr lang="cs-CZ" sz="1800" dirty="0">
                <a:solidFill>
                  <a:schemeClr val="bg1">
                    <a:lumMod val="65000"/>
                  </a:schemeClr>
                </a:solidFill>
                <a:cs typeface="Arial" panose="020B0604020202020204" pitchFamily="34" charset="0"/>
              </a:rPr>
              <a:t>Miroslava Knotková, Energetická agentura Zlínského kraje</a:t>
            </a:r>
          </a:p>
        </p:txBody>
      </p:sp>
      <p:sp>
        <p:nvSpPr>
          <p:cNvPr id="6" name="Nadpis 5">
            <a:extLst>
              <a:ext uri="{FF2B5EF4-FFF2-40B4-BE49-F238E27FC236}">
                <a16:creationId xmlns:a16="http://schemas.microsoft.com/office/drawing/2014/main" id="{E8F10CEE-196D-C051-AC11-7BD7E78B760B}"/>
              </a:ext>
            </a:extLst>
          </p:cNvPr>
          <p:cNvSpPr>
            <a:spLocks noGrp="1"/>
          </p:cNvSpPr>
          <p:nvPr>
            <p:ph type="title"/>
          </p:nvPr>
        </p:nvSpPr>
        <p:spPr/>
        <p:txBody>
          <a:bodyPr/>
          <a:lstStyle/>
          <a:p>
            <a:r>
              <a:rPr lang="cs-CZ" dirty="0"/>
              <a:t>Program seminářů</a:t>
            </a:r>
          </a:p>
        </p:txBody>
      </p:sp>
    </p:spTree>
    <p:extLst>
      <p:ext uri="{BB962C8B-B14F-4D97-AF65-F5344CB8AC3E}">
        <p14:creationId xmlns:p14="http://schemas.microsoft.com/office/powerpoint/2010/main" val="224235657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98CC1E12-2F8B-A54A-25F0-348C32FC72A8}"/>
            </a:ext>
          </a:extLst>
        </p:cNvPr>
        <p:cNvGrpSpPr/>
        <p:nvPr/>
      </p:nvGrpSpPr>
      <p:grpSpPr>
        <a:xfrm>
          <a:off x="0" y="0"/>
          <a:ext cx="0" cy="0"/>
          <a:chOff x="0" y="0"/>
          <a:chExt cx="0" cy="0"/>
        </a:xfrm>
      </p:grpSpPr>
      <p:sp>
        <p:nvSpPr>
          <p:cNvPr id="8" name="Google Shape;99;p2">
            <a:extLst>
              <a:ext uri="{FF2B5EF4-FFF2-40B4-BE49-F238E27FC236}">
                <a16:creationId xmlns:a16="http://schemas.microsoft.com/office/drawing/2014/main" id="{DC5FDFBA-8FE2-63AF-7F03-A5206AE83024}"/>
              </a:ext>
            </a:extLst>
          </p:cNvPr>
          <p:cNvSpPr txBox="1">
            <a:spLocks/>
          </p:cNvSpPr>
          <p:nvPr/>
        </p:nvSpPr>
        <p:spPr>
          <a:xfrm>
            <a:off x="422026" y="404664"/>
            <a:ext cx="11385550" cy="44453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sz="3000" b="1" dirty="0">
                <a:solidFill>
                  <a:schemeClr val="bg1"/>
                </a:solidFill>
                <a:highlight>
                  <a:srgbClr val="000000"/>
                </a:highlight>
              </a:rPr>
              <a:t>Příprava budoucího období 2028+ na úrovni EU, ČR a krajů </a:t>
            </a:r>
          </a:p>
          <a:p>
            <a:pPr marL="0" indent="0">
              <a:spcBef>
                <a:spcPts val="1600"/>
              </a:spcBef>
              <a:buFont typeface="Wingdings" pitchFamily="2" charset="2"/>
              <a:buNone/>
            </a:pPr>
            <a:endParaRPr lang="cs-CZ" sz="3000" b="1" dirty="0"/>
          </a:p>
          <a:p>
            <a:pPr marL="0" indent="0">
              <a:spcBef>
                <a:spcPts val="1600"/>
              </a:spcBef>
              <a:buFont typeface="Wingdings" pitchFamily="2" charset="2"/>
              <a:buNone/>
            </a:pPr>
            <a:endParaRPr lang="cs-CZ" sz="3000" b="1" dirty="0"/>
          </a:p>
        </p:txBody>
      </p:sp>
      <p:sp>
        <p:nvSpPr>
          <p:cNvPr id="2" name="Zástupný symbol pro obsah 1">
            <a:extLst>
              <a:ext uri="{FF2B5EF4-FFF2-40B4-BE49-F238E27FC236}">
                <a16:creationId xmlns:a16="http://schemas.microsoft.com/office/drawing/2014/main" id="{5DCD986D-D35E-C764-CECC-5FC4F6BF48EC}"/>
              </a:ext>
            </a:extLst>
          </p:cNvPr>
          <p:cNvSpPr txBox="1">
            <a:spLocks/>
          </p:cNvSpPr>
          <p:nvPr/>
        </p:nvSpPr>
        <p:spPr>
          <a:xfrm>
            <a:off x="422026" y="1484784"/>
            <a:ext cx="11329835" cy="2579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defRPr/>
            </a:pPr>
            <a:r>
              <a:rPr kumimoji="0" lang="cs-CZ" sz="2000" b="1" i="1" u="sng" strike="noStrike" kern="1200" cap="none" spc="0" normalizeH="0" baseline="0" noProof="0" dirty="0">
                <a:ln>
                  <a:noFill/>
                </a:ln>
                <a:solidFill>
                  <a:prstClr val="black"/>
                </a:solidFill>
                <a:effectLst/>
                <a:uLnTx/>
                <a:uFillTx/>
                <a:latin typeface="Arial" panose="020B0604020202020204" pitchFamily="34" charset="0"/>
                <a:ea typeface="+mn-ea"/>
                <a:cs typeface="+mn-cs"/>
              </a:rPr>
              <a:t>Evropská komise</a:t>
            </a:r>
          </a:p>
          <a:p>
            <a:pPr marL="263525" lvl="2">
              <a:lnSpc>
                <a:spcPct val="100000"/>
              </a:lnSpc>
              <a:defRPr/>
            </a:pPr>
            <a:r>
              <a:rPr lang="cs-CZ" sz="1600" i="1" dirty="0">
                <a:solidFill>
                  <a:prstClr val="black"/>
                </a:solidFill>
              </a:rPr>
              <a:t>V červenci 2025 zveřejnila návrh Víceletého finančního rámce pro období 2028 – 2034 a návrh legislativy pro oblast politiky soudržnosti.</a:t>
            </a:r>
          </a:p>
          <a:p>
            <a:pPr marL="631825" lvl="3" indent="-285750">
              <a:lnSpc>
                <a:spcPct val="100000"/>
              </a:lnSpc>
              <a:buFont typeface="Wingdings" panose="05000000000000000000" pitchFamily="2" charset="2"/>
              <a:buChar char="Ø"/>
              <a:defRPr/>
            </a:pPr>
            <a:r>
              <a:rPr lang="cs-CZ" sz="1600" i="1" dirty="0">
                <a:solidFill>
                  <a:prstClr val="black"/>
                </a:solidFill>
              </a:rPr>
              <a:t>Evropský fond pro hospodářskou, sociální a územní soudržnost, zemědělství a venkovské oblasti, rybolov a námořní záležitosti, prosperitu a bezpečnost na období 2028–2034 – </a:t>
            </a:r>
            <a:r>
              <a:rPr lang="cs-CZ" sz="1600" b="1" i="1" u="sng" dirty="0">
                <a:solidFill>
                  <a:prstClr val="black"/>
                </a:solidFill>
              </a:rPr>
              <a:t>Národní a regionální partnerský plán</a:t>
            </a:r>
          </a:p>
          <a:p>
            <a:pPr marL="631825" lvl="3" indent="-285750">
              <a:lnSpc>
                <a:spcPct val="100000"/>
              </a:lnSpc>
              <a:buFont typeface="Wingdings" panose="05000000000000000000" pitchFamily="2" charset="2"/>
              <a:buChar char="Ø"/>
              <a:defRPr/>
            </a:pPr>
            <a:r>
              <a:rPr lang="cs-CZ" sz="1600" i="1" dirty="0">
                <a:solidFill>
                  <a:prstClr val="black"/>
                </a:solidFill>
              </a:rPr>
              <a:t>Evropský fond pro regionální rozvoj, včetně Evropské územní spolupráce (</a:t>
            </a:r>
            <a:r>
              <a:rPr lang="cs-CZ" sz="1600" i="1" dirty="0" err="1">
                <a:solidFill>
                  <a:prstClr val="black"/>
                </a:solidFill>
              </a:rPr>
              <a:t>Interreg</a:t>
            </a:r>
            <a:r>
              <a:rPr lang="cs-CZ" sz="1600" i="1" dirty="0">
                <a:solidFill>
                  <a:prstClr val="black"/>
                </a:solidFill>
              </a:rPr>
              <a:t>), a Fond soudržnosti</a:t>
            </a:r>
          </a:p>
          <a:p>
            <a:pPr marL="631825" lvl="3" indent="-285750">
              <a:lnSpc>
                <a:spcPct val="100000"/>
              </a:lnSpc>
              <a:buFont typeface="Wingdings" panose="05000000000000000000" pitchFamily="2" charset="2"/>
              <a:buChar char="Ø"/>
              <a:defRPr/>
            </a:pPr>
            <a:r>
              <a:rPr lang="cs-CZ" sz="1600" i="1" dirty="0">
                <a:solidFill>
                  <a:prstClr val="black"/>
                </a:solidFill>
              </a:rPr>
              <a:t>Evropský sociální fond</a:t>
            </a:r>
          </a:p>
          <a:p>
            <a:pPr marL="631825" lvl="3" indent="-285750">
              <a:lnSpc>
                <a:spcPct val="100000"/>
              </a:lnSpc>
              <a:spcAft>
                <a:spcPts val="1200"/>
              </a:spcAft>
              <a:buFont typeface="Wingdings" panose="05000000000000000000" pitchFamily="2" charset="2"/>
              <a:buChar char="Ø"/>
              <a:defRPr/>
            </a:pPr>
            <a:r>
              <a:rPr lang="cs-CZ" sz="1600" i="1" dirty="0">
                <a:solidFill>
                  <a:prstClr val="black"/>
                </a:solidFill>
              </a:rPr>
              <a:t>další nařízení …  (více na </a:t>
            </a:r>
            <a:r>
              <a:rPr lang="cs-CZ" sz="1600" i="1" dirty="0">
                <a:solidFill>
                  <a:prstClr val="black"/>
                </a:solidFill>
                <a:hlinkClick r:id="rId3"/>
              </a:rPr>
              <a:t>https://www.dotaceeu.cz/cs/</a:t>
            </a:r>
            <a:r>
              <a:rPr lang="cs-CZ" sz="1600" i="1" dirty="0" err="1">
                <a:solidFill>
                  <a:prstClr val="black"/>
                </a:solidFill>
                <a:hlinkClick r:id="rId3"/>
              </a:rPr>
              <a:t>evropske</a:t>
            </a:r>
            <a:r>
              <a:rPr lang="cs-CZ" sz="1600" i="1" dirty="0">
                <a:solidFill>
                  <a:prstClr val="black"/>
                </a:solidFill>
                <a:hlinkClick r:id="rId3"/>
              </a:rPr>
              <a:t>-fondy-v-</a:t>
            </a:r>
            <a:r>
              <a:rPr lang="cs-CZ" sz="1600" i="1" dirty="0" err="1">
                <a:solidFill>
                  <a:prstClr val="black"/>
                </a:solidFill>
                <a:hlinkClick r:id="rId3"/>
              </a:rPr>
              <a:t>cr</a:t>
            </a:r>
            <a:r>
              <a:rPr lang="cs-CZ" sz="1600" i="1" dirty="0">
                <a:solidFill>
                  <a:prstClr val="black"/>
                </a:solidFill>
                <a:hlinkClick r:id="rId3"/>
              </a:rPr>
              <a:t>/po28/</a:t>
            </a:r>
            <a:r>
              <a:rPr lang="cs-CZ" sz="1600" i="1" dirty="0" err="1">
                <a:solidFill>
                  <a:prstClr val="black"/>
                </a:solidFill>
                <a:hlinkClick r:id="rId3"/>
              </a:rPr>
              <a:t>evropska-uroven</a:t>
            </a:r>
            <a:r>
              <a:rPr lang="cs-CZ" sz="1600" i="1" dirty="0">
                <a:solidFill>
                  <a:prstClr val="black"/>
                </a:solidFill>
              </a:rPr>
              <a:t>) </a:t>
            </a:r>
          </a:p>
          <a:p>
            <a:pPr marL="0" lvl="1" indent="0">
              <a:lnSpc>
                <a:spcPct val="100000"/>
              </a:lnSpc>
              <a:buNone/>
              <a:defRPr/>
            </a:pPr>
            <a:r>
              <a:rPr kumimoji="0" lang="cs-CZ" sz="2000" b="1" i="1" u="sng" strike="noStrike" kern="1200" cap="none" spc="0" normalizeH="0" baseline="0" noProof="0" dirty="0">
                <a:ln>
                  <a:noFill/>
                </a:ln>
                <a:solidFill>
                  <a:prstClr val="black"/>
                </a:solidFill>
                <a:effectLst/>
                <a:uLnTx/>
                <a:uFillTx/>
                <a:latin typeface="Arial" panose="020B0604020202020204" pitchFamily="34" charset="0"/>
                <a:ea typeface="+mn-ea"/>
                <a:cs typeface="+mn-cs"/>
              </a:rPr>
              <a:t>Česká republika</a:t>
            </a:r>
          </a:p>
          <a:p>
            <a:pPr marL="263525" lvl="2">
              <a:lnSpc>
                <a:spcPct val="100000"/>
              </a:lnSpc>
              <a:spcAft>
                <a:spcPts val="1200"/>
              </a:spcAft>
              <a:defRPr/>
            </a:pPr>
            <a:r>
              <a:rPr kumimoji="0" lang="cs-CZ" sz="16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Vláda ČR schválila 2. července 2025 Strategický rámec politiky soudržnosti 2028+ v ČR s návrhem tematických priorit.</a:t>
            </a:r>
          </a:p>
          <a:p>
            <a:pPr marL="0" lvl="1" indent="0">
              <a:lnSpc>
                <a:spcPct val="100000"/>
              </a:lnSpc>
              <a:buNone/>
              <a:defRPr/>
            </a:pPr>
            <a:r>
              <a:rPr lang="cs-CZ" sz="2000" b="1" i="1" u="sng" dirty="0">
                <a:solidFill>
                  <a:prstClr val="black"/>
                </a:solidFill>
              </a:rPr>
              <a:t>Asociace krajů ČR</a:t>
            </a:r>
          </a:p>
          <a:p>
            <a:pPr marL="263525" lvl="2">
              <a:lnSpc>
                <a:spcPct val="100000"/>
              </a:lnSpc>
              <a:defRPr/>
            </a:pPr>
            <a:r>
              <a:rPr lang="cs-CZ" sz="1600" i="1" dirty="0">
                <a:solidFill>
                  <a:prstClr val="black"/>
                </a:solidFill>
              </a:rPr>
              <a:t>Zpracován Návrh tematického zaměření kohezní politiky v oblasti rozvoje regionů v březnu 2025, na základě požadavku MMR.</a:t>
            </a:r>
          </a:p>
          <a:p>
            <a:pPr marL="263525" lvl="2">
              <a:lnSpc>
                <a:spcPct val="100000"/>
              </a:lnSpc>
              <a:defRPr/>
            </a:pPr>
            <a:r>
              <a:rPr lang="cs-CZ" sz="1600" i="1" dirty="0">
                <a:solidFill>
                  <a:prstClr val="black"/>
                </a:solidFill>
              </a:rPr>
              <a:t>Komunikace s ostatními územními partnery nad koordinací a společným řešením územní dimenze v období 2028+.</a:t>
            </a:r>
          </a:p>
          <a:p>
            <a:pPr marL="34925" lvl="2" indent="0">
              <a:lnSpc>
                <a:spcPct val="100000"/>
              </a:lnSpc>
              <a:buNone/>
              <a:defRPr/>
            </a:pPr>
            <a:endParaRPr kumimoji="0" lang="cs-CZ"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089428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8F990435-B6A7-9631-32AD-106EB38B1FB1}"/>
            </a:ext>
          </a:extLst>
        </p:cNvPr>
        <p:cNvGrpSpPr/>
        <p:nvPr/>
      </p:nvGrpSpPr>
      <p:grpSpPr>
        <a:xfrm>
          <a:off x="0" y="0"/>
          <a:ext cx="0" cy="0"/>
          <a:chOff x="0" y="0"/>
          <a:chExt cx="0" cy="0"/>
        </a:xfrm>
      </p:grpSpPr>
      <p:sp>
        <p:nvSpPr>
          <p:cNvPr id="8" name="Google Shape;99;p2">
            <a:extLst>
              <a:ext uri="{FF2B5EF4-FFF2-40B4-BE49-F238E27FC236}">
                <a16:creationId xmlns:a16="http://schemas.microsoft.com/office/drawing/2014/main" id="{E959D1E0-6FBA-6BBA-42F0-CF3AD8D2BA08}"/>
              </a:ext>
            </a:extLst>
          </p:cNvPr>
          <p:cNvSpPr txBox="1">
            <a:spLocks/>
          </p:cNvSpPr>
          <p:nvPr/>
        </p:nvSpPr>
        <p:spPr>
          <a:xfrm>
            <a:off x="336329" y="464776"/>
            <a:ext cx="11449271" cy="44453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b="1" dirty="0">
                <a:solidFill>
                  <a:schemeClr val="bg1"/>
                </a:solidFill>
                <a:highlight>
                  <a:srgbClr val="000000"/>
                </a:highlight>
              </a:rPr>
              <a:t>Indikativní návrh rozpočtu 2028+ pro ČR – návrh Evropské komise </a:t>
            </a:r>
          </a:p>
          <a:p>
            <a:pPr marL="0" indent="0">
              <a:spcBef>
                <a:spcPts val="1600"/>
              </a:spcBef>
              <a:buFont typeface="Wingdings" pitchFamily="2" charset="2"/>
              <a:buNone/>
            </a:pPr>
            <a:endParaRPr lang="cs-CZ" b="1" dirty="0"/>
          </a:p>
          <a:p>
            <a:pPr marL="0" indent="0">
              <a:spcBef>
                <a:spcPts val="1600"/>
              </a:spcBef>
              <a:buFont typeface="Wingdings" pitchFamily="2" charset="2"/>
              <a:buNone/>
            </a:pPr>
            <a:endParaRPr lang="cs-CZ" b="1" dirty="0"/>
          </a:p>
        </p:txBody>
      </p:sp>
      <p:pic>
        <p:nvPicPr>
          <p:cNvPr id="4" name="Obrázek 3">
            <a:extLst>
              <a:ext uri="{FF2B5EF4-FFF2-40B4-BE49-F238E27FC236}">
                <a16:creationId xmlns:a16="http://schemas.microsoft.com/office/drawing/2014/main" id="{75F8B789-B3B3-587D-6147-BEE85961400E}"/>
              </a:ext>
            </a:extLst>
          </p:cNvPr>
          <p:cNvPicPr>
            <a:picLocks noChangeAspect="1"/>
          </p:cNvPicPr>
          <p:nvPr/>
        </p:nvPicPr>
        <p:blipFill>
          <a:blip r:embed="rId3"/>
          <a:stretch>
            <a:fillRect/>
          </a:stretch>
        </p:blipFill>
        <p:spPr>
          <a:xfrm>
            <a:off x="94412" y="1844824"/>
            <a:ext cx="12003175" cy="4286848"/>
          </a:xfrm>
          <a:prstGeom prst="rect">
            <a:avLst/>
          </a:prstGeom>
        </p:spPr>
      </p:pic>
      <p:sp>
        <p:nvSpPr>
          <p:cNvPr id="6" name="Obdélník 5">
            <a:extLst>
              <a:ext uri="{FF2B5EF4-FFF2-40B4-BE49-F238E27FC236}">
                <a16:creationId xmlns:a16="http://schemas.microsoft.com/office/drawing/2014/main" id="{0A976A42-9F43-AC17-3395-7AC2F45048E4}"/>
              </a:ext>
            </a:extLst>
          </p:cNvPr>
          <p:cNvSpPr/>
          <p:nvPr/>
        </p:nvSpPr>
        <p:spPr>
          <a:xfrm>
            <a:off x="-2422" y="6473053"/>
            <a:ext cx="11499022" cy="338554"/>
          </a:xfrm>
          <a:prstGeom prst="rect">
            <a:avLst/>
          </a:prstGeom>
        </p:spPr>
        <p:txBody>
          <a:bodyPr wrap="square">
            <a:spAutoFit/>
          </a:bodyPr>
          <a:lstStyle/>
          <a:p>
            <a:r>
              <a:rPr lang="cs-CZ" sz="1600" i="1" dirty="0">
                <a:latin typeface="Arial" panose="020B0604020202020204" pitchFamily="34" charset="0"/>
                <a:ea typeface="Calibri" panose="020F0502020204030204" pitchFamily="34" charset="0"/>
                <a:cs typeface="Times New Roman" panose="02020603050405020304" pitchFamily="18" charset="0"/>
              </a:rPr>
              <a:t>Zdroj: prezentace z Kulatého stolu k budoucnosti EU fondů 11. 9. 2025 (lze shlédnout na </a:t>
            </a:r>
            <a:r>
              <a:rPr lang="cs-CZ" sz="1600" i="1" dirty="0">
                <a:latin typeface="Arial" panose="020B0604020202020204" pitchFamily="34" charset="0"/>
                <a:ea typeface="Calibri" panose="020F0502020204030204" pitchFamily="34" charset="0"/>
                <a:cs typeface="Times New Roman" panose="02020603050405020304" pitchFamily="18" charset="0"/>
                <a:hlinkClick r:id="rId4"/>
              </a:rPr>
              <a:t>https://youtu.be/ZEE4c9agKvE</a:t>
            </a:r>
            <a:r>
              <a:rPr lang="cs-CZ" sz="1600" i="1" dirty="0">
                <a:latin typeface="Arial" panose="020B0604020202020204" pitchFamily="34" charset="0"/>
                <a:ea typeface="Calibri" panose="020F0502020204030204" pitchFamily="34" charset="0"/>
                <a:cs typeface="Times New Roman" panose="02020603050405020304" pitchFamily="18" charset="0"/>
              </a:rPr>
              <a:t>)</a:t>
            </a:r>
            <a:endParaRPr lang="cs-CZ" sz="1600" i="1" dirty="0"/>
          </a:p>
        </p:txBody>
      </p:sp>
    </p:spTree>
    <p:extLst>
      <p:ext uri="{BB962C8B-B14F-4D97-AF65-F5344CB8AC3E}">
        <p14:creationId xmlns:p14="http://schemas.microsoft.com/office/powerpoint/2010/main" val="340644555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E928D510-52ED-906F-9098-3C2173019EB1}"/>
            </a:ext>
          </a:extLst>
        </p:cNvPr>
        <p:cNvGrpSpPr/>
        <p:nvPr/>
      </p:nvGrpSpPr>
      <p:grpSpPr>
        <a:xfrm>
          <a:off x="0" y="0"/>
          <a:ext cx="0" cy="0"/>
          <a:chOff x="0" y="0"/>
          <a:chExt cx="0" cy="0"/>
        </a:xfrm>
      </p:grpSpPr>
      <p:sp>
        <p:nvSpPr>
          <p:cNvPr id="8" name="Google Shape;99;p2">
            <a:extLst>
              <a:ext uri="{FF2B5EF4-FFF2-40B4-BE49-F238E27FC236}">
                <a16:creationId xmlns:a16="http://schemas.microsoft.com/office/drawing/2014/main" id="{3D163E60-E685-EABE-9BE4-1B5F9887CEBB}"/>
              </a:ext>
            </a:extLst>
          </p:cNvPr>
          <p:cNvSpPr txBox="1">
            <a:spLocks/>
          </p:cNvSpPr>
          <p:nvPr/>
        </p:nvSpPr>
        <p:spPr>
          <a:xfrm>
            <a:off x="479376" y="381000"/>
            <a:ext cx="11385550" cy="67173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sz="3600" b="1" dirty="0">
                <a:solidFill>
                  <a:schemeClr val="bg1"/>
                </a:solidFill>
                <a:highlight>
                  <a:srgbClr val="000000"/>
                </a:highlight>
              </a:rPr>
              <a:t>Hlavní tematické priority ČR </a:t>
            </a:r>
          </a:p>
          <a:p>
            <a:pPr marL="0" indent="0">
              <a:spcBef>
                <a:spcPts val="1600"/>
              </a:spcBef>
              <a:buFont typeface="Wingdings" pitchFamily="2" charset="2"/>
              <a:buNone/>
            </a:pPr>
            <a:endParaRPr lang="cs-CZ" sz="3600" b="1" dirty="0"/>
          </a:p>
          <a:p>
            <a:pPr marL="0" indent="0">
              <a:spcBef>
                <a:spcPts val="1600"/>
              </a:spcBef>
              <a:buFont typeface="Wingdings" pitchFamily="2" charset="2"/>
              <a:buNone/>
            </a:pPr>
            <a:endParaRPr lang="cs-CZ" sz="3600" b="1" dirty="0"/>
          </a:p>
        </p:txBody>
      </p:sp>
      <p:pic>
        <p:nvPicPr>
          <p:cNvPr id="3" name="Obrázek 2">
            <a:extLst>
              <a:ext uri="{FF2B5EF4-FFF2-40B4-BE49-F238E27FC236}">
                <a16:creationId xmlns:a16="http://schemas.microsoft.com/office/drawing/2014/main" id="{F85898CF-CF15-5219-6217-A231FCF6B1AC}"/>
              </a:ext>
            </a:extLst>
          </p:cNvPr>
          <p:cNvPicPr>
            <a:picLocks noChangeAspect="1"/>
          </p:cNvPicPr>
          <p:nvPr/>
        </p:nvPicPr>
        <p:blipFill>
          <a:blip r:embed="rId3"/>
          <a:stretch>
            <a:fillRect/>
          </a:stretch>
        </p:blipFill>
        <p:spPr>
          <a:xfrm>
            <a:off x="3912" y="1549733"/>
            <a:ext cx="12184175" cy="4677428"/>
          </a:xfrm>
          <a:prstGeom prst="rect">
            <a:avLst/>
          </a:prstGeom>
        </p:spPr>
      </p:pic>
      <p:sp>
        <p:nvSpPr>
          <p:cNvPr id="6" name="Obdélník 5">
            <a:extLst>
              <a:ext uri="{FF2B5EF4-FFF2-40B4-BE49-F238E27FC236}">
                <a16:creationId xmlns:a16="http://schemas.microsoft.com/office/drawing/2014/main" id="{AD03AE7F-6491-10CF-C3FA-37EB8C7856B0}"/>
              </a:ext>
            </a:extLst>
          </p:cNvPr>
          <p:cNvSpPr/>
          <p:nvPr/>
        </p:nvSpPr>
        <p:spPr>
          <a:xfrm>
            <a:off x="-2422" y="6546830"/>
            <a:ext cx="11499022" cy="338554"/>
          </a:xfrm>
          <a:prstGeom prst="rect">
            <a:avLst/>
          </a:prstGeom>
        </p:spPr>
        <p:txBody>
          <a:bodyPr wrap="square">
            <a:spAutoFit/>
          </a:bodyPr>
          <a:lstStyle/>
          <a:p>
            <a:r>
              <a:rPr lang="cs-CZ" sz="1600" i="1" dirty="0">
                <a:latin typeface="Arial" panose="020B0604020202020204" pitchFamily="34" charset="0"/>
                <a:ea typeface="Calibri" panose="020F0502020204030204" pitchFamily="34" charset="0"/>
                <a:cs typeface="Times New Roman" panose="02020603050405020304" pitchFamily="18" charset="0"/>
              </a:rPr>
              <a:t>Zdroj: prezentace z Kulatého stolu k budoucnosti EU fondů 11. 9. 2025 (lze shlédnout na </a:t>
            </a:r>
            <a:r>
              <a:rPr lang="cs-CZ" sz="1600" i="1" dirty="0">
                <a:latin typeface="Arial" panose="020B0604020202020204" pitchFamily="34" charset="0"/>
                <a:ea typeface="Calibri" panose="020F0502020204030204" pitchFamily="34" charset="0"/>
                <a:cs typeface="Times New Roman" panose="02020603050405020304" pitchFamily="18" charset="0"/>
                <a:hlinkClick r:id="rId4"/>
              </a:rPr>
              <a:t>https://youtu.be/ZEE4c9agKvE</a:t>
            </a:r>
            <a:r>
              <a:rPr lang="cs-CZ" sz="1600" i="1" dirty="0">
                <a:latin typeface="Arial" panose="020B0604020202020204" pitchFamily="34" charset="0"/>
                <a:ea typeface="Calibri" panose="020F0502020204030204" pitchFamily="34" charset="0"/>
                <a:cs typeface="Times New Roman" panose="02020603050405020304" pitchFamily="18" charset="0"/>
              </a:rPr>
              <a:t>)</a:t>
            </a:r>
            <a:endParaRPr lang="cs-CZ" sz="1600" i="1" dirty="0"/>
          </a:p>
        </p:txBody>
      </p:sp>
    </p:spTree>
    <p:extLst>
      <p:ext uri="{BB962C8B-B14F-4D97-AF65-F5344CB8AC3E}">
        <p14:creationId xmlns:p14="http://schemas.microsoft.com/office/powerpoint/2010/main" val="245113827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8200CD2F-0077-724C-8B8D-DA71BD443224}"/>
            </a:ext>
          </a:extLst>
        </p:cNvPr>
        <p:cNvGrpSpPr/>
        <p:nvPr/>
      </p:nvGrpSpPr>
      <p:grpSpPr>
        <a:xfrm>
          <a:off x="0" y="0"/>
          <a:ext cx="0" cy="0"/>
          <a:chOff x="0" y="0"/>
          <a:chExt cx="0" cy="0"/>
        </a:xfrm>
      </p:grpSpPr>
      <p:sp>
        <p:nvSpPr>
          <p:cNvPr id="8" name="Google Shape;99;p2">
            <a:extLst>
              <a:ext uri="{FF2B5EF4-FFF2-40B4-BE49-F238E27FC236}">
                <a16:creationId xmlns:a16="http://schemas.microsoft.com/office/drawing/2014/main" id="{9CD13459-2F99-E5EE-DB20-2C1135066AE2}"/>
              </a:ext>
            </a:extLst>
          </p:cNvPr>
          <p:cNvSpPr txBox="1">
            <a:spLocks/>
          </p:cNvSpPr>
          <p:nvPr/>
        </p:nvSpPr>
        <p:spPr>
          <a:xfrm>
            <a:off x="403225" y="381000"/>
            <a:ext cx="11385550" cy="43088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sz="3000" b="1" dirty="0">
                <a:solidFill>
                  <a:schemeClr val="bg1"/>
                </a:solidFill>
                <a:highlight>
                  <a:srgbClr val="000000"/>
                </a:highlight>
              </a:rPr>
              <a:t>Struktura Evropského fondu… pro období 2028+ </a:t>
            </a:r>
          </a:p>
          <a:p>
            <a:pPr marL="0" indent="0">
              <a:spcBef>
                <a:spcPts val="1600"/>
              </a:spcBef>
              <a:buFont typeface="Wingdings" pitchFamily="2" charset="2"/>
              <a:buNone/>
            </a:pPr>
            <a:endParaRPr lang="cs-CZ" sz="3000" b="1" dirty="0"/>
          </a:p>
          <a:p>
            <a:pPr marL="0" indent="0">
              <a:spcBef>
                <a:spcPts val="1600"/>
              </a:spcBef>
              <a:buFont typeface="Wingdings" pitchFamily="2" charset="2"/>
              <a:buNone/>
            </a:pPr>
            <a:endParaRPr lang="cs-CZ" sz="3000" b="1" dirty="0"/>
          </a:p>
        </p:txBody>
      </p:sp>
      <p:sp>
        <p:nvSpPr>
          <p:cNvPr id="6" name="Obdélník 5">
            <a:extLst>
              <a:ext uri="{FF2B5EF4-FFF2-40B4-BE49-F238E27FC236}">
                <a16:creationId xmlns:a16="http://schemas.microsoft.com/office/drawing/2014/main" id="{1D8263AD-DFC0-F22E-9516-45AA60CFA00D}"/>
              </a:ext>
            </a:extLst>
          </p:cNvPr>
          <p:cNvSpPr/>
          <p:nvPr/>
        </p:nvSpPr>
        <p:spPr>
          <a:xfrm>
            <a:off x="-2422" y="6546830"/>
            <a:ext cx="11499022" cy="338554"/>
          </a:xfrm>
          <a:prstGeom prst="rect">
            <a:avLst/>
          </a:prstGeom>
        </p:spPr>
        <p:txBody>
          <a:bodyPr wrap="square">
            <a:spAutoFit/>
          </a:bodyPr>
          <a:lstStyle/>
          <a:p>
            <a:r>
              <a:rPr lang="cs-CZ" sz="1600" i="1" dirty="0">
                <a:latin typeface="Arial" panose="020B0604020202020204" pitchFamily="34" charset="0"/>
                <a:ea typeface="Calibri" panose="020F0502020204030204" pitchFamily="34" charset="0"/>
                <a:cs typeface="Times New Roman" panose="02020603050405020304" pitchFamily="18" charset="0"/>
              </a:rPr>
              <a:t>Zdroj: prezentace Pracovní skupiny pro politiku soudržnosti po roce 2027 (jednání 13. 8. 2025)</a:t>
            </a:r>
            <a:endParaRPr lang="cs-CZ" sz="1600" i="1" dirty="0"/>
          </a:p>
        </p:txBody>
      </p:sp>
      <p:pic>
        <p:nvPicPr>
          <p:cNvPr id="4" name="Obrázek 3">
            <a:extLst>
              <a:ext uri="{FF2B5EF4-FFF2-40B4-BE49-F238E27FC236}">
                <a16:creationId xmlns:a16="http://schemas.microsoft.com/office/drawing/2014/main" id="{4D7740D4-0E61-A568-1764-40DA81A4DF51}"/>
              </a:ext>
            </a:extLst>
          </p:cNvPr>
          <p:cNvPicPr>
            <a:picLocks noChangeAspect="1"/>
          </p:cNvPicPr>
          <p:nvPr/>
        </p:nvPicPr>
        <p:blipFill>
          <a:blip r:embed="rId3"/>
          <a:stretch>
            <a:fillRect/>
          </a:stretch>
        </p:blipFill>
        <p:spPr>
          <a:xfrm>
            <a:off x="632650" y="1513756"/>
            <a:ext cx="11152950" cy="4939580"/>
          </a:xfrm>
          <a:prstGeom prst="rect">
            <a:avLst/>
          </a:prstGeom>
        </p:spPr>
      </p:pic>
    </p:spTree>
    <p:extLst>
      <p:ext uri="{BB962C8B-B14F-4D97-AF65-F5344CB8AC3E}">
        <p14:creationId xmlns:p14="http://schemas.microsoft.com/office/powerpoint/2010/main" val="86852162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2017131E-C918-C4CB-E3DD-3C95977111F1}"/>
            </a:ext>
          </a:extLst>
        </p:cNvPr>
        <p:cNvGrpSpPr/>
        <p:nvPr/>
      </p:nvGrpSpPr>
      <p:grpSpPr>
        <a:xfrm>
          <a:off x="0" y="0"/>
          <a:ext cx="0" cy="0"/>
          <a:chOff x="0" y="0"/>
          <a:chExt cx="0" cy="0"/>
        </a:xfrm>
      </p:grpSpPr>
      <p:sp>
        <p:nvSpPr>
          <p:cNvPr id="8" name="Google Shape;99;p2">
            <a:extLst>
              <a:ext uri="{FF2B5EF4-FFF2-40B4-BE49-F238E27FC236}">
                <a16:creationId xmlns:a16="http://schemas.microsoft.com/office/drawing/2014/main" id="{4F8F789B-C22E-CB0E-B9FA-6AA4893952C0}"/>
              </a:ext>
            </a:extLst>
          </p:cNvPr>
          <p:cNvSpPr txBox="1">
            <a:spLocks/>
          </p:cNvSpPr>
          <p:nvPr/>
        </p:nvSpPr>
        <p:spPr>
          <a:xfrm>
            <a:off x="263352" y="188640"/>
            <a:ext cx="11737304" cy="43088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sz="3000" b="1" i="1" dirty="0">
                <a:solidFill>
                  <a:schemeClr val="bg1"/>
                </a:solidFill>
                <a:highlight>
                  <a:srgbClr val="000000"/>
                </a:highlight>
              </a:rPr>
              <a:t>Základní principy Národního a regionálního partnerského plánu pro období 2028+: </a:t>
            </a:r>
          </a:p>
          <a:p>
            <a:pPr marL="0" indent="0">
              <a:spcBef>
                <a:spcPts val="1600"/>
              </a:spcBef>
              <a:buFont typeface="Wingdings" pitchFamily="2" charset="2"/>
              <a:buNone/>
            </a:pPr>
            <a:endParaRPr lang="cs-CZ" sz="3000" b="1" i="1" dirty="0"/>
          </a:p>
          <a:p>
            <a:pPr marL="0" indent="0">
              <a:spcBef>
                <a:spcPts val="1600"/>
              </a:spcBef>
              <a:buFont typeface="Wingdings" pitchFamily="2" charset="2"/>
              <a:buNone/>
            </a:pPr>
            <a:endParaRPr lang="cs-CZ" sz="3000" b="1" i="1" dirty="0"/>
          </a:p>
        </p:txBody>
      </p:sp>
      <p:sp>
        <p:nvSpPr>
          <p:cNvPr id="6" name="Obdélník 5">
            <a:extLst>
              <a:ext uri="{FF2B5EF4-FFF2-40B4-BE49-F238E27FC236}">
                <a16:creationId xmlns:a16="http://schemas.microsoft.com/office/drawing/2014/main" id="{F8E2DD56-4F96-479A-4966-CD7E59523277}"/>
              </a:ext>
            </a:extLst>
          </p:cNvPr>
          <p:cNvSpPr/>
          <p:nvPr/>
        </p:nvSpPr>
        <p:spPr>
          <a:xfrm>
            <a:off x="-2422" y="6453336"/>
            <a:ext cx="11499022" cy="338554"/>
          </a:xfrm>
          <a:prstGeom prst="rect">
            <a:avLst/>
          </a:prstGeom>
        </p:spPr>
        <p:txBody>
          <a:bodyPr wrap="square">
            <a:spAutoFit/>
          </a:bodyPr>
          <a:lstStyle/>
          <a:p>
            <a:r>
              <a:rPr lang="cs-CZ" sz="1600" i="1" dirty="0">
                <a:latin typeface="Arial" panose="020B0604020202020204" pitchFamily="34" charset="0"/>
                <a:ea typeface="Calibri" panose="020F0502020204030204" pitchFamily="34" charset="0"/>
                <a:cs typeface="Times New Roman" panose="02020603050405020304" pitchFamily="18" charset="0"/>
              </a:rPr>
              <a:t>Zdroj: prezentace Pracovní skupiny pro politiku soudržnosti po roce 2027 (jednání 13. 8. 2025)</a:t>
            </a:r>
            <a:endParaRPr lang="cs-CZ" sz="1600" i="1" dirty="0"/>
          </a:p>
        </p:txBody>
      </p:sp>
      <p:pic>
        <p:nvPicPr>
          <p:cNvPr id="3" name="Obrázek 2">
            <a:extLst>
              <a:ext uri="{FF2B5EF4-FFF2-40B4-BE49-F238E27FC236}">
                <a16:creationId xmlns:a16="http://schemas.microsoft.com/office/drawing/2014/main" id="{5198B3AC-EB0B-FC5B-E5DD-8839070D41F8}"/>
              </a:ext>
            </a:extLst>
          </p:cNvPr>
          <p:cNvPicPr>
            <a:picLocks noChangeAspect="1"/>
          </p:cNvPicPr>
          <p:nvPr/>
        </p:nvPicPr>
        <p:blipFill>
          <a:blip r:embed="rId3"/>
          <a:stretch>
            <a:fillRect/>
          </a:stretch>
        </p:blipFill>
        <p:spPr>
          <a:xfrm>
            <a:off x="37254" y="1451028"/>
            <a:ext cx="12117491" cy="4763165"/>
          </a:xfrm>
          <a:prstGeom prst="rect">
            <a:avLst/>
          </a:prstGeom>
        </p:spPr>
      </p:pic>
    </p:spTree>
    <p:extLst>
      <p:ext uri="{BB962C8B-B14F-4D97-AF65-F5344CB8AC3E}">
        <p14:creationId xmlns:p14="http://schemas.microsoft.com/office/powerpoint/2010/main" val="2746363150"/>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66C9343E-868E-716B-E9EF-81625DFEB71F}"/>
            </a:ext>
          </a:extLst>
        </p:cNvPr>
        <p:cNvGrpSpPr/>
        <p:nvPr/>
      </p:nvGrpSpPr>
      <p:grpSpPr>
        <a:xfrm>
          <a:off x="0" y="0"/>
          <a:ext cx="0" cy="0"/>
          <a:chOff x="0" y="0"/>
          <a:chExt cx="0" cy="0"/>
        </a:xfrm>
      </p:grpSpPr>
      <p:sp>
        <p:nvSpPr>
          <p:cNvPr id="8" name="Google Shape;99;p2">
            <a:extLst>
              <a:ext uri="{FF2B5EF4-FFF2-40B4-BE49-F238E27FC236}">
                <a16:creationId xmlns:a16="http://schemas.microsoft.com/office/drawing/2014/main" id="{D75D5CE0-3F63-780D-0C54-1AB5B732179C}"/>
              </a:ext>
            </a:extLst>
          </p:cNvPr>
          <p:cNvSpPr txBox="1">
            <a:spLocks/>
          </p:cNvSpPr>
          <p:nvPr/>
        </p:nvSpPr>
        <p:spPr>
          <a:xfrm>
            <a:off x="331217" y="369992"/>
            <a:ext cx="11529566" cy="44453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sz="3000" b="1" i="1" dirty="0">
                <a:solidFill>
                  <a:schemeClr val="bg1"/>
                </a:solidFill>
                <a:highlight>
                  <a:srgbClr val="000000"/>
                </a:highlight>
              </a:rPr>
              <a:t>Role MMR a partnerská spolupráce pro kohezní politiku 2028+ </a:t>
            </a:r>
          </a:p>
          <a:p>
            <a:pPr marL="0" indent="0">
              <a:spcBef>
                <a:spcPts val="1600"/>
              </a:spcBef>
              <a:buFont typeface="Wingdings" pitchFamily="2" charset="2"/>
              <a:buNone/>
            </a:pPr>
            <a:endParaRPr lang="cs-CZ" sz="3000" b="1" i="1" dirty="0"/>
          </a:p>
          <a:p>
            <a:pPr marL="0" indent="0">
              <a:spcBef>
                <a:spcPts val="1600"/>
              </a:spcBef>
              <a:buFont typeface="Wingdings" pitchFamily="2" charset="2"/>
              <a:buNone/>
            </a:pPr>
            <a:endParaRPr lang="cs-CZ" sz="3000" b="1" i="1" dirty="0"/>
          </a:p>
        </p:txBody>
      </p:sp>
      <p:sp>
        <p:nvSpPr>
          <p:cNvPr id="6" name="Obdélník 5">
            <a:extLst>
              <a:ext uri="{FF2B5EF4-FFF2-40B4-BE49-F238E27FC236}">
                <a16:creationId xmlns:a16="http://schemas.microsoft.com/office/drawing/2014/main" id="{DFD5B2AE-86C5-E4B4-36C6-87514056835F}"/>
              </a:ext>
            </a:extLst>
          </p:cNvPr>
          <p:cNvSpPr/>
          <p:nvPr/>
        </p:nvSpPr>
        <p:spPr>
          <a:xfrm>
            <a:off x="-2422" y="6546830"/>
            <a:ext cx="11499022" cy="338554"/>
          </a:xfrm>
          <a:prstGeom prst="rect">
            <a:avLst/>
          </a:prstGeom>
        </p:spPr>
        <p:txBody>
          <a:bodyPr wrap="square">
            <a:spAutoFit/>
          </a:bodyPr>
          <a:lstStyle/>
          <a:p>
            <a:r>
              <a:rPr lang="cs-CZ" sz="1600" i="1" dirty="0">
                <a:latin typeface="Arial" panose="020B0604020202020204" pitchFamily="34" charset="0"/>
                <a:ea typeface="Calibri" panose="020F0502020204030204" pitchFamily="34" charset="0"/>
                <a:cs typeface="Times New Roman" panose="02020603050405020304" pitchFamily="18" charset="0"/>
              </a:rPr>
              <a:t>Zdroj: prezentace z Kulatého stolu k budoucnosti EU fondů 11. 9. 2025 (lze shlédnout na </a:t>
            </a:r>
            <a:r>
              <a:rPr lang="cs-CZ" sz="1600" i="1" dirty="0">
                <a:latin typeface="Arial" panose="020B0604020202020204" pitchFamily="34" charset="0"/>
                <a:ea typeface="Calibri" panose="020F0502020204030204" pitchFamily="34" charset="0"/>
                <a:cs typeface="Times New Roman" panose="02020603050405020304" pitchFamily="18" charset="0"/>
                <a:hlinkClick r:id="rId3"/>
              </a:rPr>
              <a:t>https://youtu.be/ZEE4c9agKvE</a:t>
            </a:r>
            <a:r>
              <a:rPr lang="cs-CZ" sz="1600" i="1" dirty="0">
                <a:latin typeface="Arial" panose="020B0604020202020204" pitchFamily="34" charset="0"/>
                <a:ea typeface="Calibri" panose="020F0502020204030204" pitchFamily="34" charset="0"/>
                <a:cs typeface="Times New Roman" panose="02020603050405020304" pitchFamily="18" charset="0"/>
              </a:rPr>
              <a:t>)</a:t>
            </a:r>
            <a:endParaRPr lang="cs-CZ" sz="1600" i="1" dirty="0"/>
          </a:p>
        </p:txBody>
      </p:sp>
      <p:pic>
        <p:nvPicPr>
          <p:cNvPr id="4" name="Obrázek 3">
            <a:extLst>
              <a:ext uri="{FF2B5EF4-FFF2-40B4-BE49-F238E27FC236}">
                <a16:creationId xmlns:a16="http://schemas.microsoft.com/office/drawing/2014/main" id="{6D96C7DD-CD8D-EC94-122F-D250748DEFD2}"/>
              </a:ext>
            </a:extLst>
          </p:cNvPr>
          <p:cNvPicPr>
            <a:picLocks noChangeAspect="1"/>
          </p:cNvPicPr>
          <p:nvPr/>
        </p:nvPicPr>
        <p:blipFill>
          <a:blip r:embed="rId4"/>
          <a:stretch>
            <a:fillRect/>
          </a:stretch>
        </p:blipFill>
        <p:spPr>
          <a:xfrm>
            <a:off x="0" y="2060848"/>
            <a:ext cx="12192000" cy="3921902"/>
          </a:xfrm>
          <a:prstGeom prst="rect">
            <a:avLst/>
          </a:prstGeom>
        </p:spPr>
      </p:pic>
    </p:spTree>
    <p:extLst>
      <p:ext uri="{BB962C8B-B14F-4D97-AF65-F5344CB8AC3E}">
        <p14:creationId xmlns:p14="http://schemas.microsoft.com/office/powerpoint/2010/main" val="35723796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12DAFA0A-8ABD-DE94-48BA-9745B7230A5E}"/>
            </a:ext>
          </a:extLst>
        </p:cNvPr>
        <p:cNvGrpSpPr/>
        <p:nvPr/>
      </p:nvGrpSpPr>
      <p:grpSpPr>
        <a:xfrm>
          <a:off x="0" y="0"/>
          <a:ext cx="0" cy="0"/>
          <a:chOff x="0" y="0"/>
          <a:chExt cx="0" cy="0"/>
        </a:xfrm>
      </p:grpSpPr>
      <p:sp>
        <p:nvSpPr>
          <p:cNvPr id="8" name="Google Shape;99;p2">
            <a:extLst>
              <a:ext uri="{FF2B5EF4-FFF2-40B4-BE49-F238E27FC236}">
                <a16:creationId xmlns:a16="http://schemas.microsoft.com/office/drawing/2014/main" id="{86ED70BC-F563-7D4F-228C-9C29C53EB58B}"/>
              </a:ext>
            </a:extLst>
          </p:cNvPr>
          <p:cNvSpPr txBox="1">
            <a:spLocks/>
          </p:cNvSpPr>
          <p:nvPr/>
        </p:nvSpPr>
        <p:spPr>
          <a:xfrm>
            <a:off x="357640" y="398418"/>
            <a:ext cx="11385550" cy="44453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sz="3000" b="1" i="1" dirty="0">
                <a:solidFill>
                  <a:schemeClr val="bg1"/>
                </a:solidFill>
                <a:highlight>
                  <a:srgbClr val="000000"/>
                </a:highlight>
              </a:rPr>
              <a:t>Návrh Asociace krajů ČR – Integrovaný regionální plán (IRP)</a:t>
            </a:r>
          </a:p>
          <a:p>
            <a:pPr marL="0" indent="0">
              <a:spcBef>
                <a:spcPts val="1600"/>
              </a:spcBef>
              <a:buFont typeface="Wingdings" pitchFamily="2" charset="2"/>
              <a:buNone/>
            </a:pPr>
            <a:endParaRPr lang="cs-CZ" sz="3000" b="1" i="1" dirty="0"/>
          </a:p>
          <a:p>
            <a:pPr marL="0" indent="0">
              <a:spcBef>
                <a:spcPts val="1600"/>
              </a:spcBef>
              <a:buFont typeface="Wingdings" pitchFamily="2" charset="2"/>
              <a:buNone/>
            </a:pPr>
            <a:endParaRPr lang="cs-CZ" sz="3000" b="1" i="1" dirty="0"/>
          </a:p>
        </p:txBody>
      </p:sp>
      <p:pic>
        <p:nvPicPr>
          <p:cNvPr id="2" name="Obrázek 1">
            <a:extLst>
              <a:ext uri="{FF2B5EF4-FFF2-40B4-BE49-F238E27FC236}">
                <a16:creationId xmlns:a16="http://schemas.microsoft.com/office/drawing/2014/main" id="{358FB728-12EA-9857-B89A-0D7BC762DC96}"/>
              </a:ext>
            </a:extLst>
          </p:cNvPr>
          <p:cNvPicPr>
            <a:picLocks noChangeAspect="1"/>
          </p:cNvPicPr>
          <p:nvPr/>
        </p:nvPicPr>
        <p:blipFill>
          <a:blip r:embed="rId3"/>
          <a:stretch>
            <a:fillRect/>
          </a:stretch>
        </p:blipFill>
        <p:spPr>
          <a:xfrm>
            <a:off x="168568" y="1622603"/>
            <a:ext cx="7718618" cy="4464496"/>
          </a:xfrm>
          <a:prstGeom prst="rect">
            <a:avLst/>
          </a:prstGeom>
        </p:spPr>
      </p:pic>
      <p:sp>
        <p:nvSpPr>
          <p:cNvPr id="3" name="Zástupný obsah 5">
            <a:extLst>
              <a:ext uri="{FF2B5EF4-FFF2-40B4-BE49-F238E27FC236}">
                <a16:creationId xmlns:a16="http://schemas.microsoft.com/office/drawing/2014/main" id="{892A3889-F7B1-58CB-D603-2DB5967977C1}"/>
              </a:ext>
            </a:extLst>
          </p:cNvPr>
          <p:cNvSpPr txBox="1">
            <a:spLocks noGrp="1"/>
          </p:cNvSpPr>
          <p:nvPr>
            <p:ph idx="1"/>
          </p:nvPr>
        </p:nvSpPr>
        <p:spPr>
          <a:xfrm>
            <a:off x="7968207" y="1682025"/>
            <a:ext cx="3718967" cy="4289379"/>
          </a:xfrm>
          <a:prstGeom prst="rect">
            <a:avLst/>
          </a:prstGeom>
          <a:noFill/>
        </p:spPr>
        <p:txBody>
          <a:bodyPr wrap="square" rtlCol="0">
            <a:spAutoFit/>
          </a:bodyPr>
          <a:lstStyle/>
          <a:p>
            <a:pPr algn="just">
              <a:buFont typeface="Wingdings" panose="05000000000000000000" pitchFamily="2" charset="2"/>
              <a:buChar char="Ø"/>
            </a:pPr>
            <a:r>
              <a:rPr lang="cs-CZ" sz="1400" b="1" dirty="0"/>
              <a:t>Kraje na základě zákona 248/2000 Sb., </a:t>
            </a:r>
            <a:r>
              <a:rPr lang="cs-CZ" sz="1400" dirty="0"/>
              <a:t>o podpoře regionálního rozvoje </a:t>
            </a:r>
            <a:r>
              <a:rPr lang="cs-CZ" sz="1400" b="1" dirty="0"/>
              <a:t>musí koordinovat </a:t>
            </a:r>
            <a:r>
              <a:rPr lang="cs-CZ" sz="1400" dirty="0"/>
              <a:t>ve svém územním obvodu </a:t>
            </a:r>
            <a:r>
              <a:rPr lang="cs-CZ" sz="1400" b="1" dirty="0"/>
              <a:t>spolupráci v rámci regionálního rozvoje.</a:t>
            </a:r>
          </a:p>
          <a:p>
            <a:pPr algn="just">
              <a:buFont typeface="Wingdings" panose="05000000000000000000" pitchFamily="2" charset="2"/>
              <a:buChar char="Ø"/>
            </a:pPr>
            <a:r>
              <a:rPr lang="cs-CZ" sz="1400" b="1" dirty="0"/>
              <a:t>Princip partnerství v území s využitím RSK </a:t>
            </a:r>
            <a:r>
              <a:rPr lang="cs-CZ" sz="1400" dirty="0"/>
              <a:t>– nutnost shody území na prioritách.</a:t>
            </a:r>
          </a:p>
          <a:p>
            <a:pPr algn="just">
              <a:buFont typeface="Wingdings" panose="05000000000000000000" pitchFamily="2" charset="2"/>
              <a:buChar char="Ø"/>
            </a:pPr>
            <a:r>
              <a:rPr lang="cs-CZ" sz="1400" b="1" dirty="0"/>
              <a:t>Zachování funkčních nástrojů kohezní politiky, </a:t>
            </a:r>
            <a:r>
              <a:rPr lang="cs-CZ" sz="1400" dirty="0"/>
              <a:t>které se osvědčily v současném období </a:t>
            </a:r>
            <a:r>
              <a:rPr lang="cs-CZ" sz="1400" b="1" dirty="0"/>
              <a:t>(</a:t>
            </a:r>
            <a:r>
              <a:rPr lang="cs-CZ" sz="1400" dirty="0"/>
              <a:t>zejména</a:t>
            </a:r>
            <a:r>
              <a:rPr lang="cs-CZ" sz="1400" b="1" dirty="0"/>
              <a:t> ITI, CLLD, </a:t>
            </a:r>
            <a:r>
              <a:rPr lang="cs-CZ" sz="1400" b="1" dirty="0" err="1"/>
              <a:t>RAPy</a:t>
            </a:r>
            <a:r>
              <a:rPr lang="cs-CZ" sz="1400" b="1" dirty="0"/>
              <a:t>).</a:t>
            </a:r>
          </a:p>
          <a:p>
            <a:pPr algn="just">
              <a:buFont typeface="Wingdings" panose="05000000000000000000" pitchFamily="2" charset="2"/>
              <a:buChar char="Ø"/>
            </a:pPr>
            <a:r>
              <a:rPr lang="cs-CZ" sz="1400" b="1" dirty="0"/>
              <a:t>Kromě strategických projektů nebude IRP obsahovat konkrétní projekty, </a:t>
            </a:r>
            <a:r>
              <a:rPr lang="cs-CZ" sz="1400" dirty="0"/>
              <a:t>ale podle výstupových a výsledkových indikátorů stanoví jejich plnění konkrétními nástroji.</a:t>
            </a:r>
          </a:p>
          <a:p>
            <a:pPr algn="just">
              <a:buFont typeface="Wingdings" panose="05000000000000000000" pitchFamily="2" charset="2"/>
              <a:buChar char="Ø"/>
            </a:pPr>
            <a:r>
              <a:rPr lang="cs-CZ" sz="1400" b="1" dirty="0"/>
              <a:t>Možnost řešit formou cílených výzev či jiných nástrojů témata jako HSOÚ </a:t>
            </a:r>
            <a:r>
              <a:rPr lang="cs-CZ" sz="1400" dirty="0"/>
              <a:t>anebo jinak vymezené periferní a příhraniční oblasti.</a:t>
            </a:r>
          </a:p>
        </p:txBody>
      </p:sp>
    </p:spTree>
    <p:extLst>
      <p:ext uri="{BB962C8B-B14F-4D97-AF65-F5344CB8AC3E}">
        <p14:creationId xmlns:p14="http://schemas.microsoft.com/office/powerpoint/2010/main" val="330101341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517B61BE-3A70-6A4C-73B5-A7016AA219E1}"/>
            </a:ext>
          </a:extLst>
        </p:cNvPr>
        <p:cNvGrpSpPr/>
        <p:nvPr/>
      </p:nvGrpSpPr>
      <p:grpSpPr>
        <a:xfrm>
          <a:off x="0" y="0"/>
          <a:ext cx="0" cy="0"/>
          <a:chOff x="0" y="0"/>
          <a:chExt cx="0" cy="0"/>
        </a:xfrm>
      </p:grpSpPr>
      <p:sp>
        <p:nvSpPr>
          <p:cNvPr id="8" name="Google Shape;99;p2">
            <a:extLst>
              <a:ext uri="{FF2B5EF4-FFF2-40B4-BE49-F238E27FC236}">
                <a16:creationId xmlns:a16="http://schemas.microsoft.com/office/drawing/2014/main" id="{D6B94618-51BD-93B2-8C94-276D9393C141}"/>
              </a:ext>
            </a:extLst>
          </p:cNvPr>
          <p:cNvSpPr txBox="1">
            <a:spLocks/>
          </p:cNvSpPr>
          <p:nvPr/>
        </p:nvSpPr>
        <p:spPr>
          <a:xfrm>
            <a:off x="263352" y="464181"/>
            <a:ext cx="11593288" cy="44453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sz="2700" b="1" i="1" dirty="0">
                <a:solidFill>
                  <a:schemeClr val="bg1"/>
                </a:solidFill>
                <a:highlight>
                  <a:srgbClr val="000000"/>
                </a:highlight>
              </a:rPr>
              <a:t>Společný postoj územních partnerů, představený na NSK 18. 9. 2025</a:t>
            </a:r>
          </a:p>
          <a:p>
            <a:pPr marL="0" indent="0">
              <a:spcBef>
                <a:spcPts val="1600"/>
              </a:spcBef>
              <a:buFont typeface="Wingdings" pitchFamily="2" charset="2"/>
              <a:buNone/>
            </a:pPr>
            <a:endParaRPr lang="cs-CZ" sz="2700" b="1" i="1" dirty="0"/>
          </a:p>
          <a:p>
            <a:pPr marL="0" indent="0">
              <a:spcBef>
                <a:spcPts val="1600"/>
              </a:spcBef>
              <a:buFont typeface="Wingdings" pitchFamily="2" charset="2"/>
              <a:buNone/>
            </a:pPr>
            <a:endParaRPr lang="cs-CZ" sz="2700" b="1" i="1" dirty="0"/>
          </a:p>
        </p:txBody>
      </p:sp>
      <p:sp>
        <p:nvSpPr>
          <p:cNvPr id="3" name="Zástupný obsah 5">
            <a:extLst>
              <a:ext uri="{FF2B5EF4-FFF2-40B4-BE49-F238E27FC236}">
                <a16:creationId xmlns:a16="http://schemas.microsoft.com/office/drawing/2014/main" id="{8081F0A9-0006-AE53-C72D-6087ABEA5D56}"/>
              </a:ext>
            </a:extLst>
          </p:cNvPr>
          <p:cNvSpPr txBox="1">
            <a:spLocks noGrp="1"/>
          </p:cNvSpPr>
          <p:nvPr>
            <p:ph idx="1"/>
          </p:nvPr>
        </p:nvSpPr>
        <p:spPr>
          <a:xfrm>
            <a:off x="422027" y="1628800"/>
            <a:ext cx="11265148" cy="4494564"/>
          </a:xfrm>
          <a:prstGeom prst="rect">
            <a:avLst/>
          </a:prstGeom>
          <a:noFill/>
        </p:spPr>
        <p:txBody>
          <a:bodyPr wrap="square" rtlCol="0">
            <a:spAutoFit/>
          </a:bodyPr>
          <a:lstStyle/>
          <a:p>
            <a:pPr algn="just">
              <a:spcAft>
                <a:spcPts val="1200"/>
              </a:spcAft>
              <a:buFont typeface="Wingdings" panose="05000000000000000000" pitchFamily="2" charset="2"/>
              <a:buChar char="Ø"/>
            </a:pPr>
            <a:r>
              <a:rPr lang="cs-CZ" sz="1800" dirty="0"/>
              <a:t>ÚP jsou přesvědčeni, že sjednocení rozdílných politik (politika soudržnosti a politiky vnitřních věcí) a SZP (společné zemědělské politiky) v rámci jednoho regulačního rámce by mohlo vést k nejen k nepředvídaným komplikacím vzhledem k jejich rozdílným pravidlům a cílům, ale také k ohrožení financích zdrojů na uplatňování kohezní politiky v ČR a proto s tímto sjednocením ÚP nesouhlasí.    </a:t>
            </a:r>
          </a:p>
          <a:p>
            <a:pPr algn="just">
              <a:spcAft>
                <a:spcPts val="1200"/>
              </a:spcAft>
              <a:buFont typeface="Wingdings" panose="05000000000000000000" pitchFamily="2" charset="2"/>
              <a:buChar char="Ø"/>
            </a:pPr>
            <a:r>
              <a:rPr lang="cs-CZ" sz="1800" dirty="0"/>
              <a:t>ÚP požadují územní dimenzi za zásadní v budoucím PO, ve všech fondech /územní dimenze je cílení veřejných politik, které zohledňuje odlišné výchozí podmínky a cíle různých typů území/.</a:t>
            </a:r>
          </a:p>
          <a:p>
            <a:pPr algn="just">
              <a:spcAft>
                <a:spcPts val="1200"/>
              </a:spcAft>
              <a:buFont typeface="Wingdings" panose="05000000000000000000" pitchFamily="2" charset="2"/>
              <a:buChar char="Ø"/>
            </a:pPr>
            <a:r>
              <a:rPr lang="cs-CZ" sz="1800" dirty="0"/>
              <a:t>ÚP požadují odmítnout pravidlo </a:t>
            </a:r>
            <a:r>
              <a:rPr lang="cs-CZ" sz="1800" dirty="0" err="1"/>
              <a:t>dekomitmentu</a:t>
            </a:r>
            <a:r>
              <a:rPr lang="cs-CZ" sz="1800" dirty="0"/>
              <a:t> N+10 měsíců a zachovat N+3.</a:t>
            </a:r>
          </a:p>
          <a:p>
            <a:pPr algn="just">
              <a:spcAft>
                <a:spcPts val="1200"/>
              </a:spcAft>
              <a:buFont typeface="Wingdings" panose="05000000000000000000" pitchFamily="2" charset="2"/>
              <a:buChar char="Ø"/>
            </a:pPr>
            <a:r>
              <a:rPr lang="cs-CZ" sz="1800" dirty="0"/>
              <a:t>ÚP požadují zachovat povinnost státu pokračovat v platbách příjemcům při přerušení/pozastavení plateb EU (čl. 22 odst. 2 písm. l).</a:t>
            </a:r>
          </a:p>
          <a:p>
            <a:pPr algn="just">
              <a:spcAft>
                <a:spcPts val="1200"/>
              </a:spcAft>
              <a:buFont typeface="Wingdings" panose="05000000000000000000" pitchFamily="2" charset="2"/>
              <a:buChar char="Ø"/>
            </a:pPr>
            <a:r>
              <a:rPr lang="cs-CZ" sz="1800" dirty="0"/>
              <a:t>ÚP  souhlasí se zněním čl. 78  nařízení a požadují vyjmout tyto náklady z veřejné podpory a pravidla de minimis.</a:t>
            </a:r>
          </a:p>
          <a:p>
            <a:pPr algn="just">
              <a:spcAft>
                <a:spcPts val="1200"/>
              </a:spcAft>
              <a:buFont typeface="Wingdings" panose="05000000000000000000" pitchFamily="2" charset="2"/>
              <a:buChar char="Ø"/>
            </a:pPr>
            <a:r>
              <a:rPr lang="cs-CZ" sz="1800" dirty="0"/>
              <a:t>ÚP požadují navýšit paušály technické pomoci.</a:t>
            </a:r>
          </a:p>
        </p:txBody>
      </p:sp>
    </p:spTree>
    <p:extLst>
      <p:ext uri="{BB962C8B-B14F-4D97-AF65-F5344CB8AC3E}">
        <p14:creationId xmlns:p14="http://schemas.microsoft.com/office/powerpoint/2010/main" val="1082202547"/>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D911"/>
        </a:solidFill>
        <a:effectLst/>
      </p:bgPr>
    </p:bg>
    <p:spTree>
      <p:nvGrpSpPr>
        <p:cNvPr id="1" name="">
          <a:extLst>
            <a:ext uri="{FF2B5EF4-FFF2-40B4-BE49-F238E27FC236}">
              <a16:creationId xmlns:a16="http://schemas.microsoft.com/office/drawing/2014/main" id="{7D3AA1BD-796B-380E-DC68-BD7466A5E491}"/>
            </a:ext>
          </a:extLst>
        </p:cNvPr>
        <p:cNvGrpSpPr/>
        <p:nvPr/>
      </p:nvGrpSpPr>
      <p:grpSpPr>
        <a:xfrm>
          <a:off x="0" y="0"/>
          <a:ext cx="0" cy="0"/>
          <a:chOff x="0" y="0"/>
          <a:chExt cx="0" cy="0"/>
        </a:xfrm>
      </p:grpSpPr>
      <p:sp>
        <p:nvSpPr>
          <p:cNvPr id="3" name="Zástupný obsah 2">
            <a:extLst>
              <a:ext uri="{FF2B5EF4-FFF2-40B4-BE49-F238E27FC236}">
                <a16:creationId xmlns:a16="http://schemas.microsoft.com/office/drawing/2014/main" id="{BE633971-C8E8-3A3A-FFE6-A37C61C24550}"/>
              </a:ext>
            </a:extLst>
          </p:cNvPr>
          <p:cNvSpPr>
            <a:spLocks noGrp="1"/>
          </p:cNvSpPr>
          <p:nvPr>
            <p:ph idx="1"/>
          </p:nvPr>
        </p:nvSpPr>
        <p:spPr>
          <a:xfrm>
            <a:off x="422026" y="1124744"/>
            <a:ext cx="11363574" cy="5328592"/>
          </a:xfrm>
        </p:spPr>
        <p:txBody>
          <a:bodyPr>
            <a:noAutofit/>
          </a:bodyPr>
          <a:lstStyle/>
          <a:p>
            <a:pPr marL="0" indent="0" defTabSz="539750">
              <a:lnSpc>
                <a:spcPct val="100000"/>
              </a:lnSpc>
              <a:spcBef>
                <a:spcPts val="0"/>
              </a:spcBef>
              <a:buNone/>
            </a:pPr>
            <a:r>
              <a:rPr lang="cs-CZ" sz="2000" b="1" dirty="0">
                <a:solidFill>
                  <a:schemeClr val="bg1">
                    <a:lumMod val="65000"/>
                  </a:schemeClr>
                </a:solidFill>
                <a:cs typeface="Arial" panose="020B0604020202020204" pitchFamily="34" charset="0"/>
              </a:rPr>
              <a:t>1.</a:t>
            </a:r>
            <a:r>
              <a:rPr lang="cs-CZ" sz="2000" dirty="0">
                <a:solidFill>
                  <a:schemeClr val="bg1">
                    <a:lumMod val="65000"/>
                  </a:schemeClr>
                </a:solidFill>
                <a:cs typeface="Arial" panose="020B0604020202020204" pitchFamily="34" charset="0"/>
              </a:rPr>
              <a:t> </a:t>
            </a:r>
            <a:r>
              <a:rPr lang="cs-CZ" sz="2000" b="1" dirty="0">
                <a:solidFill>
                  <a:schemeClr val="bg1">
                    <a:lumMod val="65000"/>
                  </a:schemeClr>
                </a:solidFill>
                <a:cs typeface="Arial" panose="020B0604020202020204" pitchFamily="34" charset="0"/>
              </a:rPr>
              <a:t>Úvodní slovo</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Tomáš Chmela, náměstek hejtmana Zlínského kraje</a:t>
            </a:r>
          </a:p>
          <a:p>
            <a:pPr marL="0" indent="0" defTabSz="447675">
              <a:lnSpc>
                <a:spcPct val="100000"/>
              </a:lnSpc>
              <a:spcBef>
                <a:spcPts val="600"/>
              </a:spcBef>
              <a:buNone/>
              <a:tabLst>
                <a:tab pos="357188" algn="l"/>
              </a:tabLst>
            </a:pPr>
            <a:r>
              <a:rPr lang="cs-CZ" sz="2000" b="1" dirty="0">
                <a:solidFill>
                  <a:schemeClr val="bg1">
                    <a:lumMod val="65000"/>
                  </a:schemeClr>
                </a:solidFill>
                <a:cs typeface="Arial" panose="020B0604020202020204" pitchFamily="34" charset="0"/>
              </a:rPr>
              <a:t>2. Dotační programy a možnosti Zlínského kraje pro rok 2026</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Jana Koldová, Zlínský kraj, Odbor strategického rozvoje kraje</a:t>
            </a:r>
          </a:p>
          <a:p>
            <a:pPr marL="0" indent="0" defTabSz="447675">
              <a:lnSpc>
                <a:spcPct val="100000"/>
              </a:lnSpc>
              <a:spcBef>
                <a:spcPts val="600"/>
              </a:spcBef>
              <a:buNone/>
              <a:tabLst>
                <a:tab pos="357188" algn="l"/>
              </a:tabLst>
            </a:pPr>
            <a:r>
              <a:rPr lang="cs-CZ" sz="2000" b="1" dirty="0">
                <a:solidFill>
                  <a:schemeClr val="bg1">
                    <a:lumMod val="65000"/>
                  </a:schemeClr>
                </a:solidFill>
                <a:cs typeface="Arial" panose="020B0604020202020204" pitchFamily="34" charset="0"/>
              </a:rPr>
              <a:t>3. Aktualizace krajských koncepcí v oblasti cestovního ruchu a cyklistiky</a:t>
            </a:r>
          </a:p>
          <a:p>
            <a:pPr marL="401638" indent="0" defTabSz="447675">
              <a:lnSpc>
                <a:spcPct val="100000"/>
              </a:lnSpc>
              <a:spcBef>
                <a:spcPts val="600"/>
              </a:spcBef>
              <a:spcAft>
                <a:spcPts val="1200"/>
              </a:spcAft>
              <a:buNone/>
              <a:tabLst>
                <a:tab pos="357188" algn="l"/>
              </a:tabLst>
            </a:pPr>
            <a:r>
              <a:rPr lang="cs-CZ" sz="2000" dirty="0">
                <a:solidFill>
                  <a:schemeClr val="bg1">
                    <a:lumMod val="65000"/>
                  </a:schemeClr>
                </a:solidFill>
                <a:cs typeface="Arial" panose="020B0604020202020204" pitchFamily="34" charset="0"/>
              </a:rPr>
              <a:t>	Jana Koldová, Zlínský kraj, Odbor strategického rozvoje kraje</a:t>
            </a:r>
          </a:p>
          <a:p>
            <a:pPr marL="0" indent="0" defTabSz="265113">
              <a:lnSpc>
                <a:spcPct val="100000"/>
              </a:lnSpc>
              <a:spcBef>
                <a:spcPts val="600"/>
              </a:spcBef>
              <a:buNone/>
            </a:pPr>
            <a:r>
              <a:rPr lang="cs-CZ" sz="2000" b="1" dirty="0">
                <a:solidFill>
                  <a:schemeClr val="bg1">
                    <a:lumMod val="65000"/>
                  </a:schemeClr>
                </a:solidFill>
                <a:cs typeface="Arial" panose="020B0604020202020204" pitchFamily="34" charset="0"/>
              </a:rPr>
              <a:t>4. Příprava Zlínského kraje na využití dotací EU v budoucím programovém období 2028+</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Milan Filip, Zlínský kraj, Odbor strategického rozvoje kraje</a:t>
            </a:r>
          </a:p>
          <a:p>
            <a:pPr marL="355600" indent="-355600" defTabSz="265113">
              <a:lnSpc>
                <a:spcPct val="100000"/>
              </a:lnSpc>
              <a:spcBef>
                <a:spcPts val="600"/>
              </a:spcBef>
              <a:buNone/>
            </a:pPr>
            <a:r>
              <a:rPr lang="cs-CZ" sz="2000" b="1" dirty="0">
                <a:cs typeface="Arial" panose="020B0604020202020204" pitchFamily="34" charset="0"/>
              </a:rPr>
              <a:t>5. Sběr projektových záměrů v obcích Zlínského kraje a sběr potřeb hospodářsky a sociálně ohrožených území (HSOÚ)</a:t>
            </a:r>
          </a:p>
          <a:p>
            <a:pPr marL="401638" indent="0" defTabSz="447675">
              <a:lnSpc>
                <a:spcPct val="100000"/>
              </a:lnSpc>
              <a:spcBef>
                <a:spcPts val="600"/>
              </a:spcBef>
              <a:spcAft>
                <a:spcPts val="1200"/>
              </a:spcAft>
              <a:buNone/>
              <a:tabLst>
                <a:tab pos="357188" algn="l"/>
              </a:tabLst>
            </a:pPr>
            <a:r>
              <a:rPr lang="cs-CZ" sz="1800" dirty="0">
                <a:cs typeface="Arial" panose="020B0604020202020204" pitchFamily="34" charset="0"/>
              </a:rPr>
              <a:t>David Mareček, Zlínský kraj, Odbor strategického rozvoje kraje</a:t>
            </a:r>
          </a:p>
          <a:p>
            <a:pPr marL="0" indent="0" defTabSz="265113">
              <a:lnSpc>
                <a:spcPct val="100000"/>
              </a:lnSpc>
              <a:spcBef>
                <a:spcPts val="600"/>
              </a:spcBef>
              <a:buNone/>
            </a:pPr>
            <a:r>
              <a:rPr lang="cs-CZ" sz="2000" b="1" dirty="0">
                <a:solidFill>
                  <a:schemeClr val="bg1">
                    <a:lumMod val="65000"/>
                  </a:schemeClr>
                </a:solidFill>
                <a:cs typeface="Arial" panose="020B0604020202020204" pitchFamily="34" charset="0"/>
              </a:rPr>
              <a:t>6. Energetika v kostce</a:t>
            </a:r>
          </a:p>
          <a:p>
            <a:pPr marL="401638" indent="0" defTabSz="447675">
              <a:lnSpc>
                <a:spcPct val="100000"/>
              </a:lnSpc>
              <a:spcBef>
                <a:spcPts val="600"/>
              </a:spcBef>
              <a:spcAft>
                <a:spcPts val="600"/>
              </a:spcAft>
              <a:buNone/>
              <a:tabLst>
                <a:tab pos="357188" algn="l"/>
              </a:tabLst>
            </a:pPr>
            <a:r>
              <a:rPr lang="cs-CZ" sz="1800" dirty="0">
                <a:solidFill>
                  <a:schemeClr val="bg1">
                    <a:lumMod val="65000"/>
                  </a:schemeClr>
                </a:solidFill>
                <a:cs typeface="Arial" panose="020B0604020202020204" pitchFamily="34" charset="0"/>
              </a:rPr>
              <a:t>Miroslava Knotková, Energetická agentura Zlínského kraje</a:t>
            </a:r>
          </a:p>
        </p:txBody>
      </p:sp>
      <p:sp>
        <p:nvSpPr>
          <p:cNvPr id="6" name="Nadpis 5">
            <a:extLst>
              <a:ext uri="{FF2B5EF4-FFF2-40B4-BE49-F238E27FC236}">
                <a16:creationId xmlns:a16="http://schemas.microsoft.com/office/drawing/2014/main" id="{227D8B53-CC26-6B9C-65F0-5355EEA9781C}"/>
              </a:ext>
            </a:extLst>
          </p:cNvPr>
          <p:cNvSpPr>
            <a:spLocks noGrp="1"/>
          </p:cNvSpPr>
          <p:nvPr>
            <p:ph type="title"/>
          </p:nvPr>
        </p:nvSpPr>
        <p:spPr/>
        <p:txBody>
          <a:bodyPr/>
          <a:lstStyle/>
          <a:p>
            <a:r>
              <a:rPr lang="cs-CZ" dirty="0"/>
              <a:t>Program seminářů</a:t>
            </a:r>
          </a:p>
        </p:txBody>
      </p:sp>
    </p:spTree>
    <p:extLst>
      <p:ext uri="{BB962C8B-B14F-4D97-AF65-F5344CB8AC3E}">
        <p14:creationId xmlns:p14="http://schemas.microsoft.com/office/powerpoint/2010/main" val="26395753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519D5C61-0409-8840-84F5-9858E55C04A9}"/>
              </a:ext>
            </a:extLst>
          </p:cNvPr>
          <p:cNvSpPr>
            <a:spLocks noGrp="1"/>
          </p:cNvSpPr>
          <p:nvPr>
            <p:ph idx="1"/>
          </p:nvPr>
        </p:nvSpPr>
        <p:spPr>
          <a:xfrm>
            <a:off x="422026" y="1366260"/>
            <a:ext cx="11363574" cy="5293332"/>
          </a:xfrm>
        </p:spPr>
        <p:txBody>
          <a:bodyPr>
            <a:normAutofit/>
          </a:bodyPr>
          <a:lstStyle/>
          <a:p>
            <a:endParaRPr lang="cs-CZ" dirty="0"/>
          </a:p>
          <a:p>
            <a:endParaRPr lang="cs-CZ" dirty="0"/>
          </a:p>
          <a:p>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spcBef>
                <a:spcPts val="0"/>
              </a:spcBef>
              <a:buNone/>
            </a:pPr>
            <a:endParaRPr lang="cs-CZ" sz="2600" dirty="0"/>
          </a:p>
          <a:p>
            <a:pPr marL="180975" indent="-180975">
              <a:lnSpc>
                <a:spcPct val="120000"/>
              </a:lnSpc>
              <a:spcBef>
                <a:spcPts val="0"/>
              </a:spcBef>
              <a:buNone/>
            </a:pPr>
            <a:r>
              <a:rPr lang="cs-CZ" sz="1000" dirty="0"/>
              <a:t>Stav k 07.10.2025</a:t>
            </a:r>
          </a:p>
          <a:p>
            <a:pPr marL="180975" indent="-180975">
              <a:lnSpc>
                <a:spcPct val="120000"/>
              </a:lnSpc>
              <a:spcBef>
                <a:spcPts val="0"/>
              </a:spcBef>
              <a:buNone/>
            </a:pPr>
            <a:r>
              <a:rPr lang="cs-CZ" sz="1200" dirty="0">
                <a:solidFill>
                  <a:schemeClr val="accent1"/>
                </a:solidFill>
              </a:rPr>
              <a:t>*</a:t>
            </a:r>
            <a:r>
              <a:rPr lang="cs-CZ" sz="1100" dirty="0">
                <a:solidFill>
                  <a:schemeClr val="accent1"/>
                </a:solidFill>
              </a:rPr>
              <a:t>Program RP23-22 Zachování dostupnosti primární péče a dětských psychiatrů ve Zlínském kraji má příjem žádostí až do 31.08.2026</a:t>
            </a:r>
          </a:p>
          <a:p>
            <a:pPr marL="180975" indent="-180975">
              <a:lnSpc>
                <a:spcPct val="120000"/>
              </a:lnSpc>
              <a:spcBef>
                <a:spcPts val="0"/>
              </a:spcBef>
              <a:buNone/>
            </a:pPr>
            <a:r>
              <a:rPr lang="cs-CZ" sz="1100" dirty="0">
                <a:solidFill>
                  <a:srgbClr val="FF0000"/>
                </a:solidFill>
              </a:rPr>
              <a:t>**Program RP14-24 VOUCHERY ASISTENCE PROJEKTU SMART AKCELERÁTOR ZLÍNSKÉHO KRAJE má příjem žádostí až do 31.12.2025 a RP26-14 </a:t>
            </a:r>
            <a:r>
              <a:rPr lang="pl-PL" sz="1100" dirty="0">
                <a:solidFill>
                  <a:srgbClr val="FF0000"/>
                </a:solidFill>
              </a:rPr>
              <a:t>Program na podporu rozvoje obcí nad 5000 obyvatel </a:t>
            </a:r>
            <a:r>
              <a:rPr lang="cs-CZ" sz="1100" dirty="0">
                <a:solidFill>
                  <a:srgbClr val="FF0000"/>
                </a:solidFill>
              </a:rPr>
              <a:t>má příjem žádostí až do 30.06.2025 </a:t>
            </a:r>
          </a:p>
          <a:p>
            <a:pPr marL="180975" indent="-180975">
              <a:lnSpc>
                <a:spcPct val="120000"/>
              </a:lnSpc>
              <a:spcBef>
                <a:spcPts val="0"/>
              </a:spcBef>
              <a:buNone/>
            </a:pPr>
            <a:r>
              <a:rPr lang="cs-CZ" sz="1100" dirty="0">
                <a:solidFill>
                  <a:srgbClr val="7030A0"/>
                </a:solidFill>
              </a:rPr>
              <a:t>***Program RP30-25 </a:t>
            </a:r>
            <a:r>
              <a:rPr lang="pl-PL" sz="1100" dirty="0">
                <a:solidFill>
                  <a:srgbClr val="7030A0"/>
                </a:solidFill>
              </a:rPr>
              <a:t>Program na podporu rozvoje obcí nad 2000 - 5000 obyvatel má příjem žádostí až do 30.06.2026 a další ještě neukončené programy</a:t>
            </a:r>
          </a:p>
          <a:p>
            <a:pPr marL="180975" indent="-180975">
              <a:lnSpc>
                <a:spcPct val="120000"/>
              </a:lnSpc>
              <a:spcBef>
                <a:spcPts val="0"/>
              </a:spcBef>
              <a:buNone/>
            </a:pPr>
            <a:r>
              <a:rPr lang="pl-PL" sz="1100" dirty="0">
                <a:solidFill>
                  <a:srgbClr val="7030A0"/>
                </a:solidFill>
              </a:rPr>
              <a:t>Není započítána NFV v RP01-25</a:t>
            </a:r>
            <a:endParaRPr lang="cs-CZ" sz="1100" dirty="0">
              <a:solidFill>
                <a:srgbClr val="7030A0"/>
              </a:solidFill>
            </a:endParaRPr>
          </a:p>
        </p:txBody>
      </p:sp>
      <p:graphicFrame>
        <p:nvGraphicFramePr>
          <p:cNvPr id="6" name="Zástupný symbol pro obsah 3">
            <a:extLst>
              <a:ext uri="{FF2B5EF4-FFF2-40B4-BE49-F238E27FC236}">
                <a16:creationId xmlns:a16="http://schemas.microsoft.com/office/drawing/2014/main" id="{B816EDED-89AB-1245-99C5-88DB7F51425D}"/>
              </a:ext>
            </a:extLst>
          </p:cNvPr>
          <p:cNvGraphicFramePr>
            <a:graphicFrameLocks/>
          </p:cNvGraphicFramePr>
          <p:nvPr/>
        </p:nvGraphicFramePr>
        <p:xfrm>
          <a:off x="551384" y="1656000"/>
          <a:ext cx="10873209" cy="3384375"/>
        </p:xfrm>
        <a:graphic>
          <a:graphicData uri="http://schemas.openxmlformats.org/drawingml/2006/table">
            <a:tbl>
              <a:tblPr bandRow="1">
                <a:tableStyleId>{5940675A-B579-460E-94D1-54222C63F5DA}</a:tableStyleId>
              </a:tblPr>
              <a:tblGrid>
                <a:gridCol w="921458">
                  <a:extLst>
                    <a:ext uri="{9D8B030D-6E8A-4147-A177-3AD203B41FA5}">
                      <a16:colId xmlns:a16="http://schemas.microsoft.com/office/drawing/2014/main" val="40093288"/>
                    </a:ext>
                  </a:extLst>
                </a:gridCol>
                <a:gridCol w="1166774">
                  <a:extLst>
                    <a:ext uri="{9D8B030D-6E8A-4147-A177-3AD203B41FA5}">
                      <a16:colId xmlns:a16="http://schemas.microsoft.com/office/drawing/2014/main" val="1093122604"/>
                    </a:ext>
                  </a:extLst>
                </a:gridCol>
                <a:gridCol w="3348372">
                  <a:extLst>
                    <a:ext uri="{9D8B030D-6E8A-4147-A177-3AD203B41FA5}">
                      <a16:colId xmlns:a16="http://schemas.microsoft.com/office/drawing/2014/main" val="4244346718"/>
                    </a:ext>
                  </a:extLst>
                </a:gridCol>
                <a:gridCol w="1566480">
                  <a:extLst>
                    <a:ext uri="{9D8B030D-6E8A-4147-A177-3AD203B41FA5}">
                      <a16:colId xmlns:a16="http://schemas.microsoft.com/office/drawing/2014/main" val="3284636795"/>
                    </a:ext>
                  </a:extLst>
                </a:gridCol>
                <a:gridCol w="1278829">
                  <a:extLst>
                    <a:ext uri="{9D8B030D-6E8A-4147-A177-3AD203B41FA5}">
                      <a16:colId xmlns:a16="http://schemas.microsoft.com/office/drawing/2014/main" val="3597758361"/>
                    </a:ext>
                  </a:extLst>
                </a:gridCol>
                <a:gridCol w="1358418">
                  <a:extLst>
                    <a:ext uri="{9D8B030D-6E8A-4147-A177-3AD203B41FA5}">
                      <a16:colId xmlns:a16="http://schemas.microsoft.com/office/drawing/2014/main" val="679690171"/>
                    </a:ext>
                  </a:extLst>
                </a:gridCol>
                <a:gridCol w="1232878">
                  <a:extLst>
                    <a:ext uri="{9D8B030D-6E8A-4147-A177-3AD203B41FA5}">
                      <a16:colId xmlns:a16="http://schemas.microsoft.com/office/drawing/2014/main" val="1118788742"/>
                    </a:ext>
                  </a:extLst>
                </a:gridCol>
              </a:tblGrid>
              <a:tr h="820942">
                <a:tc>
                  <a:txBody>
                    <a:bodyPr/>
                    <a:lstStyle/>
                    <a:p>
                      <a:pPr algn="ctr"/>
                      <a:endParaRPr lang="cs-CZ" sz="1200" b="1" i="0" dirty="0">
                        <a:latin typeface="Arial" panose="020B0604020202020204" pitchFamily="34" charset="0"/>
                      </a:endParaRPr>
                    </a:p>
                  </a:txBody>
                  <a:tcPr marT="37785" marB="37785">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FFD900"/>
                    </a:solidFill>
                  </a:tcPr>
                </a:tc>
                <a:tc>
                  <a:txBody>
                    <a:bodyPr/>
                    <a:lstStyle/>
                    <a:p>
                      <a:pPr algn="ctr"/>
                      <a:r>
                        <a:rPr lang="cs-CZ" sz="1200" b="1" i="0" dirty="0">
                          <a:latin typeface="Arial" panose="020B0604020202020204" pitchFamily="34" charset="0"/>
                        </a:rPr>
                        <a:t>Počet vyhlášených programů</a:t>
                      </a:r>
                    </a:p>
                  </a:txBody>
                  <a:tcPr marT="37785" marB="37785" anchor="ctr">
                    <a:solidFill>
                      <a:srgbClr val="FFD900"/>
                    </a:solidFill>
                  </a:tcPr>
                </a:tc>
                <a:tc>
                  <a:txBody>
                    <a:bodyPr/>
                    <a:lstStyle/>
                    <a:p>
                      <a:pPr algn="ctr"/>
                      <a:r>
                        <a:rPr lang="cs-CZ" sz="1200" b="1" i="0" dirty="0">
                          <a:latin typeface="Arial" panose="020B0604020202020204" pitchFamily="34" charset="0"/>
                        </a:rPr>
                        <a:t>Alokace v Kč</a:t>
                      </a:r>
                    </a:p>
                  </a:txBody>
                  <a:tcPr marT="37785" marB="37785" anchor="ctr">
                    <a:solidFill>
                      <a:srgbClr val="FFD900"/>
                    </a:solidFill>
                  </a:tcPr>
                </a:tc>
                <a:tc>
                  <a:txBody>
                    <a:bodyPr/>
                    <a:lstStyle/>
                    <a:p>
                      <a:pPr algn="ctr"/>
                      <a:r>
                        <a:rPr lang="cs-CZ" sz="1200" b="1" i="0" dirty="0">
                          <a:latin typeface="Arial" panose="020B0604020202020204" pitchFamily="34" charset="0"/>
                        </a:rPr>
                        <a:t>Počet přijatých žádostí</a:t>
                      </a:r>
                    </a:p>
                  </a:txBody>
                  <a:tcPr marT="37785" marB="37785" anchor="ctr">
                    <a:solidFill>
                      <a:srgbClr val="FFD900"/>
                    </a:solidFill>
                  </a:tcPr>
                </a:tc>
                <a:tc>
                  <a:txBody>
                    <a:bodyPr/>
                    <a:lstStyle/>
                    <a:p>
                      <a:pPr algn="ctr"/>
                      <a:r>
                        <a:rPr lang="cs-CZ" sz="1200" b="1" i="0" dirty="0">
                          <a:latin typeface="Arial" panose="020B0604020202020204" pitchFamily="34" charset="0"/>
                        </a:rPr>
                        <a:t>Počet schválených žádostí</a:t>
                      </a:r>
                    </a:p>
                  </a:txBody>
                  <a:tcPr marT="37785" marB="37785" anchor="ctr">
                    <a:solidFill>
                      <a:srgbClr val="FFD9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200" b="1" i="0" dirty="0">
                          <a:latin typeface="Arial" panose="020B0604020202020204" pitchFamily="34" charset="0"/>
                        </a:rPr>
                        <a:t>Výše požadované dotace v Kč</a:t>
                      </a:r>
                    </a:p>
                  </a:txBody>
                  <a:tcPr marT="37785" marB="37785" anchor="ctr">
                    <a:solidFill>
                      <a:srgbClr val="FFD900"/>
                    </a:solidFill>
                  </a:tcPr>
                </a:tc>
                <a:tc>
                  <a:txBody>
                    <a:bodyPr/>
                    <a:lstStyle/>
                    <a:p>
                      <a:pPr algn="ctr"/>
                      <a:r>
                        <a:rPr lang="cs-CZ" sz="1200" b="1" i="0" dirty="0">
                          <a:latin typeface="Arial" panose="020B0604020202020204" pitchFamily="34" charset="0"/>
                        </a:rPr>
                        <a:t>Výše schválené dotace v Kč</a:t>
                      </a:r>
                    </a:p>
                  </a:txBody>
                  <a:tcPr marT="37785" marB="37785" anchor="ctr">
                    <a:solidFill>
                      <a:srgbClr val="FFD900"/>
                    </a:solidFill>
                  </a:tcPr>
                </a:tc>
                <a:extLst>
                  <a:ext uri="{0D108BD9-81ED-4DB2-BD59-A6C34878D82A}">
                    <a16:rowId xmlns:a16="http://schemas.microsoft.com/office/drawing/2014/main" val="3251952387"/>
                  </a:ext>
                </a:extLst>
              </a:tr>
              <a:tr h="416860">
                <a:tc>
                  <a:txBody>
                    <a:bodyPr/>
                    <a:lstStyle/>
                    <a:p>
                      <a:pPr algn="ctr"/>
                      <a:r>
                        <a:rPr lang="cs-CZ" sz="1200" b="1" i="0" dirty="0">
                          <a:latin typeface="Arial" panose="020B0604020202020204" pitchFamily="34" charset="0"/>
                        </a:rPr>
                        <a:t>2020</a:t>
                      </a:r>
                    </a:p>
                  </a:txBody>
                  <a:tcPr marT="37785" marB="37785" anchor="ctr">
                    <a:solidFill>
                      <a:srgbClr val="FFD900"/>
                    </a:solidFill>
                  </a:tcPr>
                </a:tc>
                <a:tc>
                  <a:txBody>
                    <a:bodyPr/>
                    <a:lstStyle/>
                    <a:p>
                      <a:pPr algn="ctr"/>
                      <a:r>
                        <a:rPr lang="cs-CZ" sz="1200" dirty="0">
                          <a:latin typeface="Arial" panose="020B0604020202020204" pitchFamily="34" charset="0"/>
                        </a:rPr>
                        <a:t>22</a:t>
                      </a:r>
                    </a:p>
                  </a:txBody>
                  <a:tcPr marT="37785" marB="37785" anchor="ctr">
                    <a:solidFill>
                      <a:srgbClr val="FEEF66"/>
                    </a:solidFill>
                  </a:tcPr>
                </a:tc>
                <a:tc>
                  <a:txBody>
                    <a:bodyPr/>
                    <a:lstStyle/>
                    <a:p>
                      <a:pPr algn="ctr">
                        <a:tabLst>
                          <a:tab pos="1168400" algn="l"/>
                        </a:tabLst>
                      </a:pPr>
                      <a:r>
                        <a:rPr lang="cs-CZ" sz="1200" dirty="0">
                          <a:latin typeface="Arial" panose="020B0604020202020204" pitchFamily="34" charset="0"/>
                        </a:rPr>
                        <a:t>140 923 970 + 16 267 000 = </a:t>
                      </a:r>
                      <a:r>
                        <a:rPr lang="cs-CZ" sz="1200" b="1" i="0" baseline="0" dirty="0">
                          <a:latin typeface="Arial" panose="020B0604020202020204" pitchFamily="34" charset="0"/>
                        </a:rPr>
                        <a:t>157 190 170</a:t>
                      </a:r>
                    </a:p>
                  </a:txBody>
                  <a:tcPr marT="37785" marB="37785" anchor="ctr">
                    <a:solidFill>
                      <a:srgbClr val="FEEF66"/>
                    </a:solidFill>
                  </a:tcPr>
                </a:tc>
                <a:tc>
                  <a:txBody>
                    <a:bodyPr/>
                    <a:lstStyle/>
                    <a:p>
                      <a:pPr algn="ctr"/>
                      <a:r>
                        <a:rPr lang="cs-CZ" sz="1200" dirty="0">
                          <a:latin typeface="Arial" panose="020B0604020202020204" pitchFamily="34" charset="0"/>
                        </a:rPr>
                        <a:t>1 473</a:t>
                      </a:r>
                    </a:p>
                  </a:txBody>
                  <a:tcPr marT="37785" marB="37785" anchor="ctr">
                    <a:solidFill>
                      <a:srgbClr val="FEEF66"/>
                    </a:solidFill>
                  </a:tcPr>
                </a:tc>
                <a:tc>
                  <a:txBody>
                    <a:bodyPr/>
                    <a:lstStyle/>
                    <a:p>
                      <a:pPr algn="ctr"/>
                      <a:r>
                        <a:rPr lang="cs-CZ" sz="1200" dirty="0">
                          <a:latin typeface="Arial" panose="020B0604020202020204" pitchFamily="34" charset="0"/>
                        </a:rPr>
                        <a:t>1 160</a:t>
                      </a:r>
                    </a:p>
                  </a:txBody>
                  <a:tcPr marT="37785" marB="37785" anchor="ctr">
                    <a:solidFill>
                      <a:srgbClr val="FEEF66"/>
                    </a:solidFill>
                  </a:tcPr>
                </a:tc>
                <a:tc>
                  <a:txBody>
                    <a:bodyPr/>
                    <a:lstStyle/>
                    <a:p>
                      <a:pPr algn="ctr"/>
                      <a:r>
                        <a:rPr lang="cs-CZ" sz="1200" dirty="0">
                          <a:latin typeface="Arial" panose="020B0604020202020204" pitchFamily="34" charset="0"/>
                        </a:rPr>
                        <a:t>205 413 446</a:t>
                      </a:r>
                    </a:p>
                  </a:txBody>
                  <a:tcPr marT="37785" marB="37785" anchor="ctr">
                    <a:solidFill>
                      <a:srgbClr val="FEEF66"/>
                    </a:solidFill>
                  </a:tcPr>
                </a:tc>
                <a:tc>
                  <a:txBody>
                    <a:bodyPr/>
                    <a:lstStyle/>
                    <a:p>
                      <a:pPr algn="ctr"/>
                      <a:r>
                        <a:rPr lang="cs-CZ" sz="1200" dirty="0">
                          <a:latin typeface="Arial" panose="020B0604020202020204" pitchFamily="34" charset="0"/>
                        </a:rPr>
                        <a:t>141 211 918</a:t>
                      </a:r>
                    </a:p>
                  </a:txBody>
                  <a:tcPr marT="37785" marB="37785" anchor="ctr">
                    <a:solidFill>
                      <a:srgbClr val="FEEF66"/>
                    </a:solidFill>
                  </a:tcPr>
                </a:tc>
                <a:extLst>
                  <a:ext uri="{0D108BD9-81ED-4DB2-BD59-A6C34878D82A}">
                    <a16:rowId xmlns:a16="http://schemas.microsoft.com/office/drawing/2014/main" val="3723880283"/>
                  </a:ext>
                </a:extLst>
              </a:tr>
              <a:tr h="427070">
                <a:tc>
                  <a:txBody>
                    <a:bodyPr/>
                    <a:lstStyle/>
                    <a:p>
                      <a:pPr lvl="0" algn="ctr"/>
                      <a:r>
                        <a:rPr lang="cs-CZ" sz="1200" b="1" i="0" dirty="0">
                          <a:latin typeface="Arial" panose="020B0604020202020204" pitchFamily="34" charset="0"/>
                        </a:rPr>
                        <a:t>2021</a:t>
                      </a:r>
                    </a:p>
                  </a:txBody>
                  <a:tcPr marT="37785" marB="37785" anchor="ctr">
                    <a:solidFill>
                      <a:srgbClr val="FFD900"/>
                    </a:solidFill>
                  </a:tcPr>
                </a:tc>
                <a:tc>
                  <a:txBody>
                    <a:bodyPr/>
                    <a:lstStyle/>
                    <a:p>
                      <a:pPr algn="ctr"/>
                      <a:r>
                        <a:rPr lang="cs-CZ" sz="1200" dirty="0">
                          <a:latin typeface="Arial" panose="020B0604020202020204" pitchFamily="34" charset="0"/>
                        </a:rPr>
                        <a:t>21</a:t>
                      </a:r>
                    </a:p>
                  </a:txBody>
                  <a:tcPr marT="37785" marB="37785" anchor="ctr">
                    <a:solidFill>
                      <a:srgbClr val="FEEF66"/>
                    </a:solidFill>
                  </a:tcPr>
                </a:tc>
                <a:tc>
                  <a:txBody>
                    <a:bodyPr/>
                    <a:lstStyle/>
                    <a:p>
                      <a:pPr algn="ctr"/>
                      <a:r>
                        <a:rPr lang="cs-CZ" sz="1200" dirty="0">
                          <a:latin typeface="Arial" panose="020B0604020202020204" pitchFamily="34" charset="0"/>
                        </a:rPr>
                        <a:t>128 681 000 + 22 626 500 = </a:t>
                      </a:r>
                      <a:r>
                        <a:rPr lang="cs-CZ" sz="1200" b="1" i="0" baseline="0" dirty="0">
                          <a:latin typeface="Arial" panose="020B0604020202020204" pitchFamily="34" charset="0"/>
                        </a:rPr>
                        <a:t>151 307 500</a:t>
                      </a:r>
                    </a:p>
                  </a:txBody>
                  <a:tcPr marT="37785" marB="37785" anchor="ctr">
                    <a:solidFill>
                      <a:srgbClr val="FEEF66"/>
                    </a:solidFill>
                  </a:tcPr>
                </a:tc>
                <a:tc>
                  <a:txBody>
                    <a:bodyPr/>
                    <a:lstStyle/>
                    <a:p>
                      <a:pPr algn="ctr"/>
                      <a:r>
                        <a:rPr lang="cs-CZ" sz="1200" dirty="0">
                          <a:latin typeface="Arial" panose="020B0604020202020204" pitchFamily="34" charset="0"/>
                        </a:rPr>
                        <a:t>1 299</a:t>
                      </a:r>
                    </a:p>
                  </a:txBody>
                  <a:tcPr marT="37785" marB="37785" anchor="ctr">
                    <a:solidFill>
                      <a:srgbClr val="FEEF66"/>
                    </a:solidFill>
                  </a:tcPr>
                </a:tc>
                <a:tc>
                  <a:txBody>
                    <a:bodyPr/>
                    <a:lstStyle/>
                    <a:p>
                      <a:pPr algn="ctr"/>
                      <a:r>
                        <a:rPr lang="cs-CZ" sz="1200" dirty="0">
                          <a:latin typeface="Arial" panose="020B0604020202020204" pitchFamily="34" charset="0"/>
                        </a:rPr>
                        <a:t>   996</a:t>
                      </a:r>
                    </a:p>
                  </a:txBody>
                  <a:tcPr marT="37785" marB="37785" anchor="ctr">
                    <a:solidFill>
                      <a:srgbClr val="FEEF66"/>
                    </a:solidFill>
                  </a:tcPr>
                </a:tc>
                <a:tc>
                  <a:txBody>
                    <a:bodyPr/>
                    <a:lstStyle/>
                    <a:p>
                      <a:pPr algn="ctr"/>
                      <a:r>
                        <a:rPr lang="cs-CZ" sz="1200" dirty="0">
                          <a:latin typeface="Arial" panose="020B0604020202020204" pitchFamily="34" charset="0"/>
                        </a:rPr>
                        <a:t>187 751 700</a:t>
                      </a:r>
                    </a:p>
                  </a:txBody>
                  <a:tcPr marT="37785" marB="37785" anchor="ctr">
                    <a:solidFill>
                      <a:srgbClr val="FEEF66"/>
                    </a:solidFill>
                  </a:tcPr>
                </a:tc>
                <a:tc>
                  <a:txBody>
                    <a:bodyPr/>
                    <a:lstStyle/>
                    <a:p>
                      <a:pPr algn="ctr"/>
                      <a:r>
                        <a:rPr lang="cs-CZ" sz="1200" dirty="0">
                          <a:latin typeface="Arial" panose="020B0604020202020204" pitchFamily="34" charset="0"/>
                        </a:rPr>
                        <a:t>142 257 400</a:t>
                      </a:r>
                    </a:p>
                  </a:txBody>
                  <a:tcPr marT="37785" marB="37785" anchor="ctr">
                    <a:solidFill>
                      <a:srgbClr val="FEEF66"/>
                    </a:solidFill>
                  </a:tcPr>
                </a:tc>
                <a:extLst>
                  <a:ext uri="{0D108BD9-81ED-4DB2-BD59-A6C34878D82A}">
                    <a16:rowId xmlns:a16="http://schemas.microsoft.com/office/drawing/2014/main" val="1982396429"/>
                  </a:ext>
                </a:extLst>
              </a:tr>
              <a:tr h="427070">
                <a:tc>
                  <a:txBody>
                    <a:bodyPr/>
                    <a:lstStyle/>
                    <a:p>
                      <a:pPr algn="ctr"/>
                      <a:r>
                        <a:rPr lang="cs-CZ" sz="1200" b="1" i="0" dirty="0">
                          <a:latin typeface="Arial" panose="020B0604020202020204" pitchFamily="34" charset="0"/>
                        </a:rPr>
                        <a:t>2022</a:t>
                      </a:r>
                    </a:p>
                  </a:txBody>
                  <a:tcPr marT="37785" marB="37785" anchor="ctr">
                    <a:solidFill>
                      <a:srgbClr val="FFD900"/>
                    </a:solidFill>
                  </a:tcPr>
                </a:tc>
                <a:tc>
                  <a:txBody>
                    <a:bodyPr/>
                    <a:lstStyle/>
                    <a:p>
                      <a:pPr algn="ctr"/>
                      <a:r>
                        <a:rPr lang="cs-CZ" sz="1200" dirty="0">
                          <a:latin typeface="Arial" panose="020B0604020202020204" pitchFamily="34" charset="0"/>
                        </a:rPr>
                        <a:t>24</a:t>
                      </a:r>
                    </a:p>
                  </a:txBody>
                  <a:tcPr marT="37785" marB="37785" anchor="ctr">
                    <a:solidFill>
                      <a:srgbClr val="FEEF66"/>
                    </a:solidFill>
                  </a:tcPr>
                </a:tc>
                <a:tc>
                  <a:txBody>
                    <a:bodyPr/>
                    <a:lstStyle/>
                    <a:p>
                      <a:pPr algn="ctr"/>
                      <a:r>
                        <a:rPr lang="cs-CZ" sz="1200" dirty="0">
                          <a:latin typeface="Arial" panose="020B0604020202020204" pitchFamily="34" charset="0"/>
                        </a:rPr>
                        <a:t>162 591 000 + 13 192 900 = </a:t>
                      </a:r>
                      <a:r>
                        <a:rPr lang="cs-CZ" sz="1200" b="1" i="0" baseline="0">
                          <a:latin typeface="Arial" panose="020B0604020202020204" pitchFamily="34" charset="0"/>
                        </a:rPr>
                        <a:t>175 783 </a:t>
                      </a:r>
                      <a:r>
                        <a:rPr lang="cs-CZ" sz="1200" b="1" i="0" baseline="0" dirty="0">
                          <a:latin typeface="Arial" panose="020B0604020202020204" pitchFamily="34" charset="0"/>
                        </a:rPr>
                        <a:t>900</a:t>
                      </a:r>
                    </a:p>
                  </a:txBody>
                  <a:tcPr marT="37785" marB="37785" anchor="ctr">
                    <a:solidFill>
                      <a:srgbClr val="FEEF66"/>
                    </a:solidFill>
                  </a:tcPr>
                </a:tc>
                <a:tc>
                  <a:txBody>
                    <a:bodyPr/>
                    <a:lstStyle/>
                    <a:p>
                      <a:pPr algn="ctr"/>
                      <a:r>
                        <a:rPr lang="cs-CZ" sz="1200" dirty="0">
                          <a:solidFill>
                            <a:schemeClr val="accent1"/>
                          </a:solidFill>
                          <a:latin typeface="Arial" panose="020B0604020202020204" pitchFamily="34" charset="0"/>
                        </a:rPr>
                        <a:t>1 423*</a:t>
                      </a:r>
                    </a:p>
                  </a:txBody>
                  <a:tcPr marT="37785" marB="37785" anchor="ctr">
                    <a:solidFill>
                      <a:srgbClr val="FEEF66"/>
                    </a:solidFill>
                  </a:tcPr>
                </a:tc>
                <a:tc>
                  <a:txBody>
                    <a:bodyPr/>
                    <a:lstStyle/>
                    <a:p>
                      <a:pPr algn="ctr"/>
                      <a:r>
                        <a:rPr lang="cs-CZ" sz="1200" dirty="0">
                          <a:solidFill>
                            <a:schemeClr val="accent1"/>
                          </a:solidFill>
                          <a:latin typeface="Arial" panose="020B0604020202020204" pitchFamily="34" charset="0"/>
                        </a:rPr>
                        <a:t>1 159*</a:t>
                      </a:r>
                    </a:p>
                  </a:txBody>
                  <a:tcPr marT="37785" marB="37785" anchor="ctr">
                    <a:solidFill>
                      <a:srgbClr val="FEEF66"/>
                    </a:solidFill>
                  </a:tcPr>
                </a:tc>
                <a:tc>
                  <a:txBody>
                    <a:bodyPr/>
                    <a:lstStyle/>
                    <a:p>
                      <a:pPr algn="ctr"/>
                      <a:r>
                        <a:rPr lang="cs-CZ" sz="1200" dirty="0">
                          <a:solidFill>
                            <a:schemeClr val="accent1"/>
                          </a:solidFill>
                          <a:latin typeface="Arial" panose="020B0604020202020204" pitchFamily="34" charset="0"/>
                        </a:rPr>
                        <a:t>212 057 200*</a:t>
                      </a:r>
                    </a:p>
                  </a:txBody>
                  <a:tcPr marT="37785" marB="37785" anchor="ctr">
                    <a:solidFill>
                      <a:srgbClr val="FEEF66"/>
                    </a:solidFill>
                  </a:tcPr>
                </a:tc>
                <a:tc>
                  <a:txBody>
                    <a:bodyPr/>
                    <a:lstStyle/>
                    <a:p>
                      <a:pPr algn="ctr"/>
                      <a:r>
                        <a:rPr lang="cs-CZ" sz="1200" dirty="0">
                          <a:solidFill>
                            <a:schemeClr val="accent1"/>
                          </a:solidFill>
                          <a:latin typeface="Arial" panose="020B0604020202020204" pitchFamily="34" charset="0"/>
                        </a:rPr>
                        <a:t>167 025 800*</a:t>
                      </a:r>
                    </a:p>
                  </a:txBody>
                  <a:tcPr marT="37785" marB="37785" anchor="ctr">
                    <a:solidFill>
                      <a:srgbClr val="FEEF66"/>
                    </a:solidFill>
                  </a:tcPr>
                </a:tc>
                <a:extLst>
                  <a:ext uri="{0D108BD9-81ED-4DB2-BD59-A6C34878D82A}">
                    <a16:rowId xmlns:a16="http://schemas.microsoft.com/office/drawing/2014/main" val="2005845129"/>
                  </a:ext>
                </a:extLst>
              </a:tr>
              <a:tr h="427070">
                <a:tc>
                  <a:txBody>
                    <a:bodyPr/>
                    <a:lstStyle/>
                    <a:p>
                      <a:pPr algn="ctr"/>
                      <a:r>
                        <a:rPr lang="cs-CZ" sz="1200" b="1" i="0" dirty="0">
                          <a:latin typeface="Arial" panose="020B0604020202020204" pitchFamily="34" charset="0"/>
                        </a:rPr>
                        <a:t>2023</a:t>
                      </a:r>
                    </a:p>
                  </a:txBody>
                  <a:tcPr marT="37785" marB="37785" anchor="ctr">
                    <a:solidFill>
                      <a:srgbClr val="FFD900"/>
                    </a:solidFill>
                  </a:tcPr>
                </a:tc>
                <a:tc>
                  <a:txBody>
                    <a:bodyPr/>
                    <a:lstStyle/>
                    <a:p>
                      <a:pPr algn="ctr"/>
                      <a:r>
                        <a:rPr lang="cs-CZ" sz="1200" dirty="0">
                          <a:solidFill>
                            <a:schemeClr val="tx1"/>
                          </a:solidFill>
                          <a:latin typeface="Arial" panose="020B0604020202020204" pitchFamily="34" charset="0"/>
                        </a:rPr>
                        <a:t>26</a:t>
                      </a:r>
                    </a:p>
                  </a:txBody>
                  <a:tcPr marT="37785" marB="37785" anchor="ctr">
                    <a:solidFill>
                      <a:srgbClr val="FEEF66"/>
                    </a:solidFill>
                  </a:tcPr>
                </a:tc>
                <a:tc>
                  <a:txBody>
                    <a:bodyPr/>
                    <a:lstStyle/>
                    <a:p>
                      <a:pPr algn="ctr"/>
                      <a:r>
                        <a:rPr lang="cs-CZ" sz="1200" dirty="0">
                          <a:solidFill>
                            <a:schemeClr val="tx1"/>
                          </a:solidFill>
                          <a:latin typeface="Arial" panose="020B0604020202020204" pitchFamily="34" charset="0"/>
                        </a:rPr>
                        <a:t>201 760 000 + 48 795 700 = </a:t>
                      </a:r>
                      <a:r>
                        <a:rPr lang="cs-CZ" sz="1200" b="1" i="0" baseline="0" dirty="0">
                          <a:solidFill>
                            <a:schemeClr val="tx1"/>
                          </a:solidFill>
                          <a:latin typeface="Arial" panose="020B0604020202020204" pitchFamily="34" charset="0"/>
                        </a:rPr>
                        <a:t>250 555 700</a:t>
                      </a:r>
                    </a:p>
                  </a:txBody>
                  <a:tcPr marT="37785" marB="37785" anchor="ctr">
                    <a:solidFill>
                      <a:srgbClr val="FEEF66"/>
                    </a:solidFill>
                  </a:tcPr>
                </a:tc>
                <a:tc>
                  <a:txBody>
                    <a:bodyPr/>
                    <a:lstStyle/>
                    <a:p>
                      <a:pPr algn="ctr"/>
                      <a:r>
                        <a:rPr lang="cs-CZ" sz="1200" dirty="0">
                          <a:solidFill>
                            <a:schemeClr val="tx1"/>
                          </a:solidFill>
                          <a:latin typeface="Arial" panose="020B0604020202020204" pitchFamily="34" charset="0"/>
                        </a:rPr>
                        <a:t>1 707</a:t>
                      </a:r>
                    </a:p>
                  </a:txBody>
                  <a:tcPr marT="37785" marB="37785" anchor="ctr">
                    <a:solidFill>
                      <a:srgbClr val="FEEF66"/>
                    </a:solidFill>
                  </a:tcPr>
                </a:tc>
                <a:tc>
                  <a:txBody>
                    <a:bodyPr/>
                    <a:lstStyle/>
                    <a:p>
                      <a:pPr algn="ctr"/>
                      <a:r>
                        <a:rPr lang="cs-CZ" sz="1200" dirty="0">
                          <a:solidFill>
                            <a:schemeClr val="tx1"/>
                          </a:solidFill>
                          <a:latin typeface="Arial" panose="020B0604020202020204" pitchFamily="34" charset="0"/>
                        </a:rPr>
                        <a:t>1 411</a:t>
                      </a:r>
                    </a:p>
                  </a:txBody>
                  <a:tcPr marT="37785" marB="37785" anchor="ctr">
                    <a:solidFill>
                      <a:srgbClr val="FEEF66"/>
                    </a:solidFill>
                  </a:tcPr>
                </a:tc>
                <a:tc>
                  <a:txBody>
                    <a:bodyPr/>
                    <a:lstStyle/>
                    <a:p>
                      <a:pPr algn="ctr"/>
                      <a:r>
                        <a:rPr lang="cs-CZ" sz="1200" dirty="0">
                          <a:solidFill>
                            <a:schemeClr val="tx1"/>
                          </a:solidFill>
                          <a:latin typeface="Arial" panose="020B0604020202020204" pitchFamily="34" charset="0"/>
                        </a:rPr>
                        <a:t>299 183 389</a:t>
                      </a:r>
                    </a:p>
                  </a:txBody>
                  <a:tcPr marT="37785" marB="37785" anchor="ctr">
                    <a:solidFill>
                      <a:srgbClr val="FEEF66"/>
                    </a:solidFill>
                  </a:tcPr>
                </a:tc>
                <a:tc>
                  <a:txBody>
                    <a:bodyPr/>
                    <a:lstStyle/>
                    <a:p>
                      <a:pPr algn="ctr"/>
                      <a:r>
                        <a:rPr lang="cs-CZ" sz="1200" dirty="0">
                          <a:solidFill>
                            <a:schemeClr val="tx1"/>
                          </a:solidFill>
                          <a:latin typeface="Arial" panose="020B0604020202020204" pitchFamily="34" charset="0"/>
                        </a:rPr>
                        <a:t>245 469 276</a:t>
                      </a:r>
                    </a:p>
                  </a:txBody>
                  <a:tcPr marT="37785" marB="37785" anchor="ctr">
                    <a:solidFill>
                      <a:srgbClr val="FEEF66"/>
                    </a:solidFill>
                  </a:tcPr>
                </a:tc>
                <a:extLst>
                  <a:ext uri="{0D108BD9-81ED-4DB2-BD59-A6C34878D82A}">
                    <a16:rowId xmlns:a16="http://schemas.microsoft.com/office/drawing/2014/main" val="445671358"/>
                  </a:ext>
                </a:extLst>
              </a:tr>
              <a:tr h="417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200" b="1" i="0" dirty="0">
                          <a:latin typeface="Arial" panose="020B0604020202020204" pitchFamily="34" charset="0"/>
                        </a:rPr>
                        <a:t>2024</a:t>
                      </a:r>
                    </a:p>
                  </a:txBody>
                  <a:tcPr marT="37785" marB="37785" anchor="ctr">
                    <a:solidFill>
                      <a:srgbClr val="FFD900"/>
                    </a:solidFill>
                  </a:tcPr>
                </a:tc>
                <a:tc>
                  <a:txBody>
                    <a:bodyPr/>
                    <a:lstStyle/>
                    <a:p>
                      <a:pPr algn="ctr"/>
                      <a:r>
                        <a:rPr lang="cs-CZ" sz="1200" dirty="0">
                          <a:solidFill>
                            <a:schemeClr val="tx1"/>
                          </a:solidFill>
                          <a:latin typeface="Arial" panose="020B0604020202020204" pitchFamily="34" charset="0"/>
                        </a:rPr>
                        <a:t>29</a:t>
                      </a:r>
                    </a:p>
                  </a:txBody>
                  <a:tcPr marT="37785" marB="37785" anchor="ctr">
                    <a:solidFill>
                      <a:srgbClr val="FEEF66"/>
                    </a:solidFill>
                  </a:tcPr>
                </a:tc>
                <a:tc>
                  <a:txBody>
                    <a:bodyPr/>
                    <a:lstStyle/>
                    <a:p>
                      <a:pPr algn="ctr"/>
                      <a:r>
                        <a:rPr lang="cs-CZ" sz="1200" dirty="0">
                          <a:solidFill>
                            <a:schemeClr val="tx1"/>
                          </a:solidFill>
                          <a:latin typeface="Arial" panose="020B0604020202020204" pitchFamily="34" charset="0"/>
                        </a:rPr>
                        <a:t>260 430 000 + 45 498 500 = </a:t>
                      </a:r>
                      <a:r>
                        <a:rPr lang="cs-CZ" sz="1200" b="1" i="0" baseline="0" dirty="0">
                          <a:solidFill>
                            <a:schemeClr val="tx1"/>
                          </a:solidFill>
                          <a:latin typeface="Arial" panose="020B0604020202020204" pitchFamily="34" charset="0"/>
                        </a:rPr>
                        <a:t>305 928 500</a:t>
                      </a:r>
                    </a:p>
                  </a:txBody>
                  <a:tcPr marT="37785" marB="37785" anchor="ctr">
                    <a:solidFill>
                      <a:srgbClr val="FEEF66"/>
                    </a:solidFill>
                  </a:tcPr>
                </a:tc>
                <a:tc>
                  <a:txBody>
                    <a:bodyPr/>
                    <a:lstStyle/>
                    <a:p>
                      <a:pPr algn="ctr"/>
                      <a:r>
                        <a:rPr lang="cs-CZ" sz="1200" dirty="0">
                          <a:solidFill>
                            <a:srgbClr val="FF0000"/>
                          </a:solidFill>
                          <a:latin typeface="Arial" panose="020B0604020202020204" pitchFamily="34" charset="0"/>
                        </a:rPr>
                        <a:t>1 645**</a:t>
                      </a:r>
                    </a:p>
                  </a:txBody>
                  <a:tcPr marT="37785" marB="37785" anchor="ctr">
                    <a:solidFill>
                      <a:srgbClr val="FEEF66"/>
                    </a:solidFill>
                  </a:tcPr>
                </a:tc>
                <a:tc>
                  <a:txBody>
                    <a:bodyPr/>
                    <a:lstStyle/>
                    <a:p>
                      <a:pPr algn="ctr"/>
                      <a:r>
                        <a:rPr lang="cs-CZ" sz="1200" dirty="0">
                          <a:solidFill>
                            <a:srgbClr val="FF0000"/>
                          </a:solidFill>
                          <a:latin typeface="Arial" panose="020B0604020202020204" pitchFamily="34" charset="0"/>
                        </a:rPr>
                        <a:t>1 377**</a:t>
                      </a:r>
                    </a:p>
                  </a:txBody>
                  <a:tcPr marT="37785" marB="37785" anchor="ctr">
                    <a:solidFill>
                      <a:srgbClr val="FEEF66"/>
                    </a:solidFill>
                  </a:tcPr>
                </a:tc>
                <a:tc>
                  <a:txBody>
                    <a:bodyPr/>
                    <a:lstStyle/>
                    <a:p>
                      <a:pPr algn="ctr"/>
                      <a:r>
                        <a:rPr lang="cs-CZ" sz="1200" dirty="0">
                          <a:solidFill>
                            <a:srgbClr val="FF0000"/>
                          </a:solidFill>
                          <a:latin typeface="Arial" panose="020B0604020202020204" pitchFamily="34" charset="0"/>
                        </a:rPr>
                        <a:t>355 120 509**</a:t>
                      </a:r>
                    </a:p>
                  </a:txBody>
                  <a:tcPr marT="37785" marB="37785" anchor="ctr">
                    <a:solidFill>
                      <a:srgbClr val="FEEF66"/>
                    </a:solidFill>
                  </a:tcPr>
                </a:tc>
                <a:tc>
                  <a:txBody>
                    <a:bodyPr/>
                    <a:lstStyle/>
                    <a:p>
                      <a:pPr algn="ctr"/>
                      <a:r>
                        <a:rPr lang="cs-CZ" sz="1200" dirty="0">
                          <a:solidFill>
                            <a:srgbClr val="FF0000"/>
                          </a:solidFill>
                          <a:latin typeface="Arial" panose="020B0604020202020204" pitchFamily="34" charset="0"/>
                        </a:rPr>
                        <a:t>277 782 403**</a:t>
                      </a:r>
                    </a:p>
                  </a:txBody>
                  <a:tcPr marT="37785" marB="37785" anchor="ctr">
                    <a:solidFill>
                      <a:srgbClr val="FEEF66"/>
                    </a:solidFill>
                  </a:tcPr>
                </a:tc>
                <a:extLst>
                  <a:ext uri="{0D108BD9-81ED-4DB2-BD59-A6C34878D82A}">
                    <a16:rowId xmlns:a16="http://schemas.microsoft.com/office/drawing/2014/main" val="3098038145"/>
                  </a:ext>
                </a:extLst>
              </a:tr>
              <a:tr h="448256">
                <a:tc>
                  <a:txBody>
                    <a:bodyPr/>
                    <a:lstStyle/>
                    <a:p>
                      <a:pPr algn="ctr"/>
                      <a:r>
                        <a:rPr lang="cs-CZ" sz="1200" b="1" i="0" dirty="0">
                          <a:latin typeface="Arial" panose="020B0604020202020204" pitchFamily="34" charset="0"/>
                        </a:rPr>
                        <a:t>2025</a:t>
                      </a:r>
                    </a:p>
                  </a:txBody>
                  <a:tcPr marT="37785" marB="37785" anchor="ctr">
                    <a:solidFill>
                      <a:srgbClr val="FFD900"/>
                    </a:solidFill>
                  </a:tcPr>
                </a:tc>
                <a:tc>
                  <a:txBody>
                    <a:bodyPr/>
                    <a:lstStyle/>
                    <a:p>
                      <a:pPr algn="ctr"/>
                      <a:r>
                        <a:rPr lang="cs-CZ" sz="1200" dirty="0">
                          <a:solidFill>
                            <a:srgbClr val="7030A0"/>
                          </a:solidFill>
                          <a:latin typeface="Arial" panose="020B0604020202020204" pitchFamily="34" charset="0"/>
                        </a:rPr>
                        <a:t>31</a:t>
                      </a:r>
                    </a:p>
                  </a:txBody>
                  <a:tcPr marT="37785" marB="37785" anchor="ctr">
                    <a:solidFill>
                      <a:srgbClr val="FEEF66"/>
                    </a:solidFill>
                  </a:tcPr>
                </a:tc>
                <a:tc>
                  <a:txBody>
                    <a:bodyPr/>
                    <a:lstStyle/>
                    <a:p>
                      <a:pPr algn="ctr"/>
                      <a:r>
                        <a:rPr lang="cs-CZ" sz="1200" dirty="0">
                          <a:solidFill>
                            <a:srgbClr val="7030A0"/>
                          </a:solidFill>
                          <a:latin typeface="Arial" panose="020B0604020202020204" pitchFamily="34" charset="0"/>
                        </a:rPr>
                        <a:t>419 490 000 + 51 960 700 = </a:t>
                      </a:r>
                      <a:r>
                        <a:rPr lang="cs-CZ" sz="1200" b="1" i="0" baseline="0" dirty="0">
                          <a:solidFill>
                            <a:srgbClr val="7030A0"/>
                          </a:solidFill>
                          <a:latin typeface="Arial" panose="020B0604020202020204" pitchFamily="34" charset="0"/>
                        </a:rPr>
                        <a:t>471 450 700</a:t>
                      </a:r>
                    </a:p>
                  </a:txBody>
                  <a:tcPr marT="37785" marB="37785" anchor="ctr">
                    <a:solidFill>
                      <a:srgbClr val="FEEF66"/>
                    </a:solidFill>
                  </a:tcPr>
                </a:tc>
                <a:tc>
                  <a:txBody>
                    <a:bodyPr/>
                    <a:lstStyle/>
                    <a:p>
                      <a:pPr algn="ctr"/>
                      <a:r>
                        <a:rPr lang="cs-CZ" sz="1200">
                          <a:solidFill>
                            <a:srgbClr val="7030A0"/>
                          </a:solidFill>
                          <a:latin typeface="Arial" panose="020B0604020202020204" pitchFamily="34" charset="0"/>
                        </a:rPr>
                        <a:t>1 593***</a:t>
                      </a:r>
                      <a:endParaRPr lang="cs-CZ" sz="1200" dirty="0">
                        <a:solidFill>
                          <a:srgbClr val="7030A0"/>
                        </a:solidFill>
                        <a:latin typeface="Arial" panose="020B0604020202020204" pitchFamily="34" charset="0"/>
                      </a:endParaRPr>
                    </a:p>
                  </a:txBody>
                  <a:tcPr marT="37785" marB="37785" anchor="ctr">
                    <a:solidFill>
                      <a:srgbClr val="FEEF66"/>
                    </a:solidFill>
                  </a:tcPr>
                </a:tc>
                <a:tc>
                  <a:txBody>
                    <a:bodyPr/>
                    <a:lstStyle/>
                    <a:p>
                      <a:pPr algn="ctr"/>
                      <a:r>
                        <a:rPr lang="cs-CZ" sz="1200" dirty="0">
                          <a:solidFill>
                            <a:srgbClr val="7030A0"/>
                          </a:solidFill>
                          <a:latin typeface="Arial" panose="020B0604020202020204" pitchFamily="34" charset="0"/>
                        </a:rPr>
                        <a:t>1 380***</a:t>
                      </a:r>
                    </a:p>
                  </a:txBody>
                  <a:tcPr marT="37785" marB="37785" anchor="ctr">
                    <a:solidFill>
                      <a:srgbClr val="FEEF66"/>
                    </a:solidFill>
                  </a:tcPr>
                </a:tc>
                <a:tc>
                  <a:txBody>
                    <a:bodyPr/>
                    <a:lstStyle/>
                    <a:p>
                      <a:pPr algn="ctr"/>
                      <a:r>
                        <a:rPr lang="cs-CZ" sz="1200" dirty="0">
                          <a:solidFill>
                            <a:srgbClr val="7030A0"/>
                          </a:solidFill>
                          <a:latin typeface="Arial" panose="020B0604020202020204" pitchFamily="34" charset="0"/>
                        </a:rPr>
                        <a:t>523 228 921***</a:t>
                      </a:r>
                    </a:p>
                  </a:txBody>
                  <a:tcPr marT="37785" marB="37785" anchor="ctr">
                    <a:solidFill>
                      <a:srgbClr val="FEEF66"/>
                    </a:solidFill>
                  </a:tcPr>
                </a:tc>
                <a:tc>
                  <a:txBody>
                    <a:bodyPr/>
                    <a:lstStyle/>
                    <a:p>
                      <a:pPr algn="ctr"/>
                      <a:r>
                        <a:rPr lang="cs-CZ" sz="1200" dirty="0">
                          <a:solidFill>
                            <a:srgbClr val="7030A0"/>
                          </a:solidFill>
                          <a:latin typeface="Arial" panose="020B0604020202020204" pitchFamily="34" charset="0"/>
                        </a:rPr>
                        <a:t>402 327 721***</a:t>
                      </a:r>
                    </a:p>
                  </a:txBody>
                  <a:tcPr marT="37785" marB="37785" anchor="ctr">
                    <a:solidFill>
                      <a:srgbClr val="FEEF66"/>
                    </a:solidFill>
                  </a:tcPr>
                </a:tc>
                <a:extLst>
                  <a:ext uri="{0D108BD9-81ED-4DB2-BD59-A6C34878D82A}">
                    <a16:rowId xmlns:a16="http://schemas.microsoft.com/office/drawing/2014/main" val="2395383205"/>
                  </a:ext>
                </a:extLst>
              </a:tr>
            </a:tbl>
          </a:graphicData>
        </a:graphic>
      </p:graphicFrame>
      <p:sp>
        <p:nvSpPr>
          <p:cNvPr id="3" name="Nadpis 3">
            <a:extLst>
              <a:ext uri="{FF2B5EF4-FFF2-40B4-BE49-F238E27FC236}">
                <a16:creationId xmlns:a16="http://schemas.microsoft.com/office/drawing/2014/main" id="{95EFD47F-7A4D-05F8-721A-22D1A457803D}"/>
              </a:ext>
            </a:extLst>
          </p:cNvPr>
          <p:cNvSpPr txBox="1">
            <a:spLocks/>
          </p:cNvSpPr>
          <p:nvPr/>
        </p:nvSpPr>
        <p:spPr>
          <a:xfrm>
            <a:off x="0" y="0"/>
            <a:ext cx="12192000" cy="1298713"/>
          </a:xfrm>
          <a:prstGeom prst="rect">
            <a:avLst/>
          </a:prstGeom>
        </p:spPr>
        <p:txBody>
          <a:bodyPr vert="horz" lIns="432000" tIns="45720" rIns="91440" bIns="4572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Arial Black" panose="020B0A04020102020204" pitchFamily="34" charset="0"/>
                <a:ea typeface="+mj-ea"/>
                <a:cs typeface="+mj-cs"/>
              </a:defRPr>
            </a:lvl1pPr>
          </a:lstStyle>
          <a:p>
            <a:r>
              <a:rPr lang="cs-CZ" sz="3600" dirty="0"/>
              <a:t>2. Přehled programů v letech 2020-2025</a:t>
            </a:r>
            <a:endParaRPr lang="cs-CZ" sz="3600" spc="-100" dirty="0"/>
          </a:p>
        </p:txBody>
      </p:sp>
    </p:spTree>
    <p:extLst>
      <p:ext uri="{BB962C8B-B14F-4D97-AF65-F5344CB8AC3E}">
        <p14:creationId xmlns:p14="http://schemas.microsoft.com/office/powerpoint/2010/main" val="848150701"/>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EB152C4E-21F1-4B1A-44D4-92F7478D8282}"/>
            </a:ext>
          </a:extLst>
        </p:cNvPr>
        <p:cNvGrpSpPr/>
        <p:nvPr/>
      </p:nvGrpSpPr>
      <p:grpSpPr>
        <a:xfrm>
          <a:off x="0" y="0"/>
          <a:ext cx="0" cy="0"/>
          <a:chOff x="0" y="0"/>
          <a:chExt cx="0" cy="0"/>
        </a:xfrm>
      </p:grpSpPr>
      <p:sp>
        <p:nvSpPr>
          <p:cNvPr id="6" name="Zástupný symbol pro obsah 1">
            <a:extLst>
              <a:ext uri="{FF2B5EF4-FFF2-40B4-BE49-F238E27FC236}">
                <a16:creationId xmlns:a16="http://schemas.microsoft.com/office/drawing/2014/main" id="{6744F3DC-5706-00C0-4D3B-5CF722A0E67D}"/>
              </a:ext>
            </a:extLst>
          </p:cNvPr>
          <p:cNvSpPr txBox="1">
            <a:spLocks/>
          </p:cNvSpPr>
          <p:nvPr/>
        </p:nvSpPr>
        <p:spPr>
          <a:xfrm>
            <a:off x="422026" y="1340768"/>
            <a:ext cx="11506622" cy="5256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cs-CZ" sz="2200" b="1" dirty="0">
                <a:cs typeface="Arial" panose="020B0604020202020204" pitchFamily="34" charset="0"/>
              </a:rPr>
              <a:t>Spolupráce s MAS při sběru projektových záměrů obcí – chceme zajistit:</a:t>
            </a:r>
            <a:endParaRPr lang="cs-CZ" sz="2200" b="1" dirty="0"/>
          </a:p>
        </p:txBody>
      </p:sp>
      <p:sp>
        <p:nvSpPr>
          <p:cNvPr id="13" name="Zástupný symbol pro obsah 1">
            <a:extLst>
              <a:ext uri="{FF2B5EF4-FFF2-40B4-BE49-F238E27FC236}">
                <a16:creationId xmlns:a16="http://schemas.microsoft.com/office/drawing/2014/main" id="{6B9AE1F5-0F33-2B99-A627-0281C2067FF2}"/>
              </a:ext>
            </a:extLst>
          </p:cNvPr>
          <p:cNvSpPr txBox="1">
            <a:spLocks/>
          </p:cNvSpPr>
          <p:nvPr/>
        </p:nvSpPr>
        <p:spPr>
          <a:xfrm>
            <a:off x="422026" y="1844824"/>
            <a:ext cx="11506622" cy="2579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lvl="1">
              <a:lnSpc>
                <a:spcPct val="100000"/>
              </a:lnSpc>
              <a:defRPr/>
            </a:pPr>
            <a:r>
              <a:rPr kumimoji="0" lang="cs-CZ" sz="2000" b="1" i="1" u="sng" strike="noStrike" kern="1200" cap="none" spc="0" normalizeH="0" baseline="0" noProof="0" dirty="0">
                <a:ln>
                  <a:noFill/>
                </a:ln>
                <a:solidFill>
                  <a:prstClr val="black"/>
                </a:solidFill>
                <a:effectLst/>
                <a:uLnTx/>
                <a:uFillTx/>
                <a:latin typeface="Arial" panose="020B0604020202020204" pitchFamily="34" charset="0"/>
                <a:ea typeface="+mn-ea"/>
                <a:cs typeface="+mn-cs"/>
              </a:rPr>
              <a:t>Přesnější znalost potřeb a připravovaných záměrů obcí</a:t>
            </a:r>
          </a:p>
          <a:p>
            <a:pPr marL="817563" lvl="2">
              <a:lnSpc>
                <a:spcPct val="100000"/>
              </a:lnSpc>
              <a:defRPr/>
            </a:pPr>
            <a:r>
              <a:rPr lang="cs-CZ" sz="1800" i="1" dirty="0">
                <a:solidFill>
                  <a:prstClr val="black"/>
                </a:solidFill>
              </a:rPr>
              <a:t>pro MAS – při řešení podpůrných aktivit, projektů, budoucí přípravy CLLD apod…</a:t>
            </a:r>
          </a:p>
          <a:p>
            <a:pPr marL="817563" lvl="2">
              <a:lnSpc>
                <a:spcPct val="100000"/>
              </a:lnSpc>
              <a:defRPr/>
            </a:pPr>
            <a:r>
              <a:rPr kumimoji="0" lang="cs-CZ"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 kraj – při plánování alokací vyhlašovaných krajských dotačních programů i další koncepční činnosti směřující k rozvoji území kraje</a:t>
            </a:r>
          </a:p>
          <a:p>
            <a:pPr marL="360363" lvl="1">
              <a:lnSpc>
                <a:spcPct val="100000"/>
              </a:lnSpc>
              <a:defRPr/>
            </a:pPr>
            <a:endParaRPr lang="cs-CZ" sz="600" i="1" dirty="0">
              <a:solidFill>
                <a:prstClr val="black"/>
              </a:solidFill>
            </a:endParaRPr>
          </a:p>
          <a:p>
            <a:pPr marL="360363" lvl="1">
              <a:lnSpc>
                <a:spcPct val="100000"/>
              </a:lnSpc>
              <a:defRPr/>
            </a:pPr>
            <a:r>
              <a:rPr kumimoji="0" lang="cs-CZ" sz="20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Provázanost s Informačním systémem projektových záměrů MMR (</a:t>
            </a:r>
            <a:r>
              <a:rPr kumimoji="0" lang="cs-CZ" sz="2000" b="1" i="1"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rPr>
              <a:t>www.projektovezamery.cz</a:t>
            </a:r>
            <a:r>
              <a:rPr kumimoji="0" lang="cs-CZ" sz="20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 a aktualizace dat v něm obsažených</a:t>
            </a:r>
          </a:p>
          <a:p>
            <a:pPr marL="817563" lvl="2">
              <a:lnSpc>
                <a:spcPct val="100000"/>
              </a:lnSpc>
              <a:defRPr/>
            </a:pPr>
            <a:r>
              <a:rPr kumimoji="0" lang="cs-CZ"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v červnu 2025 ISPZ obsahoval cca 2 tis. záměrů při</a:t>
            </a:r>
            <a:r>
              <a:rPr lang="cs-CZ" sz="1800" i="1" dirty="0">
                <a:solidFill>
                  <a:prstClr val="black"/>
                </a:solidFill>
              </a:rPr>
              <a:t>řazených obcím Zlínského kraje (včetně okresních měst), některé jsou zde však již historické a obce s nimi již nepočítají nebo je zrealizovaly</a:t>
            </a:r>
          </a:p>
          <a:p>
            <a:pPr marL="817563" lvl="2">
              <a:lnSpc>
                <a:spcPct val="100000"/>
              </a:lnSpc>
              <a:defRPr/>
            </a:pPr>
            <a:r>
              <a:rPr kumimoji="0" lang="cs-CZ"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hledáme jednodušší cestu pro obce, jak dostat záměr do ISPZ pro bodové zvýhodnění v programech MMR, ale i další účely</a:t>
            </a:r>
          </a:p>
          <a:p>
            <a:pPr marL="360363" lvl="1">
              <a:lnSpc>
                <a:spcPct val="100000"/>
              </a:lnSpc>
              <a:defRPr/>
            </a:pPr>
            <a:endParaRPr lang="cs-CZ" sz="600" i="1" dirty="0">
              <a:solidFill>
                <a:prstClr val="black"/>
              </a:solidFill>
            </a:endParaRPr>
          </a:p>
          <a:p>
            <a:pPr marL="360363" lvl="1">
              <a:lnSpc>
                <a:spcPct val="100000"/>
              </a:lnSpc>
              <a:defRPr/>
            </a:pPr>
            <a:r>
              <a:rPr kumimoji="0" lang="cs-CZ" sz="2000" b="1"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Sdílení aktuálních informací pro obce, MAS i další zájemce</a:t>
            </a:r>
          </a:p>
          <a:p>
            <a:pPr marL="817563" lvl="2">
              <a:lnSpc>
                <a:spcPct val="100000"/>
              </a:lnSpc>
              <a:defRPr/>
            </a:pPr>
            <a:r>
              <a:rPr lang="cs-CZ" sz="1800" i="1" dirty="0">
                <a:solidFill>
                  <a:prstClr val="black"/>
                </a:solidFill>
              </a:rPr>
              <a:t>vytvoření „mapy projektových záměrů“ v </a:t>
            </a:r>
            <a:r>
              <a:rPr lang="cs-CZ" sz="1800" i="1" dirty="0" err="1">
                <a:solidFill>
                  <a:prstClr val="black"/>
                </a:solidFill>
              </a:rPr>
              <a:t>Power</a:t>
            </a:r>
            <a:r>
              <a:rPr lang="cs-CZ" sz="1800" i="1" dirty="0">
                <a:solidFill>
                  <a:prstClr val="black"/>
                </a:solidFill>
              </a:rPr>
              <a:t> BI a zveřejnění na webu kraje</a:t>
            </a:r>
          </a:p>
          <a:p>
            <a:pPr marL="817563" lvl="2">
              <a:lnSpc>
                <a:spcPct val="100000"/>
              </a:lnSpc>
              <a:defRPr/>
            </a:pPr>
            <a:r>
              <a:rPr kumimoji="0" lang="cs-CZ" sz="1800" b="0" i="1" u="none" strike="noStrike" kern="1200" cap="none" spc="0" normalizeH="0" baseline="0" noProof="0" dirty="0">
                <a:ln>
                  <a:noFill/>
                </a:ln>
                <a:solidFill>
                  <a:prstClr val="black"/>
                </a:solidFill>
                <a:effectLst/>
                <a:uLnTx/>
                <a:uFillTx/>
                <a:latin typeface="Arial" panose="020B0604020202020204" pitchFamily="34" charset="0"/>
                <a:ea typeface="+mn-ea"/>
                <a:cs typeface="+mn-cs"/>
              </a:rPr>
              <a:t>jednodušší prohlížení záměrů konkrétní obce než v ISPZ</a:t>
            </a:r>
          </a:p>
        </p:txBody>
      </p:sp>
      <p:sp>
        <p:nvSpPr>
          <p:cNvPr id="7" name="TextovéPole 6">
            <a:extLst>
              <a:ext uri="{FF2B5EF4-FFF2-40B4-BE49-F238E27FC236}">
                <a16:creationId xmlns:a16="http://schemas.microsoft.com/office/drawing/2014/main" id="{EC03FDC4-47BE-B28F-63EB-9D6801AC36FC}"/>
              </a:ext>
            </a:extLst>
          </p:cNvPr>
          <p:cNvSpPr txBox="1"/>
          <p:nvPr/>
        </p:nvSpPr>
        <p:spPr>
          <a:xfrm>
            <a:off x="438194" y="381000"/>
            <a:ext cx="10626358" cy="584775"/>
          </a:xfrm>
          <a:prstGeom prst="rect">
            <a:avLst/>
          </a:prstGeom>
          <a:noFill/>
        </p:spPr>
        <p:txBody>
          <a:bodyPr wrap="square">
            <a:spAutoFit/>
          </a:bodyPr>
          <a:lstStyle/>
          <a:p>
            <a:r>
              <a:rPr lang="cs-CZ" sz="3200" b="1" dirty="0">
                <a:solidFill>
                  <a:schemeClr val="bg1"/>
                </a:solidFill>
                <a:highlight>
                  <a:srgbClr val="000000"/>
                </a:highlight>
                <a:cs typeface="Arial" panose="020B0604020202020204" pitchFamily="34" charset="0"/>
              </a:rPr>
              <a:t>Aktualizace absorpční kapacity ve Zlínském kraji</a:t>
            </a:r>
            <a:endParaRPr lang="cs-CZ" sz="3200" dirty="0"/>
          </a:p>
        </p:txBody>
      </p:sp>
    </p:spTree>
    <p:extLst>
      <p:ext uri="{BB962C8B-B14F-4D97-AF65-F5344CB8AC3E}">
        <p14:creationId xmlns:p14="http://schemas.microsoft.com/office/powerpoint/2010/main" val="2439830789"/>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8" name="Google Shape;148;p8"/>
          <p:cNvSpPr txBox="1">
            <a:spLocks noGrp="1"/>
          </p:cNvSpPr>
          <p:nvPr>
            <p:ph type="title"/>
          </p:nvPr>
        </p:nvSpPr>
        <p:spPr>
          <a:xfrm>
            <a:off x="422026" y="161139"/>
            <a:ext cx="11264900" cy="560713"/>
          </a:xfrm>
          <a:prstGeom prst="rect">
            <a:avLst/>
          </a:prstGeom>
          <a:solidFill>
            <a:schemeClr val="tx1"/>
          </a:solidFill>
          <a:ln>
            <a:noFill/>
          </a:ln>
        </p:spPr>
        <p:txBody>
          <a:bodyPr spcFirstLastPara="1" wrap="square" lIns="91425" tIns="45700" rIns="91425" bIns="45700" anchor="t" anchorCtr="0">
            <a:normAutofit/>
          </a:bodyPr>
          <a:lstStyle/>
          <a:p>
            <a:pPr lvl="0">
              <a:lnSpc>
                <a:spcPct val="100000"/>
              </a:lnSpc>
              <a:buSzPct val="100000"/>
            </a:pPr>
            <a:r>
              <a:rPr lang="cs-CZ" sz="3000" dirty="0">
                <a:solidFill>
                  <a:schemeClr val="bg1"/>
                </a:solidFill>
              </a:rPr>
              <a:t>Počet sesbíraných záměrů obcí (srovnání v čase)</a:t>
            </a:r>
            <a:endParaRPr sz="3000" dirty="0">
              <a:solidFill>
                <a:schemeClr val="bg1"/>
              </a:solidFill>
            </a:endParaRPr>
          </a:p>
        </p:txBody>
      </p:sp>
      <p:graphicFrame>
        <p:nvGraphicFramePr>
          <p:cNvPr id="2" name="Tabulka 1">
            <a:extLst>
              <a:ext uri="{FF2B5EF4-FFF2-40B4-BE49-F238E27FC236}">
                <a16:creationId xmlns:a16="http://schemas.microsoft.com/office/drawing/2014/main" id="{59CE7E73-EA49-982D-2FFE-783C43626120}"/>
              </a:ext>
            </a:extLst>
          </p:cNvPr>
          <p:cNvGraphicFramePr>
            <a:graphicFrameLocks noGrp="1"/>
          </p:cNvGraphicFramePr>
          <p:nvPr>
            <p:extLst>
              <p:ext uri="{D42A27DB-BD31-4B8C-83A1-F6EECF244321}">
                <p14:modId xmlns:p14="http://schemas.microsoft.com/office/powerpoint/2010/main" val="2524648498"/>
              </p:ext>
            </p:extLst>
          </p:nvPr>
        </p:nvGraphicFramePr>
        <p:xfrm>
          <a:off x="422026" y="765810"/>
          <a:ext cx="11264900" cy="5760720"/>
        </p:xfrm>
        <a:graphic>
          <a:graphicData uri="http://schemas.openxmlformats.org/drawingml/2006/table">
            <a:tbl>
              <a:tblPr/>
              <a:tblGrid>
                <a:gridCol w="3864224">
                  <a:extLst>
                    <a:ext uri="{9D8B030D-6E8A-4147-A177-3AD203B41FA5}">
                      <a16:colId xmlns:a16="http://schemas.microsoft.com/office/drawing/2014/main" val="3954572401"/>
                    </a:ext>
                  </a:extLst>
                </a:gridCol>
                <a:gridCol w="914400">
                  <a:extLst>
                    <a:ext uri="{9D8B030D-6E8A-4147-A177-3AD203B41FA5}">
                      <a16:colId xmlns:a16="http://schemas.microsoft.com/office/drawing/2014/main" val="2773486647"/>
                    </a:ext>
                  </a:extLst>
                </a:gridCol>
                <a:gridCol w="1152525">
                  <a:extLst>
                    <a:ext uri="{9D8B030D-6E8A-4147-A177-3AD203B41FA5}">
                      <a16:colId xmlns:a16="http://schemas.microsoft.com/office/drawing/2014/main" val="646600814"/>
                    </a:ext>
                  </a:extLst>
                </a:gridCol>
                <a:gridCol w="1143000">
                  <a:extLst>
                    <a:ext uri="{9D8B030D-6E8A-4147-A177-3AD203B41FA5}">
                      <a16:colId xmlns:a16="http://schemas.microsoft.com/office/drawing/2014/main" val="3084737214"/>
                    </a:ext>
                  </a:extLst>
                </a:gridCol>
                <a:gridCol w="1038225">
                  <a:extLst>
                    <a:ext uri="{9D8B030D-6E8A-4147-A177-3AD203B41FA5}">
                      <a16:colId xmlns:a16="http://schemas.microsoft.com/office/drawing/2014/main" val="3203901695"/>
                    </a:ext>
                  </a:extLst>
                </a:gridCol>
                <a:gridCol w="1085850">
                  <a:extLst>
                    <a:ext uri="{9D8B030D-6E8A-4147-A177-3AD203B41FA5}">
                      <a16:colId xmlns:a16="http://schemas.microsoft.com/office/drawing/2014/main" val="1778925429"/>
                    </a:ext>
                  </a:extLst>
                </a:gridCol>
                <a:gridCol w="1038225">
                  <a:extLst>
                    <a:ext uri="{9D8B030D-6E8A-4147-A177-3AD203B41FA5}">
                      <a16:colId xmlns:a16="http://schemas.microsoft.com/office/drawing/2014/main" val="1702724380"/>
                    </a:ext>
                  </a:extLst>
                </a:gridCol>
                <a:gridCol w="1028451">
                  <a:extLst>
                    <a:ext uri="{9D8B030D-6E8A-4147-A177-3AD203B41FA5}">
                      <a16:colId xmlns:a16="http://schemas.microsoft.com/office/drawing/2014/main" val="3155081818"/>
                    </a:ext>
                  </a:extLst>
                </a:gridCol>
              </a:tblGrid>
              <a:tr h="236656">
                <a:tc rowSpan="2">
                  <a:txBody>
                    <a:bodyPr/>
                    <a:lstStyle/>
                    <a:p>
                      <a:pPr marL="0" algn="ctr" defTabSz="914400" rtl="0" eaLnBrk="1" fontAlgn="ctr" latinLnBrk="0" hangingPunct="1"/>
                      <a:r>
                        <a:rPr lang="cs-CZ" sz="1200" b="1" i="0" u="none" strike="noStrike" kern="1200" dirty="0">
                          <a:solidFill>
                            <a:srgbClr val="000000"/>
                          </a:solidFill>
                          <a:effectLst/>
                          <a:latin typeface="Arial" panose="020B0604020202020204" pitchFamily="34" charset="0"/>
                          <a:ea typeface="+mn-ea"/>
                          <a:cs typeface="+mn-cs"/>
                        </a:rPr>
                        <a:t>MAS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marL="0" algn="ctr" defTabSz="914400" rtl="0" eaLnBrk="1" fontAlgn="ctr" latinLnBrk="0" hangingPunct="1"/>
                      <a:r>
                        <a:rPr lang="cs-CZ" sz="1200" b="1" i="0" u="none" strike="noStrike" kern="1200" dirty="0">
                          <a:solidFill>
                            <a:srgbClr val="000000"/>
                          </a:solidFill>
                          <a:effectLst/>
                          <a:latin typeface="Arial" panose="020B0604020202020204" pitchFamily="34" charset="0"/>
                          <a:ea typeface="+mn-ea"/>
                          <a:cs typeface="+mn-cs"/>
                        </a:rPr>
                        <a:t>Počet obcí v MAS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200" b="1" i="0" u="none" strike="noStrike" kern="1200" dirty="0">
                          <a:solidFill>
                            <a:srgbClr val="000000"/>
                          </a:solidFill>
                          <a:effectLst/>
                          <a:latin typeface="Arial" panose="020B0604020202020204" pitchFamily="34" charset="0"/>
                          <a:ea typeface="+mn-ea"/>
                          <a:cs typeface="+mn-cs"/>
                        </a:rPr>
                        <a:t>Počet záměrů obcí</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cs-CZ" sz="1200" b="1" i="0" u="none" strike="noStrike" kern="1200" dirty="0">
                        <a:solidFill>
                          <a:srgbClr val="000000"/>
                        </a:solidFill>
                        <a:effectLst/>
                        <a:latin typeface="Arial" panose="020B0604020202020204" pitchFamily="34" charset="0"/>
                        <a:ea typeface="+mn-ea"/>
                        <a:cs typeface="+mn-cs"/>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200" b="1" i="0" u="none" strike="noStrike" kern="1200" dirty="0">
                          <a:solidFill>
                            <a:srgbClr val="000000"/>
                          </a:solidFill>
                          <a:effectLst/>
                          <a:latin typeface="Arial" panose="020B0604020202020204" pitchFamily="34" charset="0"/>
                          <a:ea typeface="+mn-ea"/>
                          <a:cs typeface="+mn-cs"/>
                        </a:rPr>
                        <a:t>Počet obcí se záměry</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cs-CZ" sz="1200" b="1" i="0" u="none" strike="noStrike" kern="1200" dirty="0">
                        <a:solidFill>
                          <a:srgbClr val="000000"/>
                        </a:solidFill>
                        <a:effectLst/>
                        <a:latin typeface="Arial" panose="020B0604020202020204" pitchFamily="34" charset="0"/>
                        <a:ea typeface="+mn-ea"/>
                        <a:cs typeface="+mn-cs"/>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200" b="1" i="0" u="none" strike="noStrike" kern="1200" dirty="0">
                          <a:solidFill>
                            <a:srgbClr val="000000"/>
                          </a:solidFill>
                          <a:effectLst/>
                          <a:latin typeface="Arial" panose="020B0604020202020204" pitchFamily="34" charset="0"/>
                          <a:ea typeface="+mn-ea"/>
                          <a:cs typeface="+mn-cs"/>
                        </a:rPr>
                        <a:t>% obcí se záměry</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cs-CZ" sz="1200" b="1" i="0" u="none" strike="noStrike" kern="1200" dirty="0">
                        <a:solidFill>
                          <a:srgbClr val="000000"/>
                        </a:solidFill>
                        <a:effectLst/>
                        <a:latin typeface="Arial" panose="020B0604020202020204" pitchFamily="34" charset="0"/>
                        <a:ea typeface="+mn-ea"/>
                        <a:cs typeface="+mn-cs"/>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62778675"/>
                  </a:ext>
                </a:extLst>
              </a:tr>
              <a:tr h="236656">
                <a:tc vMerge="1">
                  <a:txBody>
                    <a:bodyPr/>
                    <a:lstStyle/>
                    <a:p>
                      <a:endParaRPr dirty="0"/>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dirty="0"/>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cs-CZ" sz="1200" b="1" i="0" u="none" strike="noStrike" kern="1200" dirty="0">
                          <a:solidFill>
                            <a:srgbClr val="000000"/>
                          </a:solidFill>
                          <a:effectLst/>
                          <a:latin typeface="Arial" panose="020B0604020202020204" pitchFamily="34" charset="0"/>
                          <a:ea typeface="+mn-ea"/>
                          <a:cs typeface="+mn-cs"/>
                        </a:rPr>
                        <a:t>Stav 04/2025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cs-CZ" sz="1200" b="1" i="0" u="none" strike="noStrike" kern="1200" dirty="0">
                          <a:solidFill>
                            <a:srgbClr val="000000"/>
                          </a:solidFill>
                          <a:effectLst/>
                          <a:latin typeface="Arial" panose="020B0604020202020204" pitchFamily="34" charset="0"/>
                          <a:ea typeface="+mn-ea"/>
                          <a:cs typeface="+mn-cs"/>
                        </a:rPr>
                        <a:t>Stav 10/2025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cs-CZ" sz="1200" b="1" i="0" u="none" strike="noStrike" kern="1200" dirty="0">
                          <a:solidFill>
                            <a:srgbClr val="000000"/>
                          </a:solidFill>
                          <a:effectLst/>
                          <a:latin typeface="Arial" panose="020B0604020202020204" pitchFamily="34" charset="0"/>
                          <a:ea typeface="+mn-ea"/>
                          <a:cs typeface="+mn-cs"/>
                        </a:rPr>
                        <a:t>Stav 04/2025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cs-CZ" sz="1200" b="1" i="0" u="none" strike="noStrike" kern="1200" dirty="0">
                          <a:solidFill>
                            <a:srgbClr val="000000"/>
                          </a:solidFill>
                          <a:effectLst/>
                          <a:latin typeface="Arial" panose="020B0604020202020204" pitchFamily="34" charset="0"/>
                          <a:ea typeface="+mn-ea"/>
                          <a:cs typeface="+mn-cs"/>
                        </a:rPr>
                        <a:t>Stav 10/2025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cs-CZ" sz="1200" b="1" i="0" u="none" strike="noStrike" kern="1200" dirty="0">
                          <a:solidFill>
                            <a:srgbClr val="000000"/>
                          </a:solidFill>
                          <a:effectLst/>
                          <a:latin typeface="Arial" panose="020B0604020202020204" pitchFamily="34" charset="0"/>
                          <a:ea typeface="+mn-ea"/>
                          <a:cs typeface="+mn-cs"/>
                        </a:rPr>
                        <a:t>Stav 04/2025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cs-CZ" sz="1200" b="1" i="0" u="none" strike="noStrike" kern="1200" dirty="0">
                          <a:solidFill>
                            <a:srgbClr val="000000"/>
                          </a:solidFill>
                          <a:effectLst/>
                          <a:latin typeface="Arial" panose="020B0604020202020204" pitchFamily="34" charset="0"/>
                          <a:ea typeface="+mn-ea"/>
                          <a:cs typeface="+mn-cs"/>
                        </a:rPr>
                        <a:t>Stav 10/2025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61271262"/>
                  </a:ext>
                </a:extLst>
              </a:tr>
              <a:tr h="181306">
                <a:tc>
                  <a:txBody>
                    <a:bodyPr/>
                    <a:lstStyle/>
                    <a:p>
                      <a:pPr algn="l" fontAlgn="b"/>
                      <a:r>
                        <a:rPr lang="cs-CZ" sz="1200" b="1" i="0" u="none" strike="noStrike" dirty="0">
                          <a:solidFill>
                            <a:srgbClr val="000000"/>
                          </a:solidFill>
                          <a:effectLst/>
                          <a:latin typeface="+mn-lt"/>
                        </a:rPr>
                        <a:t>MAS </a:t>
                      </a:r>
                      <a:r>
                        <a:rPr lang="cs-CZ" sz="1200" b="1" i="0" u="none" strike="noStrike" dirty="0" err="1">
                          <a:solidFill>
                            <a:srgbClr val="000000"/>
                          </a:solidFill>
                          <a:effectLst/>
                          <a:latin typeface="+mn-lt"/>
                        </a:rPr>
                        <a:t>Bojkovska</a:t>
                      </a:r>
                      <a:endParaRPr lang="cs-CZ" sz="1200" b="1" i="0" u="none" strike="noStrike" dirty="0">
                        <a:solidFill>
                          <a:srgbClr val="000000"/>
                        </a:solidFill>
                        <a:effectLst/>
                        <a:latin typeface="+mn-lt"/>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s-CZ" sz="1200" b="1" i="1" u="none" strike="noStrike" dirty="0">
                          <a:solidFill>
                            <a:srgbClr val="000000"/>
                          </a:solidFill>
                          <a:effectLst/>
                          <a:latin typeface="+mn-lt"/>
                        </a:rPr>
                        <a:t>14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s-CZ" sz="1200" b="1" i="1" u="none" strike="noStrike" dirty="0">
                          <a:solidFill>
                            <a:srgbClr val="000000"/>
                          </a:solidFill>
                          <a:effectLst/>
                          <a:latin typeface="+mn-lt"/>
                        </a:rPr>
                        <a:t>32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s-CZ" sz="1200" b="1" i="1" u="none" strike="noStrike" dirty="0">
                          <a:solidFill>
                            <a:schemeClr val="tx1"/>
                          </a:solidFill>
                          <a:effectLst/>
                          <a:latin typeface="+mn-lt"/>
                        </a:rPr>
                        <a:t>137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s-CZ" sz="1200" b="1" i="1" u="none" strike="noStrike" dirty="0">
                          <a:solidFill>
                            <a:srgbClr val="000000"/>
                          </a:solidFill>
                          <a:effectLst/>
                          <a:latin typeface="+mn-lt"/>
                        </a:rPr>
                        <a:t>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s-CZ" sz="1200" b="1" i="1" u="none" strike="noStrike" dirty="0">
                          <a:solidFill>
                            <a:schemeClr val="tx1"/>
                          </a:solidFill>
                          <a:effectLst/>
                          <a:latin typeface="+mn-lt"/>
                        </a:rPr>
                        <a:t>14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s-CZ" sz="1200" b="1" i="1" u="none" strike="noStrike" dirty="0">
                          <a:solidFill>
                            <a:srgbClr val="000000"/>
                          </a:solidFill>
                          <a:effectLst/>
                          <a:latin typeface="+mn-lt"/>
                        </a:rPr>
                        <a:t>42,9 %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s-CZ" sz="1200" b="1" i="1" u="none" strike="noStrike" dirty="0">
                          <a:solidFill>
                            <a:schemeClr val="tx1"/>
                          </a:solidFill>
                          <a:effectLst/>
                          <a:latin typeface="+mn-lt"/>
                        </a:rPr>
                        <a:t>100,0 %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0489663"/>
                  </a:ext>
                </a:extLst>
              </a:tr>
              <a:tr h="181306">
                <a:tc>
                  <a:txBody>
                    <a:bodyPr/>
                    <a:lstStyle/>
                    <a:p>
                      <a:pPr algn="l" fontAlgn="b"/>
                      <a:r>
                        <a:rPr lang="cs-CZ" sz="1200" b="1" i="0" u="none" strike="noStrike" dirty="0">
                          <a:solidFill>
                            <a:srgbClr val="000000"/>
                          </a:solidFill>
                          <a:effectLst/>
                          <a:latin typeface="+mn-lt"/>
                        </a:rPr>
                        <a:t>MAS Buchlov</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14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54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187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64,3 %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100,0 %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extLst>
                  <a:ext uri="{0D108BD9-81ED-4DB2-BD59-A6C34878D82A}">
                    <a16:rowId xmlns:a16="http://schemas.microsoft.com/office/drawing/2014/main" val="812348704"/>
                  </a:ext>
                </a:extLst>
              </a:tr>
              <a:tr h="181306">
                <a:tc>
                  <a:txBody>
                    <a:bodyPr/>
                    <a:lstStyle/>
                    <a:p>
                      <a:pPr algn="l" fontAlgn="b"/>
                      <a:r>
                        <a:rPr lang="cs-CZ" sz="1200" b="1" i="0" u="none" strike="noStrike" dirty="0">
                          <a:solidFill>
                            <a:srgbClr val="000000"/>
                          </a:solidFill>
                          <a:effectLst/>
                          <a:latin typeface="+mn-lt"/>
                        </a:rPr>
                        <a:t>MAS Dolní </a:t>
                      </a:r>
                      <a:r>
                        <a:rPr lang="cs-CZ" sz="1200" b="1" i="0" u="none" strike="noStrike" dirty="0" err="1">
                          <a:solidFill>
                            <a:srgbClr val="000000"/>
                          </a:solidFill>
                          <a:effectLst/>
                          <a:latin typeface="+mn-lt"/>
                        </a:rPr>
                        <a:t>Poolšaví</a:t>
                      </a:r>
                      <a:endParaRPr lang="cs-CZ" sz="1200" b="1" i="0" u="none" strike="noStrike" dirty="0">
                        <a:solidFill>
                          <a:srgbClr val="000000"/>
                        </a:solidFill>
                        <a:effectLst/>
                        <a:latin typeface="+mn-lt"/>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54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113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10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58,8 %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88,2 %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6565666"/>
                  </a:ext>
                </a:extLst>
              </a:tr>
              <a:tr h="181306">
                <a:tc>
                  <a:txBody>
                    <a:bodyPr/>
                    <a:lstStyle/>
                    <a:p>
                      <a:pPr algn="l" fontAlgn="b"/>
                      <a:r>
                        <a:rPr lang="cs-CZ" sz="1200" b="1" i="0" u="none" strike="noStrike" dirty="0">
                          <a:solidFill>
                            <a:srgbClr val="000000"/>
                          </a:solidFill>
                          <a:effectLst/>
                          <a:latin typeface="+mn-lt"/>
                        </a:rPr>
                        <a:t>MAS </a:t>
                      </a:r>
                      <a:r>
                        <a:rPr lang="cs-CZ" sz="1200" b="1" i="0" u="none" strike="noStrike" dirty="0" err="1">
                          <a:solidFill>
                            <a:srgbClr val="000000"/>
                          </a:solidFill>
                          <a:effectLst/>
                          <a:latin typeface="+mn-lt"/>
                        </a:rPr>
                        <a:t>Horňácko</a:t>
                      </a:r>
                      <a:r>
                        <a:rPr lang="cs-CZ" sz="1200" b="1" i="0" u="none" strike="noStrike" dirty="0">
                          <a:solidFill>
                            <a:srgbClr val="000000"/>
                          </a:solidFill>
                          <a:effectLst/>
                          <a:latin typeface="+mn-lt"/>
                        </a:rPr>
                        <a:t> a </a:t>
                      </a:r>
                      <a:r>
                        <a:rPr lang="cs-CZ" sz="1200" b="1" i="0" u="none" strike="noStrike" dirty="0" err="1">
                          <a:solidFill>
                            <a:srgbClr val="000000"/>
                          </a:solidFill>
                          <a:effectLst/>
                          <a:latin typeface="+mn-lt"/>
                        </a:rPr>
                        <a:t>Ostrožsko</a:t>
                      </a:r>
                      <a:endParaRPr lang="cs-CZ" sz="1200" b="1" i="0" u="none" strike="noStrike" dirty="0">
                        <a:solidFill>
                          <a:srgbClr val="000000"/>
                        </a:solidFill>
                        <a:effectLst/>
                        <a:latin typeface="+mn-lt"/>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29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30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66,7 %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66,7 %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extLst>
                  <a:ext uri="{0D108BD9-81ED-4DB2-BD59-A6C34878D82A}">
                    <a16:rowId xmlns:a16="http://schemas.microsoft.com/office/drawing/2014/main" val="2858915182"/>
                  </a:ext>
                </a:extLst>
              </a:tr>
              <a:tr h="181306">
                <a:tc>
                  <a:txBody>
                    <a:bodyPr/>
                    <a:lstStyle/>
                    <a:p>
                      <a:pPr algn="l" fontAlgn="b"/>
                      <a:r>
                        <a:rPr lang="cs-CZ" sz="1200" b="1" i="0" u="none" strike="noStrike" dirty="0">
                          <a:solidFill>
                            <a:srgbClr val="000000"/>
                          </a:solidFill>
                          <a:effectLst/>
                          <a:latin typeface="+mn-lt"/>
                        </a:rPr>
                        <a:t>MAS </a:t>
                      </a:r>
                      <a:r>
                        <a:rPr lang="cs-CZ" sz="1200" b="1" i="0" u="none" strike="noStrike" dirty="0" err="1">
                          <a:solidFill>
                            <a:srgbClr val="000000"/>
                          </a:solidFill>
                          <a:effectLst/>
                          <a:latin typeface="+mn-lt"/>
                        </a:rPr>
                        <a:t>Hornolidečska</a:t>
                      </a:r>
                      <a:endParaRPr lang="cs-CZ" sz="1200" b="1" i="0" u="none" strike="noStrike" dirty="0">
                        <a:solidFill>
                          <a:srgbClr val="000000"/>
                        </a:solidFill>
                        <a:effectLst/>
                        <a:latin typeface="+mn-lt"/>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15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29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137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a:solidFill>
                            <a:srgbClr val="000000"/>
                          </a:solidFill>
                          <a:effectLst/>
                          <a:latin typeface="+mn-lt"/>
                        </a:rPr>
                        <a:t>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53,3 %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93,3 %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4143983"/>
                  </a:ext>
                </a:extLst>
              </a:tr>
              <a:tr h="181306">
                <a:tc>
                  <a:txBody>
                    <a:bodyPr/>
                    <a:lstStyle/>
                    <a:p>
                      <a:pPr algn="l" fontAlgn="b"/>
                      <a:r>
                        <a:rPr lang="cs-CZ" sz="1200" b="1" i="0" u="none" strike="noStrike" dirty="0">
                          <a:solidFill>
                            <a:srgbClr val="000000"/>
                          </a:solidFill>
                          <a:effectLst/>
                          <a:latin typeface="+mn-lt"/>
                        </a:rPr>
                        <a:t>MAS Hříběcí hory</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33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66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269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16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31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48,5 %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93,9 %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extLst>
                  <a:ext uri="{0D108BD9-81ED-4DB2-BD59-A6C34878D82A}">
                    <a16:rowId xmlns:a16="http://schemas.microsoft.com/office/drawing/2014/main" val="2673987538"/>
                  </a:ext>
                </a:extLst>
              </a:tr>
              <a:tr h="181306">
                <a:tc>
                  <a:txBody>
                    <a:bodyPr/>
                    <a:lstStyle/>
                    <a:p>
                      <a:pPr algn="l" fontAlgn="b"/>
                      <a:r>
                        <a:rPr lang="cs-CZ" sz="1200" b="1" i="0" u="none" strike="noStrike" dirty="0">
                          <a:solidFill>
                            <a:srgbClr val="000000"/>
                          </a:solidFill>
                          <a:effectLst/>
                          <a:latin typeface="+mn-lt"/>
                        </a:rPr>
                        <a:t>MAS Jižní Haná</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11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67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157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72,7 %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100,0 %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4037192"/>
                  </a:ext>
                </a:extLst>
              </a:tr>
              <a:tr h="181306">
                <a:tc>
                  <a:txBody>
                    <a:bodyPr/>
                    <a:lstStyle/>
                    <a:p>
                      <a:pPr algn="l" fontAlgn="b"/>
                      <a:r>
                        <a:rPr lang="cs-CZ" sz="1200" b="1" i="0" u="none" strike="noStrike" dirty="0">
                          <a:solidFill>
                            <a:srgbClr val="000000"/>
                          </a:solidFill>
                          <a:effectLst/>
                          <a:latin typeface="+mn-lt"/>
                        </a:rPr>
                        <a:t>MAS </a:t>
                      </a:r>
                      <a:r>
                        <a:rPr lang="cs-CZ" sz="1200" b="1" i="0" u="none" strike="noStrike" dirty="0" err="1">
                          <a:solidFill>
                            <a:srgbClr val="000000"/>
                          </a:solidFill>
                          <a:effectLst/>
                          <a:latin typeface="+mn-lt"/>
                        </a:rPr>
                        <a:t>Luhačovské</a:t>
                      </a:r>
                      <a:r>
                        <a:rPr lang="cs-CZ" sz="1200" b="1" i="0" u="none" strike="noStrike" dirty="0">
                          <a:solidFill>
                            <a:srgbClr val="000000"/>
                          </a:solidFill>
                          <a:effectLst/>
                          <a:latin typeface="+mn-lt"/>
                        </a:rPr>
                        <a:t> Zálesí</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25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a:solidFill>
                            <a:srgbClr val="000000"/>
                          </a:solidFill>
                          <a:effectLst/>
                          <a:latin typeface="+mn-lt"/>
                        </a:rPr>
                        <a:t>185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101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80,0 %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64,0 %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extLst>
                  <a:ext uri="{0D108BD9-81ED-4DB2-BD59-A6C34878D82A}">
                    <a16:rowId xmlns:a16="http://schemas.microsoft.com/office/drawing/2014/main" val="3545471319"/>
                  </a:ext>
                </a:extLst>
              </a:tr>
              <a:tr h="181306">
                <a:tc>
                  <a:txBody>
                    <a:bodyPr/>
                    <a:lstStyle/>
                    <a:p>
                      <a:pPr algn="l" fontAlgn="b"/>
                      <a:r>
                        <a:rPr lang="cs-CZ" sz="1200" b="1" i="0" u="none" strike="noStrike" dirty="0">
                          <a:solidFill>
                            <a:srgbClr val="000000"/>
                          </a:solidFill>
                          <a:effectLst/>
                          <a:latin typeface="+mn-lt"/>
                        </a:rPr>
                        <a:t>MAS Partnerství Moštěnka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27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93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272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12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25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44,4 %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92,6 %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9203246"/>
                  </a:ext>
                </a:extLst>
              </a:tr>
              <a:tr h="181306">
                <a:tc>
                  <a:txBody>
                    <a:bodyPr/>
                    <a:lstStyle/>
                    <a:p>
                      <a:pPr algn="l" fontAlgn="b"/>
                      <a:r>
                        <a:rPr lang="cs-CZ" sz="1200" b="1" i="0" u="none" strike="noStrike" dirty="0">
                          <a:solidFill>
                            <a:srgbClr val="000000"/>
                          </a:solidFill>
                          <a:effectLst/>
                          <a:latin typeface="+mn-lt"/>
                        </a:rPr>
                        <a:t>MAS Ploština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116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170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11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64,7 %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94,1 %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extLst>
                  <a:ext uri="{0D108BD9-81ED-4DB2-BD59-A6C34878D82A}">
                    <a16:rowId xmlns:a16="http://schemas.microsoft.com/office/drawing/2014/main" val="2585578228"/>
                  </a:ext>
                </a:extLst>
              </a:tr>
              <a:tr h="181306">
                <a:tc>
                  <a:txBody>
                    <a:bodyPr/>
                    <a:lstStyle/>
                    <a:p>
                      <a:pPr algn="l" fontAlgn="b"/>
                      <a:r>
                        <a:rPr lang="cs-CZ" sz="1200" b="1" i="0" u="none" strike="noStrike">
                          <a:solidFill>
                            <a:srgbClr val="000000"/>
                          </a:solidFill>
                          <a:effectLst/>
                          <a:latin typeface="+mn-lt"/>
                        </a:rPr>
                        <a:t>MAS Podhostýnska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a:solidFill>
                            <a:srgbClr val="000000"/>
                          </a:solidFill>
                          <a:effectLst/>
                          <a:latin typeface="+mn-lt"/>
                        </a:rPr>
                        <a:t>16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64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a:solidFill>
                            <a:srgbClr val="000000"/>
                          </a:solidFill>
                          <a:effectLst/>
                          <a:latin typeface="+mn-lt"/>
                        </a:rPr>
                        <a:t>10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62,5 %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68,8 %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4888524"/>
                  </a:ext>
                </a:extLst>
              </a:tr>
              <a:tr h="181306">
                <a:tc>
                  <a:txBody>
                    <a:bodyPr/>
                    <a:lstStyle/>
                    <a:p>
                      <a:pPr algn="l" fontAlgn="b"/>
                      <a:r>
                        <a:rPr lang="cs-CZ" sz="1200" b="1" i="0" u="none" strike="noStrike" dirty="0">
                          <a:solidFill>
                            <a:srgbClr val="000000"/>
                          </a:solidFill>
                          <a:effectLst/>
                          <a:latin typeface="+mn-lt"/>
                        </a:rPr>
                        <a:t>MAS Rožnovsko</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24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246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520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24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70,8 %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100,0 %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extLst>
                  <a:ext uri="{0D108BD9-81ED-4DB2-BD59-A6C34878D82A}">
                    <a16:rowId xmlns:a16="http://schemas.microsoft.com/office/drawing/2014/main" val="285749957"/>
                  </a:ext>
                </a:extLst>
              </a:tr>
              <a:tr h="181306">
                <a:tc>
                  <a:txBody>
                    <a:bodyPr/>
                    <a:lstStyle/>
                    <a:p>
                      <a:pPr algn="l" fontAlgn="b"/>
                      <a:r>
                        <a:rPr lang="pt-BR" sz="1200" b="1" i="0" u="none" strike="noStrike" dirty="0">
                          <a:solidFill>
                            <a:srgbClr val="000000"/>
                          </a:solidFill>
                          <a:effectLst/>
                          <a:latin typeface="+mn-lt"/>
                        </a:rPr>
                        <a:t>MAS Severní Chřiby a Pomoraví</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a:solidFill>
                            <a:srgbClr val="000000"/>
                          </a:solidFill>
                          <a:effectLst/>
                          <a:latin typeface="+mn-lt"/>
                        </a:rPr>
                        <a:t>18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91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220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a:solidFill>
                            <a:srgbClr val="000000"/>
                          </a:solidFill>
                          <a:effectLst/>
                          <a:latin typeface="+mn-lt"/>
                        </a:rPr>
                        <a:t>13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72,2 %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83,3 %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775646"/>
                  </a:ext>
                </a:extLst>
              </a:tr>
              <a:tr h="181306">
                <a:tc>
                  <a:txBody>
                    <a:bodyPr/>
                    <a:lstStyle/>
                    <a:p>
                      <a:pPr algn="l" fontAlgn="b"/>
                      <a:r>
                        <a:rPr lang="cs-CZ" sz="1200" b="1" i="0" u="none" strike="noStrike" dirty="0">
                          <a:solidFill>
                            <a:srgbClr val="000000"/>
                          </a:solidFill>
                          <a:effectLst/>
                          <a:latin typeface="+mn-lt"/>
                        </a:rPr>
                        <a:t>MAS </a:t>
                      </a:r>
                      <a:r>
                        <a:rPr lang="cs-CZ" sz="1200" b="1" i="0" u="none" strike="noStrike" dirty="0" err="1">
                          <a:solidFill>
                            <a:srgbClr val="000000"/>
                          </a:solidFill>
                          <a:effectLst/>
                          <a:latin typeface="+mn-lt"/>
                        </a:rPr>
                        <a:t>Staroměstsko</a:t>
                      </a:r>
                      <a:endParaRPr lang="cs-CZ" sz="1200" b="1" i="0" u="none" strike="noStrike" dirty="0">
                        <a:solidFill>
                          <a:srgbClr val="000000"/>
                        </a:solidFill>
                        <a:effectLst/>
                        <a:latin typeface="+mn-lt"/>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a:solidFill>
                            <a:srgbClr val="000000"/>
                          </a:solidFill>
                          <a:effectLst/>
                          <a:latin typeface="+mn-lt"/>
                        </a:rPr>
                        <a:t>38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75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50,0 %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75,0 %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extLst>
                  <a:ext uri="{0D108BD9-81ED-4DB2-BD59-A6C34878D82A}">
                    <a16:rowId xmlns:a16="http://schemas.microsoft.com/office/drawing/2014/main" val="222821695"/>
                  </a:ext>
                </a:extLst>
              </a:tr>
              <a:tr h="181306">
                <a:tc>
                  <a:txBody>
                    <a:bodyPr/>
                    <a:lstStyle/>
                    <a:p>
                      <a:pPr algn="l" fontAlgn="b"/>
                      <a:r>
                        <a:rPr lang="cs-CZ" sz="1200" b="1" i="0" u="none" strike="noStrike" dirty="0">
                          <a:solidFill>
                            <a:srgbClr val="000000"/>
                          </a:solidFill>
                          <a:effectLst/>
                          <a:latin typeface="+mn-lt"/>
                        </a:rPr>
                        <a:t>MAS Střední Vsetínsko</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a:solidFill>
                            <a:srgbClr val="000000"/>
                          </a:solidFill>
                          <a:effectLst/>
                          <a:latin typeface="+mn-lt"/>
                        </a:rPr>
                        <a:t>12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a:solidFill>
                            <a:srgbClr val="000000"/>
                          </a:solidFill>
                          <a:effectLst/>
                          <a:latin typeface="+mn-lt"/>
                        </a:rPr>
                        <a:t>37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121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58,3 %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100,0 %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8049006"/>
                  </a:ext>
                </a:extLst>
              </a:tr>
              <a:tr h="181306">
                <a:tc>
                  <a:txBody>
                    <a:bodyPr/>
                    <a:lstStyle/>
                    <a:p>
                      <a:pPr algn="l" fontAlgn="b"/>
                      <a:r>
                        <a:rPr lang="cs-CZ" sz="1200" b="1" i="0" u="none" strike="noStrike" dirty="0">
                          <a:solidFill>
                            <a:srgbClr val="000000"/>
                          </a:solidFill>
                          <a:effectLst/>
                          <a:latin typeface="+mn-lt"/>
                        </a:rPr>
                        <a:t>MAS Valašsko - Horní </a:t>
                      </a:r>
                      <a:r>
                        <a:rPr lang="cs-CZ" sz="1200" b="1" i="0" u="none" strike="noStrike" dirty="0" err="1">
                          <a:solidFill>
                            <a:srgbClr val="000000"/>
                          </a:solidFill>
                          <a:effectLst/>
                          <a:latin typeface="+mn-lt"/>
                        </a:rPr>
                        <a:t>Vsacko</a:t>
                      </a:r>
                      <a:endParaRPr lang="cs-CZ" sz="1200" b="1" i="0" u="none" strike="noStrike" dirty="0">
                        <a:solidFill>
                          <a:srgbClr val="000000"/>
                        </a:solidFill>
                        <a:effectLst/>
                        <a:latin typeface="+mn-lt"/>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34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77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100,0 %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100,0 %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extLst>
                  <a:ext uri="{0D108BD9-81ED-4DB2-BD59-A6C34878D82A}">
                    <a16:rowId xmlns:a16="http://schemas.microsoft.com/office/drawing/2014/main" val="3928179312"/>
                  </a:ext>
                </a:extLst>
              </a:tr>
              <a:tr h="181306">
                <a:tc>
                  <a:txBody>
                    <a:bodyPr/>
                    <a:lstStyle/>
                    <a:p>
                      <a:pPr algn="l" fontAlgn="b"/>
                      <a:r>
                        <a:rPr lang="cs-CZ" sz="1200" b="1" i="0" u="none" strike="noStrike" dirty="0">
                          <a:solidFill>
                            <a:srgbClr val="000000"/>
                          </a:solidFill>
                          <a:effectLst/>
                          <a:latin typeface="+mn-lt"/>
                        </a:rPr>
                        <a:t>MAS </a:t>
                      </a:r>
                      <a:r>
                        <a:rPr lang="cs-CZ" sz="1200" b="1" i="0" u="none" strike="noStrike" dirty="0" err="1">
                          <a:solidFill>
                            <a:srgbClr val="000000"/>
                          </a:solidFill>
                          <a:effectLst/>
                          <a:latin typeface="+mn-lt"/>
                        </a:rPr>
                        <a:t>Vizovicko</a:t>
                      </a:r>
                      <a:r>
                        <a:rPr lang="cs-CZ" sz="1200" b="1" i="0" u="none" strike="noStrike" dirty="0">
                          <a:solidFill>
                            <a:srgbClr val="000000"/>
                          </a:solidFill>
                          <a:effectLst/>
                          <a:latin typeface="+mn-lt"/>
                        </a:rPr>
                        <a:t> a </a:t>
                      </a:r>
                      <a:r>
                        <a:rPr lang="cs-CZ" sz="1200" b="1" i="0" u="none" strike="noStrike" dirty="0" err="1">
                          <a:solidFill>
                            <a:srgbClr val="000000"/>
                          </a:solidFill>
                          <a:effectLst/>
                          <a:latin typeface="+mn-lt"/>
                        </a:rPr>
                        <a:t>Slušovicko</a:t>
                      </a:r>
                      <a:endParaRPr lang="cs-CZ" sz="1200" b="1" i="0" u="none" strike="noStrike" dirty="0">
                        <a:solidFill>
                          <a:srgbClr val="000000"/>
                        </a:solidFill>
                        <a:effectLst/>
                        <a:latin typeface="+mn-lt"/>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21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a:solidFill>
                            <a:srgbClr val="000000"/>
                          </a:solidFill>
                          <a:effectLst/>
                          <a:latin typeface="+mn-lt"/>
                        </a:rPr>
                        <a:t>65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137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14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rgbClr val="000000"/>
                          </a:solidFill>
                          <a:effectLst/>
                          <a:latin typeface="+mn-lt"/>
                        </a:rPr>
                        <a:t>66,7 %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cs-CZ" sz="1200" b="1" i="1" u="none" strike="noStrike" dirty="0">
                          <a:solidFill>
                            <a:schemeClr val="tx1"/>
                          </a:solidFill>
                          <a:effectLst/>
                          <a:latin typeface="+mn-lt"/>
                        </a:rPr>
                        <a:t>95,2 %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4918072"/>
                  </a:ext>
                </a:extLst>
              </a:tr>
              <a:tr h="181306">
                <a:tc>
                  <a:txBody>
                    <a:bodyPr/>
                    <a:lstStyle/>
                    <a:p>
                      <a:pPr algn="l" fontAlgn="b"/>
                      <a:r>
                        <a:rPr lang="cs-CZ" sz="1200" b="1" i="0" u="none" strike="noStrike" dirty="0">
                          <a:solidFill>
                            <a:srgbClr val="000000"/>
                          </a:solidFill>
                          <a:effectLst/>
                          <a:latin typeface="+mn-lt"/>
                        </a:rPr>
                        <a:t>MAS Východní Slovácko</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12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121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177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11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rgbClr val="000000"/>
                          </a:solidFill>
                          <a:effectLst/>
                          <a:latin typeface="+mn-lt"/>
                        </a:rPr>
                        <a:t>75,0 %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tc>
                  <a:txBody>
                    <a:bodyPr/>
                    <a:lstStyle/>
                    <a:p>
                      <a:pPr algn="ctr" fontAlgn="b"/>
                      <a:r>
                        <a:rPr lang="cs-CZ" sz="1200" b="1" i="1" u="none" strike="noStrike" dirty="0">
                          <a:solidFill>
                            <a:schemeClr val="tx1"/>
                          </a:solidFill>
                          <a:effectLst/>
                          <a:latin typeface="+mn-lt"/>
                        </a:rPr>
                        <a:t>91,7 %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65"/>
                    </a:solidFill>
                  </a:tcPr>
                </a:tc>
                <a:extLst>
                  <a:ext uri="{0D108BD9-81ED-4DB2-BD59-A6C34878D82A}">
                    <a16:rowId xmlns:a16="http://schemas.microsoft.com/office/drawing/2014/main" val="3017680306"/>
                  </a:ext>
                </a:extLst>
              </a:tr>
              <a:tr h="181306">
                <a:tc>
                  <a:txBody>
                    <a:bodyPr/>
                    <a:lstStyle/>
                    <a:p>
                      <a:pPr algn="l" fontAlgn="b"/>
                      <a:r>
                        <a:rPr lang="cs-CZ" sz="1200" b="1" i="0" u="none" strike="noStrike" dirty="0">
                          <a:solidFill>
                            <a:srgbClr val="000000"/>
                          </a:solidFill>
                          <a:effectLst/>
                          <a:latin typeface="+mn-lt"/>
                        </a:rPr>
                        <a:t>Celkový součet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cs-CZ" sz="1200" b="1" i="0" u="none" strike="noStrike" dirty="0">
                          <a:solidFill>
                            <a:srgbClr val="000000"/>
                          </a:solidFill>
                          <a:effectLst/>
                          <a:latin typeface="+mn-lt"/>
                        </a:rPr>
                        <a:t>298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cs-CZ" sz="1200" b="1" i="0" u="none" strike="noStrike" dirty="0">
                          <a:solidFill>
                            <a:srgbClr val="000000"/>
                          </a:solidFill>
                          <a:effectLst/>
                          <a:latin typeface="+mn-lt"/>
                        </a:rPr>
                        <a:t>1416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cs-CZ" sz="1200" b="1" i="0" u="none" strike="noStrike" dirty="0">
                          <a:solidFill>
                            <a:srgbClr val="000000"/>
                          </a:solidFill>
                          <a:effectLst/>
                          <a:latin typeface="+mn-lt"/>
                        </a:rPr>
                        <a:t>2964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cs-CZ" sz="1200" b="1" i="0" u="none" strike="noStrike" dirty="0">
                          <a:solidFill>
                            <a:srgbClr val="000000"/>
                          </a:solidFill>
                          <a:effectLst/>
                          <a:latin typeface="+mn-lt"/>
                        </a:rPr>
                        <a:t>186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cs-CZ" sz="1200" b="1" i="0" u="none" strike="noStrike" dirty="0">
                          <a:solidFill>
                            <a:srgbClr val="000000"/>
                          </a:solidFill>
                          <a:effectLst/>
                          <a:latin typeface="+mn-lt"/>
                        </a:rPr>
                        <a:t>267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cs-CZ" sz="1200" b="1" i="0" u="none" strike="noStrike" dirty="0">
                          <a:solidFill>
                            <a:srgbClr val="000000"/>
                          </a:solidFill>
                          <a:effectLst/>
                          <a:latin typeface="+mn-lt"/>
                        </a:rPr>
                        <a:t>62,4 %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cs-CZ" sz="1200" b="1" i="0" u="none" strike="noStrike" dirty="0">
                          <a:solidFill>
                            <a:srgbClr val="000000"/>
                          </a:solidFill>
                          <a:effectLst/>
                          <a:latin typeface="+mn-lt"/>
                        </a:rPr>
                        <a:t>89,6 %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155613367"/>
                  </a:ext>
                </a:extLst>
              </a:tr>
            </a:tbl>
          </a:graphicData>
        </a:graphic>
      </p:graphicFrame>
      <p:sp>
        <p:nvSpPr>
          <p:cNvPr id="4" name="TextovéPole 3">
            <a:extLst>
              <a:ext uri="{FF2B5EF4-FFF2-40B4-BE49-F238E27FC236}">
                <a16:creationId xmlns:a16="http://schemas.microsoft.com/office/drawing/2014/main" id="{01D64EE2-2A23-FCAE-118D-52CB2FF12EE1}"/>
              </a:ext>
            </a:extLst>
          </p:cNvPr>
          <p:cNvSpPr txBox="1"/>
          <p:nvPr/>
        </p:nvSpPr>
        <p:spPr>
          <a:xfrm>
            <a:off x="422026" y="6550223"/>
            <a:ext cx="11388974" cy="307777"/>
          </a:xfrm>
          <a:prstGeom prst="rect">
            <a:avLst/>
          </a:prstGeom>
          <a:noFill/>
        </p:spPr>
        <p:txBody>
          <a:bodyPr wrap="square">
            <a:spAutoFit/>
          </a:bodyPr>
          <a:lstStyle/>
          <a:p>
            <a:r>
              <a:rPr lang="cs-CZ" sz="1400" i="1" dirty="0">
                <a:solidFill>
                  <a:prstClr val="black"/>
                </a:solidFill>
              </a:rPr>
              <a:t>+ sesbírané záměry 5 menších obcí, které nejsou členy MAS ve Zlínském kraji + záměry 4 okresních měst v kraji</a:t>
            </a:r>
            <a:endParaRPr lang="cs-CZ" dirty="0"/>
          </a:p>
        </p:txBody>
      </p:sp>
    </p:spTree>
    <p:extLst>
      <p:ext uri="{BB962C8B-B14F-4D97-AF65-F5344CB8AC3E}">
        <p14:creationId xmlns:p14="http://schemas.microsoft.com/office/powerpoint/2010/main" val="2584974382"/>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973330DE-C542-B3F8-BE71-295477489880}"/>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3C0230E-DB89-DCB3-40D5-F49FAEA5C0EE}"/>
              </a:ext>
            </a:extLst>
          </p:cNvPr>
          <p:cNvSpPr>
            <a:spLocks noGrp="1"/>
          </p:cNvSpPr>
          <p:nvPr>
            <p:ph type="title"/>
          </p:nvPr>
        </p:nvSpPr>
        <p:spPr>
          <a:xfrm>
            <a:off x="422026" y="381000"/>
            <a:ext cx="11363574" cy="591314"/>
          </a:xfrm>
        </p:spPr>
        <p:txBody>
          <a:bodyPr>
            <a:noAutofit/>
          </a:bodyPr>
          <a:lstStyle/>
          <a:p>
            <a:r>
              <a:rPr lang="cs-CZ" sz="3200" dirty="0"/>
              <a:t>Aktualizace absorpční kapacity ve Zlínském kraji</a:t>
            </a:r>
          </a:p>
        </p:txBody>
      </p:sp>
      <p:pic>
        <p:nvPicPr>
          <p:cNvPr id="3" name="Obrázek 2">
            <a:extLst>
              <a:ext uri="{FF2B5EF4-FFF2-40B4-BE49-F238E27FC236}">
                <a16:creationId xmlns:a16="http://schemas.microsoft.com/office/drawing/2014/main" id="{3730712C-021A-BB23-6361-D79BF817CB78}"/>
              </a:ext>
            </a:extLst>
          </p:cNvPr>
          <p:cNvPicPr>
            <a:picLocks noChangeAspect="1"/>
          </p:cNvPicPr>
          <p:nvPr/>
        </p:nvPicPr>
        <p:blipFill>
          <a:blip r:embed="rId3"/>
          <a:stretch>
            <a:fillRect/>
          </a:stretch>
        </p:blipFill>
        <p:spPr>
          <a:xfrm>
            <a:off x="-6559" y="44823"/>
            <a:ext cx="12192000" cy="6813177"/>
          </a:xfrm>
          <a:prstGeom prst="rect">
            <a:avLst/>
          </a:prstGeom>
        </p:spPr>
      </p:pic>
    </p:spTree>
    <p:extLst>
      <p:ext uri="{BB962C8B-B14F-4D97-AF65-F5344CB8AC3E}">
        <p14:creationId xmlns:p14="http://schemas.microsoft.com/office/powerpoint/2010/main" val="4276866506"/>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D911"/>
        </a:solidFill>
        <a:effectLst/>
      </p:bgPr>
    </p:bg>
    <p:spTree>
      <p:nvGrpSpPr>
        <p:cNvPr id="1" name="Shape 145">
          <a:extLst>
            <a:ext uri="{FF2B5EF4-FFF2-40B4-BE49-F238E27FC236}">
              <a16:creationId xmlns:a16="http://schemas.microsoft.com/office/drawing/2014/main" id="{F559C161-FAB7-267F-1D6D-36F1FB61B8C7}"/>
            </a:ext>
          </a:extLst>
        </p:cNvPr>
        <p:cNvGrpSpPr/>
        <p:nvPr/>
      </p:nvGrpSpPr>
      <p:grpSpPr>
        <a:xfrm>
          <a:off x="0" y="0"/>
          <a:ext cx="0" cy="0"/>
          <a:chOff x="0" y="0"/>
          <a:chExt cx="0" cy="0"/>
        </a:xfrm>
      </p:grpSpPr>
      <p:pic>
        <p:nvPicPr>
          <p:cNvPr id="4" name="Obrázek 3">
            <a:extLst>
              <a:ext uri="{FF2B5EF4-FFF2-40B4-BE49-F238E27FC236}">
                <a16:creationId xmlns:a16="http://schemas.microsoft.com/office/drawing/2014/main" id="{8E257F1B-2875-BAF3-270C-7705055933B3}"/>
              </a:ext>
            </a:extLst>
          </p:cNvPr>
          <p:cNvPicPr>
            <a:picLocks noChangeAspect="1"/>
          </p:cNvPicPr>
          <p:nvPr/>
        </p:nvPicPr>
        <p:blipFill>
          <a:blip r:embed="rId3"/>
          <a:stretch>
            <a:fillRect/>
          </a:stretch>
        </p:blipFill>
        <p:spPr>
          <a:xfrm>
            <a:off x="407368" y="644635"/>
            <a:ext cx="11064552" cy="6200547"/>
          </a:xfrm>
          <a:prstGeom prst="rect">
            <a:avLst/>
          </a:prstGeom>
        </p:spPr>
      </p:pic>
      <p:sp>
        <p:nvSpPr>
          <p:cNvPr id="8" name="TextovéPole 7">
            <a:extLst>
              <a:ext uri="{FF2B5EF4-FFF2-40B4-BE49-F238E27FC236}">
                <a16:creationId xmlns:a16="http://schemas.microsoft.com/office/drawing/2014/main" id="{95FA94DC-6C97-5FC9-687B-C4EA64300159}"/>
              </a:ext>
            </a:extLst>
          </p:cNvPr>
          <p:cNvSpPr txBox="1"/>
          <p:nvPr/>
        </p:nvSpPr>
        <p:spPr>
          <a:xfrm>
            <a:off x="407368" y="157389"/>
            <a:ext cx="11378232" cy="492443"/>
          </a:xfrm>
          <a:prstGeom prst="rect">
            <a:avLst/>
          </a:prstGeom>
          <a:noFill/>
        </p:spPr>
        <p:txBody>
          <a:bodyPr wrap="square">
            <a:spAutoFit/>
          </a:bodyPr>
          <a:lstStyle/>
          <a:p>
            <a:r>
              <a:rPr lang="cs-CZ" sz="2600" b="1" dirty="0">
                <a:solidFill>
                  <a:schemeClr val="bg1"/>
                </a:solidFill>
                <a:highlight>
                  <a:srgbClr val="000000"/>
                </a:highlight>
                <a:cs typeface="Arial" panose="020B0604020202020204" pitchFamily="34" charset="0"/>
              </a:rPr>
              <a:t>Statistika sesbíraných projektových záměrů k dispozici na webu kraje</a:t>
            </a:r>
            <a:endParaRPr lang="cs-CZ" sz="2600" dirty="0"/>
          </a:p>
        </p:txBody>
      </p:sp>
      <p:sp>
        <p:nvSpPr>
          <p:cNvPr id="6" name="Zástupný symbol pro obsah 1">
            <a:extLst>
              <a:ext uri="{FF2B5EF4-FFF2-40B4-BE49-F238E27FC236}">
                <a16:creationId xmlns:a16="http://schemas.microsoft.com/office/drawing/2014/main" id="{285CDDD1-AA72-A9C9-59B7-702537C22781}"/>
              </a:ext>
            </a:extLst>
          </p:cNvPr>
          <p:cNvSpPr txBox="1">
            <a:spLocks/>
          </p:cNvSpPr>
          <p:nvPr/>
        </p:nvSpPr>
        <p:spPr>
          <a:xfrm>
            <a:off x="3431704" y="2780928"/>
            <a:ext cx="3744416" cy="2225888"/>
          </a:xfrm>
          <a:prstGeom prst="rect">
            <a:avLst/>
          </a:prstGeom>
          <a:solidFill>
            <a:schemeClr val="bg1">
              <a:alpha val="41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cs-CZ" sz="2400" b="1" i="1" dirty="0">
                <a:solidFill>
                  <a:srgbClr val="C00000"/>
                </a:solidFill>
                <a:cs typeface="Arial" panose="020B0604020202020204" pitchFamily="34" charset="0"/>
              </a:rPr>
              <a:t>Zamýšlená vizualizace cílového stavu – </a:t>
            </a:r>
          </a:p>
          <a:p>
            <a:pPr marL="0" indent="0">
              <a:lnSpc>
                <a:spcPct val="100000"/>
              </a:lnSpc>
              <a:buNone/>
            </a:pPr>
            <a:r>
              <a:rPr lang="cs-CZ" sz="2400" b="1" i="1" dirty="0">
                <a:solidFill>
                  <a:srgbClr val="C00000"/>
                </a:solidFill>
                <a:cs typeface="Arial" panose="020B0604020202020204" pitchFamily="34" charset="0"/>
              </a:rPr>
              <a:t>interaktivní mapa projektových záměrů </a:t>
            </a:r>
          </a:p>
          <a:p>
            <a:pPr marL="0" indent="0">
              <a:lnSpc>
                <a:spcPct val="100000"/>
              </a:lnSpc>
              <a:buNone/>
            </a:pPr>
            <a:r>
              <a:rPr lang="cs-CZ" sz="2400" b="1" i="1" dirty="0">
                <a:solidFill>
                  <a:srgbClr val="C00000"/>
                </a:solidFill>
                <a:cs typeface="Arial" panose="020B0604020202020204" pitchFamily="34" charset="0"/>
              </a:rPr>
              <a:t>(</a:t>
            </a:r>
            <a:r>
              <a:rPr lang="cs-CZ" sz="2400" b="1" i="1" dirty="0" err="1">
                <a:solidFill>
                  <a:srgbClr val="C00000"/>
                </a:solidFill>
                <a:cs typeface="Arial" panose="020B0604020202020204" pitchFamily="34" charset="0"/>
              </a:rPr>
              <a:t>Power</a:t>
            </a:r>
            <a:r>
              <a:rPr lang="cs-CZ" sz="2400" b="1" i="1" dirty="0">
                <a:solidFill>
                  <a:srgbClr val="C00000"/>
                </a:solidFill>
                <a:cs typeface="Arial" panose="020B0604020202020204" pitchFamily="34" charset="0"/>
              </a:rPr>
              <a:t> BI)</a:t>
            </a:r>
            <a:endParaRPr lang="cs-CZ" sz="2400" b="1" i="1" dirty="0">
              <a:solidFill>
                <a:srgbClr val="C00000"/>
              </a:solidFill>
            </a:endParaRPr>
          </a:p>
        </p:txBody>
      </p:sp>
    </p:spTree>
    <p:extLst>
      <p:ext uri="{BB962C8B-B14F-4D97-AF65-F5344CB8AC3E}">
        <p14:creationId xmlns:p14="http://schemas.microsoft.com/office/powerpoint/2010/main" val="2038988578"/>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D911"/>
        </a:solidFill>
        <a:effectLst/>
      </p:bgPr>
    </p:bg>
    <p:spTree>
      <p:nvGrpSpPr>
        <p:cNvPr id="1" name="Shape 145">
          <a:extLst>
            <a:ext uri="{FF2B5EF4-FFF2-40B4-BE49-F238E27FC236}">
              <a16:creationId xmlns:a16="http://schemas.microsoft.com/office/drawing/2014/main" id="{108F4EB9-8843-B8AD-E9EF-2C2497E998E3}"/>
            </a:ext>
          </a:extLst>
        </p:cNvPr>
        <p:cNvGrpSpPr/>
        <p:nvPr/>
      </p:nvGrpSpPr>
      <p:grpSpPr>
        <a:xfrm>
          <a:off x="0" y="0"/>
          <a:ext cx="0" cy="0"/>
          <a:chOff x="0" y="0"/>
          <a:chExt cx="0" cy="0"/>
        </a:xfrm>
      </p:grpSpPr>
      <p:pic>
        <p:nvPicPr>
          <p:cNvPr id="4" name="Obrázek 3">
            <a:extLst>
              <a:ext uri="{FF2B5EF4-FFF2-40B4-BE49-F238E27FC236}">
                <a16:creationId xmlns:a16="http://schemas.microsoft.com/office/drawing/2014/main" id="{4D6CC5E5-A4B1-C0F2-ACAF-4F735062435D}"/>
              </a:ext>
            </a:extLst>
          </p:cNvPr>
          <p:cNvPicPr>
            <a:picLocks noChangeAspect="1"/>
          </p:cNvPicPr>
          <p:nvPr/>
        </p:nvPicPr>
        <p:blipFill>
          <a:blip r:embed="rId3"/>
          <a:stretch>
            <a:fillRect/>
          </a:stretch>
        </p:blipFill>
        <p:spPr>
          <a:xfrm>
            <a:off x="231094" y="744037"/>
            <a:ext cx="11554505" cy="6074773"/>
          </a:xfrm>
          <a:prstGeom prst="rect">
            <a:avLst/>
          </a:prstGeom>
        </p:spPr>
      </p:pic>
      <p:sp>
        <p:nvSpPr>
          <p:cNvPr id="5" name="TextovéPole 4">
            <a:extLst>
              <a:ext uri="{FF2B5EF4-FFF2-40B4-BE49-F238E27FC236}">
                <a16:creationId xmlns:a16="http://schemas.microsoft.com/office/drawing/2014/main" id="{425190C9-D081-87AF-0854-0FB782759053}"/>
              </a:ext>
            </a:extLst>
          </p:cNvPr>
          <p:cNvSpPr txBox="1"/>
          <p:nvPr/>
        </p:nvSpPr>
        <p:spPr>
          <a:xfrm>
            <a:off x="407368" y="157389"/>
            <a:ext cx="11378232" cy="492443"/>
          </a:xfrm>
          <a:prstGeom prst="rect">
            <a:avLst/>
          </a:prstGeom>
          <a:noFill/>
        </p:spPr>
        <p:txBody>
          <a:bodyPr wrap="square">
            <a:spAutoFit/>
          </a:bodyPr>
          <a:lstStyle/>
          <a:p>
            <a:r>
              <a:rPr lang="cs-CZ" sz="2600" b="1" dirty="0">
                <a:solidFill>
                  <a:schemeClr val="bg1"/>
                </a:solidFill>
                <a:highlight>
                  <a:srgbClr val="000000"/>
                </a:highlight>
                <a:cs typeface="Arial" panose="020B0604020202020204" pitchFamily="34" charset="0"/>
              </a:rPr>
              <a:t>Možnost zobrazení seznamu záměrů jednotlivých obcí na webu kraje</a:t>
            </a:r>
            <a:endParaRPr lang="cs-CZ" sz="2600" dirty="0"/>
          </a:p>
        </p:txBody>
      </p:sp>
      <p:sp>
        <p:nvSpPr>
          <p:cNvPr id="6" name="Zástupný symbol pro obsah 1">
            <a:extLst>
              <a:ext uri="{FF2B5EF4-FFF2-40B4-BE49-F238E27FC236}">
                <a16:creationId xmlns:a16="http://schemas.microsoft.com/office/drawing/2014/main" id="{73B4A13C-0297-68E0-614B-5CF5A77E3569}"/>
              </a:ext>
            </a:extLst>
          </p:cNvPr>
          <p:cNvSpPr txBox="1">
            <a:spLocks/>
          </p:cNvSpPr>
          <p:nvPr/>
        </p:nvSpPr>
        <p:spPr>
          <a:xfrm>
            <a:off x="2465288" y="4548115"/>
            <a:ext cx="8095208" cy="1977229"/>
          </a:xfrm>
          <a:prstGeom prst="rect">
            <a:avLst/>
          </a:prstGeom>
          <a:solidFill>
            <a:schemeClr val="bg1">
              <a:alpha val="24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cs-CZ" sz="2600" b="1" i="1" dirty="0">
                <a:solidFill>
                  <a:srgbClr val="C00000"/>
                </a:solidFill>
                <a:cs typeface="Arial" panose="020B0604020202020204" pitchFamily="34" charset="0"/>
              </a:rPr>
              <a:t>Zamýšlená vizualizace cílového stavu – interaktivní mapa projektových záměrů </a:t>
            </a:r>
          </a:p>
          <a:p>
            <a:pPr marL="0" indent="0">
              <a:lnSpc>
                <a:spcPct val="100000"/>
              </a:lnSpc>
              <a:buNone/>
            </a:pPr>
            <a:r>
              <a:rPr lang="cs-CZ" sz="2600" b="1" i="1" dirty="0">
                <a:solidFill>
                  <a:srgbClr val="C00000"/>
                </a:solidFill>
                <a:cs typeface="Arial" panose="020B0604020202020204" pitchFamily="34" charset="0"/>
              </a:rPr>
              <a:t>(s využitím aplikace </a:t>
            </a:r>
            <a:r>
              <a:rPr lang="cs-CZ" sz="2600" b="1" i="1" dirty="0" err="1">
                <a:solidFill>
                  <a:srgbClr val="C00000"/>
                </a:solidFill>
                <a:cs typeface="Arial" panose="020B0604020202020204" pitchFamily="34" charset="0"/>
              </a:rPr>
              <a:t>Power</a:t>
            </a:r>
            <a:r>
              <a:rPr lang="cs-CZ" sz="2600" b="1" i="1" dirty="0">
                <a:solidFill>
                  <a:srgbClr val="C00000"/>
                </a:solidFill>
                <a:cs typeface="Arial" panose="020B0604020202020204" pitchFamily="34" charset="0"/>
              </a:rPr>
              <a:t> BI)</a:t>
            </a:r>
          </a:p>
          <a:p>
            <a:pPr marL="0" indent="0">
              <a:lnSpc>
                <a:spcPct val="100000"/>
              </a:lnSpc>
              <a:buNone/>
            </a:pPr>
            <a:r>
              <a:rPr lang="cs-CZ" sz="2600" b="1" i="1" dirty="0">
                <a:solidFill>
                  <a:srgbClr val="C00000"/>
                </a:solidFill>
                <a:cs typeface="Arial" panose="020B0604020202020204" pitchFamily="34" charset="0"/>
              </a:rPr>
              <a:t>…např. detail obce Dolní Němčí</a:t>
            </a:r>
            <a:endParaRPr lang="cs-CZ" sz="2600" b="1" i="1" dirty="0">
              <a:solidFill>
                <a:srgbClr val="C00000"/>
              </a:solidFill>
            </a:endParaRPr>
          </a:p>
        </p:txBody>
      </p:sp>
    </p:spTree>
    <p:extLst>
      <p:ext uri="{BB962C8B-B14F-4D97-AF65-F5344CB8AC3E}">
        <p14:creationId xmlns:p14="http://schemas.microsoft.com/office/powerpoint/2010/main" val="2892302804"/>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txBox="1">
            <a:spLocks noGrp="1"/>
          </p:cNvSpPr>
          <p:nvPr>
            <p:ph type="body" idx="1"/>
          </p:nvPr>
        </p:nvSpPr>
        <p:spPr>
          <a:xfrm>
            <a:off x="520700" y="1250911"/>
            <a:ext cx="11385550" cy="444539"/>
          </a:xfrm>
          <a:prstGeom prst="rect">
            <a:avLst/>
          </a:prstGeom>
          <a:noFill/>
          <a:ln>
            <a:noFill/>
          </a:ln>
        </p:spPr>
        <p:txBody>
          <a:bodyPr spcFirstLastPara="1" wrap="square" lIns="91425" tIns="45700" rIns="91425" bIns="45700" anchor="t" anchorCtr="0">
            <a:noAutofit/>
          </a:bodyPr>
          <a:lstStyle/>
          <a:p>
            <a:pPr marL="0" lvl="0" indent="0">
              <a:spcBef>
                <a:spcPts val="600"/>
              </a:spcBef>
              <a:buNone/>
            </a:pPr>
            <a:r>
              <a:rPr lang="cs-CZ" sz="2000" i="1" dirty="0">
                <a:solidFill>
                  <a:schemeClr val="bg1"/>
                </a:solidFill>
                <a:highlight>
                  <a:srgbClr val="000000"/>
                </a:highlight>
              </a:rPr>
              <a:t>Výzvy MMR z NPO (komponenta 4.1.3 – Finanční podpora přípravy projektů souladných s cíli EU): </a:t>
            </a:r>
          </a:p>
          <a:p>
            <a:pPr marL="0" lvl="0" indent="0">
              <a:spcBef>
                <a:spcPts val="1600"/>
              </a:spcBef>
              <a:buNone/>
            </a:pPr>
            <a:endParaRPr lang="cs-CZ" sz="2000" i="1" dirty="0"/>
          </a:p>
          <a:p>
            <a:pPr marL="0" lvl="0" indent="0">
              <a:spcBef>
                <a:spcPts val="1600"/>
              </a:spcBef>
              <a:buNone/>
            </a:pPr>
            <a:endParaRPr lang="cs-CZ" sz="2000" i="1" dirty="0"/>
          </a:p>
        </p:txBody>
      </p:sp>
      <p:graphicFrame>
        <p:nvGraphicFramePr>
          <p:cNvPr id="2" name="Tabulka 1">
            <a:extLst>
              <a:ext uri="{FF2B5EF4-FFF2-40B4-BE49-F238E27FC236}">
                <a16:creationId xmlns:a16="http://schemas.microsoft.com/office/drawing/2014/main" id="{8315C07D-F661-1FD0-4D08-005D292FE0C8}"/>
              </a:ext>
            </a:extLst>
          </p:cNvPr>
          <p:cNvGraphicFramePr>
            <a:graphicFrameLocks noGrp="1"/>
          </p:cNvGraphicFramePr>
          <p:nvPr>
            <p:extLst>
              <p:ext uri="{D42A27DB-BD31-4B8C-83A1-F6EECF244321}">
                <p14:modId xmlns:p14="http://schemas.microsoft.com/office/powerpoint/2010/main" val="3204595998"/>
              </p:ext>
            </p:extLst>
          </p:nvPr>
        </p:nvGraphicFramePr>
        <p:xfrm>
          <a:off x="263352" y="1792605"/>
          <a:ext cx="11593289" cy="4511040"/>
        </p:xfrm>
        <a:graphic>
          <a:graphicData uri="http://schemas.openxmlformats.org/drawingml/2006/table">
            <a:tbl>
              <a:tblPr firstRow="1" bandRow="1">
                <a:tableStyleId>{5940675A-B579-460E-94D1-54222C63F5DA}</a:tableStyleId>
              </a:tblPr>
              <a:tblGrid>
                <a:gridCol w="2829806">
                  <a:extLst>
                    <a:ext uri="{9D8B030D-6E8A-4147-A177-3AD203B41FA5}">
                      <a16:colId xmlns:a16="http://schemas.microsoft.com/office/drawing/2014/main" val="2215225142"/>
                    </a:ext>
                  </a:extLst>
                </a:gridCol>
                <a:gridCol w="1620140">
                  <a:extLst>
                    <a:ext uri="{9D8B030D-6E8A-4147-A177-3AD203B41FA5}">
                      <a16:colId xmlns:a16="http://schemas.microsoft.com/office/drawing/2014/main" val="3371949975"/>
                    </a:ext>
                  </a:extLst>
                </a:gridCol>
                <a:gridCol w="2061996">
                  <a:extLst>
                    <a:ext uri="{9D8B030D-6E8A-4147-A177-3AD203B41FA5}">
                      <a16:colId xmlns:a16="http://schemas.microsoft.com/office/drawing/2014/main" val="825602732"/>
                    </a:ext>
                  </a:extLst>
                </a:gridCol>
                <a:gridCol w="5081347">
                  <a:extLst>
                    <a:ext uri="{9D8B030D-6E8A-4147-A177-3AD203B41FA5}">
                      <a16:colId xmlns:a16="http://schemas.microsoft.com/office/drawing/2014/main" val="315459692"/>
                    </a:ext>
                  </a:extLst>
                </a:gridCol>
              </a:tblGrid>
              <a:tr h="370840">
                <a:tc>
                  <a:txBody>
                    <a:bodyPr/>
                    <a:lstStyle/>
                    <a:p>
                      <a:pPr algn="ctr"/>
                      <a:r>
                        <a:rPr lang="cs-CZ" sz="1600" b="1" dirty="0">
                          <a:latin typeface="Arial" panose="020B0604020202020204" pitchFamily="34" charset="0"/>
                          <a:cs typeface="Arial" panose="020B0604020202020204" pitchFamily="34" charset="0"/>
                        </a:rPr>
                        <a:t>Číslo a název výzvy</a:t>
                      </a:r>
                    </a:p>
                  </a:txBody>
                  <a:tcPr anchor="ctr">
                    <a:solidFill>
                      <a:srgbClr val="FFD911"/>
                    </a:solidFill>
                  </a:tcPr>
                </a:tc>
                <a:tc>
                  <a:txBody>
                    <a:bodyPr/>
                    <a:lstStyle/>
                    <a:p>
                      <a:pPr algn="ctr"/>
                      <a:r>
                        <a:rPr lang="cs-CZ" sz="1600" b="1" dirty="0">
                          <a:latin typeface="Arial" panose="020B0604020202020204" pitchFamily="34" charset="0"/>
                          <a:cs typeface="Arial" panose="020B0604020202020204" pitchFamily="34" charset="0"/>
                        </a:rPr>
                        <a:t>Alokace (mil. Kč)</a:t>
                      </a:r>
                    </a:p>
                  </a:txBody>
                  <a:tcPr anchor="ctr">
                    <a:solidFill>
                      <a:srgbClr val="FFD911"/>
                    </a:solidFill>
                  </a:tcPr>
                </a:tc>
                <a:tc>
                  <a:txBody>
                    <a:bodyPr/>
                    <a:lstStyle/>
                    <a:p>
                      <a:pPr algn="ctr"/>
                      <a:r>
                        <a:rPr lang="cs-CZ" sz="1600" b="1" dirty="0">
                          <a:latin typeface="Arial" panose="020B0604020202020204" pitchFamily="34" charset="0"/>
                          <a:cs typeface="Arial" panose="020B0604020202020204" pitchFamily="34" charset="0"/>
                        </a:rPr>
                        <a:t>Předloženo v ZLK (mil. Kč)</a:t>
                      </a:r>
                    </a:p>
                  </a:txBody>
                  <a:tcPr anchor="ctr">
                    <a:solidFill>
                      <a:srgbClr val="FFD911"/>
                    </a:solidFill>
                  </a:tcPr>
                </a:tc>
                <a:tc>
                  <a:txBody>
                    <a:bodyPr/>
                    <a:lstStyle/>
                    <a:p>
                      <a:pPr algn="ctr"/>
                      <a:r>
                        <a:rPr lang="cs-CZ" sz="1600" b="1" dirty="0">
                          <a:latin typeface="Arial" panose="020B0604020202020204" pitchFamily="34" charset="0"/>
                          <a:cs typeface="Arial" panose="020B0604020202020204" pitchFamily="34" charset="0"/>
                        </a:rPr>
                        <a:t>Podpořeno ve Zlínském kraji</a:t>
                      </a:r>
                    </a:p>
                  </a:txBody>
                  <a:tcPr anchor="ctr">
                    <a:solidFill>
                      <a:srgbClr val="FFD911"/>
                    </a:solidFill>
                  </a:tcPr>
                </a:tc>
                <a:extLst>
                  <a:ext uri="{0D108BD9-81ED-4DB2-BD59-A6C34878D82A}">
                    <a16:rowId xmlns:a16="http://schemas.microsoft.com/office/drawing/2014/main" val="2392941312"/>
                  </a:ext>
                </a:extLst>
              </a:tr>
              <a:tr h="370840">
                <a:tc>
                  <a:txBody>
                    <a:bodyPr/>
                    <a:lstStyle/>
                    <a:p>
                      <a:r>
                        <a:rPr lang="cs-CZ" sz="1500" b="0" u="none" kern="1200" dirty="0">
                          <a:solidFill>
                            <a:schemeClr val="tx1"/>
                          </a:solidFill>
                          <a:effectLst/>
                          <a:latin typeface="Arial" panose="020B0604020202020204" pitchFamily="34" charset="0"/>
                          <a:ea typeface="+mn-ea"/>
                          <a:cs typeface="Arial" panose="020B0604020202020204" pitchFamily="34" charset="0"/>
                        </a:rPr>
                        <a:t>31_23_104 Bytové projekty – de minimis</a:t>
                      </a:r>
                      <a:endParaRPr lang="cs-CZ" sz="1500" b="0" u="none" dirty="0">
                        <a:latin typeface="Arial" panose="020B0604020202020204" pitchFamily="34" charset="0"/>
                        <a:cs typeface="Arial" panose="020B0604020202020204" pitchFamily="34" charset="0"/>
                      </a:endParaRPr>
                    </a:p>
                  </a:txBody>
                  <a:tcPr/>
                </a:tc>
                <a:tc>
                  <a:txBody>
                    <a:bodyPr/>
                    <a:lstStyle/>
                    <a:p>
                      <a:r>
                        <a:rPr lang="cs-CZ" sz="1500" b="0" dirty="0">
                          <a:latin typeface="Arial" panose="020B0604020202020204" pitchFamily="34" charset="0"/>
                          <a:cs typeface="Arial" panose="020B0604020202020204" pitchFamily="34" charset="0"/>
                        </a:rPr>
                        <a:t>obálka pro ZLK: 8,1</a:t>
                      </a:r>
                    </a:p>
                  </a:txBody>
                  <a:tcPr/>
                </a:tc>
                <a:tc>
                  <a:txBody>
                    <a:bodyPr/>
                    <a:lstStyle/>
                    <a:p>
                      <a:r>
                        <a:rPr lang="cs-CZ" sz="1500" b="0" dirty="0">
                          <a:latin typeface="Arial" panose="020B0604020202020204" pitchFamily="34" charset="0"/>
                          <a:cs typeface="Arial" panose="020B0604020202020204" pitchFamily="34" charset="0"/>
                        </a:rPr>
                        <a:t>23,1</a:t>
                      </a:r>
                    </a:p>
                  </a:txBody>
                  <a:tcPr/>
                </a:tc>
                <a:tc>
                  <a:txBody>
                    <a:bodyPr/>
                    <a:lstStyle/>
                    <a:p>
                      <a:r>
                        <a:rPr lang="cs-CZ" sz="1400" b="0" dirty="0">
                          <a:latin typeface="Arial" panose="020B0604020202020204" pitchFamily="34" charset="0"/>
                          <a:cs typeface="Arial" panose="020B0604020202020204" pitchFamily="34" charset="0"/>
                        </a:rPr>
                        <a:t>7 projektů s požadavkem na 285 % stanovené krajské obálky, </a:t>
                      </a:r>
                      <a:r>
                        <a:rPr lang="cs-CZ" sz="1400" b="1" dirty="0">
                          <a:latin typeface="Arial" panose="020B0604020202020204" pitchFamily="34" charset="0"/>
                          <a:cs typeface="Arial" panose="020B0604020202020204" pitchFamily="34" charset="0"/>
                        </a:rPr>
                        <a:t>schváleny 2 projekty za 8,1 mil. Kč </a:t>
                      </a:r>
                      <a:r>
                        <a:rPr lang="cs-CZ" sz="1400" b="0" dirty="0">
                          <a:latin typeface="Arial" panose="020B0604020202020204" pitchFamily="34" charset="0"/>
                          <a:cs typeface="Arial" panose="020B0604020202020204" pitchFamily="34" charset="0"/>
                        </a:rPr>
                        <a:t>(Zlín, Pitín)</a:t>
                      </a:r>
                    </a:p>
                  </a:txBody>
                  <a:tcPr/>
                </a:tc>
                <a:extLst>
                  <a:ext uri="{0D108BD9-81ED-4DB2-BD59-A6C34878D82A}">
                    <a16:rowId xmlns:a16="http://schemas.microsoft.com/office/drawing/2014/main" val="3787385199"/>
                  </a:ext>
                </a:extLst>
              </a:tr>
              <a:tr h="214243">
                <a:tc>
                  <a:txBody>
                    <a:bodyPr/>
                    <a:lstStyle/>
                    <a:p>
                      <a:r>
                        <a:rPr lang="cs-CZ" sz="1500" b="0" u="none" kern="1200" dirty="0">
                          <a:solidFill>
                            <a:schemeClr val="tx1"/>
                          </a:solidFill>
                          <a:effectLst/>
                          <a:latin typeface="Arial" panose="020B0604020202020204" pitchFamily="34" charset="0"/>
                          <a:ea typeface="+mn-ea"/>
                          <a:cs typeface="Arial" panose="020B0604020202020204" pitchFamily="34" charset="0"/>
                        </a:rPr>
                        <a:t>31_24_120 Příprava velkých projektů</a:t>
                      </a:r>
                      <a:endParaRPr lang="cs-CZ" sz="1500" b="0" u="none"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500" b="0" dirty="0">
                          <a:latin typeface="Arial" panose="020B0604020202020204" pitchFamily="34" charset="0"/>
                          <a:cs typeface="Arial" panose="020B0604020202020204" pitchFamily="34" charset="0"/>
                        </a:rPr>
                        <a:t>celá ČR: 500</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500" b="0" dirty="0">
                          <a:latin typeface="Arial" panose="020B0604020202020204" pitchFamily="34" charset="0"/>
                          <a:cs typeface="Arial" panose="020B0604020202020204" pitchFamily="34" charset="0"/>
                        </a:rPr>
                        <a:t>86,77</a:t>
                      </a:r>
                    </a:p>
                  </a:txBody>
                  <a:tcPr>
                    <a:noFill/>
                  </a:tcPr>
                </a:tc>
                <a:tc>
                  <a:txBody>
                    <a:bodyPr/>
                    <a:lstStyle/>
                    <a:p>
                      <a:r>
                        <a:rPr lang="cs-CZ" sz="1400" b="0" dirty="0">
                          <a:latin typeface="Arial" panose="020B0604020202020204" pitchFamily="34" charset="0"/>
                          <a:cs typeface="Arial" panose="020B0604020202020204" pitchFamily="34" charset="0"/>
                        </a:rPr>
                        <a:t>Z 6 předložených byl doporučen RSK a následně </a:t>
                      </a:r>
                      <a:r>
                        <a:rPr lang="cs-CZ" sz="1400" b="1" dirty="0">
                          <a:latin typeface="Arial" panose="020B0604020202020204" pitchFamily="34" charset="0"/>
                          <a:cs typeface="Arial" panose="020B0604020202020204" pitchFamily="34" charset="0"/>
                        </a:rPr>
                        <a:t>schválen 1 projekt s dotací 35 mil. Kč</a:t>
                      </a:r>
                      <a:r>
                        <a:rPr lang="cs-CZ" sz="1400" b="0" dirty="0">
                          <a:latin typeface="Arial" panose="020B0604020202020204" pitchFamily="34" charset="0"/>
                          <a:cs typeface="Arial" panose="020B0604020202020204" pitchFamily="34" charset="0"/>
                        </a:rPr>
                        <a:t> (Kroměřížská nemocnice)</a:t>
                      </a:r>
                    </a:p>
                  </a:txBody>
                  <a:tcPr>
                    <a:noFill/>
                  </a:tcPr>
                </a:tc>
                <a:extLst>
                  <a:ext uri="{0D108BD9-81ED-4DB2-BD59-A6C34878D82A}">
                    <a16:rowId xmlns:a16="http://schemas.microsoft.com/office/drawing/2014/main" val="1061752362"/>
                  </a:ext>
                </a:extLst>
              </a:tr>
              <a:tr h="370840">
                <a:tc>
                  <a:txBody>
                    <a:bodyPr/>
                    <a:lstStyle/>
                    <a:p>
                      <a:r>
                        <a:rPr lang="cs-CZ" sz="1500" b="0" u="none" kern="1200" dirty="0">
                          <a:solidFill>
                            <a:schemeClr val="tx1"/>
                          </a:solidFill>
                          <a:effectLst/>
                          <a:latin typeface="Arial" panose="020B0604020202020204" pitchFamily="34" charset="0"/>
                          <a:ea typeface="+mn-ea"/>
                          <a:cs typeface="Arial" panose="020B0604020202020204" pitchFamily="34" charset="0"/>
                        </a:rPr>
                        <a:t>31_24_121 Podpora projektů již předložených do výzev</a:t>
                      </a:r>
                      <a:endParaRPr lang="cs-CZ" sz="1500" b="0" u="none" dirty="0">
                        <a:latin typeface="Arial" panose="020B0604020202020204" pitchFamily="34" charset="0"/>
                        <a:cs typeface="Arial" panose="020B0604020202020204" pitchFamily="34" charset="0"/>
                      </a:endParaRPr>
                    </a:p>
                  </a:txBody>
                  <a:tcPr/>
                </a:tc>
                <a:tc>
                  <a:txBody>
                    <a:bodyPr/>
                    <a:lstStyle/>
                    <a:p>
                      <a:r>
                        <a:rPr lang="cs-CZ" sz="1500" b="0" dirty="0">
                          <a:latin typeface="Arial" panose="020B0604020202020204" pitchFamily="34" charset="0"/>
                          <a:cs typeface="Arial" panose="020B0604020202020204" pitchFamily="34" charset="0"/>
                        </a:rPr>
                        <a:t>celá ČR: 70</a:t>
                      </a:r>
                    </a:p>
                  </a:txBody>
                  <a:tcPr/>
                </a:tc>
                <a:tc>
                  <a:txBody>
                    <a:bodyPr/>
                    <a:lstStyle/>
                    <a:p>
                      <a:r>
                        <a:rPr lang="cs-CZ" sz="1500" b="0" dirty="0">
                          <a:latin typeface="Arial" panose="020B0604020202020204" pitchFamily="34" charset="0"/>
                          <a:cs typeface="Arial" panose="020B0604020202020204" pitchFamily="34" charset="0"/>
                        </a:rPr>
                        <a:t>8,38</a:t>
                      </a:r>
                    </a:p>
                  </a:txBody>
                  <a:tcPr/>
                </a:tc>
                <a:tc>
                  <a:txBody>
                    <a:bodyPr/>
                    <a:lstStyle/>
                    <a:p>
                      <a:r>
                        <a:rPr lang="cs-CZ" sz="1400" b="0" dirty="0">
                          <a:latin typeface="Arial" panose="020B0604020202020204" pitchFamily="34" charset="0"/>
                          <a:cs typeface="Arial" panose="020B0604020202020204" pitchFamily="34" charset="0"/>
                        </a:rPr>
                        <a:t>Ze 12 předložených projektů bylo </a:t>
                      </a:r>
                      <a:r>
                        <a:rPr lang="cs-CZ" sz="1400" b="1" dirty="0">
                          <a:latin typeface="Arial" panose="020B0604020202020204" pitchFamily="34" charset="0"/>
                          <a:cs typeface="Arial" panose="020B0604020202020204" pitchFamily="34" charset="0"/>
                        </a:rPr>
                        <a:t>schváleno 9 s celkovou dotací 3,55 mil. Kč </a:t>
                      </a:r>
                      <a:r>
                        <a:rPr lang="cs-CZ" sz="1400" b="0" dirty="0">
                          <a:latin typeface="Arial" panose="020B0604020202020204" pitchFamily="34" charset="0"/>
                          <a:cs typeface="Arial" panose="020B0604020202020204" pitchFamily="34" charset="0"/>
                        </a:rPr>
                        <a:t>(Hulín, Kudlovice, Luhačovice, Branky, Police, Uherský Ostroh, Drslavice, Hradčovice – 2x)</a:t>
                      </a:r>
                    </a:p>
                  </a:txBody>
                  <a:tcPr/>
                </a:tc>
                <a:extLst>
                  <a:ext uri="{0D108BD9-81ED-4DB2-BD59-A6C34878D82A}">
                    <a16:rowId xmlns:a16="http://schemas.microsoft.com/office/drawing/2014/main" val="2014944227"/>
                  </a:ext>
                </a:extLst>
              </a:tr>
              <a:tr h="370840">
                <a:tc>
                  <a:txBody>
                    <a:bodyPr/>
                    <a:lstStyle/>
                    <a:p>
                      <a:r>
                        <a:rPr lang="cs-CZ" sz="1500" b="0" u="none" kern="1200" dirty="0">
                          <a:solidFill>
                            <a:schemeClr val="tx1"/>
                          </a:solidFill>
                          <a:effectLst/>
                          <a:latin typeface="Arial" panose="020B0604020202020204" pitchFamily="34" charset="0"/>
                          <a:ea typeface="+mn-ea"/>
                          <a:cs typeface="Arial" panose="020B0604020202020204" pitchFamily="34" charset="0"/>
                        </a:rPr>
                        <a:t>31_24_122 (příprava malých projektů) </a:t>
                      </a:r>
                      <a:endParaRPr lang="cs-CZ" sz="1500" b="0" u="none" dirty="0">
                        <a:latin typeface="Arial" panose="020B0604020202020204" pitchFamily="34" charset="0"/>
                        <a:cs typeface="Arial" panose="020B0604020202020204" pitchFamily="34" charset="0"/>
                      </a:endParaRPr>
                    </a:p>
                  </a:txBody>
                  <a:tcPr/>
                </a:tc>
                <a:tc>
                  <a:txBody>
                    <a:bodyPr/>
                    <a:lstStyle/>
                    <a:p>
                      <a:r>
                        <a:rPr lang="cs-CZ" sz="1500" b="0" dirty="0">
                          <a:latin typeface="Arial" panose="020B0604020202020204" pitchFamily="34" charset="0"/>
                          <a:cs typeface="Arial" panose="020B0604020202020204" pitchFamily="34" charset="0"/>
                        </a:rPr>
                        <a:t>obálka pro ZLK: 16,087</a:t>
                      </a:r>
                    </a:p>
                  </a:txBody>
                  <a:tcPr/>
                </a:tc>
                <a:tc>
                  <a:txBody>
                    <a:bodyPr/>
                    <a:lstStyle/>
                    <a:p>
                      <a:r>
                        <a:rPr lang="cs-CZ" sz="1500" b="0" dirty="0">
                          <a:latin typeface="Arial" panose="020B0604020202020204" pitchFamily="34" charset="0"/>
                          <a:cs typeface="Arial" panose="020B0604020202020204" pitchFamily="34" charset="0"/>
                        </a:rPr>
                        <a:t>74,06 (2. nejvyšší převis po OLK)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0" dirty="0">
                          <a:latin typeface="Arial" panose="020B0604020202020204" pitchFamily="34" charset="0"/>
                          <a:cs typeface="Arial" panose="020B0604020202020204" pitchFamily="34" charset="0"/>
                        </a:rPr>
                        <a:t>Ze 40 předložených projektů bylo </a:t>
                      </a:r>
                      <a:r>
                        <a:rPr lang="cs-CZ" sz="1400" b="1" dirty="0">
                          <a:latin typeface="Arial" panose="020B0604020202020204" pitchFamily="34" charset="0"/>
                          <a:cs typeface="Arial" panose="020B0604020202020204" pitchFamily="34" charset="0"/>
                        </a:rPr>
                        <a:t>schváleno 12 s celkovou dotací 16,087 mil. Kč </a:t>
                      </a:r>
                      <a:r>
                        <a:rPr lang="cs-CZ" sz="1400" b="0" dirty="0">
                          <a:latin typeface="Arial" panose="020B0604020202020204" pitchFamily="34" charset="0"/>
                          <a:cs typeface="Arial" panose="020B0604020202020204" pitchFamily="34" charset="0"/>
                        </a:rPr>
                        <a:t>(Choryně – 2x, Koryčany, Kunovice – 2x, Valašskomeziříčsko-</a:t>
                      </a:r>
                      <a:r>
                        <a:rPr lang="cs-CZ" sz="1400" b="0" dirty="0" err="1">
                          <a:latin typeface="Arial" panose="020B0604020202020204" pitchFamily="34" charset="0"/>
                          <a:cs typeface="Arial" panose="020B0604020202020204" pitchFamily="34" charset="0"/>
                        </a:rPr>
                        <a:t>Kelečsko</a:t>
                      </a:r>
                      <a:r>
                        <a:rPr lang="cs-CZ" sz="1400" b="0" dirty="0">
                          <a:latin typeface="Arial" panose="020B0604020202020204" pitchFamily="34" charset="0"/>
                          <a:cs typeface="Arial" panose="020B0604020202020204" pitchFamily="34" charset="0"/>
                        </a:rPr>
                        <a:t>, Horní Lideč, Skaštice, Jasenná, Zlín – 2x)</a:t>
                      </a:r>
                    </a:p>
                  </a:txBody>
                  <a:tcPr/>
                </a:tc>
                <a:extLst>
                  <a:ext uri="{0D108BD9-81ED-4DB2-BD59-A6C34878D82A}">
                    <a16:rowId xmlns:a16="http://schemas.microsoft.com/office/drawing/2014/main" val="38404745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500" b="0" i="0" kern="1200" dirty="0">
                          <a:solidFill>
                            <a:schemeClr val="tx1"/>
                          </a:solidFill>
                          <a:effectLst/>
                          <a:latin typeface="Arial" panose="020B0604020202020204" pitchFamily="34" charset="0"/>
                          <a:ea typeface="+mn-ea"/>
                          <a:cs typeface="Arial" panose="020B0604020202020204" pitchFamily="34" charset="0"/>
                        </a:rPr>
                        <a:t>31_24_136 Příprava projektů dostupného (vč. sociálního) a udržitelného nájemního bydlení</a:t>
                      </a:r>
                    </a:p>
                  </a:txBody>
                  <a:tcPr/>
                </a:tc>
                <a:tc>
                  <a:txBody>
                    <a:bodyPr/>
                    <a:lstStyle/>
                    <a:p>
                      <a:r>
                        <a:rPr lang="cs-CZ" sz="1500" b="0" dirty="0">
                          <a:latin typeface="Arial" panose="020B0604020202020204" pitchFamily="34" charset="0"/>
                          <a:cs typeface="Arial" panose="020B0604020202020204" pitchFamily="34" charset="0"/>
                        </a:rPr>
                        <a:t>obálka pro ZLK:</a:t>
                      </a:r>
                    </a:p>
                    <a:p>
                      <a:r>
                        <a:rPr lang="cs-CZ" sz="1500" b="0" dirty="0">
                          <a:latin typeface="Arial" panose="020B0604020202020204" pitchFamily="34" charset="0"/>
                          <a:cs typeface="Arial" panose="020B0604020202020204" pitchFamily="34" charset="0"/>
                        </a:rPr>
                        <a:t>10,7 (+ 200 na celou ČR)</a:t>
                      </a:r>
                    </a:p>
                  </a:txBody>
                  <a:tcPr/>
                </a:tc>
                <a:tc>
                  <a:txBody>
                    <a:bodyPr/>
                    <a:lstStyle/>
                    <a:p>
                      <a:r>
                        <a:rPr lang="cs-CZ" sz="1500" b="0" dirty="0">
                          <a:latin typeface="Arial" panose="020B0604020202020204" pitchFamily="34" charset="0"/>
                          <a:cs typeface="Arial" panose="020B0604020202020204" pitchFamily="34" charset="0"/>
                        </a:rPr>
                        <a:t>146,76 (nejvyšší převis – 4x vyšší než v </a:t>
                      </a:r>
                      <a:r>
                        <a:rPr lang="cs-CZ" sz="1500" b="0" dirty="0" err="1">
                          <a:latin typeface="Arial" panose="020B0604020202020204" pitchFamily="34" charset="0"/>
                          <a:cs typeface="Arial" panose="020B0604020202020204" pitchFamily="34" charset="0"/>
                        </a:rPr>
                        <a:t>ost</a:t>
                      </a:r>
                      <a:r>
                        <a:rPr lang="cs-CZ" sz="1500" b="0" dirty="0">
                          <a:latin typeface="Arial" panose="020B0604020202020204" pitchFamily="34" charset="0"/>
                          <a:cs typeface="Arial" panose="020B0604020202020204" pitchFamily="34" charset="0"/>
                        </a:rPr>
                        <a:t>. krajích)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0" dirty="0">
                          <a:latin typeface="Arial" panose="020B0604020202020204" pitchFamily="34" charset="0"/>
                          <a:cs typeface="Arial" panose="020B0604020202020204" pitchFamily="34" charset="0"/>
                        </a:rPr>
                        <a:t>Ze 32 předložených projektů bylo </a:t>
                      </a:r>
                      <a:r>
                        <a:rPr lang="cs-CZ" sz="1400" b="1" dirty="0">
                          <a:latin typeface="Arial" panose="020B0604020202020204" pitchFamily="34" charset="0"/>
                          <a:cs typeface="Arial" panose="020B0604020202020204" pitchFamily="34" charset="0"/>
                        </a:rPr>
                        <a:t>schváleno 19 s celkovou dotací 90,9 mil. Kč </a:t>
                      </a:r>
                      <a:r>
                        <a:rPr lang="cs-CZ" sz="1400" b="0" dirty="0">
                          <a:latin typeface="Arial" panose="020B0604020202020204" pitchFamily="34" charset="0"/>
                          <a:cs typeface="Arial" panose="020B0604020202020204" pitchFamily="34" charset="0"/>
                        </a:rPr>
                        <a:t>(Valašská Bystřice, Nivnice, Brumov-Bylnice, Lechotice, Boršice, Hluk, Hradčovice, Strání, Horní Bečva – 2x, Prakšice, Karolinka – 2x, Oznice, Prostřední Bečva, Valašské Klobouky, Holešov, Dolní Němčí, Zdounky)</a:t>
                      </a:r>
                    </a:p>
                  </a:txBody>
                  <a:tcPr>
                    <a:solidFill>
                      <a:schemeClr val="bg1"/>
                    </a:solidFill>
                  </a:tcPr>
                </a:tc>
                <a:extLst>
                  <a:ext uri="{0D108BD9-81ED-4DB2-BD59-A6C34878D82A}">
                    <a16:rowId xmlns:a16="http://schemas.microsoft.com/office/drawing/2014/main" val="2451556580"/>
                  </a:ext>
                </a:extLst>
              </a:tr>
            </a:tbl>
          </a:graphicData>
        </a:graphic>
      </p:graphicFrame>
      <p:sp>
        <p:nvSpPr>
          <p:cNvPr id="3" name="TextovéPole 2">
            <a:extLst>
              <a:ext uri="{FF2B5EF4-FFF2-40B4-BE49-F238E27FC236}">
                <a16:creationId xmlns:a16="http://schemas.microsoft.com/office/drawing/2014/main" id="{49C32934-8586-793C-87FA-8B9A1A160FDE}"/>
              </a:ext>
            </a:extLst>
          </p:cNvPr>
          <p:cNvSpPr txBox="1"/>
          <p:nvPr/>
        </p:nvSpPr>
        <p:spPr>
          <a:xfrm>
            <a:off x="285167" y="6433591"/>
            <a:ext cx="11787497" cy="307777"/>
          </a:xfrm>
          <a:prstGeom prst="rect">
            <a:avLst/>
          </a:prstGeom>
          <a:noFill/>
        </p:spPr>
        <p:txBody>
          <a:bodyPr wrap="square">
            <a:spAutoFit/>
          </a:bodyPr>
          <a:lstStyle/>
          <a:p>
            <a:r>
              <a:rPr lang="cs-CZ" sz="1400" i="1" dirty="0">
                <a:latin typeface="Arial" panose="020B0604020202020204" pitchFamily="34" charset="0"/>
                <a:ea typeface="Calibri" panose="020F0502020204030204" pitchFamily="34" charset="0"/>
                <a:cs typeface="Times New Roman" panose="02020603050405020304" pitchFamily="18" charset="0"/>
              </a:rPr>
              <a:t>Zdroj: web MMR (</a:t>
            </a:r>
            <a:r>
              <a:rPr lang="cs-CZ" sz="1400" i="1" dirty="0">
                <a:hlinkClick r:id="rId3"/>
              </a:rPr>
              <a:t>https://mmr.gov.cz/cs/</a:t>
            </a:r>
            <a:r>
              <a:rPr lang="cs-CZ" sz="1400" i="1" dirty="0" err="1">
                <a:hlinkClick r:id="rId3"/>
              </a:rPr>
              <a:t>evropska</a:t>
            </a:r>
            <a:r>
              <a:rPr lang="cs-CZ" sz="1400" i="1" dirty="0">
                <a:hlinkClick r:id="rId3"/>
              </a:rPr>
              <a:t>-unie/</a:t>
            </a:r>
            <a:r>
              <a:rPr lang="cs-CZ" sz="1400" i="1" dirty="0" err="1">
                <a:hlinkClick r:id="rId3"/>
              </a:rPr>
              <a:t>narodni</a:t>
            </a:r>
            <a:r>
              <a:rPr lang="cs-CZ" sz="1400" i="1" dirty="0">
                <a:hlinkClick r:id="rId3"/>
              </a:rPr>
              <a:t>-</a:t>
            </a:r>
            <a:r>
              <a:rPr lang="cs-CZ" sz="1400" i="1" dirty="0" err="1">
                <a:hlinkClick r:id="rId3"/>
              </a:rPr>
              <a:t>plan</a:t>
            </a:r>
            <a:r>
              <a:rPr lang="cs-CZ" sz="1400" i="1" dirty="0">
                <a:hlinkClick r:id="rId3"/>
              </a:rPr>
              <a:t>-obnovy/</a:t>
            </a:r>
            <a:r>
              <a:rPr lang="cs-CZ" sz="1400" i="1" dirty="0" err="1">
                <a:hlinkClick r:id="rId3"/>
              </a:rPr>
              <a:t>vyzvy</a:t>
            </a:r>
            <a:r>
              <a:rPr lang="cs-CZ" sz="1400" i="1" dirty="0">
                <a:hlinkClick r:id="rId3"/>
              </a:rPr>
              <a:t>-archiv</a:t>
            </a:r>
            <a:r>
              <a:rPr lang="cs-CZ" sz="1400" i="1" dirty="0"/>
              <a:t>)</a:t>
            </a:r>
          </a:p>
        </p:txBody>
      </p:sp>
      <p:sp>
        <p:nvSpPr>
          <p:cNvPr id="7" name="TextovéPole 6">
            <a:extLst>
              <a:ext uri="{FF2B5EF4-FFF2-40B4-BE49-F238E27FC236}">
                <a16:creationId xmlns:a16="http://schemas.microsoft.com/office/drawing/2014/main" id="{41BD747B-AE69-465A-25C2-7A0827FD69DA}"/>
              </a:ext>
            </a:extLst>
          </p:cNvPr>
          <p:cNvSpPr txBox="1"/>
          <p:nvPr/>
        </p:nvSpPr>
        <p:spPr>
          <a:xfrm>
            <a:off x="407368" y="416277"/>
            <a:ext cx="11378232" cy="492443"/>
          </a:xfrm>
          <a:prstGeom prst="rect">
            <a:avLst/>
          </a:prstGeom>
          <a:noFill/>
        </p:spPr>
        <p:txBody>
          <a:bodyPr wrap="square">
            <a:spAutoFit/>
          </a:bodyPr>
          <a:lstStyle/>
          <a:p>
            <a:r>
              <a:rPr lang="cs-CZ" sz="2600" b="1" dirty="0">
                <a:solidFill>
                  <a:schemeClr val="bg1"/>
                </a:solidFill>
                <a:highlight>
                  <a:srgbClr val="000000"/>
                </a:highlight>
                <a:cs typeface="Arial" panose="020B0604020202020204" pitchFamily="34" charset="0"/>
              </a:rPr>
              <a:t>Podpora přípravy projektů ze strany MMR v posledních 2 letech:</a:t>
            </a:r>
            <a:endParaRPr lang="cs-CZ" sz="2600" dirty="0"/>
          </a:p>
        </p:txBody>
      </p:sp>
    </p:spTree>
    <p:extLst>
      <p:ext uri="{BB962C8B-B14F-4D97-AF65-F5344CB8AC3E}">
        <p14:creationId xmlns:p14="http://schemas.microsoft.com/office/powerpoint/2010/main" val="3265692130"/>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8" name="Google Shape;99;p2">
            <a:extLst>
              <a:ext uri="{FF2B5EF4-FFF2-40B4-BE49-F238E27FC236}">
                <a16:creationId xmlns:a16="http://schemas.microsoft.com/office/drawing/2014/main" id="{080AEFBF-F126-6189-2D9D-4709BF7AAE63}"/>
              </a:ext>
            </a:extLst>
          </p:cNvPr>
          <p:cNvSpPr txBox="1">
            <a:spLocks/>
          </p:cNvSpPr>
          <p:nvPr/>
        </p:nvSpPr>
        <p:spPr>
          <a:xfrm>
            <a:off x="422026" y="1250911"/>
            <a:ext cx="11484224" cy="44453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sz="1800" b="1" i="1" dirty="0">
                <a:solidFill>
                  <a:schemeClr val="bg1"/>
                </a:solidFill>
                <a:highlight>
                  <a:srgbClr val="000000"/>
                </a:highlight>
              </a:rPr>
              <a:t>Zájem obcí Zlínského kraje o podporu bydlení – projektová příprava dostupného a udržitelného bydlení z NPO (výzva 31_24_136): </a:t>
            </a:r>
          </a:p>
          <a:p>
            <a:pPr marL="0" indent="0">
              <a:spcBef>
                <a:spcPts val="1600"/>
              </a:spcBef>
              <a:buFont typeface="Wingdings" pitchFamily="2" charset="2"/>
              <a:buNone/>
            </a:pPr>
            <a:endParaRPr lang="cs-CZ" sz="1800" b="1" i="1" dirty="0"/>
          </a:p>
          <a:p>
            <a:pPr marL="0" indent="0">
              <a:spcBef>
                <a:spcPts val="1600"/>
              </a:spcBef>
              <a:buFont typeface="Wingdings" pitchFamily="2" charset="2"/>
              <a:buNone/>
            </a:pPr>
            <a:endParaRPr lang="cs-CZ" sz="1800" b="1" i="1" dirty="0"/>
          </a:p>
        </p:txBody>
      </p:sp>
      <p:pic>
        <p:nvPicPr>
          <p:cNvPr id="2" name="Obrázek 1" descr="Obsah obrázku text, snímek obrazovky, Písmo, číslo&#10;&#10;Obsah generovaný pomocí AI může být nesprávný.">
            <a:extLst>
              <a:ext uri="{FF2B5EF4-FFF2-40B4-BE49-F238E27FC236}">
                <a16:creationId xmlns:a16="http://schemas.microsoft.com/office/drawing/2014/main" id="{B6CA2E8C-81D4-9387-F5BC-89EE1AC92623}"/>
              </a:ext>
            </a:extLst>
          </p:cNvPr>
          <p:cNvPicPr>
            <a:picLocks noChangeAspect="1"/>
          </p:cNvPicPr>
          <p:nvPr/>
        </p:nvPicPr>
        <p:blipFill>
          <a:blip r:embed="rId3"/>
          <a:stretch>
            <a:fillRect/>
          </a:stretch>
        </p:blipFill>
        <p:spPr>
          <a:xfrm>
            <a:off x="191344" y="2402299"/>
            <a:ext cx="6076950" cy="3402965"/>
          </a:xfrm>
          <a:prstGeom prst="rect">
            <a:avLst/>
          </a:prstGeom>
        </p:spPr>
      </p:pic>
      <p:sp>
        <p:nvSpPr>
          <p:cNvPr id="6" name="Google Shape;99;p2">
            <a:extLst>
              <a:ext uri="{FF2B5EF4-FFF2-40B4-BE49-F238E27FC236}">
                <a16:creationId xmlns:a16="http://schemas.microsoft.com/office/drawing/2014/main" id="{291AF511-00EE-F8D6-71B8-E6862DB13567}"/>
              </a:ext>
            </a:extLst>
          </p:cNvPr>
          <p:cNvSpPr txBox="1">
            <a:spLocks/>
          </p:cNvSpPr>
          <p:nvPr/>
        </p:nvSpPr>
        <p:spPr>
          <a:xfrm>
            <a:off x="407368" y="1988840"/>
            <a:ext cx="6076950" cy="36004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sz="1800" b="1" i="1" dirty="0"/>
              <a:t>Převis v jednotlivých krajích vůči krajským obálkám:</a:t>
            </a:r>
          </a:p>
          <a:p>
            <a:pPr marL="0" indent="0">
              <a:spcBef>
                <a:spcPts val="1600"/>
              </a:spcBef>
              <a:buFont typeface="Wingdings" pitchFamily="2" charset="2"/>
              <a:buNone/>
            </a:pPr>
            <a:endParaRPr lang="cs-CZ" sz="1800" b="1" i="1" dirty="0"/>
          </a:p>
          <a:p>
            <a:pPr marL="0" indent="0">
              <a:spcBef>
                <a:spcPts val="1600"/>
              </a:spcBef>
              <a:buFont typeface="Wingdings" pitchFamily="2" charset="2"/>
              <a:buNone/>
            </a:pPr>
            <a:endParaRPr lang="cs-CZ" sz="1800" b="1" i="1" dirty="0"/>
          </a:p>
        </p:txBody>
      </p:sp>
      <p:sp>
        <p:nvSpPr>
          <p:cNvPr id="7" name="Google Shape;99;p2">
            <a:extLst>
              <a:ext uri="{FF2B5EF4-FFF2-40B4-BE49-F238E27FC236}">
                <a16:creationId xmlns:a16="http://schemas.microsoft.com/office/drawing/2014/main" id="{97373606-A361-C195-4705-2E18CB449A75}"/>
              </a:ext>
            </a:extLst>
          </p:cNvPr>
          <p:cNvSpPr txBox="1">
            <a:spLocks/>
          </p:cNvSpPr>
          <p:nvPr/>
        </p:nvSpPr>
        <p:spPr>
          <a:xfrm>
            <a:off x="4367808" y="2852936"/>
            <a:ext cx="5832648" cy="36004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Wingdings" pitchFamily="2" charset="2"/>
              <a:buNone/>
            </a:pPr>
            <a:r>
              <a:rPr lang="cs-CZ" sz="1800" b="1" i="1" dirty="0"/>
              <a:t>Podpořené projekty v jednotlivých krajích:</a:t>
            </a:r>
          </a:p>
          <a:p>
            <a:pPr marL="0" indent="0">
              <a:spcBef>
                <a:spcPts val="1600"/>
              </a:spcBef>
              <a:buFont typeface="Wingdings" pitchFamily="2" charset="2"/>
              <a:buNone/>
            </a:pPr>
            <a:endParaRPr lang="cs-CZ" sz="1800" b="1" i="1" dirty="0"/>
          </a:p>
          <a:p>
            <a:pPr marL="0" indent="0">
              <a:spcBef>
                <a:spcPts val="1600"/>
              </a:spcBef>
              <a:buFont typeface="Wingdings" pitchFamily="2" charset="2"/>
              <a:buNone/>
            </a:pPr>
            <a:endParaRPr lang="cs-CZ" sz="1800" b="1" i="1" dirty="0"/>
          </a:p>
        </p:txBody>
      </p:sp>
      <p:graphicFrame>
        <p:nvGraphicFramePr>
          <p:cNvPr id="3" name="Tabulka 2">
            <a:extLst>
              <a:ext uri="{FF2B5EF4-FFF2-40B4-BE49-F238E27FC236}">
                <a16:creationId xmlns:a16="http://schemas.microsoft.com/office/drawing/2014/main" id="{C307F132-D1AD-3659-651B-9C380B5CEC00}"/>
              </a:ext>
            </a:extLst>
          </p:cNvPr>
          <p:cNvGraphicFramePr>
            <a:graphicFrameLocks noGrp="1"/>
          </p:cNvGraphicFramePr>
          <p:nvPr>
            <p:extLst>
              <p:ext uri="{D42A27DB-BD31-4B8C-83A1-F6EECF244321}">
                <p14:modId xmlns:p14="http://schemas.microsoft.com/office/powerpoint/2010/main" val="4246607502"/>
              </p:ext>
            </p:extLst>
          </p:nvPr>
        </p:nvGraphicFramePr>
        <p:xfrm>
          <a:off x="4439816" y="3282714"/>
          <a:ext cx="7488832" cy="3382645"/>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3500553222"/>
                    </a:ext>
                  </a:extLst>
                </a:gridCol>
                <a:gridCol w="1008112">
                  <a:extLst>
                    <a:ext uri="{9D8B030D-6E8A-4147-A177-3AD203B41FA5}">
                      <a16:colId xmlns:a16="http://schemas.microsoft.com/office/drawing/2014/main" val="2218925364"/>
                    </a:ext>
                  </a:extLst>
                </a:gridCol>
                <a:gridCol w="1008112">
                  <a:extLst>
                    <a:ext uri="{9D8B030D-6E8A-4147-A177-3AD203B41FA5}">
                      <a16:colId xmlns:a16="http://schemas.microsoft.com/office/drawing/2014/main" val="3706810917"/>
                    </a:ext>
                  </a:extLst>
                </a:gridCol>
                <a:gridCol w="1296144">
                  <a:extLst>
                    <a:ext uri="{9D8B030D-6E8A-4147-A177-3AD203B41FA5}">
                      <a16:colId xmlns:a16="http://schemas.microsoft.com/office/drawing/2014/main" val="290145037"/>
                    </a:ext>
                  </a:extLst>
                </a:gridCol>
                <a:gridCol w="1080120">
                  <a:extLst>
                    <a:ext uri="{9D8B030D-6E8A-4147-A177-3AD203B41FA5}">
                      <a16:colId xmlns:a16="http://schemas.microsoft.com/office/drawing/2014/main" val="2121594779"/>
                    </a:ext>
                  </a:extLst>
                </a:gridCol>
                <a:gridCol w="1440160">
                  <a:extLst>
                    <a:ext uri="{9D8B030D-6E8A-4147-A177-3AD203B41FA5}">
                      <a16:colId xmlns:a16="http://schemas.microsoft.com/office/drawing/2014/main" val="1692093233"/>
                    </a:ext>
                  </a:extLst>
                </a:gridCol>
              </a:tblGrid>
              <a:tr h="190500">
                <a:tc>
                  <a:txBody>
                    <a:bodyPr/>
                    <a:lstStyle/>
                    <a:p>
                      <a:pPr algn="ctr">
                        <a:lnSpc>
                          <a:spcPct val="107000"/>
                        </a:lnSpc>
                        <a:spcAft>
                          <a:spcPts val="800"/>
                        </a:spcAft>
                        <a:buNone/>
                      </a:pPr>
                      <a:r>
                        <a:rPr lang="cs-CZ" sz="1100" kern="100" dirty="0">
                          <a:solidFill>
                            <a:schemeClr val="tx1"/>
                          </a:solidFill>
                          <a:effectLst/>
                          <a:latin typeface="+mj-lt"/>
                        </a:rPr>
                        <a:t>Kraj</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07000"/>
                        </a:lnSpc>
                        <a:spcAft>
                          <a:spcPts val="800"/>
                        </a:spcAft>
                        <a:buNone/>
                      </a:pPr>
                      <a:r>
                        <a:rPr lang="cs-CZ" sz="1100" kern="100" dirty="0">
                          <a:solidFill>
                            <a:schemeClr val="tx1"/>
                          </a:solidFill>
                          <a:effectLst/>
                          <a:latin typeface="+mj-lt"/>
                        </a:rPr>
                        <a:t>Počet schválených projektů</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07000"/>
                        </a:lnSpc>
                        <a:spcAft>
                          <a:spcPts val="800"/>
                        </a:spcAft>
                        <a:buNone/>
                      </a:pPr>
                      <a:r>
                        <a:rPr lang="cs-CZ" sz="1100" kern="100" dirty="0">
                          <a:solidFill>
                            <a:schemeClr val="tx1"/>
                          </a:solidFill>
                          <a:effectLst/>
                          <a:latin typeface="+mj-lt"/>
                        </a:rPr>
                        <a:t>Pořadí krajů dle počtu projektů</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07000"/>
                        </a:lnSpc>
                        <a:spcAft>
                          <a:spcPts val="800"/>
                        </a:spcAft>
                        <a:buNone/>
                      </a:pPr>
                      <a:r>
                        <a:rPr lang="cs-CZ" sz="1100" kern="100" dirty="0">
                          <a:solidFill>
                            <a:schemeClr val="tx1"/>
                          </a:solidFill>
                          <a:effectLst/>
                          <a:latin typeface="+mj-lt"/>
                        </a:rPr>
                        <a:t>Součet dotace</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07000"/>
                        </a:lnSpc>
                        <a:spcAft>
                          <a:spcPts val="800"/>
                        </a:spcAft>
                        <a:buNone/>
                      </a:pPr>
                      <a:r>
                        <a:rPr lang="cs-CZ" sz="1100" kern="100" dirty="0">
                          <a:solidFill>
                            <a:schemeClr val="tx1"/>
                          </a:solidFill>
                          <a:effectLst/>
                          <a:latin typeface="+mj-lt"/>
                        </a:rPr>
                        <a:t>Podíl krajů na alokaci</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07000"/>
                        </a:lnSpc>
                        <a:spcAft>
                          <a:spcPts val="800"/>
                        </a:spcAft>
                        <a:buNone/>
                      </a:pPr>
                      <a:r>
                        <a:rPr lang="cs-CZ" sz="1100" kern="100" dirty="0">
                          <a:solidFill>
                            <a:schemeClr val="tx1"/>
                          </a:solidFill>
                          <a:effectLst/>
                          <a:latin typeface="+mj-lt"/>
                        </a:rPr>
                        <a:t>Pořadí krajů dle výše dotace</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extLst>
                  <a:ext uri="{0D108BD9-81ED-4DB2-BD59-A6C34878D82A}">
                    <a16:rowId xmlns:a16="http://schemas.microsoft.com/office/drawing/2014/main" val="3157810949"/>
                  </a:ext>
                </a:extLst>
              </a:tr>
              <a:tr h="190500">
                <a:tc>
                  <a:txBody>
                    <a:bodyPr/>
                    <a:lstStyle/>
                    <a:p>
                      <a:pPr>
                        <a:lnSpc>
                          <a:spcPct val="107000"/>
                        </a:lnSpc>
                        <a:spcAft>
                          <a:spcPts val="800"/>
                        </a:spcAft>
                        <a:buNone/>
                      </a:pPr>
                      <a:r>
                        <a:rPr lang="cs-CZ" sz="1100" kern="100">
                          <a:solidFill>
                            <a:schemeClr val="tx1"/>
                          </a:solidFill>
                          <a:effectLst/>
                          <a:latin typeface="+mj-lt"/>
                        </a:rPr>
                        <a:t>Hlavní město Praha</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3</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a:solidFill>
                            <a:schemeClr val="tx1"/>
                          </a:solidFill>
                          <a:effectLst/>
                          <a:latin typeface="+mj-lt"/>
                        </a:rPr>
                        <a:t>9</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kern="100">
                          <a:solidFill>
                            <a:schemeClr val="tx1"/>
                          </a:solidFill>
                          <a:effectLst/>
                          <a:latin typeface="+mj-lt"/>
                        </a:rPr>
                        <a:t>28 600 000,00 Kč</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7,16%</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5</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093668"/>
                  </a:ext>
                </a:extLst>
              </a:tr>
              <a:tr h="190500">
                <a:tc>
                  <a:txBody>
                    <a:bodyPr/>
                    <a:lstStyle/>
                    <a:p>
                      <a:pPr>
                        <a:lnSpc>
                          <a:spcPct val="107000"/>
                        </a:lnSpc>
                        <a:spcAft>
                          <a:spcPts val="800"/>
                        </a:spcAft>
                        <a:buNone/>
                      </a:pPr>
                      <a:r>
                        <a:rPr lang="cs-CZ" sz="1100" kern="100">
                          <a:solidFill>
                            <a:schemeClr val="tx1"/>
                          </a:solidFill>
                          <a:effectLst/>
                          <a:latin typeface="+mj-lt"/>
                        </a:rPr>
                        <a:t>Jihočeský kraj</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8</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a:solidFill>
                            <a:schemeClr val="tx1"/>
                          </a:solidFill>
                          <a:effectLst/>
                          <a:latin typeface="+mj-lt"/>
                        </a:rPr>
                        <a:t>6</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kern="100">
                          <a:solidFill>
                            <a:schemeClr val="tx1"/>
                          </a:solidFill>
                          <a:effectLst/>
                          <a:latin typeface="+mj-lt"/>
                        </a:rPr>
                        <a:t>23 682 151,00 Kč</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a:solidFill>
                            <a:schemeClr val="tx1"/>
                          </a:solidFill>
                          <a:effectLst/>
                          <a:latin typeface="+mj-lt"/>
                        </a:rPr>
                        <a:t>5,93%</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8</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819856"/>
                  </a:ext>
                </a:extLst>
              </a:tr>
              <a:tr h="190500">
                <a:tc>
                  <a:txBody>
                    <a:bodyPr/>
                    <a:lstStyle/>
                    <a:p>
                      <a:pPr>
                        <a:lnSpc>
                          <a:spcPct val="107000"/>
                        </a:lnSpc>
                        <a:spcAft>
                          <a:spcPts val="800"/>
                        </a:spcAft>
                        <a:buNone/>
                      </a:pPr>
                      <a:r>
                        <a:rPr lang="cs-CZ" sz="1100" kern="100">
                          <a:solidFill>
                            <a:schemeClr val="tx1"/>
                          </a:solidFill>
                          <a:effectLst/>
                          <a:latin typeface="+mj-lt"/>
                        </a:rPr>
                        <a:t>Jihomoravský kraj</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a:solidFill>
                            <a:schemeClr val="tx1"/>
                          </a:solidFill>
                          <a:effectLst/>
                          <a:latin typeface="+mj-lt"/>
                        </a:rPr>
                        <a:t>15</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2</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dirty="0">
                          <a:solidFill>
                            <a:schemeClr val="tx1"/>
                          </a:solidFill>
                          <a:effectLst/>
                          <a:latin typeface="+mj-lt"/>
                        </a:rPr>
                        <a:t>48 371 354,00 Kč</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12,11%</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2</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856457"/>
                  </a:ext>
                </a:extLst>
              </a:tr>
              <a:tr h="190500">
                <a:tc>
                  <a:txBody>
                    <a:bodyPr/>
                    <a:lstStyle/>
                    <a:p>
                      <a:pPr>
                        <a:lnSpc>
                          <a:spcPct val="107000"/>
                        </a:lnSpc>
                        <a:spcAft>
                          <a:spcPts val="800"/>
                        </a:spcAft>
                        <a:buNone/>
                      </a:pPr>
                      <a:r>
                        <a:rPr lang="cs-CZ" sz="1100" kern="100">
                          <a:solidFill>
                            <a:schemeClr val="tx1"/>
                          </a:solidFill>
                          <a:effectLst/>
                          <a:latin typeface="+mj-lt"/>
                        </a:rPr>
                        <a:t>Karlovarský kraj</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4</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8</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a:solidFill>
                            <a:schemeClr val="tx1"/>
                          </a:solidFill>
                          <a:effectLst/>
                          <a:latin typeface="+mj-lt"/>
                        </a:rPr>
                        <a:t>12 739 000,00 Kč</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3,19%</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13</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3073102"/>
                  </a:ext>
                </a:extLst>
              </a:tr>
              <a:tr h="190500">
                <a:tc>
                  <a:txBody>
                    <a:bodyPr/>
                    <a:lstStyle/>
                    <a:p>
                      <a:pPr>
                        <a:lnSpc>
                          <a:spcPct val="107000"/>
                        </a:lnSpc>
                        <a:spcAft>
                          <a:spcPts val="800"/>
                        </a:spcAft>
                        <a:buNone/>
                      </a:pPr>
                      <a:r>
                        <a:rPr lang="cs-CZ" sz="1100" kern="100">
                          <a:solidFill>
                            <a:schemeClr val="tx1"/>
                          </a:solidFill>
                          <a:effectLst/>
                          <a:latin typeface="+mj-lt"/>
                        </a:rPr>
                        <a:t>Kraj Vysočina</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2</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10</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a:solidFill>
                            <a:schemeClr val="tx1"/>
                          </a:solidFill>
                          <a:effectLst/>
                          <a:latin typeface="+mj-lt"/>
                        </a:rPr>
                        <a:t>13 000 000,00 Kč</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3,25%</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12</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0808866"/>
                  </a:ext>
                </a:extLst>
              </a:tr>
              <a:tr h="190500">
                <a:tc>
                  <a:txBody>
                    <a:bodyPr/>
                    <a:lstStyle/>
                    <a:p>
                      <a:pPr>
                        <a:lnSpc>
                          <a:spcPct val="107000"/>
                        </a:lnSpc>
                        <a:spcAft>
                          <a:spcPts val="800"/>
                        </a:spcAft>
                        <a:buNone/>
                      </a:pPr>
                      <a:r>
                        <a:rPr lang="cs-CZ" sz="1100" kern="100">
                          <a:solidFill>
                            <a:schemeClr val="tx1"/>
                          </a:solidFill>
                          <a:effectLst/>
                          <a:latin typeface="+mj-lt"/>
                        </a:rPr>
                        <a:t>Královéhradecký kraj</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6</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7</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a:solidFill>
                            <a:schemeClr val="tx1"/>
                          </a:solidFill>
                          <a:effectLst/>
                          <a:latin typeface="+mj-lt"/>
                        </a:rPr>
                        <a:t>22 197 800,00 Kč</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5,56%</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9</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462850"/>
                  </a:ext>
                </a:extLst>
              </a:tr>
              <a:tr h="190500">
                <a:tc>
                  <a:txBody>
                    <a:bodyPr/>
                    <a:lstStyle/>
                    <a:p>
                      <a:pPr>
                        <a:lnSpc>
                          <a:spcPct val="107000"/>
                        </a:lnSpc>
                        <a:spcAft>
                          <a:spcPts val="800"/>
                        </a:spcAft>
                        <a:buNone/>
                      </a:pPr>
                      <a:r>
                        <a:rPr lang="cs-CZ" sz="1100" kern="100" dirty="0">
                          <a:solidFill>
                            <a:schemeClr val="tx1"/>
                          </a:solidFill>
                          <a:effectLst/>
                          <a:latin typeface="+mj-lt"/>
                        </a:rPr>
                        <a:t>Liberecký kraj</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a:solidFill>
                            <a:schemeClr val="tx1"/>
                          </a:solidFill>
                          <a:effectLst/>
                          <a:latin typeface="+mj-lt"/>
                        </a:rPr>
                        <a:t>4</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8</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a:solidFill>
                            <a:schemeClr val="tx1"/>
                          </a:solidFill>
                          <a:effectLst/>
                          <a:latin typeface="+mj-lt"/>
                        </a:rPr>
                        <a:t>13 063 000,00 Kč</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3,27%</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11</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387012"/>
                  </a:ext>
                </a:extLst>
              </a:tr>
              <a:tr h="190500">
                <a:tc>
                  <a:txBody>
                    <a:bodyPr/>
                    <a:lstStyle/>
                    <a:p>
                      <a:pPr>
                        <a:lnSpc>
                          <a:spcPct val="107000"/>
                        </a:lnSpc>
                        <a:spcAft>
                          <a:spcPts val="800"/>
                        </a:spcAft>
                        <a:buNone/>
                      </a:pPr>
                      <a:r>
                        <a:rPr lang="cs-CZ" sz="1100" kern="100" dirty="0">
                          <a:solidFill>
                            <a:schemeClr val="tx1"/>
                          </a:solidFill>
                          <a:effectLst/>
                          <a:latin typeface="+mj-lt"/>
                        </a:rPr>
                        <a:t>Moravskoslezský kraj</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a:solidFill>
                            <a:schemeClr val="tx1"/>
                          </a:solidFill>
                          <a:effectLst/>
                          <a:latin typeface="+mj-lt"/>
                        </a:rPr>
                        <a:t>10</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4</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a:solidFill>
                            <a:schemeClr val="tx1"/>
                          </a:solidFill>
                          <a:effectLst/>
                          <a:latin typeface="+mj-lt"/>
                        </a:rPr>
                        <a:t>30 605 210,00 Kč</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7,66%</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4</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8313832"/>
                  </a:ext>
                </a:extLst>
              </a:tr>
              <a:tr h="190500">
                <a:tc>
                  <a:txBody>
                    <a:bodyPr/>
                    <a:lstStyle/>
                    <a:p>
                      <a:pPr>
                        <a:lnSpc>
                          <a:spcPct val="107000"/>
                        </a:lnSpc>
                        <a:spcAft>
                          <a:spcPts val="800"/>
                        </a:spcAft>
                        <a:buNone/>
                      </a:pPr>
                      <a:r>
                        <a:rPr lang="cs-CZ" sz="1100" kern="100" dirty="0">
                          <a:solidFill>
                            <a:schemeClr val="tx1"/>
                          </a:solidFill>
                          <a:effectLst/>
                          <a:latin typeface="+mj-lt"/>
                        </a:rPr>
                        <a:t>Olomoucký kraj</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9</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5</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dirty="0">
                          <a:solidFill>
                            <a:schemeClr val="tx1"/>
                          </a:solidFill>
                          <a:effectLst/>
                          <a:latin typeface="+mj-lt"/>
                        </a:rPr>
                        <a:t>35 013 950,00 Kč</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8,76%</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3</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3392507"/>
                  </a:ext>
                </a:extLst>
              </a:tr>
              <a:tr h="190500">
                <a:tc>
                  <a:txBody>
                    <a:bodyPr/>
                    <a:lstStyle/>
                    <a:p>
                      <a:pPr>
                        <a:lnSpc>
                          <a:spcPct val="107000"/>
                        </a:lnSpc>
                        <a:spcAft>
                          <a:spcPts val="800"/>
                        </a:spcAft>
                        <a:buNone/>
                      </a:pPr>
                      <a:r>
                        <a:rPr lang="cs-CZ" sz="1100" kern="100">
                          <a:solidFill>
                            <a:schemeClr val="tx1"/>
                          </a:solidFill>
                          <a:effectLst/>
                          <a:latin typeface="+mj-lt"/>
                        </a:rPr>
                        <a:t>Pardubický kraj</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6</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7</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dirty="0">
                          <a:solidFill>
                            <a:schemeClr val="tx1"/>
                          </a:solidFill>
                          <a:effectLst/>
                          <a:latin typeface="+mj-lt"/>
                        </a:rPr>
                        <a:t>10 345 216,00 Kč</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2,59%</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14</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068075"/>
                  </a:ext>
                </a:extLst>
              </a:tr>
              <a:tr h="190500">
                <a:tc>
                  <a:txBody>
                    <a:bodyPr/>
                    <a:lstStyle/>
                    <a:p>
                      <a:pPr>
                        <a:lnSpc>
                          <a:spcPct val="107000"/>
                        </a:lnSpc>
                        <a:spcAft>
                          <a:spcPts val="800"/>
                        </a:spcAft>
                        <a:buNone/>
                      </a:pPr>
                      <a:r>
                        <a:rPr lang="cs-CZ" sz="1100" kern="100">
                          <a:solidFill>
                            <a:schemeClr val="tx1"/>
                          </a:solidFill>
                          <a:effectLst/>
                          <a:latin typeface="+mj-lt"/>
                        </a:rPr>
                        <a:t>Plzeňský kraj</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9</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5</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a:solidFill>
                            <a:schemeClr val="tx1"/>
                          </a:solidFill>
                          <a:effectLst/>
                          <a:latin typeface="+mj-lt"/>
                        </a:rPr>
                        <a:t>24 377 437,00 Kč</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6,10%</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7</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2620919"/>
                  </a:ext>
                </a:extLst>
              </a:tr>
              <a:tr h="190500">
                <a:tc>
                  <a:txBody>
                    <a:bodyPr/>
                    <a:lstStyle/>
                    <a:p>
                      <a:pPr>
                        <a:lnSpc>
                          <a:spcPct val="107000"/>
                        </a:lnSpc>
                        <a:spcAft>
                          <a:spcPts val="800"/>
                        </a:spcAft>
                        <a:buNone/>
                      </a:pPr>
                      <a:r>
                        <a:rPr lang="cs-CZ" sz="1100" kern="100">
                          <a:solidFill>
                            <a:schemeClr val="tx1"/>
                          </a:solidFill>
                          <a:effectLst/>
                          <a:latin typeface="+mj-lt"/>
                        </a:rPr>
                        <a:t>Středočeský kraj</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12</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3</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a:solidFill>
                            <a:schemeClr val="tx1"/>
                          </a:solidFill>
                          <a:effectLst/>
                          <a:latin typeface="+mj-lt"/>
                        </a:rPr>
                        <a:t>24 467 280,00 Kč</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6,12%</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6</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6871026"/>
                  </a:ext>
                </a:extLst>
              </a:tr>
              <a:tr h="190500">
                <a:tc>
                  <a:txBody>
                    <a:bodyPr/>
                    <a:lstStyle/>
                    <a:p>
                      <a:pPr>
                        <a:lnSpc>
                          <a:spcPct val="107000"/>
                        </a:lnSpc>
                        <a:spcAft>
                          <a:spcPts val="800"/>
                        </a:spcAft>
                        <a:buNone/>
                      </a:pPr>
                      <a:r>
                        <a:rPr lang="cs-CZ" sz="1100" kern="100">
                          <a:solidFill>
                            <a:schemeClr val="tx1"/>
                          </a:solidFill>
                          <a:effectLst/>
                          <a:latin typeface="+mj-lt"/>
                        </a:rPr>
                        <a:t>Ústecký kraj</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kern="100" dirty="0">
                          <a:solidFill>
                            <a:schemeClr val="tx1"/>
                          </a:solidFill>
                          <a:effectLst/>
                          <a:latin typeface="+mj-lt"/>
                        </a:rPr>
                        <a:t>8</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6</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0" kern="100">
                          <a:solidFill>
                            <a:schemeClr val="tx1"/>
                          </a:solidFill>
                          <a:effectLst/>
                          <a:latin typeface="+mj-lt"/>
                        </a:rPr>
                        <a:t>22 134 140,00 Kč</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a:solidFill>
                            <a:schemeClr val="tx1"/>
                          </a:solidFill>
                          <a:effectLst/>
                          <a:latin typeface="+mj-lt"/>
                        </a:rPr>
                        <a:t>5,54%</a:t>
                      </a:r>
                      <a:endParaRPr lang="cs-CZ" sz="1100" b="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0" kern="100" dirty="0">
                          <a:solidFill>
                            <a:schemeClr val="tx1"/>
                          </a:solidFill>
                          <a:effectLst/>
                          <a:latin typeface="+mj-lt"/>
                        </a:rPr>
                        <a:t>10</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52488"/>
                  </a:ext>
                </a:extLst>
              </a:tr>
              <a:tr h="190500">
                <a:tc>
                  <a:txBody>
                    <a:bodyPr/>
                    <a:lstStyle/>
                    <a:p>
                      <a:pPr>
                        <a:lnSpc>
                          <a:spcPct val="107000"/>
                        </a:lnSpc>
                        <a:spcAft>
                          <a:spcPts val="800"/>
                        </a:spcAft>
                        <a:buNone/>
                      </a:pPr>
                      <a:r>
                        <a:rPr lang="cs-CZ" sz="1100" kern="100" dirty="0">
                          <a:solidFill>
                            <a:schemeClr val="tx1"/>
                          </a:solidFill>
                          <a:effectLst/>
                          <a:latin typeface="+mj-lt"/>
                        </a:rPr>
                        <a:t>Zlínský kraj</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07000"/>
                        </a:lnSpc>
                        <a:spcAft>
                          <a:spcPts val="800"/>
                        </a:spcAft>
                        <a:buNone/>
                      </a:pPr>
                      <a:r>
                        <a:rPr lang="cs-CZ" sz="1100" kern="100" dirty="0">
                          <a:solidFill>
                            <a:schemeClr val="tx1"/>
                          </a:solidFill>
                          <a:effectLst/>
                          <a:latin typeface="+mj-lt"/>
                        </a:rPr>
                        <a:t>19</a:t>
                      </a:r>
                      <a:endParaRPr lang="cs-CZ" sz="110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07000"/>
                        </a:lnSpc>
                        <a:spcAft>
                          <a:spcPts val="800"/>
                        </a:spcAft>
                        <a:buNone/>
                      </a:pPr>
                      <a:r>
                        <a:rPr lang="cs-CZ" sz="1100" b="0" kern="100" dirty="0">
                          <a:solidFill>
                            <a:schemeClr val="tx1"/>
                          </a:solidFill>
                          <a:effectLst/>
                          <a:latin typeface="+mj-lt"/>
                        </a:rPr>
                        <a:t>1</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r">
                        <a:lnSpc>
                          <a:spcPct val="107000"/>
                        </a:lnSpc>
                        <a:spcAft>
                          <a:spcPts val="800"/>
                        </a:spcAft>
                        <a:buNone/>
                      </a:pPr>
                      <a:r>
                        <a:rPr lang="cs-CZ" sz="1100" b="0" kern="100" dirty="0">
                          <a:solidFill>
                            <a:schemeClr val="tx1"/>
                          </a:solidFill>
                          <a:effectLst/>
                          <a:latin typeface="+mj-lt"/>
                        </a:rPr>
                        <a:t>90 931 116,00 Kč</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07000"/>
                        </a:lnSpc>
                        <a:spcAft>
                          <a:spcPts val="800"/>
                        </a:spcAft>
                        <a:buNone/>
                      </a:pPr>
                      <a:r>
                        <a:rPr lang="cs-CZ" sz="1100" b="0" kern="100" dirty="0">
                          <a:solidFill>
                            <a:schemeClr val="tx1"/>
                          </a:solidFill>
                          <a:effectLst/>
                          <a:latin typeface="+mj-lt"/>
                        </a:rPr>
                        <a:t>22,76%</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07000"/>
                        </a:lnSpc>
                        <a:spcAft>
                          <a:spcPts val="800"/>
                        </a:spcAft>
                        <a:buNone/>
                      </a:pPr>
                      <a:r>
                        <a:rPr lang="cs-CZ" sz="1100" b="0" kern="100" dirty="0">
                          <a:solidFill>
                            <a:schemeClr val="tx1"/>
                          </a:solidFill>
                          <a:effectLst/>
                          <a:latin typeface="+mj-lt"/>
                        </a:rPr>
                        <a:t>1</a:t>
                      </a:r>
                      <a:endParaRPr lang="cs-CZ" sz="1100" b="0"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extLst>
                  <a:ext uri="{0D108BD9-81ED-4DB2-BD59-A6C34878D82A}">
                    <a16:rowId xmlns:a16="http://schemas.microsoft.com/office/drawing/2014/main" val="141851205"/>
                  </a:ext>
                </a:extLst>
              </a:tr>
              <a:tr h="190500">
                <a:tc>
                  <a:txBody>
                    <a:bodyPr/>
                    <a:lstStyle/>
                    <a:p>
                      <a:pPr>
                        <a:lnSpc>
                          <a:spcPct val="107000"/>
                        </a:lnSpc>
                        <a:spcAft>
                          <a:spcPts val="800"/>
                        </a:spcAft>
                        <a:buNone/>
                      </a:pPr>
                      <a:r>
                        <a:rPr lang="cs-CZ" sz="1100" kern="100">
                          <a:solidFill>
                            <a:schemeClr val="tx1"/>
                          </a:solidFill>
                          <a:effectLst/>
                          <a:latin typeface="+mj-lt"/>
                        </a:rPr>
                        <a:t>Celkový součet</a:t>
                      </a:r>
                      <a:endParaRPr lang="cs-CZ" sz="1100" kern="10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1" kern="100" dirty="0">
                          <a:solidFill>
                            <a:schemeClr val="tx1"/>
                          </a:solidFill>
                          <a:effectLst/>
                          <a:latin typeface="+mj-lt"/>
                        </a:rPr>
                        <a:t>115</a:t>
                      </a:r>
                      <a:endParaRPr lang="cs-CZ" sz="1100" b="1"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buNone/>
                      </a:pPr>
                      <a:endParaRPr lang="cs-CZ" sz="1100" b="1" kern="100" dirty="0">
                        <a:solidFill>
                          <a:schemeClr val="tx1"/>
                        </a:solidFill>
                        <a:effectLst/>
                        <a:latin typeface="+mj-lt"/>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buNone/>
                      </a:pPr>
                      <a:r>
                        <a:rPr lang="cs-CZ" sz="1100" b="1" kern="100" dirty="0">
                          <a:solidFill>
                            <a:schemeClr val="tx1"/>
                          </a:solidFill>
                          <a:effectLst/>
                          <a:latin typeface="+mj-lt"/>
                        </a:rPr>
                        <a:t>399 527 654,00 Kč</a:t>
                      </a:r>
                      <a:endParaRPr lang="cs-CZ" sz="1100" b="1"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buNone/>
                      </a:pPr>
                      <a:r>
                        <a:rPr lang="cs-CZ" sz="1100" b="1" kern="100" dirty="0">
                          <a:solidFill>
                            <a:schemeClr val="tx1"/>
                          </a:solidFill>
                          <a:effectLst/>
                          <a:latin typeface="+mj-lt"/>
                        </a:rPr>
                        <a:t>100,00%</a:t>
                      </a:r>
                      <a:endParaRPr lang="cs-CZ" sz="1100" b="1" kern="1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buNone/>
                      </a:pPr>
                      <a:endParaRPr lang="cs-CZ" sz="1100" b="1" kern="100" dirty="0">
                        <a:solidFill>
                          <a:schemeClr val="tx1"/>
                        </a:solidFill>
                        <a:effectLst/>
                        <a:latin typeface="+mj-lt"/>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5229763"/>
                  </a:ext>
                </a:extLst>
              </a:tr>
            </a:tbl>
          </a:graphicData>
        </a:graphic>
      </p:graphicFrame>
      <p:sp>
        <p:nvSpPr>
          <p:cNvPr id="11" name="TextovéPole 10">
            <a:extLst>
              <a:ext uri="{FF2B5EF4-FFF2-40B4-BE49-F238E27FC236}">
                <a16:creationId xmlns:a16="http://schemas.microsoft.com/office/drawing/2014/main" id="{74B990C3-46A8-346F-767F-E2AF5A7D31B3}"/>
              </a:ext>
            </a:extLst>
          </p:cNvPr>
          <p:cNvSpPr txBox="1"/>
          <p:nvPr/>
        </p:nvSpPr>
        <p:spPr>
          <a:xfrm>
            <a:off x="285167" y="5875002"/>
            <a:ext cx="4154649" cy="738664"/>
          </a:xfrm>
          <a:prstGeom prst="rect">
            <a:avLst/>
          </a:prstGeom>
          <a:noFill/>
        </p:spPr>
        <p:txBody>
          <a:bodyPr wrap="square">
            <a:spAutoFit/>
          </a:bodyPr>
          <a:lstStyle/>
          <a:p>
            <a:r>
              <a:rPr lang="cs-CZ" sz="1400" i="1" dirty="0">
                <a:latin typeface="Arial" panose="020B0604020202020204" pitchFamily="34" charset="0"/>
                <a:ea typeface="Calibri" panose="020F0502020204030204" pitchFamily="34" charset="0"/>
                <a:cs typeface="Times New Roman" panose="02020603050405020304" pitchFamily="18" charset="0"/>
              </a:rPr>
              <a:t>Zdroj: web MMR (</a:t>
            </a:r>
            <a:r>
              <a:rPr lang="cs-CZ" sz="1400" i="1" dirty="0">
                <a:hlinkClick r:id="rId4"/>
              </a:rPr>
              <a:t>https://mmr.gov.cz/cs/evropska-unie/narodni-plan-obnovy/vyzvy-archiv/5-vyzva-na-financni-podporu-pripravy-projektu-soul</a:t>
            </a:r>
            <a:r>
              <a:rPr lang="cs-CZ" sz="1400" i="1" dirty="0"/>
              <a:t> )</a:t>
            </a:r>
          </a:p>
        </p:txBody>
      </p:sp>
      <p:sp>
        <p:nvSpPr>
          <p:cNvPr id="10" name="TextovéPole 9">
            <a:extLst>
              <a:ext uri="{FF2B5EF4-FFF2-40B4-BE49-F238E27FC236}">
                <a16:creationId xmlns:a16="http://schemas.microsoft.com/office/drawing/2014/main" id="{6283971C-E1C1-6AC0-D39C-1E22DEB81818}"/>
              </a:ext>
            </a:extLst>
          </p:cNvPr>
          <p:cNvSpPr txBox="1"/>
          <p:nvPr/>
        </p:nvSpPr>
        <p:spPr>
          <a:xfrm>
            <a:off x="407368" y="416277"/>
            <a:ext cx="11378232" cy="492443"/>
          </a:xfrm>
          <a:prstGeom prst="rect">
            <a:avLst/>
          </a:prstGeom>
          <a:noFill/>
        </p:spPr>
        <p:txBody>
          <a:bodyPr wrap="square">
            <a:spAutoFit/>
          </a:bodyPr>
          <a:lstStyle/>
          <a:p>
            <a:r>
              <a:rPr lang="cs-CZ" sz="2600" b="1" dirty="0">
                <a:solidFill>
                  <a:schemeClr val="bg1"/>
                </a:solidFill>
                <a:highlight>
                  <a:srgbClr val="000000"/>
                </a:highlight>
                <a:cs typeface="Arial" panose="020B0604020202020204" pitchFamily="34" charset="0"/>
              </a:rPr>
              <a:t>Podpora přípravy projektů dostupného bydlení ze strany MMR:</a:t>
            </a:r>
            <a:endParaRPr lang="cs-CZ" sz="2600" dirty="0"/>
          </a:p>
        </p:txBody>
      </p:sp>
    </p:spTree>
    <p:extLst>
      <p:ext uri="{BB962C8B-B14F-4D97-AF65-F5344CB8AC3E}">
        <p14:creationId xmlns:p14="http://schemas.microsoft.com/office/powerpoint/2010/main" val="4063507139"/>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AD9786C5-83A7-A1B1-7AF7-AA82D3639DBC}"/>
            </a:ext>
          </a:extLst>
        </p:cNvPr>
        <p:cNvGrpSpPr/>
        <p:nvPr/>
      </p:nvGrpSpPr>
      <p:grpSpPr>
        <a:xfrm>
          <a:off x="0" y="0"/>
          <a:ext cx="0" cy="0"/>
          <a:chOff x="0" y="0"/>
          <a:chExt cx="0" cy="0"/>
        </a:xfrm>
      </p:grpSpPr>
      <p:sp>
        <p:nvSpPr>
          <p:cNvPr id="147" name="Google Shape;147;p8">
            <a:extLst>
              <a:ext uri="{FF2B5EF4-FFF2-40B4-BE49-F238E27FC236}">
                <a16:creationId xmlns:a16="http://schemas.microsoft.com/office/drawing/2014/main" id="{AA5CF25B-801E-D4EB-28F3-193266E262FC}"/>
              </a:ext>
            </a:extLst>
          </p:cNvPr>
          <p:cNvSpPr txBox="1">
            <a:spLocks noGrp="1"/>
          </p:cNvSpPr>
          <p:nvPr>
            <p:ph type="sldNum" idx="12"/>
          </p:nvPr>
        </p:nvSpPr>
        <p:spPr>
          <a:xfrm>
            <a:off x="9042400" y="5951387"/>
            <a:ext cx="2743200" cy="52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sz="3600"/>
              <a:t>77</a:t>
            </a:fld>
            <a:endParaRPr sz="3600"/>
          </a:p>
        </p:txBody>
      </p:sp>
      <p:sp>
        <p:nvSpPr>
          <p:cNvPr id="6" name="Zástupný symbol pro obsah 1">
            <a:extLst>
              <a:ext uri="{FF2B5EF4-FFF2-40B4-BE49-F238E27FC236}">
                <a16:creationId xmlns:a16="http://schemas.microsoft.com/office/drawing/2014/main" id="{64706C71-4EC7-86FD-F1D8-42F08928717C}"/>
              </a:ext>
            </a:extLst>
          </p:cNvPr>
          <p:cNvSpPr txBox="1">
            <a:spLocks/>
          </p:cNvSpPr>
          <p:nvPr/>
        </p:nvSpPr>
        <p:spPr>
          <a:xfrm>
            <a:off x="422026" y="1506833"/>
            <a:ext cx="11506622" cy="11300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cs-CZ" sz="2200" b="1" dirty="0"/>
              <a:t>Podprogram 117D7624 - Podpora rozvoje hospodářsky a sociálně ohrožených území</a:t>
            </a:r>
          </a:p>
        </p:txBody>
      </p:sp>
      <p:sp>
        <p:nvSpPr>
          <p:cNvPr id="7" name="TextovéPole 6">
            <a:extLst>
              <a:ext uri="{FF2B5EF4-FFF2-40B4-BE49-F238E27FC236}">
                <a16:creationId xmlns:a16="http://schemas.microsoft.com/office/drawing/2014/main" id="{9FC764FF-1143-B91E-E0F6-F0AC62A16A9A}"/>
              </a:ext>
            </a:extLst>
          </p:cNvPr>
          <p:cNvSpPr txBox="1"/>
          <p:nvPr/>
        </p:nvSpPr>
        <p:spPr>
          <a:xfrm>
            <a:off x="443938" y="1907070"/>
            <a:ext cx="11326036" cy="923330"/>
          </a:xfrm>
          <a:prstGeom prst="rect">
            <a:avLst/>
          </a:prstGeom>
          <a:noFill/>
        </p:spPr>
        <p:txBody>
          <a:bodyPr wrap="square">
            <a:spAutoFit/>
          </a:bodyPr>
          <a:lstStyle/>
          <a:p>
            <a:pPr marL="285750" indent="-285750">
              <a:lnSpc>
                <a:spcPct val="100000"/>
              </a:lnSpc>
              <a:buFont typeface="Arial" panose="020B0604020202020204" pitchFamily="34" charset="0"/>
              <a:buChar char="•"/>
            </a:pPr>
            <a:r>
              <a:rPr lang="cs-CZ" sz="1800" b="1" i="1" dirty="0"/>
              <a:t>Příjem žádostí: 04 – 06/2025</a:t>
            </a:r>
          </a:p>
          <a:p>
            <a:pPr marL="285750" indent="-285750">
              <a:spcAft>
                <a:spcPts val="1200"/>
              </a:spcAft>
              <a:buFont typeface="Arial" panose="020B0604020202020204" pitchFamily="34" charset="0"/>
              <a:buChar char="•"/>
            </a:pPr>
            <a:r>
              <a:rPr lang="cs-CZ" i="1" dirty="0"/>
              <a:t>Každé HSOÚ mělo dle výzvy k dispozici alokaci 1,5 mil. Kč, mohly být podány projekty s max. dotací 0,5 mil. Kč, v případě pouze 1 projektu za dané ORP mohla činit požadovaná dotace 1,5 mil. Kč.</a:t>
            </a:r>
            <a:endParaRPr lang="cs-CZ" sz="1800" i="1" dirty="0"/>
          </a:p>
        </p:txBody>
      </p:sp>
      <p:graphicFrame>
        <p:nvGraphicFramePr>
          <p:cNvPr id="9" name="Tabulka 8">
            <a:extLst>
              <a:ext uri="{FF2B5EF4-FFF2-40B4-BE49-F238E27FC236}">
                <a16:creationId xmlns:a16="http://schemas.microsoft.com/office/drawing/2014/main" id="{F6397723-D6FE-FECD-BBC6-FD52B883AAB8}"/>
              </a:ext>
            </a:extLst>
          </p:cNvPr>
          <p:cNvGraphicFramePr>
            <a:graphicFrameLocks noGrp="1"/>
          </p:cNvGraphicFramePr>
          <p:nvPr>
            <p:extLst>
              <p:ext uri="{D42A27DB-BD31-4B8C-83A1-F6EECF244321}">
                <p14:modId xmlns:p14="http://schemas.microsoft.com/office/powerpoint/2010/main" val="3376825013"/>
              </p:ext>
            </p:extLst>
          </p:nvPr>
        </p:nvGraphicFramePr>
        <p:xfrm>
          <a:off x="422026" y="3230637"/>
          <a:ext cx="7632848" cy="3483998"/>
        </p:xfrm>
        <a:graphic>
          <a:graphicData uri="http://schemas.openxmlformats.org/drawingml/2006/table">
            <a:tbl>
              <a:tblPr firstRow="1" firstCol="1" bandRow="1">
                <a:tableStyleId>{5C22544A-7EE6-4342-B048-85BDC9FD1C3A}</a:tableStyleId>
              </a:tblPr>
              <a:tblGrid>
                <a:gridCol w="1967238">
                  <a:extLst>
                    <a:ext uri="{9D8B030D-6E8A-4147-A177-3AD203B41FA5}">
                      <a16:colId xmlns:a16="http://schemas.microsoft.com/office/drawing/2014/main" val="1656663877"/>
                    </a:ext>
                  </a:extLst>
                </a:gridCol>
                <a:gridCol w="665644">
                  <a:extLst>
                    <a:ext uri="{9D8B030D-6E8A-4147-A177-3AD203B41FA5}">
                      <a16:colId xmlns:a16="http://schemas.microsoft.com/office/drawing/2014/main" val="263797004"/>
                    </a:ext>
                  </a:extLst>
                </a:gridCol>
                <a:gridCol w="1465919">
                  <a:extLst>
                    <a:ext uri="{9D8B030D-6E8A-4147-A177-3AD203B41FA5}">
                      <a16:colId xmlns:a16="http://schemas.microsoft.com/office/drawing/2014/main" val="3483023566"/>
                    </a:ext>
                  </a:extLst>
                </a:gridCol>
                <a:gridCol w="756306">
                  <a:extLst>
                    <a:ext uri="{9D8B030D-6E8A-4147-A177-3AD203B41FA5}">
                      <a16:colId xmlns:a16="http://schemas.microsoft.com/office/drawing/2014/main" val="1702562612"/>
                    </a:ext>
                  </a:extLst>
                </a:gridCol>
                <a:gridCol w="1481597">
                  <a:extLst>
                    <a:ext uri="{9D8B030D-6E8A-4147-A177-3AD203B41FA5}">
                      <a16:colId xmlns:a16="http://schemas.microsoft.com/office/drawing/2014/main" val="1247630468"/>
                    </a:ext>
                  </a:extLst>
                </a:gridCol>
                <a:gridCol w="1296144">
                  <a:extLst>
                    <a:ext uri="{9D8B030D-6E8A-4147-A177-3AD203B41FA5}">
                      <a16:colId xmlns:a16="http://schemas.microsoft.com/office/drawing/2014/main" val="3142407955"/>
                    </a:ext>
                  </a:extLst>
                </a:gridCol>
              </a:tblGrid>
              <a:tr h="161925">
                <a:tc>
                  <a:txBody>
                    <a:bodyPr/>
                    <a:lstStyle/>
                    <a:p>
                      <a:pPr algn="ctr">
                        <a:lnSpc>
                          <a:spcPct val="115000"/>
                        </a:lnSpc>
                        <a:spcAft>
                          <a:spcPts val="800"/>
                        </a:spcAft>
                        <a:buNone/>
                      </a:pPr>
                      <a:r>
                        <a:rPr lang="cs-CZ" sz="1400" kern="0" dirty="0">
                          <a:solidFill>
                            <a:schemeClr val="tx1"/>
                          </a:solidFill>
                          <a:effectLst/>
                        </a:rPr>
                        <a:t>Kraj</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15000"/>
                        </a:lnSpc>
                        <a:spcAft>
                          <a:spcPts val="800"/>
                        </a:spcAft>
                        <a:buNone/>
                      </a:pPr>
                      <a:r>
                        <a:rPr lang="cs-CZ" sz="1400" kern="0" dirty="0">
                          <a:solidFill>
                            <a:schemeClr val="tx1"/>
                          </a:solidFill>
                          <a:effectLst/>
                        </a:rPr>
                        <a:t>Počet HSOÚ</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15000"/>
                        </a:lnSpc>
                        <a:spcAft>
                          <a:spcPts val="800"/>
                        </a:spcAft>
                        <a:buNone/>
                      </a:pPr>
                      <a:r>
                        <a:rPr lang="cs-CZ" sz="1400" kern="0" dirty="0">
                          <a:solidFill>
                            <a:schemeClr val="tx1"/>
                          </a:solidFill>
                          <a:effectLst/>
                        </a:rPr>
                        <a:t>Nárok dle výzvy</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15000"/>
                        </a:lnSpc>
                        <a:spcAft>
                          <a:spcPts val="800"/>
                        </a:spcAft>
                        <a:buNone/>
                      </a:pPr>
                      <a:r>
                        <a:rPr lang="cs-CZ" sz="1400" kern="0" dirty="0">
                          <a:solidFill>
                            <a:schemeClr val="tx1"/>
                          </a:solidFill>
                          <a:effectLst/>
                        </a:rPr>
                        <a:t>Počet žádostí</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15000"/>
                        </a:lnSpc>
                        <a:spcAft>
                          <a:spcPts val="800"/>
                        </a:spcAft>
                        <a:buNone/>
                      </a:pPr>
                      <a:r>
                        <a:rPr lang="cs-CZ" sz="1400" kern="0" dirty="0">
                          <a:solidFill>
                            <a:schemeClr val="tx1"/>
                          </a:solidFill>
                          <a:effectLst/>
                        </a:rPr>
                        <a:t>Objem žádostí</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15000"/>
                        </a:lnSpc>
                        <a:spcAft>
                          <a:spcPts val="800"/>
                        </a:spcAft>
                        <a:buNone/>
                      </a:pPr>
                      <a:r>
                        <a:rPr lang="cs-CZ" sz="1400" kern="0" dirty="0">
                          <a:solidFill>
                            <a:schemeClr val="tx1"/>
                          </a:solidFill>
                          <a:effectLst/>
                        </a:rPr>
                        <a:t>nevyužito (-) / převis (+)</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extLst>
                  <a:ext uri="{0D108BD9-81ED-4DB2-BD59-A6C34878D82A}">
                    <a16:rowId xmlns:a16="http://schemas.microsoft.com/office/drawing/2014/main" val="2784218400"/>
                  </a:ext>
                </a:extLst>
              </a:tr>
              <a:tr h="161925">
                <a:tc>
                  <a:txBody>
                    <a:bodyPr/>
                    <a:lstStyle/>
                    <a:p>
                      <a:pPr>
                        <a:lnSpc>
                          <a:spcPct val="115000"/>
                        </a:lnSpc>
                        <a:spcAft>
                          <a:spcPts val="800"/>
                        </a:spcAft>
                        <a:buNone/>
                      </a:pPr>
                      <a:r>
                        <a:rPr lang="cs-CZ" sz="1400" kern="0">
                          <a:solidFill>
                            <a:schemeClr val="tx1"/>
                          </a:solidFill>
                          <a:effectLst/>
                        </a:rPr>
                        <a:t>Jihočeský kraj</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5</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7 500 000 Kč </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11</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6 520 584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-979 416 Kč</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0259831"/>
                  </a:ext>
                </a:extLst>
              </a:tr>
              <a:tr h="161925">
                <a:tc>
                  <a:txBody>
                    <a:bodyPr/>
                    <a:lstStyle/>
                    <a:p>
                      <a:pPr>
                        <a:lnSpc>
                          <a:spcPct val="115000"/>
                        </a:lnSpc>
                        <a:spcAft>
                          <a:spcPts val="800"/>
                        </a:spcAft>
                        <a:buNone/>
                      </a:pPr>
                      <a:r>
                        <a:rPr lang="cs-CZ" sz="1400" kern="0">
                          <a:solidFill>
                            <a:schemeClr val="tx1"/>
                          </a:solidFill>
                          <a:effectLst/>
                        </a:rPr>
                        <a:t>Jihomoravský kraj</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5</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7 500 000 Kč </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22</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10 232 462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b="1" kern="0" dirty="0">
                          <a:solidFill>
                            <a:schemeClr val="tx1"/>
                          </a:solidFill>
                          <a:effectLst/>
                        </a:rPr>
                        <a:t>2 732 462 Kč</a:t>
                      </a:r>
                      <a:endParaRPr lang="cs-CZ"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0853254"/>
                  </a:ext>
                </a:extLst>
              </a:tr>
              <a:tr h="161925">
                <a:tc>
                  <a:txBody>
                    <a:bodyPr/>
                    <a:lstStyle/>
                    <a:p>
                      <a:pPr>
                        <a:lnSpc>
                          <a:spcPct val="115000"/>
                        </a:lnSpc>
                        <a:spcAft>
                          <a:spcPts val="800"/>
                        </a:spcAft>
                        <a:buNone/>
                      </a:pPr>
                      <a:r>
                        <a:rPr lang="cs-CZ" sz="1400" kern="0">
                          <a:solidFill>
                            <a:schemeClr val="tx1"/>
                          </a:solidFill>
                          <a:effectLst/>
                        </a:rPr>
                        <a:t>Karlovarský kraj</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4</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6 000 000 Kč </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10</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4 473 715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-1 526 285 Kč</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510778"/>
                  </a:ext>
                </a:extLst>
              </a:tr>
              <a:tr h="161925">
                <a:tc>
                  <a:txBody>
                    <a:bodyPr/>
                    <a:lstStyle/>
                    <a:p>
                      <a:pPr>
                        <a:lnSpc>
                          <a:spcPct val="115000"/>
                        </a:lnSpc>
                        <a:spcAft>
                          <a:spcPts val="800"/>
                        </a:spcAft>
                        <a:buNone/>
                      </a:pPr>
                      <a:r>
                        <a:rPr lang="cs-CZ" sz="1400" kern="0">
                          <a:solidFill>
                            <a:schemeClr val="tx1"/>
                          </a:solidFill>
                          <a:effectLst/>
                        </a:rPr>
                        <a:t>Kraj Vysočina</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8</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12 000 000 Kč </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35</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16 239 120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b="1" kern="0" dirty="0">
                          <a:solidFill>
                            <a:schemeClr val="tx1"/>
                          </a:solidFill>
                          <a:effectLst/>
                        </a:rPr>
                        <a:t>4 239 120 Kč</a:t>
                      </a:r>
                      <a:endParaRPr lang="cs-CZ"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8380286"/>
                  </a:ext>
                </a:extLst>
              </a:tr>
              <a:tr h="161925">
                <a:tc>
                  <a:txBody>
                    <a:bodyPr/>
                    <a:lstStyle/>
                    <a:p>
                      <a:pPr>
                        <a:lnSpc>
                          <a:spcPct val="115000"/>
                        </a:lnSpc>
                        <a:spcAft>
                          <a:spcPts val="800"/>
                        </a:spcAft>
                        <a:buNone/>
                      </a:pPr>
                      <a:r>
                        <a:rPr lang="cs-CZ" sz="1400" kern="0">
                          <a:solidFill>
                            <a:schemeClr val="tx1"/>
                          </a:solidFill>
                          <a:effectLst/>
                        </a:rPr>
                        <a:t>Královéhradecký kraj</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3</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4 500 000 Kč </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7</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2 706 767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-1 793 233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697332"/>
                  </a:ext>
                </a:extLst>
              </a:tr>
              <a:tr h="161925">
                <a:tc>
                  <a:txBody>
                    <a:bodyPr/>
                    <a:lstStyle/>
                    <a:p>
                      <a:pPr>
                        <a:lnSpc>
                          <a:spcPct val="115000"/>
                        </a:lnSpc>
                        <a:spcAft>
                          <a:spcPts val="800"/>
                        </a:spcAft>
                        <a:buNone/>
                      </a:pPr>
                      <a:r>
                        <a:rPr lang="cs-CZ" sz="1400" kern="0">
                          <a:solidFill>
                            <a:schemeClr val="tx1"/>
                          </a:solidFill>
                          <a:effectLst/>
                        </a:rPr>
                        <a:t>Liberecký kraj</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5</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7 500 000 Kč </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15</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7 084 650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-415 350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7877979"/>
                  </a:ext>
                </a:extLst>
              </a:tr>
              <a:tr h="161925">
                <a:tc>
                  <a:txBody>
                    <a:bodyPr/>
                    <a:lstStyle/>
                    <a:p>
                      <a:pPr>
                        <a:lnSpc>
                          <a:spcPct val="115000"/>
                        </a:lnSpc>
                        <a:spcAft>
                          <a:spcPts val="800"/>
                        </a:spcAft>
                        <a:buNone/>
                      </a:pPr>
                      <a:r>
                        <a:rPr lang="cs-CZ" sz="1400" kern="0">
                          <a:solidFill>
                            <a:schemeClr val="tx1"/>
                          </a:solidFill>
                          <a:effectLst/>
                        </a:rPr>
                        <a:t>Moravskoslezský kraj</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12</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18 000 000 Kč </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5</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2 867 300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-15 132 700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2194931"/>
                  </a:ext>
                </a:extLst>
              </a:tr>
              <a:tr h="161925">
                <a:tc>
                  <a:txBody>
                    <a:bodyPr/>
                    <a:lstStyle/>
                    <a:p>
                      <a:pPr>
                        <a:lnSpc>
                          <a:spcPct val="115000"/>
                        </a:lnSpc>
                        <a:spcAft>
                          <a:spcPts val="800"/>
                        </a:spcAft>
                        <a:buNone/>
                      </a:pPr>
                      <a:r>
                        <a:rPr lang="cs-CZ" sz="1400" kern="0">
                          <a:solidFill>
                            <a:schemeClr val="tx1"/>
                          </a:solidFill>
                          <a:effectLst/>
                        </a:rPr>
                        <a:t>Olomoucký kraj</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10</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15 000 000 Kč </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15</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6 869 660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-8 130 340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649493"/>
                  </a:ext>
                </a:extLst>
              </a:tr>
              <a:tr h="161925">
                <a:tc>
                  <a:txBody>
                    <a:bodyPr/>
                    <a:lstStyle/>
                    <a:p>
                      <a:pPr>
                        <a:lnSpc>
                          <a:spcPct val="115000"/>
                        </a:lnSpc>
                        <a:spcAft>
                          <a:spcPts val="800"/>
                        </a:spcAft>
                        <a:buNone/>
                      </a:pPr>
                      <a:r>
                        <a:rPr lang="cs-CZ" sz="1400" kern="0">
                          <a:solidFill>
                            <a:schemeClr val="tx1"/>
                          </a:solidFill>
                          <a:effectLst/>
                        </a:rPr>
                        <a:t>Pardubický kraj</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4</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6 000 000 Kč </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5</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4 872 898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-1 127 102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6724009"/>
                  </a:ext>
                </a:extLst>
              </a:tr>
              <a:tr h="161925">
                <a:tc>
                  <a:txBody>
                    <a:bodyPr/>
                    <a:lstStyle/>
                    <a:p>
                      <a:pPr>
                        <a:lnSpc>
                          <a:spcPct val="115000"/>
                        </a:lnSpc>
                        <a:spcAft>
                          <a:spcPts val="800"/>
                        </a:spcAft>
                        <a:buNone/>
                      </a:pPr>
                      <a:r>
                        <a:rPr lang="cs-CZ" sz="1400" kern="0">
                          <a:solidFill>
                            <a:schemeClr val="tx1"/>
                          </a:solidFill>
                          <a:effectLst/>
                        </a:rPr>
                        <a:t>Plzeňský kraj</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3</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4 500 000 Kč </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10</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3 724 813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-775 187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640584"/>
                  </a:ext>
                </a:extLst>
              </a:tr>
              <a:tr h="161925">
                <a:tc>
                  <a:txBody>
                    <a:bodyPr/>
                    <a:lstStyle/>
                    <a:p>
                      <a:pPr>
                        <a:lnSpc>
                          <a:spcPct val="115000"/>
                        </a:lnSpc>
                        <a:spcAft>
                          <a:spcPts val="800"/>
                        </a:spcAft>
                        <a:buNone/>
                      </a:pPr>
                      <a:r>
                        <a:rPr lang="cs-CZ" sz="1400" kern="0">
                          <a:solidFill>
                            <a:schemeClr val="tx1"/>
                          </a:solidFill>
                          <a:effectLst/>
                        </a:rPr>
                        <a:t>Ústecký kraj</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dirty="0">
                          <a:solidFill>
                            <a:schemeClr val="tx1"/>
                          </a:solidFill>
                          <a:effectLst/>
                        </a:rPr>
                        <a:t>15</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22 500 000 Kč </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100">
                          <a:solidFill>
                            <a:schemeClr val="tx1"/>
                          </a:solidFill>
                          <a:effectLst/>
                        </a:rPr>
                        <a:t>33</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14 125 459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kern="0">
                          <a:solidFill>
                            <a:schemeClr val="tx1"/>
                          </a:solidFill>
                          <a:effectLst/>
                        </a:rPr>
                        <a:t>-8 374 541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6397"/>
                  </a:ext>
                </a:extLst>
              </a:tr>
              <a:tr h="231057">
                <a:tc>
                  <a:txBody>
                    <a:bodyPr/>
                    <a:lstStyle/>
                    <a:p>
                      <a:pPr>
                        <a:lnSpc>
                          <a:spcPct val="115000"/>
                        </a:lnSpc>
                        <a:spcAft>
                          <a:spcPts val="800"/>
                        </a:spcAft>
                        <a:buNone/>
                      </a:pPr>
                      <a:r>
                        <a:rPr lang="cs-CZ" sz="1400" kern="0" dirty="0">
                          <a:solidFill>
                            <a:schemeClr val="tx1"/>
                          </a:solidFill>
                          <a:effectLst/>
                        </a:rPr>
                        <a:t>Zlínský kraj</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15000"/>
                        </a:lnSpc>
                        <a:spcAft>
                          <a:spcPts val="800"/>
                        </a:spcAft>
                        <a:buNone/>
                      </a:pPr>
                      <a:r>
                        <a:rPr lang="cs-CZ" sz="1400" kern="0" dirty="0">
                          <a:solidFill>
                            <a:schemeClr val="tx1"/>
                          </a:solidFill>
                          <a:effectLst/>
                        </a:rPr>
                        <a:t>6</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15000"/>
                        </a:lnSpc>
                        <a:spcAft>
                          <a:spcPts val="800"/>
                        </a:spcAft>
                        <a:buNone/>
                      </a:pPr>
                      <a:r>
                        <a:rPr lang="cs-CZ" sz="1400" kern="0" dirty="0">
                          <a:solidFill>
                            <a:schemeClr val="tx1"/>
                          </a:solidFill>
                          <a:effectLst/>
                        </a:rPr>
                        <a:t>9 000 000 Kč </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15000"/>
                        </a:lnSpc>
                        <a:spcAft>
                          <a:spcPts val="800"/>
                        </a:spcAft>
                        <a:buNone/>
                      </a:pPr>
                      <a:r>
                        <a:rPr lang="cs-CZ" sz="1400" kern="100" dirty="0">
                          <a:solidFill>
                            <a:schemeClr val="tx1"/>
                          </a:solidFill>
                          <a:effectLst/>
                        </a:rPr>
                        <a:t>35</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15000"/>
                        </a:lnSpc>
                        <a:spcAft>
                          <a:spcPts val="800"/>
                        </a:spcAft>
                        <a:buNone/>
                      </a:pPr>
                      <a:r>
                        <a:rPr lang="cs-CZ" sz="1400" kern="0" dirty="0">
                          <a:solidFill>
                            <a:schemeClr val="tx1"/>
                          </a:solidFill>
                          <a:effectLst/>
                        </a:rPr>
                        <a:t>20 355 123 Kč</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lnSpc>
                          <a:spcPct val="115000"/>
                        </a:lnSpc>
                        <a:spcAft>
                          <a:spcPts val="800"/>
                        </a:spcAft>
                        <a:buNone/>
                      </a:pPr>
                      <a:r>
                        <a:rPr lang="cs-CZ" sz="1400" b="1" kern="0" dirty="0">
                          <a:solidFill>
                            <a:schemeClr val="tx1"/>
                          </a:solidFill>
                          <a:effectLst/>
                        </a:rPr>
                        <a:t>11 355 123 Kč</a:t>
                      </a:r>
                      <a:endParaRPr lang="cs-CZ"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99727705"/>
                  </a:ext>
                </a:extLst>
              </a:tr>
              <a:tr h="161925">
                <a:tc>
                  <a:txBody>
                    <a:bodyPr/>
                    <a:lstStyle/>
                    <a:p>
                      <a:pPr>
                        <a:lnSpc>
                          <a:spcPct val="115000"/>
                        </a:lnSpc>
                        <a:spcAft>
                          <a:spcPts val="800"/>
                        </a:spcAft>
                        <a:buNone/>
                      </a:pPr>
                      <a:r>
                        <a:rPr lang="cs-CZ" sz="1400" kern="0">
                          <a:solidFill>
                            <a:schemeClr val="tx1"/>
                          </a:solidFill>
                          <a:effectLst/>
                        </a:rPr>
                        <a:t>CELKEM</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b="1" kern="0" dirty="0">
                          <a:solidFill>
                            <a:schemeClr val="tx1"/>
                          </a:solidFill>
                          <a:effectLst/>
                        </a:rPr>
                        <a:t>80</a:t>
                      </a:r>
                      <a:endParaRPr lang="cs-CZ"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b="1" kern="0" dirty="0">
                          <a:solidFill>
                            <a:schemeClr val="tx1"/>
                          </a:solidFill>
                          <a:effectLst/>
                        </a:rPr>
                        <a:t>120 000 000 Kč </a:t>
                      </a:r>
                      <a:endParaRPr lang="cs-CZ"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b="1" kern="0" dirty="0">
                          <a:solidFill>
                            <a:schemeClr val="tx1"/>
                          </a:solidFill>
                          <a:effectLst/>
                        </a:rPr>
                        <a:t>203</a:t>
                      </a:r>
                      <a:endParaRPr lang="cs-CZ"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15000"/>
                        </a:lnSpc>
                        <a:spcAft>
                          <a:spcPts val="800"/>
                        </a:spcAft>
                        <a:buNone/>
                      </a:pPr>
                      <a:r>
                        <a:rPr lang="cs-CZ" sz="1400" b="1" kern="0" dirty="0">
                          <a:solidFill>
                            <a:schemeClr val="tx1"/>
                          </a:solidFill>
                          <a:effectLst/>
                        </a:rPr>
                        <a:t>  100 072 551 Kč </a:t>
                      </a:r>
                      <a:endParaRPr lang="cs-CZ"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buNone/>
                      </a:pPr>
                      <a:r>
                        <a:rPr lang="cs-CZ" sz="1400" b="1" kern="0" dirty="0">
                          <a:solidFill>
                            <a:schemeClr val="tx1"/>
                          </a:solidFill>
                          <a:effectLst/>
                        </a:rPr>
                        <a:t>x</a:t>
                      </a:r>
                      <a:endParaRPr lang="cs-CZ"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68907"/>
                  </a:ext>
                </a:extLst>
              </a:tr>
            </a:tbl>
          </a:graphicData>
        </a:graphic>
      </p:graphicFrame>
      <p:sp>
        <p:nvSpPr>
          <p:cNvPr id="11" name="TextovéPole 10">
            <a:extLst>
              <a:ext uri="{FF2B5EF4-FFF2-40B4-BE49-F238E27FC236}">
                <a16:creationId xmlns:a16="http://schemas.microsoft.com/office/drawing/2014/main" id="{E8F986AC-A2AE-AF10-2D94-DF8B86C847F8}"/>
              </a:ext>
            </a:extLst>
          </p:cNvPr>
          <p:cNvSpPr txBox="1"/>
          <p:nvPr/>
        </p:nvSpPr>
        <p:spPr>
          <a:xfrm>
            <a:off x="407368" y="2828836"/>
            <a:ext cx="6096000" cy="369332"/>
          </a:xfrm>
          <a:prstGeom prst="rect">
            <a:avLst/>
          </a:prstGeom>
          <a:noFill/>
        </p:spPr>
        <p:txBody>
          <a:bodyPr wrap="square">
            <a:spAutoFit/>
          </a:bodyPr>
          <a:lstStyle/>
          <a:p>
            <a:r>
              <a:rPr lang="cs-CZ" b="1" i="1" dirty="0"/>
              <a:t>Sesbírané žádosti v jednotlivých krajích v ČR:</a:t>
            </a:r>
          </a:p>
        </p:txBody>
      </p:sp>
      <p:graphicFrame>
        <p:nvGraphicFramePr>
          <p:cNvPr id="2" name="Tabulka 1">
            <a:extLst>
              <a:ext uri="{FF2B5EF4-FFF2-40B4-BE49-F238E27FC236}">
                <a16:creationId xmlns:a16="http://schemas.microsoft.com/office/drawing/2014/main" id="{E5039B50-EB3D-527C-5CAE-A1F02929D9A5}"/>
              </a:ext>
            </a:extLst>
          </p:cNvPr>
          <p:cNvGraphicFramePr>
            <a:graphicFrameLocks noGrp="1"/>
          </p:cNvGraphicFramePr>
          <p:nvPr>
            <p:extLst>
              <p:ext uri="{D42A27DB-BD31-4B8C-83A1-F6EECF244321}">
                <p14:modId xmlns:p14="http://schemas.microsoft.com/office/powerpoint/2010/main" val="3859734495"/>
              </p:ext>
            </p:extLst>
          </p:nvPr>
        </p:nvGraphicFramePr>
        <p:xfrm>
          <a:off x="8359866" y="4314585"/>
          <a:ext cx="3568782" cy="2341376"/>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150134663"/>
                    </a:ext>
                  </a:extLst>
                </a:gridCol>
                <a:gridCol w="792088">
                  <a:extLst>
                    <a:ext uri="{9D8B030D-6E8A-4147-A177-3AD203B41FA5}">
                      <a16:colId xmlns:a16="http://schemas.microsoft.com/office/drawing/2014/main" val="2608125924"/>
                    </a:ext>
                  </a:extLst>
                </a:gridCol>
                <a:gridCol w="1408542">
                  <a:extLst>
                    <a:ext uri="{9D8B030D-6E8A-4147-A177-3AD203B41FA5}">
                      <a16:colId xmlns:a16="http://schemas.microsoft.com/office/drawing/2014/main" val="2101551881"/>
                    </a:ext>
                  </a:extLst>
                </a:gridCol>
              </a:tblGrid>
              <a:tr h="161925">
                <a:tc>
                  <a:txBody>
                    <a:bodyPr/>
                    <a:lstStyle/>
                    <a:p>
                      <a:pPr algn="ctr">
                        <a:lnSpc>
                          <a:spcPct val="115000"/>
                        </a:lnSpc>
                        <a:spcAft>
                          <a:spcPts val="800"/>
                        </a:spcAft>
                        <a:buNone/>
                      </a:pPr>
                      <a:r>
                        <a:rPr lang="cs-CZ" sz="1400" kern="0" dirty="0">
                          <a:solidFill>
                            <a:schemeClr val="tx1"/>
                          </a:solidFill>
                          <a:effectLst/>
                        </a:rPr>
                        <a:t>ORP</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15000"/>
                        </a:lnSpc>
                        <a:spcAft>
                          <a:spcPts val="800"/>
                        </a:spcAft>
                        <a:buNone/>
                      </a:pPr>
                      <a:r>
                        <a:rPr lang="cs-CZ" sz="1400" kern="0" dirty="0">
                          <a:solidFill>
                            <a:schemeClr val="tx1"/>
                          </a:solidFill>
                          <a:effectLst/>
                        </a:rPr>
                        <a:t>Počet žádostí</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tc>
                  <a:txBody>
                    <a:bodyPr/>
                    <a:lstStyle/>
                    <a:p>
                      <a:pPr algn="ctr">
                        <a:lnSpc>
                          <a:spcPct val="115000"/>
                        </a:lnSpc>
                        <a:spcAft>
                          <a:spcPts val="800"/>
                        </a:spcAft>
                        <a:buNone/>
                      </a:pPr>
                      <a:r>
                        <a:rPr lang="cs-CZ" sz="1400" kern="0" dirty="0">
                          <a:solidFill>
                            <a:schemeClr val="tx1"/>
                          </a:solidFill>
                          <a:effectLst/>
                        </a:rPr>
                        <a:t>Objem žádostí</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11"/>
                    </a:solidFill>
                  </a:tcPr>
                </a:tc>
                <a:extLst>
                  <a:ext uri="{0D108BD9-81ED-4DB2-BD59-A6C34878D82A}">
                    <a16:rowId xmlns:a16="http://schemas.microsoft.com/office/drawing/2014/main" val="4262672347"/>
                  </a:ext>
                </a:extLst>
              </a:tr>
              <a:tr h="161925">
                <a:tc>
                  <a:txBody>
                    <a:bodyPr/>
                    <a:lstStyle/>
                    <a:p>
                      <a:pPr>
                        <a:lnSpc>
                          <a:spcPct val="115000"/>
                        </a:lnSpc>
                        <a:spcAft>
                          <a:spcPts val="800"/>
                        </a:spcAft>
                        <a:buNone/>
                      </a:pPr>
                      <a:r>
                        <a:rPr lang="cs-CZ" sz="1400" kern="0">
                          <a:solidFill>
                            <a:schemeClr val="tx1"/>
                          </a:solidFill>
                          <a:effectLst/>
                        </a:rPr>
                        <a:t>Bystřice pod Hostýnem</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100" dirty="0">
                          <a:solidFill>
                            <a:schemeClr val="tx1"/>
                          </a:solidFill>
                          <a:effectLst/>
                        </a:rPr>
                        <a:t>3</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0" dirty="0">
                          <a:solidFill>
                            <a:schemeClr val="tx1"/>
                          </a:solidFill>
                          <a:effectLst/>
                        </a:rPr>
                        <a:t>2 538 180 Kč</a:t>
                      </a:r>
                      <a:endParaRPr lang="cs-CZ"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881322"/>
                  </a:ext>
                </a:extLst>
              </a:tr>
              <a:tr h="161925">
                <a:tc>
                  <a:txBody>
                    <a:bodyPr/>
                    <a:lstStyle/>
                    <a:p>
                      <a:pPr>
                        <a:lnSpc>
                          <a:spcPct val="115000"/>
                        </a:lnSpc>
                        <a:spcAft>
                          <a:spcPts val="800"/>
                        </a:spcAft>
                        <a:buNone/>
                      </a:pPr>
                      <a:r>
                        <a:rPr lang="cs-CZ" sz="1400" kern="0">
                          <a:solidFill>
                            <a:schemeClr val="tx1"/>
                          </a:solidFill>
                          <a:effectLst/>
                        </a:rPr>
                        <a:t>Holešov</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100">
                          <a:solidFill>
                            <a:schemeClr val="tx1"/>
                          </a:solidFill>
                          <a:effectLst/>
                        </a:rPr>
                        <a:t>5</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0">
                          <a:solidFill>
                            <a:schemeClr val="tx1"/>
                          </a:solidFill>
                          <a:effectLst/>
                        </a:rPr>
                        <a:t>2 226 605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3897614"/>
                  </a:ext>
                </a:extLst>
              </a:tr>
              <a:tr h="161925">
                <a:tc>
                  <a:txBody>
                    <a:bodyPr/>
                    <a:lstStyle/>
                    <a:p>
                      <a:pPr>
                        <a:lnSpc>
                          <a:spcPct val="115000"/>
                        </a:lnSpc>
                        <a:spcAft>
                          <a:spcPts val="800"/>
                        </a:spcAft>
                        <a:buNone/>
                      </a:pPr>
                      <a:r>
                        <a:rPr lang="cs-CZ" sz="1400" kern="0">
                          <a:solidFill>
                            <a:schemeClr val="tx1"/>
                          </a:solidFill>
                          <a:effectLst/>
                        </a:rPr>
                        <a:t>Kroměříž</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100">
                          <a:solidFill>
                            <a:schemeClr val="tx1"/>
                          </a:solidFill>
                          <a:effectLst/>
                        </a:rPr>
                        <a:t>9</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0">
                          <a:solidFill>
                            <a:schemeClr val="tx1"/>
                          </a:solidFill>
                          <a:effectLst/>
                        </a:rPr>
                        <a:t>4 372 210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2959981"/>
                  </a:ext>
                </a:extLst>
              </a:tr>
              <a:tr h="161925">
                <a:tc>
                  <a:txBody>
                    <a:bodyPr/>
                    <a:lstStyle/>
                    <a:p>
                      <a:pPr>
                        <a:lnSpc>
                          <a:spcPct val="115000"/>
                        </a:lnSpc>
                        <a:spcAft>
                          <a:spcPts val="800"/>
                        </a:spcAft>
                        <a:buNone/>
                      </a:pPr>
                      <a:r>
                        <a:rPr lang="cs-CZ" sz="1400" kern="0">
                          <a:solidFill>
                            <a:schemeClr val="tx1"/>
                          </a:solidFill>
                          <a:effectLst/>
                        </a:rPr>
                        <a:t>Otrokovice</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100">
                          <a:solidFill>
                            <a:schemeClr val="tx1"/>
                          </a:solidFill>
                          <a:effectLst/>
                        </a:rPr>
                        <a:t>4</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0">
                          <a:solidFill>
                            <a:schemeClr val="tx1"/>
                          </a:solidFill>
                          <a:effectLst/>
                        </a:rPr>
                        <a:t>2 623 820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9390807"/>
                  </a:ext>
                </a:extLst>
              </a:tr>
              <a:tr h="161925">
                <a:tc>
                  <a:txBody>
                    <a:bodyPr/>
                    <a:lstStyle/>
                    <a:p>
                      <a:pPr>
                        <a:lnSpc>
                          <a:spcPct val="115000"/>
                        </a:lnSpc>
                        <a:spcAft>
                          <a:spcPts val="800"/>
                        </a:spcAft>
                        <a:buNone/>
                      </a:pPr>
                      <a:r>
                        <a:rPr lang="cs-CZ" sz="1400" kern="0">
                          <a:solidFill>
                            <a:schemeClr val="tx1"/>
                          </a:solidFill>
                          <a:effectLst/>
                        </a:rPr>
                        <a:t>Uherský Brod</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100">
                          <a:solidFill>
                            <a:schemeClr val="tx1"/>
                          </a:solidFill>
                          <a:effectLst/>
                        </a:rPr>
                        <a:t>7</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0">
                          <a:solidFill>
                            <a:schemeClr val="tx1"/>
                          </a:solidFill>
                          <a:effectLst/>
                        </a:rPr>
                        <a:t>3 961 038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8827376"/>
                  </a:ext>
                </a:extLst>
              </a:tr>
              <a:tr h="161925">
                <a:tc>
                  <a:txBody>
                    <a:bodyPr/>
                    <a:lstStyle/>
                    <a:p>
                      <a:pPr>
                        <a:lnSpc>
                          <a:spcPct val="115000"/>
                        </a:lnSpc>
                        <a:spcAft>
                          <a:spcPts val="800"/>
                        </a:spcAft>
                        <a:buNone/>
                      </a:pPr>
                      <a:r>
                        <a:rPr lang="cs-CZ" sz="1400" kern="0">
                          <a:solidFill>
                            <a:schemeClr val="tx1"/>
                          </a:solidFill>
                          <a:effectLst/>
                        </a:rPr>
                        <a:t>Vsetín</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100">
                          <a:solidFill>
                            <a:schemeClr val="tx1"/>
                          </a:solidFill>
                          <a:effectLst/>
                        </a:rPr>
                        <a:t>7</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kern="0">
                          <a:solidFill>
                            <a:schemeClr val="tx1"/>
                          </a:solidFill>
                          <a:effectLst/>
                        </a:rPr>
                        <a:t>4 633 270 Kč</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0123194"/>
                  </a:ext>
                </a:extLst>
              </a:tr>
              <a:tr h="161925">
                <a:tc>
                  <a:txBody>
                    <a:bodyPr/>
                    <a:lstStyle/>
                    <a:p>
                      <a:pPr>
                        <a:lnSpc>
                          <a:spcPct val="115000"/>
                        </a:lnSpc>
                        <a:spcAft>
                          <a:spcPts val="800"/>
                        </a:spcAft>
                        <a:buNone/>
                      </a:pPr>
                      <a:r>
                        <a:rPr lang="cs-CZ" sz="1400" kern="0">
                          <a:solidFill>
                            <a:schemeClr val="tx1"/>
                          </a:solidFill>
                          <a:effectLst/>
                        </a:rPr>
                        <a:t>CELKEM</a:t>
                      </a:r>
                      <a:endParaRPr lang="cs-CZ"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b="1" kern="0" dirty="0">
                          <a:solidFill>
                            <a:schemeClr val="tx1"/>
                          </a:solidFill>
                          <a:effectLst/>
                        </a:rPr>
                        <a:t>35</a:t>
                      </a:r>
                      <a:endParaRPr lang="cs-CZ"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cs-CZ" sz="1400" b="1" kern="0" dirty="0">
                          <a:solidFill>
                            <a:schemeClr val="tx1"/>
                          </a:solidFill>
                          <a:effectLst/>
                        </a:rPr>
                        <a:t>20 355 123 Kč </a:t>
                      </a:r>
                      <a:endParaRPr lang="cs-CZ" sz="1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4736306"/>
                  </a:ext>
                </a:extLst>
              </a:tr>
            </a:tbl>
          </a:graphicData>
        </a:graphic>
      </p:graphicFrame>
      <p:sp>
        <p:nvSpPr>
          <p:cNvPr id="3" name="TextovéPole 2">
            <a:extLst>
              <a:ext uri="{FF2B5EF4-FFF2-40B4-BE49-F238E27FC236}">
                <a16:creationId xmlns:a16="http://schemas.microsoft.com/office/drawing/2014/main" id="{F9867023-4732-C80B-A0AE-56CBD0D06D70}"/>
              </a:ext>
            </a:extLst>
          </p:cNvPr>
          <p:cNvSpPr txBox="1"/>
          <p:nvPr/>
        </p:nvSpPr>
        <p:spPr>
          <a:xfrm>
            <a:off x="8338270" y="3704435"/>
            <a:ext cx="3431704" cy="646331"/>
          </a:xfrm>
          <a:prstGeom prst="rect">
            <a:avLst/>
          </a:prstGeom>
          <a:noFill/>
        </p:spPr>
        <p:txBody>
          <a:bodyPr wrap="square">
            <a:spAutoFit/>
          </a:bodyPr>
          <a:lstStyle/>
          <a:p>
            <a:r>
              <a:rPr lang="cs-CZ" b="1" i="1" dirty="0"/>
              <a:t>Žadatelé v jednotlivých ORP ve Zlínském kraji:</a:t>
            </a:r>
          </a:p>
        </p:txBody>
      </p:sp>
      <p:sp>
        <p:nvSpPr>
          <p:cNvPr id="12" name="TextovéPole 11">
            <a:extLst>
              <a:ext uri="{FF2B5EF4-FFF2-40B4-BE49-F238E27FC236}">
                <a16:creationId xmlns:a16="http://schemas.microsoft.com/office/drawing/2014/main" id="{82E796A3-EA2B-4252-68F1-31DABB5D2365}"/>
              </a:ext>
            </a:extLst>
          </p:cNvPr>
          <p:cNvSpPr txBox="1"/>
          <p:nvPr/>
        </p:nvSpPr>
        <p:spPr>
          <a:xfrm>
            <a:off x="409012" y="404664"/>
            <a:ext cx="10439516" cy="492443"/>
          </a:xfrm>
          <a:prstGeom prst="rect">
            <a:avLst/>
          </a:prstGeom>
          <a:noFill/>
        </p:spPr>
        <p:txBody>
          <a:bodyPr wrap="square">
            <a:spAutoFit/>
          </a:bodyPr>
          <a:lstStyle/>
          <a:p>
            <a:r>
              <a:rPr lang="cs-CZ" sz="2600" b="1" dirty="0">
                <a:solidFill>
                  <a:schemeClr val="bg1"/>
                </a:solidFill>
                <a:highlight>
                  <a:srgbClr val="000000"/>
                </a:highlight>
                <a:cs typeface="Arial" panose="020B0604020202020204" pitchFamily="34" charset="0"/>
              </a:rPr>
              <a:t>Podpora projektové přípravy obcí v HSOÚ ze strany MMR</a:t>
            </a:r>
            <a:endParaRPr lang="cs-CZ" sz="2600" dirty="0"/>
          </a:p>
        </p:txBody>
      </p:sp>
    </p:spTree>
    <p:extLst>
      <p:ext uri="{BB962C8B-B14F-4D97-AF65-F5344CB8AC3E}">
        <p14:creationId xmlns:p14="http://schemas.microsoft.com/office/powerpoint/2010/main" val="2848826070"/>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520698" y="355400"/>
            <a:ext cx="11252320" cy="672095"/>
          </a:xfrm>
          <a:prstGeom prst="rect">
            <a:avLst/>
          </a:prstGeom>
          <a:solidFill>
            <a:schemeClr val="dk1"/>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ct val="100000"/>
              <a:buFont typeface="Arial"/>
              <a:buNone/>
            </a:pPr>
            <a:r>
              <a:rPr lang="cs-CZ" sz="3600" dirty="0">
                <a:solidFill>
                  <a:schemeClr val="lt1"/>
                </a:solidFill>
                <a:latin typeface="Arial"/>
                <a:ea typeface="Arial"/>
                <a:cs typeface="Arial"/>
                <a:sym typeface="Arial"/>
              </a:rPr>
              <a:t>Vymezení ORP spadajících do kategorie HSOÚ</a:t>
            </a:r>
            <a:endParaRPr sz="3600" dirty="0">
              <a:solidFill>
                <a:schemeClr val="lt1"/>
              </a:solidFill>
              <a:latin typeface="Arial"/>
              <a:ea typeface="Arial"/>
              <a:cs typeface="Arial"/>
              <a:sym typeface="Arial"/>
            </a:endParaRPr>
          </a:p>
        </p:txBody>
      </p:sp>
      <p:pic>
        <p:nvPicPr>
          <p:cNvPr id="9" name="Obrázek 8">
            <a:extLst>
              <a:ext uri="{FF2B5EF4-FFF2-40B4-BE49-F238E27FC236}">
                <a16:creationId xmlns:a16="http://schemas.microsoft.com/office/drawing/2014/main" id="{AD2762F1-4F4F-5DB7-F758-1F7340F48624}"/>
              </a:ext>
            </a:extLst>
          </p:cNvPr>
          <p:cNvPicPr>
            <a:picLocks noChangeAspect="1"/>
          </p:cNvPicPr>
          <p:nvPr/>
        </p:nvPicPr>
        <p:blipFill>
          <a:blip r:embed="rId3"/>
          <a:stretch>
            <a:fillRect/>
          </a:stretch>
        </p:blipFill>
        <p:spPr>
          <a:xfrm>
            <a:off x="939364" y="2634319"/>
            <a:ext cx="3010320" cy="2743583"/>
          </a:xfrm>
          <a:prstGeom prst="rect">
            <a:avLst/>
          </a:prstGeom>
        </p:spPr>
      </p:pic>
      <p:grpSp>
        <p:nvGrpSpPr>
          <p:cNvPr id="12" name="Skupina 11">
            <a:extLst>
              <a:ext uri="{FF2B5EF4-FFF2-40B4-BE49-F238E27FC236}">
                <a16:creationId xmlns:a16="http://schemas.microsoft.com/office/drawing/2014/main" id="{1ED086EA-D36C-0E66-98E5-E52882AE2B48}"/>
              </a:ext>
            </a:extLst>
          </p:cNvPr>
          <p:cNvGrpSpPr/>
          <p:nvPr/>
        </p:nvGrpSpPr>
        <p:grpSpPr>
          <a:xfrm>
            <a:off x="4368349" y="1470643"/>
            <a:ext cx="7709351" cy="5282582"/>
            <a:chOff x="4368349" y="1470643"/>
            <a:chExt cx="7709351" cy="5282582"/>
          </a:xfrm>
        </p:grpSpPr>
        <p:pic>
          <p:nvPicPr>
            <p:cNvPr id="5" name="Obrázek 4">
              <a:extLst>
                <a:ext uri="{FF2B5EF4-FFF2-40B4-BE49-F238E27FC236}">
                  <a16:creationId xmlns:a16="http://schemas.microsoft.com/office/drawing/2014/main" id="{1B40F61B-B1B6-E5E4-FA83-1BC447D9B98A}"/>
                </a:ext>
              </a:extLst>
            </p:cNvPr>
            <p:cNvPicPr>
              <a:picLocks noChangeAspect="1"/>
            </p:cNvPicPr>
            <p:nvPr/>
          </p:nvPicPr>
          <p:blipFill>
            <a:blip r:embed="rId4"/>
            <a:stretch>
              <a:fillRect/>
            </a:stretch>
          </p:blipFill>
          <p:spPr>
            <a:xfrm>
              <a:off x="4368349" y="1470643"/>
              <a:ext cx="7709351" cy="5282582"/>
            </a:xfrm>
            <a:prstGeom prst="rect">
              <a:avLst/>
            </a:prstGeom>
          </p:spPr>
        </p:pic>
        <p:pic>
          <p:nvPicPr>
            <p:cNvPr id="11" name="Obrázek 10">
              <a:extLst>
                <a:ext uri="{FF2B5EF4-FFF2-40B4-BE49-F238E27FC236}">
                  <a16:creationId xmlns:a16="http://schemas.microsoft.com/office/drawing/2014/main" id="{BB8DE664-5C6C-94B9-CB5D-D07F7C64C6B5}"/>
                </a:ext>
              </a:extLst>
            </p:cNvPr>
            <p:cNvPicPr>
              <a:picLocks noChangeAspect="1"/>
            </p:cNvPicPr>
            <p:nvPr/>
          </p:nvPicPr>
          <p:blipFill>
            <a:blip r:embed="rId5"/>
            <a:stretch>
              <a:fillRect/>
            </a:stretch>
          </p:blipFill>
          <p:spPr>
            <a:xfrm>
              <a:off x="10077331" y="2409683"/>
              <a:ext cx="1695687" cy="1019317"/>
            </a:xfrm>
            <a:prstGeom prst="rect">
              <a:avLst/>
            </a:prstGeom>
          </p:spPr>
        </p:pic>
      </p:grpSp>
      <p:sp>
        <p:nvSpPr>
          <p:cNvPr id="7" name="TextovéPole 6">
            <a:extLst>
              <a:ext uri="{FF2B5EF4-FFF2-40B4-BE49-F238E27FC236}">
                <a16:creationId xmlns:a16="http://schemas.microsoft.com/office/drawing/2014/main" id="{8EB1D3DE-1976-A1BA-790F-24F19BC9E850}"/>
              </a:ext>
            </a:extLst>
          </p:cNvPr>
          <p:cNvSpPr txBox="1"/>
          <p:nvPr/>
        </p:nvSpPr>
        <p:spPr>
          <a:xfrm>
            <a:off x="520698" y="1365971"/>
            <a:ext cx="5089527" cy="5380191"/>
          </a:xfrm>
          <a:prstGeom prst="rect">
            <a:avLst/>
          </a:prstGeom>
          <a:noFill/>
        </p:spPr>
        <p:txBody>
          <a:bodyPr wrap="square">
            <a:spAutoFit/>
          </a:bodyPr>
          <a:lstStyle/>
          <a:p>
            <a:pPr marL="0" indent="0">
              <a:lnSpc>
                <a:spcPct val="120000"/>
              </a:lnSpc>
              <a:buNone/>
            </a:pPr>
            <a:r>
              <a:rPr lang="cs-CZ" sz="1800" b="1" dirty="0">
                <a:solidFill>
                  <a:schemeClr val="bg1"/>
                </a:solidFill>
                <a:highlight>
                  <a:srgbClr val="000000"/>
                </a:highlight>
              </a:rPr>
              <a:t>HSOÚ = hospodářsky a sociálně ohrožená území – vymezilo MMR ve Strategii regionálního rozvoje ČR 2021+ </a:t>
            </a:r>
          </a:p>
          <a:p>
            <a:pPr marL="0" indent="0">
              <a:lnSpc>
                <a:spcPct val="120000"/>
              </a:lnSpc>
              <a:buNone/>
            </a:pPr>
            <a:endParaRPr lang="cs-CZ" b="1" dirty="0">
              <a:solidFill>
                <a:schemeClr val="bg1"/>
              </a:solidFill>
              <a:highlight>
                <a:srgbClr val="000000"/>
              </a:highlight>
            </a:endParaRPr>
          </a:p>
          <a:p>
            <a:pPr marL="0" indent="0">
              <a:lnSpc>
                <a:spcPct val="120000"/>
              </a:lnSpc>
              <a:buNone/>
            </a:pPr>
            <a:endParaRPr lang="cs-CZ" b="1" dirty="0">
              <a:solidFill>
                <a:schemeClr val="bg1"/>
              </a:solidFill>
              <a:highlight>
                <a:srgbClr val="000000"/>
              </a:highlight>
            </a:endParaRPr>
          </a:p>
          <a:p>
            <a:pPr marL="0" indent="0">
              <a:lnSpc>
                <a:spcPct val="120000"/>
              </a:lnSpc>
              <a:buNone/>
            </a:pPr>
            <a:endParaRPr lang="cs-CZ" b="1" dirty="0">
              <a:solidFill>
                <a:schemeClr val="bg1"/>
              </a:solidFill>
              <a:highlight>
                <a:srgbClr val="000000"/>
              </a:highlight>
            </a:endParaRPr>
          </a:p>
          <a:p>
            <a:pPr marL="0" indent="0">
              <a:lnSpc>
                <a:spcPct val="120000"/>
              </a:lnSpc>
              <a:buNone/>
            </a:pPr>
            <a:endParaRPr lang="cs-CZ" b="1" dirty="0">
              <a:solidFill>
                <a:schemeClr val="bg1"/>
              </a:solidFill>
              <a:highlight>
                <a:srgbClr val="000000"/>
              </a:highlight>
            </a:endParaRPr>
          </a:p>
          <a:p>
            <a:pPr marL="0" indent="0">
              <a:lnSpc>
                <a:spcPct val="120000"/>
              </a:lnSpc>
              <a:buNone/>
            </a:pPr>
            <a:endParaRPr lang="cs-CZ" b="1" dirty="0">
              <a:solidFill>
                <a:schemeClr val="bg1"/>
              </a:solidFill>
              <a:highlight>
                <a:srgbClr val="000000"/>
              </a:highlight>
            </a:endParaRPr>
          </a:p>
          <a:p>
            <a:pPr marL="0" indent="0">
              <a:lnSpc>
                <a:spcPct val="120000"/>
              </a:lnSpc>
              <a:buNone/>
            </a:pPr>
            <a:endParaRPr lang="cs-CZ" b="1" dirty="0">
              <a:solidFill>
                <a:schemeClr val="bg1"/>
              </a:solidFill>
              <a:highlight>
                <a:srgbClr val="000000"/>
              </a:highlight>
            </a:endParaRPr>
          </a:p>
          <a:p>
            <a:pPr marL="0" indent="0">
              <a:lnSpc>
                <a:spcPct val="120000"/>
              </a:lnSpc>
              <a:buNone/>
            </a:pPr>
            <a:endParaRPr lang="cs-CZ" b="1" dirty="0">
              <a:solidFill>
                <a:schemeClr val="bg1"/>
              </a:solidFill>
              <a:highlight>
                <a:srgbClr val="000000"/>
              </a:highlight>
            </a:endParaRPr>
          </a:p>
          <a:p>
            <a:pPr marL="0" indent="0">
              <a:lnSpc>
                <a:spcPct val="120000"/>
              </a:lnSpc>
              <a:buNone/>
            </a:pPr>
            <a:endParaRPr lang="cs-CZ" b="1" dirty="0">
              <a:solidFill>
                <a:schemeClr val="bg1"/>
              </a:solidFill>
              <a:highlight>
                <a:srgbClr val="000000"/>
              </a:highlight>
            </a:endParaRPr>
          </a:p>
          <a:p>
            <a:pPr marL="0" indent="0">
              <a:lnSpc>
                <a:spcPct val="120000"/>
              </a:lnSpc>
              <a:buNone/>
            </a:pPr>
            <a:endParaRPr lang="cs-CZ" b="1" dirty="0">
              <a:solidFill>
                <a:schemeClr val="bg1"/>
              </a:solidFill>
              <a:highlight>
                <a:srgbClr val="000000"/>
              </a:highlight>
            </a:endParaRPr>
          </a:p>
          <a:p>
            <a:pPr marL="0" indent="0">
              <a:lnSpc>
                <a:spcPct val="120000"/>
              </a:lnSpc>
              <a:buNone/>
            </a:pPr>
            <a:endParaRPr lang="cs-CZ" b="1" dirty="0">
              <a:solidFill>
                <a:schemeClr val="bg1"/>
              </a:solidFill>
              <a:highlight>
                <a:srgbClr val="000000"/>
              </a:highlight>
            </a:endParaRPr>
          </a:p>
          <a:p>
            <a:pPr marL="0" indent="0">
              <a:lnSpc>
                <a:spcPct val="120000"/>
              </a:lnSpc>
              <a:buNone/>
            </a:pPr>
            <a:endParaRPr lang="cs-CZ" b="1" dirty="0">
              <a:solidFill>
                <a:schemeClr val="bg1"/>
              </a:solidFill>
              <a:highlight>
                <a:srgbClr val="000000"/>
              </a:highlight>
            </a:endParaRPr>
          </a:p>
          <a:p>
            <a:pPr marL="0" indent="0">
              <a:lnSpc>
                <a:spcPct val="120000"/>
              </a:lnSpc>
              <a:buNone/>
            </a:pPr>
            <a:r>
              <a:rPr lang="cs-CZ" b="1" i="1" dirty="0"/>
              <a:t>Aktualizace vymezení (přidání nových ORP) schválena Vládou ČR v prosinci 2024</a:t>
            </a:r>
            <a:endParaRPr lang="cs-CZ" sz="1800" i="1" dirty="0"/>
          </a:p>
        </p:txBody>
      </p:sp>
    </p:spTree>
    <p:extLst>
      <p:ext uri="{BB962C8B-B14F-4D97-AF65-F5344CB8AC3E}">
        <p14:creationId xmlns:p14="http://schemas.microsoft.com/office/powerpoint/2010/main" val="1198264630"/>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571923" y="1392556"/>
            <a:ext cx="11068693" cy="5348812"/>
          </a:xfrm>
          <a:prstGeom prst="rect">
            <a:avLst/>
          </a:prstGeom>
        </p:spPr>
      </p:pic>
      <p:sp>
        <p:nvSpPr>
          <p:cNvPr id="9" name="Google Shape;98;p2">
            <a:extLst>
              <a:ext uri="{FF2B5EF4-FFF2-40B4-BE49-F238E27FC236}">
                <a16:creationId xmlns:a16="http://schemas.microsoft.com/office/drawing/2014/main" id="{A095B903-8760-85B4-C875-F01E65AB7E38}"/>
              </a:ext>
            </a:extLst>
          </p:cNvPr>
          <p:cNvSpPr txBox="1">
            <a:spLocks noGrp="1"/>
          </p:cNvSpPr>
          <p:nvPr>
            <p:ph type="title"/>
          </p:nvPr>
        </p:nvSpPr>
        <p:spPr>
          <a:xfrm>
            <a:off x="520698" y="355400"/>
            <a:ext cx="11119918" cy="672095"/>
          </a:xfrm>
          <a:prstGeom prst="rect">
            <a:avLst/>
          </a:prstGeom>
          <a:solidFill>
            <a:schemeClr val="dk1"/>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ct val="100000"/>
              <a:buFont typeface="Arial"/>
              <a:buNone/>
            </a:pPr>
            <a:r>
              <a:rPr lang="cs-CZ" sz="3600" dirty="0">
                <a:solidFill>
                  <a:schemeClr val="lt1"/>
                </a:solidFill>
                <a:latin typeface="Arial"/>
                <a:ea typeface="Arial"/>
                <a:cs typeface="Arial"/>
                <a:sym typeface="Arial"/>
              </a:rPr>
              <a:t>Koordinace rozvoje HSOÚ dle požadavků MMR</a:t>
            </a:r>
            <a:endParaRPr sz="36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963649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1B37A1BB-E573-BE45-B73F-5CCF5CD016E5}"/>
              </a:ext>
            </a:extLst>
          </p:cNvPr>
          <p:cNvSpPr txBox="1">
            <a:spLocks/>
          </p:cNvSpPr>
          <p:nvPr/>
        </p:nvSpPr>
        <p:spPr>
          <a:xfrm>
            <a:off x="522000" y="1224000"/>
            <a:ext cx="11120400" cy="672095"/>
          </a:xfrm>
          <a:prstGeom prst="rect">
            <a:avLst/>
          </a:prstGeom>
          <a:noFill/>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b="1" i="0" kern="1200">
                <a:solidFill>
                  <a:schemeClr val="tx1"/>
                </a:solidFill>
                <a:highlight>
                  <a:srgbClr val="FEEF66"/>
                </a:highlight>
                <a:latin typeface="Degular Display" pitchFamily="82" charset="0"/>
                <a:ea typeface="+mj-ea"/>
                <a:cs typeface="+mj-cs"/>
              </a:defRPr>
            </a:lvl1pPr>
          </a:lstStyle>
          <a:p>
            <a:pPr>
              <a:lnSpc>
                <a:spcPct val="150000"/>
              </a:lnSpc>
            </a:pPr>
            <a:r>
              <a:rPr lang="cs-CZ" sz="4000" b="0" dirty="0">
                <a:latin typeface="Arial Black" panose="020B0A04020102020204" pitchFamily="34" charset="0"/>
              </a:rPr>
              <a:t>30 Programů s plánovanou celkovou finanční alokací 348 340 000 Kč</a:t>
            </a:r>
          </a:p>
        </p:txBody>
      </p:sp>
      <p:graphicFrame>
        <p:nvGraphicFramePr>
          <p:cNvPr id="6" name="Tabulka 5"/>
          <p:cNvGraphicFramePr>
            <a:graphicFrameLocks noGrp="1"/>
          </p:cNvGraphicFramePr>
          <p:nvPr/>
        </p:nvGraphicFramePr>
        <p:xfrm>
          <a:off x="1728000" y="1944000"/>
          <a:ext cx="8400408" cy="1095720"/>
        </p:xfrm>
        <a:graphic>
          <a:graphicData uri="http://schemas.openxmlformats.org/drawingml/2006/table">
            <a:tbl>
              <a:tblPr firstRow="1" bandRow="1">
                <a:tableStyleId>{5C22544A-7EE6-4342-B048-85BDC9FD1C3A}</a:tableStyleId>
              </a:tblPr>
              <a:tblGrid>
                <a:gridCol w="8400408">
                  <a:extLst>
                    <a:ext uri="{9D8B030D-6E8A-4147-A177-3AD203B41FA5}">
                      <a16:colId xmlns:a16="http://schemas.microsoft.com/office/drawing/2014/main" val="20000"/>
                    </a:ext>
                  </a:extLst>
                </a:gridCol>
              </a:tblGrid>
              <a:tr h="1080000">
                <a:tc>
                  <a:txBody>
                    <a:bodyPr/>
                    <a:lstStyle/>
                    <a:p>
                      <a:pPr marL="457200" marR="0" lvl="0" indent="-45720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lang="cs-CZ" sz="2800" b="0" i="0" kern="1200" dirty="0">
                          <a:solidFill>
                            <a:schemeClr val="tx1"/>
                          </a:solidFill>
                          <a:latin typeface="Arial" panose="020B0604020202020204" pitchFamily="34" charset="0"/>
                          <a:ea typeface="+mn-ea"/>
                          <a:cs typeface="+mn-cs"/>
                        </a:rPr>
                        <a:t>ROZVOJOVÉ PROGRAMY A KRIZOVÉ ŘÍZENÍ</a:t>
                      </a:r>
                    </a:p>
                    <a:p>
                      <a:pPr marL="452438"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cs-CZ" sz="2000" b="0" i="0" kern="1200" dirty="0">
                          <a:solidFill>
                            <a:schemeClr val="tx1"/>
                          </a:solidFill>
                          <a:latin typeface="Arial Black" panose="020B0A04020102020204" pitchFamily="34" charset="0"/>
                          <a:ea typeface="+mn-ea"/>
                          <a:cs typeface="+mn-cs"/>
                        </a:rPr>
                        <a:t>19</a:t>
                      </a:r>
                      <a:r>
                        <a:rPr lang="cs-CZ" sz="2000" b="0" i="0" kern="1200" dirty="0">
                          <a:solidFill>
                            <a:schemeClr val="tx1"/>
                          </a:solidFill>
                          <a:latin typeface="Arial" panose="020B0604020202020204" pitchFamily="34" charset="0"/>
                          <a:ea typeface="+mn-ea"/>
                          <a:cs typeface="+mn-cs"/>
                        </a:rPr>
                        <a:t> Programů s celkovou finanční alokací 212 210 000 Kč</a:t>
                      </a:r>
                    </a:p>
                  </a:txBody>
                  <a:tcPr marL="144000" marR="144000" marT="144000" marB="14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911"/>
                    </a:solidFill>
                  </a:tcPr>
                </a:tc>
                <a:extLst>
                  <a:ext uri="{0D108BD9-81ED-4DB2-BD59-A6C34878D82A}">
                    <a16:rowId xmlns:a16="http://schemas.microsoft.com/office/drawing/2014/main" val="10000"/>
                  </a:ext>
                </a:extLst>
              </a:tr>
            </a:tbl>
          </a:graphicData>
        </a:graphic>
      </p:graphicFrame>
      <p:graphicFrame>
        <p:nvGraphicFramePr>
          <p:cNvPr id="7" name="Tabulka 6"/>
          <p:cNvGraphicFramePr>
            <a:graphicFrameLocks noGrp="1"/>
          </p:cNvGraphicFramePr>
          <p:nvPr/>
        </p:nvGraphicFramePr>
        <p:xfrm>
          <a:off x="1727998" y="3168000"/>
          <a:ext cx="8398800" cy="1095720"/>
        </p:xfrm>
        <a:graphic>
          <a:graphicData uri="http://schemas.openxmlformats.org/drawingml/2006/table">
            <a:tbl>
              <a:tblPr firstRow="1" bandRow="1">
                <a:tableStyleId>{5C22544A-7EE6-4342-B048-85BDC9FD1C3A}</a:tableStyleId>
              </a:tblPr>
              <a:tblGrid>
                <a:gridCol w="8398800">
                  <a:extLst>
                    <a:ext uri="{9D8B030D-6E8A-4147-A177-3AD203B41FA5}">
                      <a16:colId xmlns:a16="http://schemas.microsoft.com/office/drawing/2014/main" val="20000"/>
                    </a:ext>
                  </a:extLst>
                </a:gridCol>
              </a:tblGrid>
              <a:tr h="1080000">
                <a:tc>
                  <a:txBody>
                    <a:bodyPr/>
                    <a:lstStyle/>
                    <a:p>
                      <a:pPr marL="457200" marR="0" lvl="0" indent="-45720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lang="cs-CZ" sz="2800" b="0" i="0" kern="1200" dirty="0">
                          <a:solidFill>
                            <a:schemeClr val="tx1"/>
                          </a:solidFill>
                          <a:latin typeface="Arial" panose="020B0604020202020204" pitchFamily="34" charset="0"/>
                          <a:ea typeface="+mn-ea"/>
                          <a:cs typeface="+mn-cs"/>
                        </a:rPr>
                        <a:t>KULTURA</a:t>
                      </a:r>
                    </a:p>
                    <a:p>
                      <a:pPr marL="452438"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cs-CZ" sz="2000" b="0" i="0" kern="1200" dirty="0">
                          <a:solidFill>
                            <a:schemeClr val="tx1"/>
                          </a:solidFill>
                          <a:latin typeface="Arial Black" panose="020B0A04020102020204" pitchFamily="34" charset="0"/>
                          <a:ea typeface="+mn-ea"/>
                          <a:cs typeface="+mn-cs"/>
                        </a:rPr>
                        <a:t>5</a:t>
                      </a:r>
                      <a:r>
                        <a:rPr lang="cs-CZ" sz="2000" b="0" i="0" kern="1200" dirty="0">
                          <a:solidFill>
                            <a:schemeClr val="tx1"/>
                          </a:solidFill>
                          <a:latin typeface="Arial" panose="020B0604020202020204" pitchFamily="34" charset="0"/>
                          <a:ea typeface="+mn-ea"/>
                          <a:cs typeface="+mn-cs"/>
                        </a:rPr>
                        <a:t> Programů s celkovou finanční alokací 36 000 000 Kč</a:t>
                      </a:r>
                    </a:p>
                  </a:txBody>
                  <a:tcPr marL="144000" marR="144000" marT="144000" marB="14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911"/>
                    </a:solidFill>
                  </a:tcPr>
                </a:tc>
                <a:extLst>
                  <a:ext uri="{0D108BD9-81ED-4DB2-BD59-A6C34878D82A}">
                    <a16:rowId xmlns:a16="http://schemas.microsoft.com/office/drawing/2014/main" val="10000"/>
                  </a:ext>
                </a:extLst>
              </a:tr>
            </a:tbl>
          </a:graphicData>
        </a:graphic>
      </p:graphicFrame>
      <p:graphicFrame>
        <p:nvGraphicFramePr>
          <p:cNvPr id="8" name="Tabulka 7"/>
          <p:cNvGraphicFramePr>
            <a:graphicFrameLocks noGrp="1"/>
          </p:cNvGraphicFramePr>
          <p:nvPr/>
        </p:nvGraphicFramePr>
        <p:xfrm>
          <a:off x="1728000" y="4392000"/>
          <a:ext cx="8398800" cy="1095720"/>
        </p:xfrm>
        <a:graphic>
          <a:graphicData uri="http://schemas.openxmlformats.org/drawingml/2006/table">
            <a:tbl>
              <a:tblPr firstRow="1" bandRow="1">
                <a:tableStyleId>{5C22544A-7EE6-4342-B048-85BDC9FD1C3A}</a:tableStyleId>
              </a:tblPr>
              <a:tblGrid>
                <a:gridCol w="8398800">
                  <a:extLst>
                    <a:ext uri="{9D8B030D-6E8A-4147-A177-3AD203B41FA5}">
                      <a16:colId xmlns:a16="http://schemas.microsoft.com/office/drawing/2014/main" val="20000"/>
                    </a:ext>
                  </a:extLst>
                </a:gridCol>
              </a:tblGrid>
              <a:tr h="1080000">
                <a:tc>
                  <a:txBody>
                    <a:bodyPr/>
                    <a:lstStyle/>
                    <a:p>
                      <a:pPr marL="457200" marR="0" lvl="0" indent="-45720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lang="cs-CZ" sz="2800" b="0" i="0" kern="1200" dirty="0">
                          <a:solidFill>
                            <a:schemeClr val="tx1"/>
                          </a:solidFill>
                          <a:latin typeface="Arial" panose="020B0604020202020204" pitchFamily="34" charset="0"/>
                          <a:ea typeface="+mn-ea"/>
                          <a:cs typeface="+mn-cs"/>
                        </a:rPr>
                        <a:t>SOCIÁLNÍ VĚCI</a:t>
                      </a:r>
                    </a:p>
                    <a:p>
                      <a:pPr marL="452438"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cs-CZ" sz="2000" b="0" i="0" kern="1200" dirty="0">
                          <a:solidFill>
                            <a:schemeClr val="tx1"/>
                          </a:solidFill>
                          <a:latin typeface="Arial Black" panose="020B0A04020102020204" pitchFamily="34" charset="0"/>
                          <a:ea typeface="+mn-ea"/>
                          <a:cs typeface="+mn-cs"/>
                        </a:rPr>
                        <a:t>2</a:t>
                      </a:r>
                      <a:r>
                        <a:rPr lang="cs-CZ" sz="2000" b="0" i="0" kern="1200" dirty="0">
                          <a:solidFill>
                            <a:schemeClr val="tx1"/>
                          </a:solidFill>
                          <a:latin typeface="Arial" panose="020B0604020202020204" pitchFamily="34" charset="0"/>
                          <a:ea typeface="+mn-ea"/>
                          <a:cs typeface="+mn-cs"/>
                        </a:rPr>
                        <a:t> Programy s celkovou finanční alokací  15 000 000 Kč</a:t>
                      </a:r>
                    </a:p>
                  </a:txBody>
                  <a:tcPr marL="144000" marR="144000" marT="144000" marB="14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911"/>
                    </a:solidFill>
                  </a:tcPr>
                </a:tc>
                <a:extLst>
                  <a:ext uri="{0D108BD9-81ED-4DB2-BD59-A6C34878D82A}">
                    <a16:rowId xmlns:a16="http://schemas.microsoft.com/office/drawing/2014/main" val="10000"/>
                  </a:ext>
                </a:extLst>
              </a:tr>
            </a:tbl>
          </a:graphicData>
        </a:graphic>
      </p:graphicFrame>
      <p:graphicFrame>
        <p:nvGraphicFramePr>
          <p:cNvPr id="9" name="Tabulka 8"/>
          <p:cNvGraphicFramePr>
            <a:graphicFrameLocks noGrp="1"/>
          </p:cNvGraphicFramePr>
          <p:nvPr/>
        </p:nvGraphicFramePr>
        <p:xfrm>
          <a:off x="1728000" y="5616000"/>
          <a:ext cx="8398800" cy="1095720"/>
        </p:xfrm>
        <a:graphic>
          <a:graphicData uri="http://schemas.openxmlformats.org/drawingml/2006/table">
            <a:tbl>
              <a:tblPr firstRow="1" bandRow="1">
                <a:tableStyleId>{5C22544A-7EE6-4342-B048-85BDC9FD1C3A}</a:tableStyleId>
              </a:tblPr>
              <a:tblGrid>
                <a:gridCol w="8398800">
                  <a:extLst>
                    <a:ext uri="{9D8B030D-6E8A-4147-A177-3AD203B41FA5}">
                      <a16:colId xmlns:a16="http://schemas.microsoft.com/office/drawing/2014/main" val="20000"/>
                    </a:ext>
                  </a:extLst>
                </a:gridCol>
              </a:tblGrid>
              <a:tr h="1080000">
                <a:tc>
                  <a:txBody>
                    <a:bodyPr/>
                    <a:lstStyle/>
                    <a:p>
                      <a:pPr marL="457200" marR="0" lvl="0" indent="-457200" algn="l" defTabSz="914400" rtl="0" eaLnBrk="1" fontAlgn="auto" latinLnBrk="0" hangingPunct="1">
                        <a:lnSpc>
                          <a:spcPct val="100000"/>
                        </a:lnSpc>
                        <a:spcBef>
                          <a:spcPts val="1800"/>
                        </a:spcBef>
                        <a:spcAft>
                          <a:spcPts val="0"/>
                        </a:spcAft>
                        <a:buClrTx/>
                        <a:buSzTx/>
                        <a:buFont typeface="Wingdings" panose="05000000000000000000" pitchFamily="2" charset="2"/>
                        <a:buChar char="q"/>
                        <a:tabLst/>
                        <a:defRPr/>
                      </a:pPr>
                      <a:r>
                        <a:rPr lang="cs-CZ" sz="2800" b="0" i="0" kern="1200" dirty="0">
                          <a:solidFill>
                            <a:schemeClr val="tx1"/>
                          </a:solidFill>
                          <a:latin typeface="Arial" panose="020B0604020202020204" pitchFamily="34" charset="0"/>
                          <a:ea typeface="+mn-ea"/>
                          <a:cs typeface="+mn-cs"/>
                        </a:rPr>
                        <a:t>MLÁDEŽ A SPORT</a:t>
                      </a:r>
                    </a:p>
                    <a:p>
                      <a:pPr marL="452438"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cs-CZ" sz="2000" b="0" i="0" kern="1200" dirty="0">
                          <a:solidFill>
                            <a:schemeClr val="tx1"/>
                          </a:solidFill>
                          <a:latin typeface="Arial Black" panose="020B0A04020102020204" pitchFamily="34" charset="0"/>
                          <a:ea typeface="+mn-ea"/>
                          <a:cs typeface="+mn-cs"/>
                        </a:rPr>
                        <a:t>4</a:t>
                      </a:r>
                      <a:r>
                        <a:rPr lang="cs-CZ" sz="2000" b="0" i="0" kern="1200" dirty="0">
                          <a:solidFill>
                            <a:schemeClr val="tx1"/>
                          </a:solidFill>
                          <a:latin typeface="Arial" panose="020B0604020202020204" pitchFamily="34" charset="0"/>
                          <a:ea typeface="+mn-ea"/>
                          <a:cs typeface="+mn-cs"/>
                        </a:rPr>
                        <a:t> Programy s celkovou finanční alokací 85 130 000Kč</a:t>
                      </a:r>
                    </a:p>
                  </a:txBody>
                  <a:tcPr marL="144000" marR="144000" marT="144000" marB="144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911"/>
                    </a:solidFill>
                  </a:tcPr>
                </a:tc>
                <a:extLst>
                  <a:ext uri="{0D108BD9-81ED-4DB2-BD59-A6C34878D82A}">
                    <a16:rowId xmlns:a16="http://schemas.microsoft.com/office/drawing/2014/main" val="10000"/>
                  </a:ext>
                </a:extLst>
              </a:tr>
            </a:tbl>
          </a:graphicData>
        </a:graphic>
      </p:graphicFrame>
      <p:sp>
        <p:nvSpPr>
          <p:cNvPr id="3" name="Nadpis 3">
            <a:extLst>
              <a:ext uri="{FF2B5EF4-FFF2-40B4-BE49-F238E27FC236}">
                <a16:creationId xmlns:a16="http://schemas.microsoft.com/office/drawing/2014/main" id="{C4143DDD-52E2-6978-D415-AE6A2A1F5B3A}"/>
              </a:ext>
            </a:extLst>
          </p:cNvPr>
          <p:cNvSpPr>
            <a:spLocks noGrp="1"/>
          </p:cNvSpPr>
          <p:nvPr>
            <p:ph type="title"/>
          </p:nvPr>
        </p:nvSpPr>
        <p:spPr>
          <a:xfrm>
            <a:off x="0" y="0"/>
            <a:ext cx="12192000" cy="1298713"/>
          </a:xfrm>
        </p:spPr>
        <p:txBody>
          <a:bodyPr lIns="432000" anchor="ctr" anchorCtr="0">
            <a:noAutofit/>
          </a:bodyPr>
          <a:lstStyle/>
          <a:p>
            <a:r>
              <a:rPr lang="cs-CZ" sz="3600" dirty="0"/>
              <a:t>3. Plán programových dotací 2026</a:t>
            </a:r>
            <a:endParaRPr lang="cs-CZ" sz="3600" spc="-100" dirty="0"/>
          </a:p>
        </p:txBody>
      </p:sp>
    </p:spTree>
    <p:extLst>
      <p:ext uri="{BB962C8B-B14F-4D97-AF65-F5344CB8AC3E}">
        <p14:creationId xmlns:p14="http://schemas.microsoft.com/office/powerpoint/2010/main" val="30828082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95762" y="2170025"/>
            <a:ext cx="5396126" cy="4687975"/>
          </a:xfrm>
        </p:spPr>
        <p:txBody>
          <a:bodyPr>
            <a:normAutofit fontScale="85000" lnSpcReduction="10000"/>
          </a:bodyPr>
          <a:lstStyle/>
          <a:p>
            <a:pPr>
              <a:spcAft>
                <a:spcPts val="1200"/>
              </a:spcAft>
            </a:pPr>
            <a:r>
              <a:rPr lang="cs-CZ" sz="2000" dirty="0"/>
              <a:t>pilotně byla zpracována případová studie ORP Bystřice pod Hostýnem (2022)</a:t>
            </a:r>
          </a:p>
          <a:p>
            <a:pPr>
              <a:spcAft>
                <a:spcPts val="1200"/>
              </a:spcAft>
            </a:pPr>
            <a:r>
              <a:rPr lang="cs-CZ" sz="2000" dirty="0"/>
              <a:t>v letech 2024 – 25 se v návaznosti na projekt podpory činnosti sekretariátu RSK (OP Technická pomoc) postupně zaměřujeme na zbývající ORP:</a:t>
            </a:r>
          </a:p>
          <a:p>
            <a:pPr lvl="1">
              <a:spcAft>
                <a:spcPts val="1200"/>
              </a:spcAft>
            </a:pPr>
            <a:r>
              <a:rPr lang="cs-CZ" sz="1600" dirty="0"/>
              <a:t>03 - 06/2024 – ORP Holešov (zpracováno a zveřejněno)</a:t>
            </a:r>
          </a:p>
          <a:p>
            <a:pPr lvl="1">
              <a:spcAft>
                <a:spcPts val="1200"/>
              </a:spcAft>
            </a:pPr>
            <a:endParaRPr lang="cs-CZ" sz="1600" dirty="0"/>
          </a:p>
          <a:p>
            <a:pPr lvl="1">
              <a:spcAft>
                <a:spcPts val="1200"/>
              </a:spcAft>
            </a:pPr>
            <a:r>
              <a:rPr lang="cs-CZ" sz="1600" dirty="0"/>
              <a:t>06 - 12/2024 – ORP Vsetín (připraveno ke schválení)</a:t>
            </a:r>
          </a:p>
          <a:p>
            <a:pPr lvl="1">
              <a:spcAft>
                <a:spcPts val="1200"/>
              </a:spcAft>
            </a:pPr>
            <a:r>
              <a:rPr lang="cs-CZ" sz="1600" dirty="0"/>
              <a:t>09 - 01/2025 – ORP Otrokovice (připraveno ke schválení)</a:t>
            </a:r>
          </a:p>
          <a:p>
            <a:pPr lvl="1">
              <a:spcAft>
                <a:spcPts val="1200"/>
              </a:spcAft>
            </a:pPr>
            <a:r>
              <a:rPr lang="cs-CZ" sz="1600" dirty="0"/>
              <a:t>02 – 09/2025 – ORP Kroměříž (zpracováno, odesláno k připomínkám)</a:t>
            </a:r>
          </a:p>
          <a:p>
            <a:pPr lvl="1">
              <a:spcAft>
                <a:spcPts val="1200"/>
              </a:spcAft>
            </a:pPr>
            <a:endParaRPr lang="cs-CZ" sz="1600" dirty="0"/>
          </a:p>
          <a:p>
            <a:pPr lvl="1">
              <a:spcAft>
                <a:spcPts val="1200"/>
              </a:spcAft>
            </a:pPr>
            <a:r>
              <a:rPr lang="cs-CZ" sz="1600" dirty="0"/>
              <a:t>07 – 12/2025 – ORP Uherský Brod (v 09/25 probíhají schůzky se starosty</a:t>
            </a:r>
          </a:p>
          <a:p>
            <a:pPr marL="0" indent="0">
              <a:buNone/>
            </a:pPr>
            <a:endParaRPr lang="cs-CZ" sz="2000" dirty="0"/>
          </a:p>
        </p:txBody>
      </p:sp>
      <p:pic>
        <p:nvPicPr>
          <p:cNvPr id="5" name="Obrázek 4"/>
          <p:cNvPicPr>
            <a:picLocks noChangeAspect="1"/>
          </p:cNvPicPr>
          <p:nvPr/>
        </p:nvPicPr>
        <p:blipFill>
          <a:blip r:embed="rId2"/>
          <a:stretch>
            <a:fillRect/>
          </a:stretch>
        </p:blipFill>
        <p:spPr>
          <a:xfrm>
            <a:off x="6065663" y="1862983"/>
            <a:ext cx="5547074" cy="4066539"/>
          </a:xfrm>
          <a:prstGeom prst="rect">
            <a:avLst/>
          </a:prstGeom>
        </p:spPr>
      </p:pic>
      <p:sp>
        <p:nvSpPr>
          <p:cNvPr id="7" name="TextovéPole 6"/>
          <p:cNvSpPr txBox="1"/>
          <p:nvPr/>
        </p:nvSpPr>
        <p:spPr>
          <a:xfrm>
            <a:off x="466343" y="1375442"/>
            <a:ext cx="11307781" cy="707886"/>
          </a:xfrm>
          <a:prstGeom prst="rect">
            <a:avLst/>
          </a:prstGeom>
          <a:noFill/>
        </p:spPr>
        <p:txBody>
          <a:bodyPr wrap="square" rtlCol="0">
            <a:spAutoFit/>
          </a:bodyPr>
          <a:lstStyle/>
          <a:p>
            <a:r>
              <a:rPr lang="cs-CZ" sz="2000" b="1" dirty="0">
                <a:solidFill>
                  <a:schemeClr val="bg1"/>
                </a:solidFill>
                <a:highlight>
                  <a:srgbClr val="000000"/>
                </a:highlight>
                <a:latin typeface="Arial" panose="020B0604020202020204" pitchFamily="34" charset="0"/>
              </a:rPr>
              <a:t>Ve Zlínském kraji jde o šest ORP, kterým je v rámci aktivit Regionální stálé konference (RSK) věnována specifická pozornost:</a:t>
            </a:r>
          </a:p>
        </p:txBody>
      </p:sp>
      <p:sp>
        <p:nvSpPr>
          <p:cNvPr id="8" name="Ovál 7">
            <a:extLst>
              <a:ext uri="{FF2B5EF4-FFF2-40B4-BE49-F238E27FC236}">
                <a16:creationId xmlns:a16="http://schemas.microsoft.com/office/drawing/2014/main" id="{A3F6AE3B-9663-8208-D3AB-9E7236A46929}"/>
              </a:ext>
            </a:extLst>
          </p:cNvPr>
          <p:cNvSpPr/>
          <p:nvPr/>
        </p:nvSpPr>
        <p:spPr>
          <a:xfrm>
            <a:off x="7575177" y="2425232"/>
            <a:ext cx="1272988" cy="1003767"/>
          </a:xfrm>
          <a:prstGeom prst="ellipse">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15AB1B60-45B1-2A1B-2FAF-1952BA9F6B2C}"/>
              </a:ext>
            </a:extLst>
          </p:cNvPr>
          <p:cNvSpPr/>
          <p:nvPr/>
        </p:nvSpPr>
        <p:spPr>
          <a:xfrm>
            <a:off x="9030925" y="2348936"/>
            <a:ext cx="2743200" cy="1811486"/>
          </a:xfrm>
          <a:prstGeom prst="ellipse">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BC4D385A-2628-501D-968F-F8C684CA12F5}"/>
              </a:ext>
            </a:extLst>
          </p:cNvPr>
          <p:cNvSpPr/>
          <p:nvPr/>
        </p:nvSpPr>
        <p:spPr>
          <a:xfrm>
            <a:off x="7273366" y="3254679"/>
            <a:ext cx="1272988" cy="967698"/>
          </a:xfrm>
          <a:prstGeom prst="ellipse">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6AAAD7F3-0188-3DEE-4052-44F3E8B32E03}"/>
              </a:ext>
            </a:extLst>
          </p:cNvPr>
          <p:cNvSpPr/>
          <p:nvPr/>
        </p:nvSpPr>
        <p:spPr>
          <a:xfrm>
            <a:off x="595761" y="4160422"/>
            <a:ext cx="5356802" cy="1788858"/>
          </a:xfrm>
          <a:prstGeom prst="ellipse">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F4E2F1A9-9E78-6347-6CF1-D8C988A43A32}"/>
              </a:ext>
            </a:extLst>
          </p:cNvPr>
          <p:cNvSpPr/>
          <p:nvPr/>
        </p:nvSpPr>
        <p:spPr>
          <a:xfrm>
            <a:off x="398537" y="1988840"/>
            <a:ext cx="5410591" cy="793964"/>
          </a:xfrm>
          <a:prstGeom prst="ellipse">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a:extLst>
              <a:ext uri="{FF2B5EF4-FFF2-40B4-BE49-F238E27FC236}">
                <a16:creationId xmlns:a16="http://schemas.microsoft.com/office/drawing/2014/main" id="{FCF09052-12EC-6A5A-0585-34E5BA0272F1}"/>
              </a:ext>
            </a:extLst>
          </p:cNvPr>
          <p:cNvSpPr/>
          <p:nvPr/>
        </p:nvSpPr>
        <p:spPr>
          <a:xfrm>
            <a:off x="595760" y="6047553"/>
            <a:ext cx="5213367" cy="621808"/>
          </a:xfrm>
          <a:prstGeom prst="ellipse">
            <a:avLst/>
          </a:prstGeom>
          <a:noFill/>
          <a:ln w="38100">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98F363BE-DA22-536E-0EC6-ACD57617565F}"/>
              </a:ext>
            </a:extLst>
          </p:cNvPr>
          <p:cNvSpPr/>
          <p:nvPr/>
        </p:nvSpPr>
        <p:spPr>
          <a:xfrm>
            <a:off x="685858" y="3541960"/>
            <a:ext cx="5266705" cy="535112"/>
          </a:xfrm>
          <a:prstGeom prst="ellipse">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a:extLst>
              <a:ext uri="{FF2B5EF4-FFF2-40B4-BE49-F238E27FC236}">
                <a16:creationId xmlns:a16="http://schemas.microsoft.com/office/drawing/2014/main" id="{D513CBF6-A774-117D-14D5-343F5813D64F}"/>
              </a:ext>
            </a:extLst>
          </p:cNvPr>
          <p:cNvSpPr/>
          <p:nvPr/>
        </p:nvSpPr>
        <p:spPr>
          <a:xfrm>
            <a:off x="7557247" y="4285341"/>
            <a:ext cx="2223247" cy="1671075"/>
          </a:xfrm>
          <a:prstGeom prst="ellipse">
            <a:avLst/>
          </a:prstGeom>
          <a:noFill/>
          <a:ln w="38100">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a:extLst>
              <a:ext uri="{FF2B5EF4-FFF2-40B4-BE49-F238E27FC236}">
                <a16:creationId xmlns:a16="http://schemas.microsoft.com/office/drawing/2014/main" id="{BF60F574-0BC1-6381-ABED-AB114CD03788}"/>
              </a:ext>
            </a:extLst>
          </p:cNvPr>
          <p:cNvSpPr/>
          <p:nvPr/>
        </p:nvSpPr>
        <p:spPr>
          <a:xfrm>
            <a:off x="5952564" y="2208247"/>
            <a:ext cx="2106707" cy="2363753"/>
          </a:xfrm>
          <a:prstGeom prst="ellipse">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Google Shape;98;p2">
            <a:extLst>
              <a:ext uri="{FF2B5EF4-FFF2-40B4-BE49-F238E27FC236}">
                <a16:creationId xmlns:a16="http://schemas.microsoft.com/office/drawing/2014/main" id="{7BCB2345-104F-E662-1DE8-D53701AE27FD}"/>
              </a:ext>
            </a:extLst>
          </p:cNvPr>
          <p:cNvSpPr txBox="1">
            <a:spLocks noGrp="1"/>
          </p:cNvSpPr>
          <p:nvPr>
            <p:ph type="title"/>
          </p:nvPr>
        </p:nvSpPr>
        <p:spPr>
          <a:xfrm>
            <a:off x="520698" y="355400"/>
            <a:ext cx="11252320" cy="672095"/>
          </a:xfrm>
          <a:prstGeom prst="rect">
            <a:avLst/>
          </a:prstGeom>
          <a:solidFill>
            <a:schemeClr val="dk1"/>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ct val="100000"/>
              <a:buFont typeface="Arial"/>
              <a:buNone/>
            </a:pPr>
            <a:r>
              <a:rPr lang="cs-CZ" sz="3600" dirty="0">
                <a:solidFill>
                  <a:schemeClr val="lt1"/>
                </a:solidFill>
                <a:latin typeface="Arial"/>
                <a:ea typeface="Arial"/>
                <a:cs typeface="Arial"/>
                <a:sym typeface="Arial"/>
              </a:rPr>
              <a:t>Mapování potřeb ve všech HSOÚ ve Zlínském kraji</a:t>
            </a:r>
            <a:endParaRPr sz="36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142079870"/>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8"/>
          <p:cNvSpPr txBox="1">
            <a:spLocks noGrp="1"/>
          </p:cNvSpPr>
          <p:nvPr>
            <p:ph type="sldNum" idx="12"/>
          </p:nvPr>
        </p:nvSpPr>
        <p:spPr>
          <a:xfrm>
            <a:off x="9042400" y="5951387"/>
            <a:ext cx="2743200" cy="5256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sz="3600"/>
              <a:t>81</a:t>
            </a:fld>
            <a:endParaRPr sz="3600"/>
          </a:p>
        </p:txBody>
      </p:sp>
      <p:sp>
        <p:nvSpPr>
          <p:cNvPr id="6" name="Zástupný symbol pro obsah 1"/>
          <p:cNvSpPr txBox="1">
            <a:spLocks/>
          </p:cNvSpPr>
          <p:nvPr/>
        </p:nvSpPr>
        <p:spPr>
          <a:xfrm>
            <a:off x="422026" y="1506832"/>
            <a:ext cx="7879320" cy="908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cs-CZ" sz="2400" b="1" i="1" dirty="0"/>
              <a:t>Zpracované Případové studie obsahují:</a:t>
            </a:r>
          </a:p>
        </p:txBody>
      </p:sp>
      <p:sp>
        <p:nvSpPr>
          <p:cNvPr id="7" name="Zástupný symbol pro obsah 1"/>
          <p:cNvSpPr>
            <a:spLocks noGrp="1"/>
          </p:cNvSpPr>
          <p:nvPr>
            <p:ph idx="1"/>
          </p:nvPr>
        </p:nvSpPr>
        <p:spPr>
          <a:xfrm>
            <a:off x="439278" y="2415396"/>
            <a:ext cx="7255313" cy="4110948"/>
          </a:xfrm>
        </p:spPr>
        <p:txBody>
          <a:bodyPr>
            <a:normAutofit/>
          </a:bodyPr>
          <a:lstStyle/>
          <a:p>
            <a:r>
              <a:rPr lang="cs-CZ" sz="2200" b="1" dirty="0"/>
              <a:t>popis socioekonomické situace v daném ORP</a:t>
            </a:r>
            <a:endParaRPr lang="cs-CZ" sz="2200" dirty="0"/>
          </a:p>
          <a:p>
            <a:r>
              <a:rPr lang="cs-CZ" sz="2200" b="1" dirty="0"/>
              <a:t>analýzu využití dotací v daném ORP </a:t>
            </a:r>
            <a:r>
              <a:rPr lang="cs-CZ" sz="2200" dirty="0"/>
              <a:t>za období 2015 – současnost (evropské, národní a krajské dotace)</a:t>
            </a:r>
          </a:p>
          <a:p>
            <a:r>
              <a:rPr lang="cs-CZ" sz="2200" b="1" dirty="0"/>
              <a:t>stručný popis absorpční kapacity v ORP</a:t>
            </a:r>
            <a:r>
              <a:rPr lang="cs-CZ" sz="2200" dirty="0"/>
              <a:t> – informace o identifikovaných projektových záměrech obcí, kraje, státu v území řešeného ORP</a:t>
            </a:r>
          </a:p>
          <a:p>
            <a:r>
              <a:rPr lang="cs-CZ" sz="2200" b="1" u="sng" dirty="0"/>
              <a:t>shrnutí zjištění a návrhy řešení</a:t>
            </a:r>
          </a:p>
          <a:p>
            <a:pPr marL="0" indent="0">
              <a:buNone/>
            </a:pPr>
            <a:endParaRPr lang="cs-CZ" sz="1100" b="1" dirty="0"/>
          </a:p>
          <a:p>
            <a:pPr marL="0" indent="0">
              <a:buNone/>
            </a:pPr>
            <a:r>
              <a:rPr lang="cs-CZ" sz="2200" dirty="0"/>
              <a:t>Přílohou studie je </a:t>
            </a:r>
            <a:r>
              <a:rPr lang="cs-CZ" sz="2200" b="1" dirty="0"/>
              <a:t>analýza podnikatelského prostředí </a:t>
            </a:r>
            <a:r>
              <a:rPr lang="cs-CZ" sz="2200" dirty="0"/>
              <a:t>– </a:t>
            </a:r>
            <a:r>
              <a:rPr lang="cs-CZ" sz="1900" dirty="0"/>
              <a:t>zpracoval CZECHINVEST, zahrnuje strukturu ekonomických subjektů a hodnocení soběstačnosti i zranitelnosti trhu práce</a:t>
            </a:r>
            <a:endParaRPr lang="cs-CZ" sz="2000" dirty="0"/>
          </a:p>
          <a:p>
            <a:pPr marL="0" indent="0">
              <a:buNone/>
            </a:pPr>
            <a:endParaRPr lang="cs-CZ" sz="2400" dirty="0"/>
          </a:p>
        </p:txBody>
      </p:sp>
      <p:pic>
        <p:nvPicPr>
          <p:cNvPr id="5" name="Obrázek 4">
            <a:extLst>
              <a:ext uri="{FF2B5EF4-FFF2-40B4-BE49-F238E27FC236}">
                <a16:creationId xmlns:a16="http://schemas.microsoft.com/office/drawing/2014/main" id="{BAB33C21-1CCB-C2CB-146C-4C7E862175D7}"/>
              </a:ext>
            </a:extLst>
          </p:cNvPr>
          <p:cNvPicPr>
            <a:picLocks noChangeAspect="1"/>
          </p:cNvPicPr>
          <p:nvPr/>
        </p:nvPicPr>
        <p:blipFill>
          <a:blip r:embed="rId3"/>
          <a:stretch>
            <a:fillRect/>
          </a:stretch>
        </p:blipFill>
        <p:spPr>
          <a:xfrm>
            <a:off x="8147749" y="1506831"/>
            <a:ext cx="3703591" cy="5037841"/>
          </a:xfrm>
          <a:prstGeom prst="rect">
            <a:avLst/>
          </a:prstGeom>
        </p:spPr>
      </p:pic>
      <p:sp>
        <p:nvSpPr>
          <p:cNvPr id="4" name="Google Shape;98;p2">
            <a:extLst>
              <a:ext uri="{FF2B5EF4-FFF2-40B4-BE49-F238E27FC236}">
                <a16:creationId xmlns:a16="http://schemas.microsoft.com/office/drawing/2014/main" id="{78D71561-A4C2-AED4-5140-D90E7AC84E5F}"/>
              </a:ext>
            </a:extLst>
          </p:cNvPr>
          <p:cNvSpPr txBox="1">
            <a:spLocks noGrp="1"/>
          </p:cNvSpPr>
          <p:nvPr>
            <p:ph type="title"/>
          </p:nvPr>
        </p:nvSpPr>
        <p:spPr>
          <a:xfrm>
            <a:off x="520698" y="355400"/>
            <a:ext cx="11252320" cy="672095"/>
          </a:xfrm>
          <a:prstGeom prst="rect">
            <a:avLst/>
          </a:prstGeom>
          <a:solidFill>
            <a:schemeClr val="dk1"/>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ct val="100000"/>
              <a:buFont typeface="Arial"/>
              <a:buNone/>
            </a:pPr>
            <a:r>
              <a:rPr lang="cs-CZ" sz="3600" dirty="0">
                <a:solidFill>
                  <a:schemeClr val="lt1"/>
                </a:solidFill>
                <a:latin typeface="Arial"/>
                <a:ea typeface="Arial"/>
                <a:cs typeface="Arial"/>
                <a:sym typeface="Arial"/>
              </a:rPr>
              <a:t>Případové studie HSOÚ</a:t>
            </a:r>
            <a:endParaRPr sz="36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8001452"/>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3CF3E501-5845-DC02-1746-DC3C610376E2}"/>
            </a:ext>
          </a:extLst>
        </p:cNvPr>
        <p:cNvGrpSpPr/>
        <p:nvPr/>
      </p:nvGrpSpPr>
      <p:grpSpPr>
        <a:xfrm>
          <a:off x="0" y="0"/>
          <a:ext cx="0" cy="0"/>
          <a:chOff x="0" y="0"/>
          <a:chExt cx="0" cy="0"/>
        </a:xfrm>
      </p:grpSpPr>
      <p:sp>
        <p:nvSpPr>
          <p:cNvPr id="4" name="Google Shape;98;p2">
            <a:extLst>
              <a:ext uri="{FF2B5EF4-FFF2-40B4-BE49-F238E27FC236}">
                <a16:creationId xmlns:a16="http://schemas.microsoft.com/office/drawing/2014/main" id="{1A9DD1E5-B9E8-EAA7-C1E6-C8E223E197F9}"/>
              </a:ext>
            </a:extLst>
          </p:cNvPr>
          <p:cNvSpPr txBox="1">
            <a:spLocks noGrp="1"/>
          </p:cNvSpPr>
          <p:nvPr>
            <p:ph type="title"/>
          </p:nvPr>
        </p:nvSpPr>
        <p:spPr>
          <a:xfrm>
            <a:off x="520698" y="355400"/>
            <a:ext cx="11252320" cy="672095"/>
          </a:xfrm>
          <a:prstGeom prst="rect">
            <a:avLst/>
          </a:prstGeom>
          <a:solidFill>
            <a:schemeClr val="dk1"/>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ct val="100000"/>
              <a:buFont typeface="Arial"/>
              <a:buNone/>
            </a:pPr>
            <a:r>
              <a:rPr lang="cs-CZ" sz="3600" dirty="0">
                <a:solidFill>
                  <a:schemeClr val="lt1"/>
                </a:solidFill>
                <a:latin typeface="Arial"/>
                <a:ea typeface="Arial"/>
                <a:cs typeface="Arial"/>
                <a:sym typeface="Arial"/>
              </a:rPr>
              <a:t>Zpracovaná zjištění za každou obec HSOÚ</a:t>
            </a:r>
            <a:endParaRPr sz="3600" dirty="0">
              <a:solidFill>
                <a:schemeClr val="lt1"/>
              </a:solidFill>
              <a:latin typeface="Arial"/>
              <a:ea typeface="Arial"/>
              <a:cs typeface="Arial"/>
              <a:sym typeface="Arial"/>
            </a:endParaRPr>
          </a:p>
        </p:txBody>
      </p:sp>
      <p:pic>
        <p:nvPicPr>
          <p:cNvPr id="9" name="Obrázek 8">
            <a:extLst>
              <a:ext uri="{FF2B5EF4-FFF2-40B4-BE49-F238E27FC236}">
                <a16:creationId xmlns:a16="http://schemas.microsoft.com/office/drawing/2014/main" id="{5C8E6415-8E3E-923F-C99F-D3F0E7C6FF1F}"/>
              </a:ext>
            </a:extLst>
          </p:cNvPr>
          <p:cNvPicPr>
            <a:picLocks noChangeAspect="1"/>
          </p:cNvPicPr>
          <p:nvPr/>
        </p:nvPicPr>
        <p:blipFill>
          <a:blip r:embed="rId3"/>
          <a:stretch>
            <a:fillRect/>
          </a:stretch>
        </p:blipFill>
        <p:spPr>
          <a:xfrm>
            <a:off x="0" y="1412776"/>
            <a:ext cx="12192000" cy="790137"/>
          </a:xfrm>
          <a:prstGeom prst="rect">
            <a:avLst/>
          </a:prstGeom>
        </p:spPr>
      </p:pic>
      <p:pic>
        <p:nvPicPr>
          <p:cNvPr id="15" name="Obrázek 14">
            <a:extLst>
              <a:ext uri="{FF2B5EF4-FFF2-40B4-BE49-F238E27FC236}">
                <a16:creationId xmlns:a16="http://schemas.microsoft.com/office/drawing/2014/main" id="{8CB24983-60E8-46AD-8415-889062E61BAB}"/>
              </a:ext>
            </a:extLst>
          </p:cNvPr>
          <p:cNvPicPr>
            <a:picLocks noChangeAspect="1"/>
          </p:cNvPicPr>
          <p:nvPr/>
        </p:nvPicPr>
        <p:blipFill>
          <a:blip r:embed="rId4"/>
          <a:stretch>
            <a:fillRect/>
          </a:stretch>
        </p:blipFill>
        <p:spPr>
          <a:xfrm>
            <a:off x="0" y="2204864"/>
            <a:ext cx="12192000" cy="4614686"/>
          </a:xfrm>
          <a:prstGeom prst="rect">
            <a:avLst/>
          </a:prstGeom>
        </p:spPr>
      </p:pic>
      <p:sp>
        <p:nvSpPr>
          <p:cNvPr id="6" name="Zástupný symbol pro obsah 1">
            <a:extLst>
              <a:ext uri="{FF2B5EF4-FFF2-40B4-BE49-F238E27FC236}">
                <a16:creationId xmlns:a16="http://schemas.microsoft.com/office/drawing/2014/main" id="{57519E14-1E9E-7D67-17BC-3EBCB7C2786B}"/>
              </a:ext>
            </a:extLst>
          </p:cNvPr>
          <p:cNvSpPr txBox="1">
            <a:spLocks/>
          </p:cNvSpPr>
          <p:nvPr/>
        </p:nvSpPr>
        <p:spPr>
          <a:xfrm>
            <a:off x="623392" y="6021288"/>
            <a:ext cx="5832648" cy="648072"/>
          </a:xfrm>
          <a:prstGeom prst="rect">
            <a:avLst/>
          </a:prstGeom>
          <a:solidFill>
            <a:schemeClr val="bg1">
              <a:alpha val="56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cs-CZ" sz="3600" b="1" i="1" dirty="0">
                <a:solidFill>
                  <a:srgbClr val="C00000"/>
                </a:solidFill>
              </a:rPr>
              <a:t>Příklad konkrétní obce…</a:t>
            </a:r>
          </a:p>
        </p:txBody>
      </p:sp>
    </p:spTree>
    <p:extLst>
      <p:ext uri="{BB962C8B-B14F-4D97-AF65-F5344CB8AC3E}">
        <p14:creationId xmlns:p14="http://schemas.microsoft.com/office/powerpoint/2010/main" val="461226813"/>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E9F03A2-F4C6-C54A-A5C4-2CF1BB5DB16E}"/>
              </a:ext>
            </a:extLst>
          </p:cNvPr>
          <p:cNvSpPr>
            <a:spLocks noGrp="1"/>
          </p:cNvSpPr>
          <p:nvPr>
            <p:ph idx="1"/>
          </p:nvPr>
        </p:nvSpPr>
        <p:spPr>
          <a:xfrm>
            <a:off x="422026" y="1365580"/>
            <a:ext cx="11363574" cy="1641473"/>
          </a:xfrm>
        </p:spPr>
        <p:txBody>
          <a:bodyPr>
            <a:normAutofit/>
          </a:bodyPr>
          <a:lstStyle/>
          <a:p>
            <a:pPr>
              <a:lnSpc>
                <a:spcPct val="100000"/>
              </a:lnSpc>
              <a:spcBef>
                <a:spcPts val="600"/>
              </a:spcBef>
            </a:pPr>
            <a:r>
              <a:rPr lang="cs-CZ" sz="1800" b="1" dirty="0"/>
              <a:t>Cílem kraje je řešit komplexněji celé dané ORP (zejména dlouhodobé problémy a výzvy), podněcovat spolupráci, hledat synergie, informovat o příkladech dobré praxe, pomáhat nastavovat parametry dotací a případných dalších specifických nástrojů MMR, jiných ministerstev a kraje.</a:t>
            </a:r>
          </a:p>
          <a:p>
            <a:pPr>
              <a:lnSpc>
                <a:spcPct val="100000"/>
              </a:lnSpc>
              <a:spcBef>
                <a:spcPts val="600"/>
              </a:spcBef>
            </a:pPr>
            <a:r>
              <a:rPr lang="cs-CZ" sz="1800" b="1" dirty="0"/>
              <a:t>Využití výstupů ze zpracovaných případových studií např. při nastavení specifické podpory ohrožených území v rámci Programu rozvoje venkova ze strany Zlínského kraje.</a:t>
            </a:r>
            <a:endParaRPr lang="cs-CZ" sz="1800" dirty="0"/>
          </a:p>
        </p:txBody>
      </p:sp>
      <p:pic>
        <p:nvPicPr>
          <p:cNvPr id="5" name="Obrázek 4">
            <a:extLst>
              <a:ext uri="{FF2B5EF4-FFF2-40B4-BE49-F238E27FC236}">
                <a16:creationId xmlns:a16="http://schemas.microsoft.com/office/drawing/2014/main" id="{22E4A09D-FE03-F17D-915F-5ACED2995AD9}"/>
              </a:ext>
            </a:extLst>
          </p:cNvPr>
          <p:cNvPicPr>
            <a:picLocks noChangeAspect="1"/>
          </p:cNvPicPr>
          <p:nvPr/>
        </p:nvPicPr>
        <p:blipFill>
          <a:blip r:embed="rId2"/>
          <a:stretch>
            <a:fillRect/>
          </a:stretch>
        </p:blipFill>
        <p:spPr>
          <a:xfrm>
            <a:off x="0" y="3320407"/>
            <a:ext cx="9369270" cy="3421052"/>
          </a:xfrm>
          <a:prstGeom prst="rect">
            <a:avLst/>
          </a:prstGeom>
        </p:spPr>
      </p:pic>
      <p:sp>
        <p:nvSpPr>
          <p:cNvPr id="7" name="TextovéPole 6">
            <a:extLst>
              <a:ext uri="{FF2B5EF4-FFF2-40B4-BE49-F238E27FC236}">
                <a16:creationId xmlns:a16="http://schemas.microsoft.com/office/drawing/2014/main" id="{94C9025C-2121-6083-1B06-689894BB569F}"/>
              </a:ext>
            </a:extLst>
          </p:cNvPr>
          <p:cNvSpPr txBox="1"/>
          <p:nvPr/>
        </p:nvSpPr>
        <p:spPr>
          <a:xfrm>
            <a:off x="9493624" y="3289503"/>
            <a:ext cx="2492188" cy="2800767"/>
          </a:xfrm>
          <a:prstGeom prst="rect">
            <a:avLst/>
          </a:prstGeom>
          <a:noFill/>
        </p:spPr>
        <p:txBody>
          <a:bodyPr wrap="square">
            <a:spAutoFit/>
          </a:bodyPr>
          <a:lstStyle/>
          <a:p>
            <a:pPr>
              <a:lnSpc>
                <a:spcPct val="100000"/>
              </a:lnSpc>
              <a:spcBef>
                <a:spcPts val="600"/>
              </a:spcBef>
            </a:pPr>
            <a:r>
              <a:rPr lang="cs-CZ" sz="1600" i="1" dirty="0"/>
              <a:t>Role koordinátorů HSOÚ dle požadavků MMR by za nás měla být naplněna za účasti více subjektů (MAS, mikroregiony), </a:t>
            </a:r>
            <a:r>
              <a:rPr lang="cs-CZ" sz="1600" b="1" i="1" dirty="0">
                <a:solidFill>
                  <a:schemeClr val="bg1"/>
                </a:solidFill>
                <a:highlight>
                  <a:srgbClr val="000000"/>
                </a:highlight>
              </a:rPr>
              <a:t>Zlínský kraj nabízí konzultaci projektových záměrů obcí, </a:t>
            </a:r>
            <a:r>
              <a:rPr lang="cs-CZ" sz="1600" i="1" dirty="0"/>
              <a:t>nemůže však suplovat roli zpracovatelů dotačních žádostí.</a:t>
            </a:r>
          </a:p>
        </p:txBody>
      </p:sp>
      <p:sp>
        <p:nvSpPr>
          <p:cNvPr id="8" name="TextovéPole 7">
            <a:extLst>
              <a:ext uri="{FF2B5EF4-FFF2-40B4-BE49-F238E27FC236}">
                <a16:creationId xmlns:a16="http://schemas.microsoft.com/office/drawing/2014/main" id="{7F57834E-5FE3-B431-4AB0-E90A38546788}"/>
              </a:ext>
            </a:extLst>
          </p:cNvPr>
          <p:cNvSpPr txBox="1"/>
          <p:nvPr/>
        </p:nvSpPr>
        <p:spPr>
          <a:xfrm>
            <a:off x="3961249" y="4017554"/>
            <a:ext cx="4285128" cy="461665"/>
          </a:xfrm>
          <a:prstGeom prst="rect">
            <a:avLst/>
          </a:prstGeom>
          <a:noFill/>
        </p:spPr>
        <p:txBody>
          <a:bodyPr wrap="square">
            <a:spAutoFit/>
          </a:bodyPr>
          <a:lstStyle/>
          <a:p>
            <a:pPr>
              <a:lnSpc>
                <a:spcPct val="100000"/>
              </a:lnSpc>
              <a:spcBef>
                <a:spcPts val="600"/>
              </a:spcBef>
            </a:pPr>
            <a:r>
              <a:rPr lang="cs-CZ" sz="2400" b="1" i="1" dirty="0">
                <a:hlinkClick r:id="rId3"/>
              </a:rPr>
              <a:t>www.zlinskykraj.cz/dotace</a:t>
            </a:r>
            <a:r>
              <a:rPr lang="cs-CZ" sz="2400" b="1" i="1" dirty="0"/>
              <a:t> </a:t>
            </a:r>
          </a:p>
        </p:txBody>
      </p:sp>
      <p:sp>
        <p:nvSpPr>
          <p:cNvPr id="10" name="Ovál 9">
            <a:extLst>
              <a:ext uri="{FF2B5EF4-FFF2-40B4-BE49-F238E27FC236}">
                <a16:creationId xmlns:a16="http://schemas.microsoft.com/office/drawing/2014/main" id="{2CA40FDC-6D9B-C172-3E53-5598E2D3401A}"/>
              </a:ext>
            </a:extLst>
          </p:cNvPr>
          <p:cNvSpPr/>
          <p:nvPr/>
        </p:nvSpPr>
        <p:spPr>
          <a:xfrm>
            <a:off x="6723529" y="6166096"/>
            <a:ext cx="2393577" cy="621808"/>
          </a:xfrm>
          <a:prstGeom prst="ellipse">
            <a:avLst/>
          </a:prstGeom>
          <a:noFill/>
          <a:ln w="3810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lů 10">
            <a:extLst>
              <a:ext uri="{FF2B5EF4-FFF2-40B4-BE49-F238E27FC236}">
                <a16:creationId xmlns:a16="http://schemas.microsoft.com/office/drawing/2014/main" id="{C27270D2-E704-1320-B15A-A6209BF00686}"/>
              </a:ext>
            </a:extLst>
          </p:cNvPr>
          <p:cNvSpPr/>
          <p:nvPr/>
        </p:nvSpPr>
        <p:spPr>
          <a:xfrm rot="2254891">
            <a:off x="8841200" y="5149795"/>
            <a:ext cx="551811" cy="1038284"/>
          </a:xfrm>
          <a:prstGeom prst="downArrow">
            <a:avLst/>
          </a:prstGeom>
          <a:solidFill>
            <a:srgbClr val="FFD9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lů 11">
            <a:extLst>
              <a:ext uri="{FF2B5EF4-FFF2-40B4-BE49-F238E27FC236}">
                <a16:creationId xmlns:a16="http://schemas.microsoft.com/office/drawing/2014/main" id="{9500A5AB-B3D5-9DF1-E0A1-DF0B5DDAA10A}"/>
              </a:ext>
            </a:extLst>
          </p:cNvPr>
          <p:cNvSpPr/>
          <p:nvPr/>
        </p:nvSpPr>
        <p:spPr>
          <a:xfrm rot="7518441">
            <a:off x="8504741" y="3949065"/>
            <a:ext cx="551811" cy="1456040"/>
          </a:xfrm>
          <a:prstGeom prst="downArrow">
            <a:avLst/>
          </a:prstGeom>
          <a:solidFill>
            <a:srgbClr val="FFD9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Google Shape;98;p2">
            <a:extLst>
              <a:ext uri="{FF2B5EF4-FFF2-40B4-BE49-F238E27FC236}">
                <a16:creationId xmlns:a16="http://schemas.microsoft.com/office/drawing/2014/main" id="{9CF97974-A8AA-B320-6932-B3237D37749D}"/>
              </a:ext>
            </a:extLst>
          </p:cNvPr>
          <p:cNvSpPr txBox="1">
            <a:spLocks noGrp="1"/>
          </p:cNvSpPr>
          <p:nvPr>
            <p:ph type="title"/>
          </p:nvPr>
        </p:nvSpPr>
        <p:spPr>
          <a:xfrm>
            <a:off x="520698" y="355400"/>
            <a:ext cx="11252320" cy="672095"/>
          </a:xfrm>
          <a:prstGeom prst="rect">
            <a:avLst/>
          </a:prstGeom>
          <a:solidFill>
            <a:schemeClr val="dk1"/>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ct val="100000"/>
              <a:buFont typeface="Arial"/>
              <a:buNone/>
            </a:pPr>
            <a:r>
              <a:rPr lang="cs-CZ" sz="3200" dirty="0">
                <a:solidFill>
                  <a:schemeClr val="lt1"/>
                </a:solidFill>
                <a:latin typeface="Arial"/>
                <a:ea typeface="Arial"/>
                <a:cs typeface="Arial"/>
                <a:sym typeface="Arial"/>
              </a:rPr>
              <a:t>Širší pohled na řešení rozvojových potřeb HSOÚ</a:t>
            </a:r>
            <a:endParaRPr sz="32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08633698"/>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D911"/>
        </a:solidFill>
        <a:effectLst/>
      </p:bgPr>
    </p:bg>
    <p:spTree>
      <p:nvGrpSpPr>
        <p:cNvPr id="1" name="">
          <a:extLst>
            <a:ext uri="{FF2B5EF4-FFF2-40B4-BE49-F238E27FC236}">
              <a16:creationId xmlns:a16="http://schemas.microsoft.com/office/drawing/2014/main" id="{223DF9DE-3148-92D4-0E19-29DBBF26A42B}"/>
            </a:ext>
          </a:extLst>
        </p:cNvPr>
        <p:cNvGrpSpPr/>
        <p:nvPr/>
      </p:nvGrpSpPr>
      <p:grpSpPr>
        <a:xfrm>
          <a:off x="0" y="0"/>
          <a:ext cx="0" cy="0"/>
          <a:chOff x="0" y="0"/>
          <a:chExt cx="0" cy="0"/>
        </a:xfrm>
      </p:grpSpPr>
      <p:sp>
        <p:nvSpPr>
          <p:cNvPr id="3" name="Zástupný obsah 2">
            <a:extLst>
              <a:ext uri="{FF2B5EF4-FFF2-40B4-BE49-F238E27FC236}">
                <a16:creationId xmlns:a16="http://schemas.microsoft.com/office/drawing/2014/main" id="{81BCE3FD-1589-E9FE-75FE-3EC1E0BDE969}"/>
              </a:ext>
            </a:extLst>
          </p:cNvPr>
          <p:cNvSpPr>
            <a:spLocks noGrp="1"/>
          </p:cNvSpPr>
          <p:nvPr>
            <p:ph idx="1"/>
          </p:nvPr>
        </p:nvSpPr>
        <p:spPr>
          <a:xfrm>
            <a:off x="422026" y="1124744"/>
            <a:ext cx="11363574" cy="5328592"/>
          </a:xfrm>
        </p:spPr>
        <p:txBody>
          <a:bodyPr>
            <a:noAutofit/>
          </a:bodyPr>
          <a:lstStyle/>
          <a:p>
            <a:pPr marL="0" indent="0" defTabSz="539750">
              <a:lnSpc>
                <a:spcPct val="100000"/>
              </a:lnSpc>
              <a:spcBef>
                <a:spcPts val="0"/>
              </a:spcBef>
              <a:buNone/>
            </a:pPr>
            <a:r>
              <a:rPr lang="cs-CZ" sz="2000" b="1" dirty="0">
                <a:solidFill>
                  <a:schemeClr val="bg1">
                    <a:lumMod val="65000"/>
                  </a:schemeClr>
                </a:solidFill>
                <a:cs typeface="Arial" panose="020B0604020202020204" pitchFamily="34" charset="0"/>
              </a:rPr>
              <a:t>1.</a:t>
            </a:r>
            <a:r>
              <a:rPr lang="cs-CZ" sz="2000" dirty="0">
                <a:solidFill>
                  <a:schemeClr val="bg1">
                    <a:lumMod val="65000"/>
                  </a:schemeClr>
                </a:solidFill>
                <a:cs typeface="Arial" panose="020B0604020202020204" pitchFamily="34" charset="0"/>
              </a:rPr>
              <a:t> </a:t>
            </a:r>
            <a:r>
              <a:rPr lang="cs-CZ" sz="2000" b="1" dirty="0">
                <a:solidFill>
                  <a:schemeClr val="bg1">
                    <a:lumMod val="65000"/>
                  </a:schemeClr>
                </a:solidFill>
                <a:cs typeface="Arial" panose="020B0604020202020204" pitchFamily="34" charset="0"/>
              </a:rPr>
              <a:t>Úvodní slovo</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Tomáš Chmela, náměstek hejtmana Zlínského kraje</a:t>
            </a:r>
          </a:p>
          <a:p>
            <a:pPr marL="0" indent="0" defTabSz="447675">
              <a:lnSpc>
                <a:spcPct val="100000"/>
              </a:lnSpc>
              <a:spcBef>
                <a:spcPts val="600"/>
              </a:spcBef>
              <a:buNone/>
              <a:tabLst>
                <a:tab pos="357188" algn="l"/>
              </a:tabLst>
            </a:pPr>
            <a:r>
              <a:rPr lang="cs-CZ" sz="2000" b="1" dirty="0">
                <a:solidFill>
                  <a:schemeClr val="bg1">
                    <a:lumMod val="65000"/>
                  </a:schemeClr>
                </a:solidFill>
                <a:cs typeface="Arial" panose="020B0604020202020204" pitchFamily="34" charset="0"/>
              </a:rPr>
              <a:t>2. Dotační programy a možnosti Zlínského kraje pro rok 2026</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Jana Koldová, Zlínský kraj, Odbor strategického rozvoje kraje</a:t>
            </a:r>
          </a:p>
          <a:p>
            <a:pPr marL="0" indent="0" defTabSz="447675">
              <a:lnSpc>
                <a:spcPct val="100000"/>
              </a:lnSpc>
              <a:spcBef>
                <a:spcPts val="600"/>
              </a:spcBef>
              <a:buNone/>
              <a:tabLst>
                <a:tab pos="357188" algn="l"/>
              </a:tabLst>
            </a:pPr>
            <a:r>
              <a:rPr lang="cs-CZ" sz="2000" b="1" dirty="0">
                <a:solidFill>
                  <a:schemeClr val="bg1">
                    <a:lumMod val="65000"/>
                  </a:schemeClr>
                </a:solidFill>
                <a:cs typeface="Arial" panose="020B0604020202020204" pitchFamily="34" charset="0"/>
              </a:rPr>
              <a:t>3. Aktualizace krajských koncepcí v oblasti cestovního ruchu a cyklistiky</a:t>
            </a:r>
          </a:p>
          <a:p>
            <a:pPr marL="401638" indent="0" defTabSz="447675">
              <a:lnSpc>
                <a:spcPct val="100000"/>
              </a:lnSpc>
              <a:spcBef>
                <a:spcPts val="600"/>
              </a:spcBef>
              <a:spcAft>
                <a:spcPts val="1200"/>
              </a:spcAft>
              <a:buNone/>
              <a:tabLst>
                <a:tab pos="357188" algn="l"/>
              </a:tabLst>
            </a:pPr>
            <a:r>
              <a:rPr lang="cs-CZ" sz="2000" dirty="0">
                <a:solidFill>
                  <a:schemeClr val="bg1">
                    <a:lumMod val="65000"/>
                  </a:schemeClr>
                </a:solidFill>
                <a:cs typeface="Arial" panose="020B0604020202020204" pitchFamily="34" charset="0"/>
              </a:rPr>
              <a:t>	Jana Koldová, Zlínský kraj, Odbor strategického rozvoje kraje</a:t>
            </a:r>
          </a:p>
          <a:p>
            <a:pPr marL="0" indent="0" defTabSz="265113">
              <a:lnSpc>
                <a:spcPct val="100000"/>
              </a:lnSpc>
              <a:spcBef>
                <a:spcPts val="600"/>
              </a:spcBef>
              <a:buNone/>
            </a:pPr>
            <a:r>
              <a:rPr lang="cs-CZ" sz="2000" b="1" dirty="0">
                <a:solidFill>
                  <a:schemeClr val="bg1">
                    <a:lumMod val="65000"/>
                  </a:schemeClr>
                </a:solidFill>
                <a:cs typeface="Arial" panose="020B0604020202020204" pitchFamily="34" charset="0"/>
              </a:rPr>
              <a:t>4. Příprava Zlínského kraje na využití dotací EU v budoucím programovém období 2028+</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Milan Filip, Zlínský kraj, Odbor strategického rozvoje kraje</a:t>
            </a:r>
          </a:p>
          <a:p>
            <a:pPr marL="355600" indent="-355600" defTabSz="265113">
              <a:lnSpc>
                <a:spcPct val="100000"/>
              </a:lnSpc>
              <a:spcBef>
                <a:spcPts val="600"/>
              </a:spcBef>
              <a:buNone/>
            </a:pPr>
            <a:r>
              <a:rPr lang="cs-CZ" sz="2000" b="1" dirty="0">
                <a:solidFill>
                  <a:schemeClr val="bg1">
                    <a:lumMod val="65000"/>
                  </a:schemeClr>
                </a:solidFill>
                <a:cs typeface="Arial" panose="020B0604020202020204" pitchFamily="34" charset="0"/>
              </a:rPr>
              <a:t>5. Sběr projektových záměrů v obcích Zlínského kraje a sběr potřeb hospodářsky a sociálně ohrožených území (HSOÚ)</a:t>
            </a:r>
          </a:p>
          <a:p>
            <a:pPr marL="401638" indent="0" defTabSz="447675">
              <a:lnSpc>
                <a:spcPct val="100000"/>
              </a:lnSpc>
              <a:spcBef>
                <a:spcPts val="600"/>
              </a:spcBef>
              <a:spcAft>
                <a:spcPts val="1200"/>
              </a:spcAft>
              <a:buNone/>
              <a:tabLst>
                <a:tab pos="357188" algn="l"/>
              </a:tabLst>
            </a:pPr>
            <a:r>
              <a:rPr lang="cs-CZ" sz="1800" dirty="0">
                <a:solidFill>
                  <a:schemeClr val="bg1">
                    <a:lumMod val="65000"/>
                  </a:schemeClr>
                </a:solidFill>
                <a:cs typeface="Arial" panose="020B0604020202020204" pitchFamily="34" charset="0"/>
              </a:rPr>
              <a:t>David Mareček, Zlínský kraj, Odbor strategického rozvoje kraje</a:t>
            </a:r>
          </a:p>
          <a:p>
            <a:pPr marL="0" indent="0" defTabSz="265113">
              <a:lnSpc>
                <a:spcPct val="100000"/>
              </a:lnSpc>
              <a:spcBef>
                <a:spcPts val="600"/>
              </a:spcBef>
              <a:buNone/>
            </a:pPr>
            <a:r>
              <a:rPr lang="cs-CZ" sz="2000" b="1" dirty="0">
                <a:cs typeface="Arial" panose="020B0604020202020204" pitchFamily="34" charset="0"/>
              </a:rPr>
              <a:t>6. Energetika v kostce</a:t>
            </a:r>
          </a:p>
          <a:p>
            <a:pPr marL="401638" indent="0" defTabSz="447675">
              <a:lnSpc>
                <a:spcPct val="100000"/>
              </a:lnSpc>
              <a:spcBef>
                <a:spcPts val="600"/>
              </a:spcBef>
              <a:spcAft>
                <a:spcPts val="600"/>
              </a:spcAft>
              <a:buNone/>
              <a:tabLst>
                <a:tab pos="357188" algn="l"/>
              </a:tabLst>
            </a:pPr>
            <a:r>
              <a:rPr lang="cs-CZ" sz="1800" dirty="0">
                <a:cs typeface="Arial" panose="020B0604020202020204" pitchFamily="34" charset="0"/>
              </a:rPr>
              <a:t>Miroslava Knotková, Energetická agentura Zlínského kraje</a:t>
            </a:r>
          </a:p>
        </p:txBody>
      </p:sp>
      <p:sp>
        <p:nvSpPr>
          <p:cNvPr id="6" name="Nadpis 5">
            <a:extLst>
              <a:ext uri="{FF2B5EF4-FFF2-40B4-BE49-F238E27FC236}">
                <a16:creationId xmlns:a16="http://schemas.microsoft.com/office/drawing/2014/main" id="{04B87724-8B59-3996-5511-2CF86B50B19F}"/>
              </a:ext>
            </a:extLst>
          </p:cNvPr>
          <p:cNvSpPr>
            <a:spLocks noGrp="1"/>
          </p:cNvSpPr>
          <p:nvPr>
            <p:ph type="title"/>
          </p:nvPr>
        </p:nvSpPr>
        <p:spPr/>
        <p:txBody>
          <a:bodyPr/>
          <a:lstStyle/>
          <a:p>
            <a:r>
              <a:rPr lang="cs-CZ" dirty="0"/>
              <a:t>Program seminářů</a:t>
            </a:r>
          </a:p>
        </p:txBody>
      </p:sp>
    </p:spTree>
    <p:extLst>
      <p:ext uri="{BB962C8B-B14F-4D97-AF65-F5344CB8AC3E}">
        <p14:creationId xmlns:p14="http://schemas.microsoft.com/office/powerpoint/2010/main" val="1477636245"/>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52FA94F-0539-5D48-AA3C-3C74ED6243C4}"/>
              </a:ext>
            </a:extLst>
          </p:cNvPr>
          <p:cNvSpPr>
            <a:spLocks noGrp="1"/>
          </p:cNvSpPr>
          <p:nvPr>
            <p:ph type="ctrTitle"/>
          </p:nvPr>
        </p:nvSpPr>
        <p:spPr/>
        <p:txBody>
          <a:bodyPr/>
          <a:lstStyle/>
          <a:p>
            <a:r>
              <a:rPr lang="cs-CZ" dirty="0"/>
              <a:t>Děkujeme </a:t>
            </a:r>
            <a:br>
              <a:rPr lang="cs-CZ" dirty="0"/>
            </a:br>
            <a:r>
              <a:rPr lang="cs-CZ" dirty="0"/>
              <a:t>za pozornost a spolupráci</a:t>
            </a:r>
          </a:p>
        </p:txBody>
      </p:sp>
      <p:sp>
        <p:nvSpPr>
          <p:cNvPr id="6" name="Podnadpis 5">
            <a:extLst>
              <a:ext uri="{FF2B5EF4-FFF2-40B4-BE49-F238E27FC236}">
                <a16:creationId xmlns:a16="http://schemas.microsoft.com/office/drawing/2014/main" id="{D410835F-0A28-BD49-B480-AA3D6E59BF65}"/>
              </a:ext>
            </a:extLst>
          </p:cNvPr>
          <p:cNvSpPr>
            <a:spLocks noGrp="1"/>
          </p:cNvSpPr>
          <p:nvPr>
            <p:ph type="subTitle" idx="1"/>
          </p:nvPr>
        </p:nvSpPr>
        <p:spPr>
          <a:xfrm>
            <a:off x="495300" y="4736873"/>
            <a:ext cx="6213149" cy="1655762"/>
          </a:xfrm>
        </p:spPr>
        <p:txBody>
          <a:bodyPr>
            <a:normAutofit/>
          </a:bodyPr>
          <a:lstStyle/>
          <a:p>
            <a:pPr>
              <a:lnSpc>
                <a:spcPct val="100000"/>
              </a:lnSpc>
            </a:pPr>
            <a:r>
              <a:rPr lang="cs-CZ" b="1" dirty="0"/>
              <a:t>Případné dotazy a podněty rozvojovým aktivitám Vašich obcí můžete směřovat na </a:t>
            </a:r>
            <a:r>
              <a:rPr lang="cs-CZ" b="1" dirty="0">
                <a:hlinkClick r:id="rId2"/>
              </a:rPr>
              <a:t>rsk@zlinskykraj.cz</a:t>
            </a:r>
            <a:r>
              <a:rPr lang="cs-CZ" b="1" dirty="0"/>
              <a:t> </a:t>
            </a:r>
          </a:p>
        </p:txBody>
      </p:sp>
    </p:spTree>
    <p:extLst>
      <p:ext uri="{BB962C8B-B14F-4D97-AF65-F5344CB8AC3E}">
        <p14:creationId xmlns:p14="http://schemas.microsoft.com/office/powerpoint/2010/main" val="249599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214D4-60A4-62C4-6DA6-3EC1FAD5867A}"/>
            </a:ext>
          </a:extLst>
        </p:cNvPr>
        <p:cNvGrpSpPr/>
        <p:nvPr/>
      </p:nvGrpSpPr>
      <p:grpSpPr>
        <a:xfrm>
          <a:off x="0" y="0"/>
          <a:ext cx="0" cy="0"/>
          <a:chOff x="0" y="0"/>
          <a:chExt cx="0" cy="0"/>
        </a:xfrm>
      </p:grpSpPr>
      <p:sp>
        <p:nvSpPr>
          <p:cNvPr id="4" name="Obdélník 3">
            <a:extLst>
              <a:ext uri="{FF2B5EF4-FFF2-40B4-BE49-F238E27FC236}">
                <a16:creationId xmlns:a16="http://schemas.microsoft.com/office/drawing/2014/main" id="{64E77839-41B3-FBE3-0936-908465E36F8D}"/>
              </a:ext>
            </a:extLst>
          </p:cNvPr>
          <p:cNvSpPr/>
          <p:nvPr/>
        </p:nvSpPr>
        <p:spPr>
          <a:xfrm>
            <a:off x="3063600" y="396000"/>
            <a:ext cx="6066000" cy="606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spcAft>
                <a:spcPts val="2400"/>
              </a:spcAft>
            </a:pPr>
            <a:endParaRPr lang="en-US" sz="5400" dirty="0"/>
          </a:p>
        </p:txBody>
      </p:sp>
      <p:sp>
        <p:nvSpPr>
          <p:cNvPr id="8" name="Obdélník 7">
            <a:extLst>
              <a:ext uri="{FF2B5EF4-FFF2-40B4-BE49-F238E27FC236}">
                <a16:creationId xmlns:a16="http://schemas.microsoft.com/office/drawing/2014/main" id="{C6B87B88-00D8-3B7D-E268-63D7AB23AC33}"/>
              </a:ext>
            </a:extLst>
          </p:cNvPr>
          <p:cNvSpPr/>
          <p:nvPr/>
        </p:nvSpPr>
        <p:spPr>
          <a:xfrm>
            <a:off x="5735960" y="396000"/>
            <a:ext cx="6066000" cy="606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nchorCtr="0"/>
          <a:lstStyle/>
          <a:p>
            <a:pPr marL="180975">
              <a:spcAft>
                <a:spcPts val="2400"/>
              </a:spcAft>
            </a:pPr>
            <a:r>
              <a:rPr lang="cs-CZ" sz="5400" b="1" dirty="0">
                <a:solidFill>
                  <a:srgbClr val="FFD911"/>
                </a:solidFill>
              </a:rPr>
              <a:t>Sekce</a:t>
            </a:r>
          </a:p>
          <a:p>
            <a:pPr algn="ctr"/>
            <a:r>
              <a:rPr lang="en-US" sz="5400" spc="1220" dirty="0"/>
              <a:t>ROZVOJOV</a:t>
            </a:r>
            <a:r>
              <a:rPr lang="en-US" sz="5400" dirty="0"/>
              <a:t>É</a:t>
            </a:r>
          </a:p>
          <a:p>
            <a:pPr algn="ctr"/>
            <a:r>
              <a:rPr lang="en-US" sz="5400" spc="820" dirty="0"/>
              <a:t>PROGRAMY </a:t>
            </a:r>
            <a:r>
              <a:rPr lang="en-US" sz="5400" dirty="0"/>
              <a:t>A </a:t>
            </a:r>
          </a:p>
          <a:p>
            <a:pPr algn="ctr"/>
            <a:r>
              <a:rPr lang="en-US" sz="5400" spc="50" dirty="0"/>
              <a:t>KRIZOVÉ ŘÍZEN</a:t>
            </a:r>
            <a:r>
              <a:rPr lang="en-US" sz="5400" dirty="0"/>
              <a:t>Í</a:t>
            </a:r>
          </a:p>
        </p:txBody>
      </p:sp>
    </p:spTree>
    <p:extLst>
      <p:ext uri="{BB962C8B-B14F-4D97-AF65-F5344CB8AC3E}">
        <p14:creationId xmlns:p14="http://schemas.microsoft.com/office/powerpoint/2010/main" val="3047429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42" presetClass="path" presetSubtype="0" accel="50000" decel="50000" fill="hold" grpId="1" nodeType="afterEffect">
                                  <p:stCondLst>
                                    <p:cond delay="500"/>
                                  </p:stCondLst>
                                  <p:childTnLst>
                                    <p:animMotion origin="layout" path="M 0 0 L 0.21849 0 " pathEditMode="relative" rAng="0" ptsTypes="AA">
                                      <p:cBhvr>
                                        <p:cTn id="12" dur="2000" fill="hold"/>
                                        <p:tgtEl>
                                          <p:spTgt spid="4"/>
                                        </p:tgtEl>
                                        <p:attrNameLst>
                                          <p:attrName>ppt_x</p:attrName>
                                          <p:attrName>ppt_y</p:attrName>
                                        </p:attrNameLst>
                                      </p:cBhvr>
                                      <p:rCtr x="10924" y="0"/>
                                    </p:animMotion>
                                  </p:childTnLst>
                                </p:cTn>
                              </p:par>
                            </p:childTnLst>
                          </p:cTn>
                        </p:par>
                        <p:par>
                          <p:cTn id="13" fill="hold">
                            <p:stCondLst>
                              <p:cond delay="4500"/>
                            </p:stCondLst>
                            <p:childTnLst>
                              <p:par>
                                <p:cTn id="14" presetID="22" presetClass="entr" presetSubtype="8" fill="hold" grpId="0" nodeType="afterEffect">
                                  <p:stCondLst>
                                    <p:cond delay="50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par>
                          <p:cTn id="17" fill="hold">
                            <p:stCondLst>
                              <p:cond delay="5500"/>
                            </p:stCondLst>
                            <p:childTnLst>
                              <p:par>
                                <p:cTn id="18" presetID="22" presetClass="entr" presetSubtype="1" fill="hold" grpId="0" nodeType="afterEffect">
                                  <p:stCondLst>
                                    <p:cond delay="80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up)">
                                      <p:cBhvr>
                                        <p:cTn id="20" dur="500"/>
                                        <p:tgtEl>
                                          <p:spTgt spid="8">
                                            <p:txEl>
                                              <p:pRg st="1" end="1"/>
                                            </p:txEl>
                                          </p:spTgt>
                                        </p:tgtEl>
                                      </p:cBhvr>
                                    </p:animEffect>
                                  </p:childTnLst>
                                </p:cTn>
                              </p:par>
                            </p:childTnLst>
                          </p:cTn>
                        </p:par>
                        <p:par>
                          <p:cTn id="21" fill="hold">
                            <p:stCondLst>
                              <p:cond delay="6800"/>
                            </p:stCondLst>
                            <p:childTnLst>
                              <p:par>
                                <p:cTn id="22" presetID="22" presetClass="entr" presetSubtype="1" fill="hold" grpId="0"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up)">
                                      <p:cBhvr>
                                        <p:cTn id="24" dur="500"/>
                                        <p:tgtEl>
                                          <p:spTgt spid="8">
                                            <p:txEl>
                                              <p:pRg st="2" end="2"/>
                                            </p:txEl>
                                          </p:spTgt>
                                        </p:tgtEl>
                                      </p:cBhvr>
                                    </p:animEffect>
                                  </p:childTnLst>
                                </p:cTn>
                              </p:par>
                            </p:childTnLst>
                          </p:cTn>
                        </p:par>
                        <p:par>
                          <p:cTn id="25" fill="hold">
                            <p:stCondLst>
                              <p:cond delay="7300"/>
                            </p:stCondLst>
                            <p:childTnLst>
                              <p:par>
                                <p:cTn id="26" presetID="22" presetClass="entr" presetSubtype="1" fill="hold" grpId="0"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up)">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uiExpand="1" build="p"/>
    </p:bldLst>
  </p:timing>
</p:sld>
</file>

<file path=ppt/theme/theme1.xml><?xml version="1.0" encoding="utf-8"?>
<a:theme xmlns:a="http://schemas.openxmlformats.org/drawingml/2006/main" name="Prezentace_KUZK_vzor_Arial">
  <a:themeElements>
    <a:clrScheme name="Kancelář">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Prezentace_KUZK_vzor_Arial</Template>
  <TotalTime>9298</TotalTime>
  <Words>8801</Words>
  <Application>Microsoft Office PowerPoint</Application>
  <PresentationFormat>Širokoúhlá obrazovka</PresentationFormat>
  <Paragraphs>1396</Paragraphs>
  <Slides>85</Slides>
  <Notes>24</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85</vt:i4>
      </vt:variant>
    </vt:vector>
  </HeadingPairs>
  <TitlesOfParts>
    <vt:vector size="94" baseType="lpstr">
      <vt:lpstr>Aptos</vt:lpstr>
      <vt:lpstr>Arial</vt:lpstr>
      <vt:lpstr>Arial Black</vt:lpstr>
      <vt:lpstr>Arial Narrow</vt:lpstr>
      <vt:lpstr>Calibri</vt:lpstr>
      <vt:lpstr>Courier New</vt:lpstr>
      <vt:lpstr>Degular</vt:lpstr>
      <vt:lpstr>Wingdings</vt:lpstr>
      <vt:lpstr>Prezentace_KUZK_vzor_Arial</vt:lpstr>
      <vt:lpstr>Pracovní semináře pro starosty a partnery v území Zlínského kraje</vt:lpstr>
      <vt:lpstr>Program seminářů</vt:lpstr>
      <vt:lpstr>Program seminářů</vt:lpstr>
      <vt:lpstr>Program seminářů</vt:lpstr>
      <vt:lpstr>Prezentace aplikace PowerPoint</vt:lpstr>
      <vt:lpstr>Prezentace aplikace PowerPoint</vt:lpstr>
      <vt:lpstr>Prezentace aplikace PowerPoint</vt:lpstr>
      <vt:lpstr>3. Plán programových dotací 2026</vt:lpstr>
      <vt:lpstr>Prezentace aplikace PowerPoint</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ROZVOJOVÉ PROGRAMY A KRIZOVÉ ŘÍZENÍ</vt:lpstr>
      <vt:lpstr>Prezentace aplikace PowerPoint</vt:lpstr>
      <vt:lpstr>KULTURA </vt:lpstr>
      <vt:lpstr>KULTURA </vt:lpstr>
      <vt:lpstr>KULTURA </vt:lpstr>
      <vt:lpstr>KULTURA </vt:lpstr>
      <vt:lpstr>KULTURA </vt:lpstr>
      <vt:lpstr>KULTURA </vt:lpstr>
      <vt:lpstr>Prezentace aplikace PowerPoint</vt:lpstr>
      <vt:lpstr>SOCIÁLNÍ VĚCI </vt:lpstr>
      <vt:lpstr>SOCIÁLNÍ VĚCI </vt:lpstr>
      <vt:lpstr>SOCIÁLNÍ VĚCI </vt:lpstr>
      <vt:lpstr>Prezentace aplikace PowerPoint</vt:lpstr>
      <vt:lpstr>MLÁDEŽ A SPORT</vt:lpstr>
      <vt:lpstr>MLÁDEŽ A SPORT </vt:lpstr>
      <vt:lpstr>MLÁDEŽ A SPORT </vt:lpstr>
      <vt:lpstr>MLÁDEŽ A SPORT </vt:lpstr>
      <vt:lpstr>MLÁDEŽ A SPORT </vt:lpstr>
      <vt:lpstr>Program seminářů</vt:lpstr>
      <vt:lpstr>Prezentace aplikace PowerPoint</vt:lpstr>
      <vt:lpstr>Prezentace aplikace PowerPoint</vt:lpstr>
      <vt:lpstr>Prezentace aplikace PowerPoint</vt:lpstr>
      <vt:lpstr>Prezentace aplikace PowerPoint</vt:lpstr>
      <vt:lpstr>Prezentace aplikace PowerPoint</vt:lpstr>
      <vt:lpstr>Program seminářů</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Program seminářů</vt:lpstr>
      <vt:lpstr>Prezentace aplikace PowerPoint</vt:lpstr>
      <vt:lpstr>Počet sesbíraných záměrů obcí (srovnání v čase)</vt:lpstr>
      <vt:lpstr>Aktualizace absorpční kapacity ve Zlínském kraji</vt:lpstr>
      <vt:lpstr>Prezentace aplikace PowerPoint</vt:lpstr>
      <vt:lpstr>Prezentace aplikace PowerPoint</vt:lpstr>
      <vt:lpstr>Prezentace aplikace PowerPoint</vt:lpstr>
      <vt:lpstr>Prezentace aplikace PowerPoint</vt:lpstr>
      <vt:lpstr>Prezentace aplikace PowerPoint</vt:lpstr>
      <vt:lpstr>Vymezení ORP spadajících do kategorie HSOÚ</vt:lpstr>
      <vt:lpstr>Koordinace rozvoje HSOÚ dle požadavků MMR</vt:lpstr>
      <vt:lpstr>Mapování potřeb ve všech HSOÚ ve Zlínském kraji</vt:lpstr>
      <vt:lpstr>Případové studie HSOÚ</vt:lpstr>
      <vt:lpstr>Zpracovaná zjištění za každou obec HSOÚ</vt:lpstr>
      <vt:lpstr>Širší pohled na řešení rozvojových potřeb HSOÚ</vt:lpstr>
      <vt:lpstr>Program seminářů</vt:lpstr>
      <vt:lpstr>Děkujeme  za pozornost a spolupráci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Marek Tomáš</dc:creator>
  <cp:lastModifiedBy>Mareček David</cp:lastModifiedBy>
  <cp:revision>582</cp:revision>
  <cp:lastPrinted>2023-08-28T08:43:15Z</cp:lastPrinted>
  <dcterms:created xsi:type="dcterms:W3CDTF">2012-07-10T12:59:21Z</dcterms:created>
  <dcterms:modified xsi:type="dcterms:W3CDTF">2025-10-29T06:47:40Z</dcterms:modified>
</cp:coreProperties>
</file>