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application/octet-stream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1" r:id="rId5"/>
  </p:sldMasterIdLst>
  <p:notesMasterIdLst>
    <p:notesMasterId r:id="rId50"/>
  </p:notesMasterIdLst>
  <p:sldIdLst>
    <p:sldId id="314" r:id="rId6"/>
    <p:sldId id="315" r:id="rId7"/>
    <p:sldId id="267" r:id="rId8"/>
    <p:sldId id="2145707503" r:id="rId9"/>
    <p:sldId id="2145707494" r:id="rId10"/>
    <p:sldId id="2145707495" r:id="rId11"/>
    <p:sldId id="2145707504" r:id="rId12"/>
    <p:sldId id="343" r:id="rId13"/>
    <p:sldId id="2145707512" r:id="rId14"/>
    <p:sldId id="2145707509" r:id="rId15"/>
    <p:sldId id="2145707505" r:id="rId16"/>
    <p:sldId id="2145707513" r:id="rId17"/>
    <p:sldId id="277" r:id="rId18"/>
    <p:sldId id="262" r:id="rId19"/>
    <p:sldId id="2145707084" r:id="rId20"/>
    <p:sldId id="2145707086" r:id="rId21"/>
    <p:sldId id="345" r:id="rId22"/>
    <p:sldId id="2145707506" r:id="rId23"/>
    <p:sldId id="2145707514" r:id="rId24"/>
    <p:sldId id="2145707515" r:id="rId25"/>
    <p:sldId id="797" r:id="rId26"/>
    <p:sldId id="362" r:id="rId27"/>
    <p:sldId id="361" r:id="rId28"/>
    <p:sldId id="357" r:id="rId29"/>
    <p:sldId id="2145707516" r:id="rId30"/>
    <p:sldId id="335" r:id="rId31"/>
    <p:sldId id="2145707507" r:id="rId32"/>
    <p:sldId id="2145707487" r:id="rId33"/>
    <p:sldId id="2145707517" r:id="rId34"/>
    <p:sldId id="2145707522" r:id="rId35"/>
    <p:sldId id="2145707518" r:id="rId36"/>
    <p:sldId id="2145707519" r:id="rId37"/>
    <p:sldId id="2145707521" r:id="rId38"/>
    <p:sldId id="2145707520" r:id="rId39"/>
    <p:sldId id="2145707523" r:id="rId40"/>
    <p:sldId id="2145707524" r:id="rId41"/>
    <p:sldId id="2145707526" r:id="rId42"/>
    <p:sldId id="2145707529" r:id="rId43"/>
    <p:sldId id="2145707528" r:id="rId44"/>
    <p:sldId id="2145707530" r:id="rId45"/>
    <p:sldId id="2145707510" r:id="rId46"/>
    <p:sldId id="2145707508" r:id="rId47"/>
    <p:sldId id="2145707496" r:id="rId48"/>
    <p:sldId id="338" r:id="rId49"/>
  </p:sldIdLst>
  <p:sldSz cx="12192000" cy="6858000"/>
  <p:notesSz cx="6858000" cy="9144000"/>
  <p:embeddedFontLst>
    <p:embeddedFont>
      <p:font typeface="Arial Black" panose="020B0A04020102020204" pitchFamily="34" charset="0"/>
      <p:regular r:id="rId51"/>
      <p:bold r:id="rId52"/>
    </p:embeddedFont>
    <p:embeddedFont>
      <p:font typeface="Degular" panose="020B0604020202020204" charset="-18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4" roundtripDataSignature="AMtx7mjk5HdnfLhgfRB4/Y0nvF4yXcs1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900"/>
    <a:srgbClr val="FFF26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16A0A06-CC88-4BF1-91F1-3E4C482A97EF}">
  <a:tblStyle styleId="{816A0A06-CC88-4BF1-91F1-3E4C482A97E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7D1B89A-1C33-4F39-970F-157F745D960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Styl s motivem 2 – zvýraznění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9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font" Target="fonts/font3.fntdata"/><Relationship Id="rId5" Type="http://schemas.openxmlformats.org/officeDocument/2006/relationships/slideMaster" Target="slideMasters/slideMaster2.xml"/><Relationship Id="rId95" Type="http://schemas.openxmlformats.org/officeDocument/2006/relationships/presProps" Target="pres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font" Target="fonts/font6.fntdata"/><Relationship Id="rId8" Type="http://schemas.openxmlformats.org/officeDocument/2006/relationships/slide" Target="slides/slide3.xml"/><Relationship Id="rId51" Type="http://schemas.openxmlformats.org/officeDocument/2006/relationships/font" Target="fonts/font1.fntdata"/><Relationship Id="rId98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font" Target="fonts/font4.fntdata"/><Relationship Id="rId9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font" Target="fonts/font2.fntdata"/><Relationship Id="rId94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krzlinsky-my.sharepoint.com/personal/david_marecek_zlinskykraj_cz/Documents/Dokumenty/2026/statistika/dotace%20EU_RSK_012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krzlinsky-my.sharepoint.com/personal/david_marecek_zlinskykraj_cz/Documents/Dokumenty/2026/statistika/dotace%20EU_RSK_012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krzlinsky-my.sharepoint.com/personal/david_marecek_zlinskykraj_cz/Documents/Dokumenty/2026/RSK/HSO&#218;/Seznam_vyhodnocenych_zadosti%20MMR_HSO&#218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krzlinsky-my.sharepoint.com/personal/david_marecek_zlinskykraj_cz/Documents/Dokumenty/2026/RSK/HSO&#218;/Seznam_vyhodnocenych_zadosti%20MMR_HSO&#218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krzlinsky-my.sharepoint.com/personal/david_marecek_zlinskykraj_cz/Documents/Dokumenty/2026/statistika/dotace%20EU_RSK_0126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IROP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'data 2021-27'!$A$24:$A$37</c:f>
              <c:strCache>
                <c:ptCount val="14"/>
                <c:pt idx="0">
                  <c:v>MSK</c:v>
                </c:pt>
                <c:pt idx="1">
                  <c:v>JMK</c:v>
                </c:pt>
                <c:pt idx="2">
                  <c:v>STK</c:v>
                </c:pt>
                <c:pt idx="3">
                  <c:v>HMP</c:v>
                </c:pt>
                <c:pt idx="4">
                  <c:v>ULK</c:v>
                </c:pt>
                <c:pt idx="5">
                  <c:v>OLK</c:v>
                </c:pt>
                <c:pt idx="6">
                  <c:v>JCK</c:v>
                </c:pt>
                <c:pt idx="7">
                  <c:v>PAK</c:v>
                </c:pt>
                <c:pt idx="8">
                  <c:v>KHK</c:v>
                </c:pt>
                <c:pt idx="9">
                  <c:v>ZLK</c:v>
                </c:pt>
                <c:pt idx="10">
                  <c:v>VYS</c:v>
                </c:pt>
                <c:pt idx="11">
                  <c:v>PLK</c:v>
                </c:pt>
                <c:pt idx="12">
                  <c:v>LIK</c:v>
                </c:pt>
                <c:pt idx="13">
                  <c:v>KVK</c:v>
                </c:pt>
              </c:strCache>
            </c:strRef>
          </c:cat>
          <c:val>
            <c:numRef>
              <c:f>'data 2021-27'!$B$24:$B$37</c:f>
              <c:numCache>
                <c:formatCode>#,##0.00</c:formatCode>
                <c:ptCount val="14"/>
                <c:pt idx="0">
                  <c:v>8454.2662365450415</c:v>
                </c:pt>
                <c:pt idx="1">
                  <c:v>8454.0196418355172</c:v>
                </c:pt>
                <c:pt idx="2">
                  <c:v>7225.1623043030813</c:v>
                </c:pt>
                <c:pt idx="3">
                  <c:v>6561.670285499179</c:v>
                </c:pt>
                <c:pt idx="4">
                  <c:v>5958.5492344379127</c:v>
                </c:pt>
                <c:pt idx="5">
                  <c:v>5390.6241844963388</c:v>
                </c:pt>
                <c:pt idx="6">
                  <c:v>4130.1728845547668</c:v>
                </c:pt>
                <c:pt idx="7">
                  <c:v>4445.1464947109407</c:v>
                </c:pt>
                <c:pt idx="8">
                  <c:v>4993.0865833461175</c:v>
                </c:pt>
                <c:pt idx="9">
                  <c:v>5685.6212268803329</c:v>
                </c:pt>
                <c:pt idx="10">
                  <c:v>4234.3752600564694</c:v>
                </c:pt>
                <c:pt idx="11">
                  <c:v>4420.6731726444677</c:v>
                </c:pt>
                <c:pt idx="12">
                  <c:v>3501.897467235915</c:v>
                </c:pt>
                <c:pt idx="13">
                  <c:v>2140.1879068239009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EA-47BC-883F-987F994E1AFA}"/>
            </c:ext>
          </c:extLst>
        </c:ser>
        <c:ser>
          <c:idx val="1"/>
          <c:order val="1"/>
          <c:tx>
            <c:v>OPD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'data 2021-27'!$A$24:$A$37</c:f>
              <c:strCache>
                <c:ptCount val="14"/>
                <c:pt idx="0">
                  <c:v>MSK</c:v>
                </c:pt>
                <c:pt idx="1">
                  <c:v>JMK</c:v>
                </c:pt>
                <c:pt idx="2">
                  <c:v>STK</c:v>
                </c:pt>
                <c:pt idx="3">
                  <c:v>HMP</c:v>
                </c:pt>
                <c:pt idx="4">
                  <c:v>ULK</c:v>
                </c:pt>
                <c:pt idx="5">
                  <c:v>OLK</c:v>
                </c:pt>
                <c:pt idx="6">
                  <c:v>JCK</c:v>
                </c:pt>
                <c:pt idx="7">
                  <c:v>PAK</c:v>
                </c:pt>
                <c:pt idx="8">
                  <c:v>KHK</c:v>
                </c:pt>
                <c:pt idx="9">
                  <c:v>ZLK</c:v>
                </c:pt>
                <c:pt idx="10">
                  <c:v>VYS</c:v>
                </c:pt>
                <c:pt idx="11">
                  <c:v>PLK</c:v>
                </c:pt>
                <c:pt idx="12">
                  <c:v>LIK</c:v>
                </c:pt>
                <c:pt idx="13">
                  <c:v>KVK</c:v>
                </c:pt>
              </c:strCache>
            </c:strRef>
          </c:cat>
          <c:val>
            <c:numRef>
              <c:f>'data 2021-27'!$C$24:$C$37</c:f>
              <c:numCache>
                <c:formatCode>#,##0.00</c:formatCode>
                <c:ptCount val="14"/>
                <c:pt idx="0">
                  <c:v>6479.2914095084107</c:v>
                </c:pt>
                <c:pt idx="1">
                  <c:v>8515.3580146471068</c:v>
                </c:pt>
                <c:pt idx="2">
                  <c:v>8576.6842290820787</c:v>
                </c:pt>
                <c:pt idx="3">
                  <c:v>5560.8805941493529</c:v>
                </c:pt>
                <c:pt idx="4">
                  <c:v>3907.9625296961162</c:v>
                </c:pt>
                <c:pt idx="5">
                  <c:v>9348.3975789793276</c:v>
                </c:pt>
                <c:pt idx="6">
                  <c:v>13896.346019830497</c:v>
                </c:pt>
                <c:pt idx="7">
                  <c:v>9701.8412098160607</c:v>
                </c:pt>
                <c:pt idx="8">
                  <c:v>7424.9406135963773</c:v>
                </c:pt>
                <c:pt idx="9">
                  <c:v>4662.8383009911804</c:v>
                </c:pt>
                <c:pt idx="10">
                  <c:v>7639.3136382269495</c:v>
                </c:pt>
                <c:pt idx="11">
                  <c:v>445.54568577439159</c:v>
                </c:pt>
                <c:pt idx="12">
                  <c:v>810.92472367655023</c:v>
                </c:pt>
                <c:pt idx="13">
                  <c:v>202.39271111559043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EA-47BC-883F-987F994E1AFA}"/>
            </c:ext>
          </c:extLst>
        </c:ser>
        <c:ser>
          <c:idx val="2"/>
          <c:order val="2"/>
          <c:tx>
            <c:v>OPTAK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'data 2021-27'!$A$24:$A$37</c:f>
              <c:strCache>
                <c:ptCount val="14"/>
                <c:pt idx="0">
                  <c:v>MSK</c:v>
                </c:pt>
                <c:pt idx="1">
                  <c:v>JMK</c:v>
                </c:pt>
                <c:pt idx="2">
                  <c:v>STK</c:v>
                </c:pt>
                <c:pt idx="3">
                  <c:v>HMP</c:v>
                </c:pt>
                <c:pt idx="4">
                  <c:v>ULK</c:v>
                </c:pt>
                <c:pt idx="5">
                  <c:v>OLK</c:v>
                </c:pt>
                <c:pt idx="6">
                  <c:v>JCK</c:v>
                </c:pt>
                <c:pt idx="7">
                  <c:v>PAK</c:v>
                </c:pt>
                <c:pt idx="8">
                  <c:v>KHK</c:v>
                </c:pt>
                <c:pt idx="9">
                  <c:v>ZLK</c:v>
                </c:pt>
                <c:pt idx="10">
                  <c:v>VYS</c:v>
                </c:pt>
                <c:pt idx="11">
                  <c:v>PLK</c:v>
                </c:pt>
                <c:pt idx="12">
                  <c:v>LIK</c:v>
                </c:pt>
                <c:pt idx="13">
                  <c:v>KVK</c:v>
                </c:pt>
              </c:strCache>
            </c:strRef>
          </c:cat>
          <c:val>
            <c:numRef>
              <c:f>'data 2021-27'!$D$24:$D$37</c:f>
              <c:numCache>
                <c:formatCode>#,##0.00</c:formatCode>
                <c:ptCount val="14"/>
                <c:pt idx="0">
                  <c:v>4517.7596173200409</c:v>
                </c:pt>
                <c:pt idx="1">
                  <c:v>4524.2037068882082</c:v>
                </c:pt>
                <c:pt idx="2">
                  <c:v>4195.1188943060051</c:v>
                </c:pt>
                <c:pt idx="3">
                  <c:v>1299.58434893</c:v>
                </c:pt>
                <c:pt idx="4">
                  <c:v>2543.6870064246245</c:v>
                </c:pt>
                <c:pt idx="5">
                  <c:v>3238.98512661626</c:v>
                </c:pt>
                <c:pt idx="6">
                  <c:v>1528.6044620216774</c:v>
                </c:pt>
                <c:pt idx="7">
                  <c:v>2458.8879235946192</c:v>
                </c:pt>
                <c:pt idx="8">
                  <c:v>1879.3252752194794</c:v>
                </c:pt>
                <c:pt idx="9">
                  <c:v>3579.1700656269823</c:v>
                </c:pt>
                <c:pt idx="10">
                  <c:v>1942.9044222407233</c:v>
                </c:pt>
                <c:pt idx="11">
                  <c:v>1694.4151783943298</c:v>
                </c:pt>
                <c:pt idx="12">
                  <c:v>1885.1753409030994</c:v>
                </c:pt>
                <c:pt idx="13">
                  <c:v>691.25948654393289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EA-47BC-883F-987F994E1AFA}"/>
            </c:ext>
          </c:extLst>
        </c:ser>
        <c:ser>
          <c:idx val="3"/>
          <c:order val="3"/>
          <c:tx>
            <c:v>OPJAK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'data 2021-27'!$A$24:$A$37</c:f>
              <c:strCache>
                <c:ptCount val="14"/>
                <c:pt idx="0">
                  <c:v>MSK</c:v>
                </c:pt>
                <c:pt idx="1">
                  <c:v>JMK</c:v>
                </c:pt>
                <c:pt idx="2">
                  <c:v>STK</c:v>
                </c:pt>
                <c:pt idx="3">
                  <c:v>HMP</c:v>
                </c:pt>
                <c:pt idx="4">
                  <c:v>ULK</c:v>
                </c:pt>
                <c:pt idx="5">
                  <c:v>OLK</c:v>
                </c:pt>
                <c:pt idx="6">
                  <c:v>JCK</c:v>
                </c:pt>
                <c:pt idx="7">
                  <c:v>PAK</c:v>
                </c:pt>
                <c:pt idx="8">
                  <c:v>KHK</c:v>
                </c:pt>
                <c:pt idx="9">
                  <c:v>ZLK</c:v>
                </c:pt>
                <c:pt idx="10">
                  <c:v>VYS</c:v>
                </c:pt>
                <c:pt idx="11">
                  <c:v>PLK</c:v>
                </c:pt>
                <c:pt idx="12">
                  <c:v>LIK</c:v>
                </c:pt>
                <c:pt idx="13">
                  <c:v>KVK</c:v>
                </c:pt>
              </c:strCache>
            </c:strRef>
          </c:cat>
          <c:val>
            <c:numRef>
              <c:f>'data 2021-27'!$E$24:$E$37</c:f>
              <c:numCache>
                <c:formatCode>#,##0.00</c:formatCode>
                <c:ptCount val="14"/>
                <c:pt idx="0">
                  <c:v>4742.5405486194422</c:v>
                </c:pt>
                <c:pt idx="1">
                  <c:v>9979.1496842024626</c:v>
                </c:pt>
                <c:pt idx="2">
                  <c:v>4704.2626737092987</c:v>
                </c:pt>
                <c:pt idx="3">
                  <c:v>13569.426260229468</c:v>
                </c:pt>
                <c:pt idx="4">
                  <c:v>2743.5667444295491</c:v>
                </c:pt>
                <c:pt idx="5">
                  <c:v>4461.8935240563042</c:v>
                </c:pt>
                <c:pt idx="6">
                  <c:v>3078.4722436181369</c:v>
                </c:pt>
                <c:pt idx="7">
                  <c:v>1982.5767991134537</c:v>
                </c:pt>
                <c:pt idx="8">
                  <c:v>3127.4731302651144</c:v>
                </c:pt>
                <c:pt idx="9">
                  <c:v>1945.3407920324457</c:v>
                </c:pt>
                <c:pt idx="10">
                  <c:v>1630.9893382869207</c:v>
                </c:pt>
                <c:pt idx="11">
                  <c:v>3148.5693055848033</c:v>
                </c:pt>
                <c:pt idx="12">
                  <c:v>1792.4580639545518</c:v>
                </c:pt>
                <c:pt idx="13">
                  <c:v>1108.1603160180507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EA-47BC-883F-987F994E1AFA}"/>
            </c:ext>
          </c:extLst>
        </c:ser>
        <c:ser>
          <c:idx val="4"/>
          <c:order val="4"/>
          <c:tx>
            <c:v>OPZ+</c:v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'data 2021-27'!$A$24:$A$37</c:f>
              <c:strCache>
                <c:ptCount val="14"/>
                <c:pt idx="0">
                  <c:v>MSK</c:v>
                </c:pt>
                <c:pt idx="1">
                  <c:v>JMK</c:v>
                </c:pt>
                <c:pt idx="2">
                  <c:v>STK</c:v>
                </c:pt>
                <c:pt idx="3">
                  <c:v>HMP</c:v>
                </c:pt>
                <c:pt idx="4">
                  <c:v>ULK</c:v>
                </c:pt>
                <c:pt idx="5">
                  <c:v>OLK</c:v>
                </c:pt>
                <c:pt idx="6">
                  <c:v>JCK</c:v>
                </c:pt>
                <c:pt idx="7">
                  <c:v>PAK</c:v>
                </c:pt>
                <c:pt idx="8">
                  <c:v>KHK</c:v>
                </c:pt>
                <c:pt idx="9">
                  <c:v>ZLK</c:v>
                </c:pt>
                <c:pt idx="10">
                  <c:v>VYS</c:v>
                </c:pt>
                <c:pt idx="11">
                  <c:v>PLK</c:v>
                </c:pt>
                <c:pt idx="12">
                  <c:v>LIK</c:v>
                </c:pt>
                <c:pt idx="13">
                  <c:v>KVK</c:v>
                </c:pt>
              </c:strCache>
            </c:strRef>
          </c:cat>
          <c:val>
            <c:numRef>
              <c:f>'data 2021-27'!$F$24:$F$37</c:f>
              <c:numCache>
                <c:formatCode>#,##0.00</c:formatCode>
                <c:ptCount val="14"/>
                <c:pt idx="0">
                  <c:v>3030.8703245161769</c:v>
                </c:pt>
                <c:pt idx="1">
                  <c:v>2689.1932994228032</c:v>
                </c:pt>
                <c:pt idx="2">
                  <c:v>2684.6340480418744</c:v>
                </c:pt>
                <c:pt idx="3">
                  <c:v>4194.1737678321933</c:v>
                </c:pt>
                <c:pt idx="4">
                  <c:v>3077.2096864972773</c:v>
                </c:pt>
                <c:pt idx="5">
                  <c:v>2067.8239504920275</c:v>
                </c:pt>
                <c:pt idx="6">
                  <c:v>1837.4363499302356</c:v>
                </c:pt>
                <c:pt idx="7">
                  <c:v>1733.7165787716217</c:v>
                </c:pt>
                <c:pt idx="8">
                  <c:v>1773.0453400818824</c:v>
                </c:pt>
                <c:pt idx="9">
                  <c:v>1819.2960060808414</c:v>
                </c:pt>
                <c:pt idx="10">
                  <c:v>1859.8918354910584</c:v>
                </c:pt>
                <c:pt idx="11">
                  <c:v>1797.9190499707245</c:v>
                </c:pt>
                <c:pt idx="12">
                  <c:v>1910.0598406833249</c:v>
                </c:pt>
                <c:pt idx="13">
                  <c:v>1480.1146767179841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EA-47BC-883F-987F994E1AFA}"/>
            </c:ext>
          </c:extLst>
        </c:ser>
        <c:ser>
          <c:idx val="5"/>
          <c:order val="5"/>
          <c:tx>
            <c:v>OPŽP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'data 2021-27'!$A$24:$A$37</c:f>
              <c:strCache>
                <c:ptCount val="14"/>
                <c:pt idx="0">
                  <c:v>MSK</c:v>
                </c:pt>
                <c:pt idx="1">
                  <c:v>JMK</c:v>
                </c:pt>
                <c:pt idx="2">
                  <c:v>STK</c:v>
                </c:pt>
                <c:pt idx="3">
                  <c:v>HMP</c:v>
                </c:pt>
                <c:pt idx="4">
                  <c:v>ULK</c:v>
                </c:pt>
                <c:pt idx="5">
                  <c:v>OLK</c:v>
                </c:pt>
                <c:pt idx="6">
                  <c:v>JCK</c:v>
                </c:pt>
                <c:pt idx="7">
                  <c:v>PAK</c:v>
                </c:pt>
                <c:pt idx="8">
                  <c:v>KHK</c:v>
                </c:pt>
                <c:pt idx="9">
                  <c:v>ZLK</c:v>
                </c:pt>
                <c:pt idx="10">
                  <c:v>VYS</c:v>
                </c:pt>
                <c:pt idx="11">
                  <c:v>PLK</c:v>
                </c:pt>
                <c:pt idx="12">
                  <c:v>LIK</c:v>
                </c:pt>
                <c:pt idx="13">
                  <c:v>KVK</c:v>
                </c:pt>
              </c:strCache>
            </c:strRef>
          </c:cat>
          <c:val>
            <c:numRef>
              <c:f>'data 2021-27'!$G$24:$G$37</c:f>
              <c:numCache>
                <c:formatCode>#,##0.00</c:formatCode>
                <c:ptCount val="14"/>
                <c:pt idx="0">
                  <c:v>5395.6330686533129</c:v>
                </c:pt>
                <c:pt idx="1">
                  <c:v>4823.2057858684366</c:v>
                </c:pt>
                <c:pt idx="2">
                  <c:v>7652.8170084498206</c:v>
                </c:pt>
                <c:pt idx="3">
                  <c:v>536.38602326128557</c:v>
                </c:pt>
                <c:pt idx="4">
                  <c:v>1814.2436243994921</c:v>
                </c:pt>
                <c:pt idx="5">
                  <c:v>4835.8799203415319</c:v>
                </c:pt>
                <c:pt idx="6">
                  <c:v>3531.635790248823</c:v>
                </c:pt>
                <c:pt idx="7">
                  <c:v>2487.9702106991572</c:v>
                </c:pt>
                <c:pt idx="8">
                  <c:v>2306.6120437228233</c:v>
                </c:pt>
                <c:pt idx="9">
                  <c:v>3670.2791703754951</c:v>
                </c:pt>
                <c:pt idx="10">
                  <c:v>2995.6853131556686</c:v>
                </c:pt>
                <c:pt idx="11">
                  <c:v>2774.9579034808198</c:v>
                </c:pt>
                <c:pt idx="12">
                  <c:v>1826.6004706791593</c:v>
                </c:pt>
                <c:pt idx="13">
                  <c:v>776.7620253941576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EA-47BC-883F-987F994E1AFA}"/>
            </c:ext>
          </c:extLst>
        </c:ser>
        <c:ser>
          <c:idx val="6"/>
          <c:order val="6"/>
          <c:tx>
            <c:v>OPST</c:v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'data 2021-27'!$A$24:$A$37</c:f>
              <c:strCache>
                <c:ptCount val="14"/>
                <c:pt idx="0">
                  <c:v>MSK</c:v>
                </c:pt>
                <c:pt idx="1">
                  <c:v>JMK</c:v>
                </c:pt>
                <c:pt idx="2">
                  <c:v>STK</c:v>
                </c:pt>
                <c:pt idx="3">
                  <c:v>HMP</c:v>
                </c:pt>
                <c:pt idx="4">
                  <c:v>ULK</c:v>
                </c:pt>
                <c:pt idx="5">
                  <c:v>OLK</c:v>
                </c:pt>
                <c:pt idx="6">
                  <c:v>JCK</c:v>
                </c:pt>
                <c:pt idx="7">
                  <c:v>PAK</c:v>
                </c:pt>
                <c:pt idx="8">
                  <c:v>KHK</c:v>
                </c:pt>
                <c:pt idx="9">
                  <c:v>ZLK</c:v>
                </c:pt>
                <c:pt idx="10">
                  <c:v>VYS</c:v>
                </c:pt>
                <c:pt idx="11">
                  <c:v>PLK</c:v>
                </c:pt>
                <c:pt idx="12">
                  <c:v>LIK</c:v>
                </c:pt>
                <c:pt idx="13">
                  <c:v>KVK</c:v>
                </c:pt>
              </c:strCache>
            </c:strRef>
          </c:cat>
          <c:val>
            <c:numRef>
              <c:f>'data 2021-27'!$H$24:$H$37</c:f>
              <c:numCache>
                <c:formatCode>#,##0.00</c:formatCode>
                <c:ptCount val="14"/>
                <c:pt idx="0">
                  <c:v>12863.429335609992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10019.370288300017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4582.368006040002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EA-47BC-883F-987F994E1A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6705935"/>
        <c:axId val="416707855"/>
      </c:barChart>
      <c:catAx>
        <c:axId val="416705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16707855"/>
        <c:crosses val="autoZero"/>
        <c:auto val="1"/>
        <c:lblAlgn val="ctr"/>
        <c:lblOffset val="100"/>
        <c:noMultiLvlLbl val="0"/>
      </c:catAx>
      <c:valAx>
        <c:axId val="416707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16705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694422572178475"/>
          <c:y val="0.28816844892304017"/>
          <c:w val="0.5461115485564304"/>
          <c:h val="4.44152863015552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IROP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'data 2021-27'!$A$43:$A$56</c:f>
              <c:strCache>
                <c:ptCount val="14"/>
                <c:pt idx="0">
                  <c:v>OLK</c:v>
                </c:pt>
                <c:pt idx="1">
                  <c:v>JCK</c:v>
                </c:pt>
                <c:pt idx="2">
                  <c:v>PAK</c:v>
                </c:pt>
                <c:pt idx="3">
                  <c:v>VYS</c:v>
                </c:pt>
                <c:pt idx="4">
                  <c:v>KHK</c:v>
                </c:pt>
                <c:pt idx="5">
                  <c:v>MSK</c:v>
                </c:pt>
                <c:pt idx="6">
                  <c:v>KVK</c:v>
                </c:pt>
                <c:pt idx="7">
                  <c:v>ULK</c:v>
                </c:pt>
                <c:pt idx="8">
                  <c:v>ZLK</c:v>
                </c:pt>
                <c:pt idx="9">
                  <c:v>JMK</c:v>
                </c:pt>
                <c:pt idx="10">
                  <c:v>LIK</c:v>
                </c:pt>
                <c:pt idx="11">
                  <c:v>STK</c:v>
                </c:pt>
                <c:pt idx="12">
                  <c:v>PLK</c:v>
                </c:pt>
                <c:pt idx="13">
                  <c:v>HMP</c:v>
                </c:pt>
              </c:strCache>
            </c:strRef>
          </c:cat>
          <c:val>
            <c:numRef>
              <c:f>'data 2021-27'!$B$43:$B$56</c:f>
              <c:numCache>
                <c:formatCode>#,##0.00</c:formatCode>
                <c:ptCount val="14"/>
                <c:pt idx="0">
                  <c:v>8536.2219865341867</c:v>
                </c:pt>
                <c:pt idx="1">
                  <c:v>6322.7222459493669</c:v>
                </c:pt>
                <c:pt idx="2">
                  <c:v>8379.6536549938646</c:v>
                </c:pt>
                <c:pt idx="3">
                  <c:v>8180.0440455686385</c:v>
                </c:pt>
                <c:pt idx="4">
                  <c:v>8981.6154095911079</c:v>
                </c:pt>
                <c:pt idx="5">
                  <c:v>7148.8020481298963</c:v>
                </c:pt>
                <c:pt idx="6">
                  <c:v>7299.5375324405295</c:v>
                </c:pt>
                <c:pt idx="7">
                  <c:v>7371.194417358086</c:v>
                </c:pt>
                <c:pt idx="8">
                  <c:v>9819.7597001722515</c:v>
                </c:pt>
                <c:pt idx="9">
                  <c:v>6876.859950262472</c:v>
                </c:pt>
                <c:pt idx="10">
                  <c:v>7790.754642411056</c:v>
                </c:pt>
                <c:pt idx="11">
                  <c:v>4927.7645531542657</c:v>
                </c:pt>
                <c:pt idx="12">
                  <c:v>7192.296584414401</c:v>
                </c:pt>
                <c:pt idx="13">
                  <c:v>4694.0154272893087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7D-4DBC-B574-31A2008105DD}"/>
            </c:ext>
          </c:extLst>
        </c:ser>
        <c:ser>
          <c:idx val="1"/>
          <c:order val="1"/>
          <c:tx>
            <c:v>OPD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'data 2021-27'!$A$43:$A$56</c:f>
              <c:strCache>
                <c:ptCount val="14"/>
                <c:pt idx="0">
                  <c:v>OLK</c:v>
                </c:pt>
                <c:pt idx="1">
                  <c:v>JCK</c:v>
                </c:pt>
                <c:pt idx="2">
                  <c:v>PAK</c:v>
                </c:pt>
                <c:pt idx="3">
                  <c:v>VYS</c:v>
                </c:pt>
                <c:pt idx="4">
                  <c:v>KHK</c:v>
                </c:pt>
                <c:pt idx="5">
                  <c:v>MSK</c:v>
                </c:pt>
                <c:pt idx="6">
                  <c:v>KVK</c:v>
                </c:pt>
                <c:pt idx="7">
                  <c:v>ULK</c:v>
                </c:pt>
                <c:pt idx="8">
                  <c:v>ZLK</c:v>
                </c:pt>
                <c:pt idx="9">
                  <c:v>JMK</c:v>
                </c:pt>
                <c:pt idx="10">
                  <c:v>LIK</c:v>
                </c:pt>
                <c:pt idx="11">
                  <c:v>STK</c:v>
                </c:pt>
                <c:pt idx="12">
                  <c:v>PLK</c:v>
                </c:pt>
                <c:pt idx="13">
                  <c:v>HMP</c:v>
                </c:pt>
              </c:strCache>
            </c:strRef>
          </c:cat>
          <c:val>
            <c:numRef>
              <c:f>'data 2021-27'!$C$43:$C$56</c:f>
              <c:numCache>
                <c:formatCode>#,##0.00</c:formatCode>
                <c:ptCount val="14"/>
                <c:pt idx="0">
                  <c:v>14803.479935042484</c:v>
                </c:pt>
                <c:pt idx="1">
                  <c:v>21273.37972838002</c:v>
                </c:pt>
                <c:pt idx="2">
                  <c:v>18289.176577360904</c:v>
                </c:pt>
                <c:pt idx="3">
                  <c:v>14757.766659957364</c:v>
                </c:pt>
                <c:pt idx="4">
                  <c:v>13356.059406781833</c:v>
                </c:pt>
                <c:pt idx="5">
                  <c:v>5478.7926477287247</c:v>
                </c:pt>
                <c:pt idx="6">
                  <c:v>690.30069106086535</c:v>
                </c:pt>
                <c:pt idx="7">
                  <c:v>4834.4572560803863</c:v>
                </c:pt>
                <c:pt idx="8">
                  <c:v>8053.289132244292</c:v>
                </c:pt>
                <c:pt idx="9">
                  <c:v>6926.7551974079706</c:v>
                </c:pt>
                <c:pt idx="10">
                  <c:v>1804.0835332096763</c:v>
                </c:pt>
                <c:pt idx="11">
                  <c:v>5849.5406397302431</c:v>
                </c:pt>
                <c:pt idx="12">
                  <c:v>724.88885489781273</c:v>
                </c:pt>
                <c:pt idx="13">
                  <c:v>3978.0815192644241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7D-4DBC-B574-31A2008105DD}"/>
            </c:ext>
          </c:extLst>
        </c:ser>
        <c:ser>
          <c:idx val="2"/>
          <c:order val="2"/>
          <c:tx>
            <c:v>OPTAK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'data 2021-27'!$A$43:$A$56</c:f>
              <c:strCache>
                <c:ptCount val="14"/>
                <c:pt idx="0">
                  <c:v>OLK</c:v>
                </c:pt>
                <c:pt idx="1">
                  <c:v>JCK</c:v>
                </c:pt>
                <c:pt idx="2">
                  <c:v>PAK</c:v>
                </c:pt>
                <c:pt idx="3">
                  <c:v>VYS</c:v>
                </c:pt>
                <c:pt idx="4">
                  <c:v>KHK</c:v>
                </c:pt>
                <c:pt idx="5">
                  <c:v>MSK</c:v>
                </c:pt>
                <c:pt idx="6">
                  <c:v>KVK</c:v>
                </c:pt>
                <c:pt idx="7">
                  <c:v>ULK</c:v>
                </c:pt>
                <c:pt idx="8">
                  <c:v>ZLK</c:v>
                </c:pt>
                <c:pt idx="9">
                  <c:v>JMK</c:v>
                </c:pt>
                <c:pt idx="10">
                  <c:v>LIK</c:v>
                </c:pt>
                <c:pt idx="11">
                  <c:v>STK</c:v>
                </c:pt>
                <c:pt idx="12">
                  <c:v>PLK</c:v>
                </c:pt>
                <c:pt idx="13">
                  <c:v>HMP</c:v>
                </c:pt>
              </c:strCache>
            </c:strRef>
          </c:cat>
          <c:val>
            <c:numRef>
              <c:f>'data 2021-27'!$D$43:$D$56</c:f>
              <c:numCache>
                <c:formatCode>#,##0.00</c:formatCode>
                <c:ptCount val="14"/>
                <c:pt idx="0">
                  <c:v>5129.0342464232144</c:v>
                </c:pt>
                <c:pt idx="1">
                  <c:v>2340.0815673903212</c:v>
                </c:pt>
                <c:pt idx="2">
                  <c:v>4635.3093650988449</c:v>
                </c:pt>
                <c:pt idx="3">
                  <c:v>3753.3385149353194</c:v>
                </c:pt>
                <c:pt idx="4">
                  <c:v>3380.5495998896959</c:v>
                </c:pt>
                <c:pt idx="5">
                  <c:v>3820.150478068515</c:v>
                </c:pt>
                <c:pt idx="6">
                  <c:v>2357.6782910483907</c:v>
                </c:pt>
                <c:pt idx="7">
                  <c:v>3146.7410477866488</c:v>
                </c:pt>
                <c:pt idx="8">
                  <c:v>6181.6622261682805</c:v>
                </c:pt>
                <c:pt idx="9">
                  <c:v>3680.1801506074453</c:v>
                </c:pt>
                <c:pt idx="10">
                  <c:v>4193.9944490985399</c:v>
                </c:pt>
                <c:pt idx="11">
                  <c:v>2861.1894533243794</c:v>
                </c:pt>
                <c:pt idx="12">
                  <c:v>2756.7603449081248</c:v>
                </c:pt>
                <c:pt idx="13">
                  <c:v>929.68233963573414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7D-4DBC-B574-31A2008105DD}"/>
            </c:ext>
          </c:extLst>
        </c:ser>
        <c:ser>
          <c:idx val="3"/>
          <c:order val="3"/>
          <c:tx>
            <c:v>OPJAK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'data 2021-27'!$A$43:$A$56</c:f>
              <c:strCache>
                <c:ptCount val="14"/>
                <c:pt idx="0">
                  <c:v>OLK</c:v>
                </c:pt>
                <c:pt idx="1">
                  <c:v>JCK</c:v>
                </c:pt>
                <c:pt idx="2">
                  <c:v>PAK</c:v>
                </c:pt>
                <c:pt idx="3">
                  <c:v>VYS</c:v>
                </c:pt>
                <c:pt idx="4">
                  <c:v>KHK</c:v>
                </c:pt>
                <c:pt idx="5">
                  <c:v>MSK</c:v>
                </c:pt>
                <c:pt idx="6">
                  <c:v>KVK</c:v>
                </c:pt>
                <c:pt idx="7">
                  <c:v>ULK</c:v>
                </c:pt>
                <c:pt idx="8">
                  <c:v>ZLK</c:v>
                </c:pt>
                <c:pt idx="9">
                  <c:v>JMK</c:v>
                </c:pt>
                <c:pt idx="10">
                  <c:v>LIK</c:v>
                </c:pt>
                <c:pt idx="11">
                  <c:v>STK</c:v>
                </c:pt>
                <c:pt idx="12">
                  <c:v>PLK</c:v>
                </c:pt>
                <c:pt idx="13">
                  <c:v>HMP</c:v>
                </c:pt>
              </c:strCache>
            </c:strRef>
          </c:cat>
          <c:val>
            <c:numRef>
              <c:f>'data 2021-27'!$E$43:$E$56</c:f>
              <c:numCache>
                <c:formatCode>#,##0.00</c:formatCode>
                <c:ptCount val="14"/>
                <c:pt idx="0">
                  <c:v>7065.5479399149708</c:v>
                </c:pt>
                <c:pt idx="1">
                  <c:v>4712.7143299620757</c:v>
                </c:pt>
                <c:pt idx="2">
                  <c:v>3737.403692041295</c:v>
                </c:pt>
                <c:pt idx="3">
                  <c:v>3150.7752160969167</c:v>
                </c:pt>
                <c:pt idx="4">
                  <c:v>5625.7307761418651</c:v>
                </c:pt>
                <c:pt idx="5">
                  <c:v>4010.2218972896812</c:v>
                </c:pt>
                <c:pt idx="6">
                  <c:v>3779.6016849470511</c:v>
                </c:pt>
                <c:pt idx="7">
                  <c:v>3394.0080168014456</c:v>
                </c:pt>
                <c:pt idx="8">
                  <c:v>3359.8402620258544</c:v>
                </c:pt>
                <c:pt idx="9">
                  <c:v>8117.4657391813862</c:v>
                </c:pt>
                <c:pt idx="10">
                  <c:v>3987.7241163498329</c:v>
                </c:pt>
                <c:pt idx="11">
                  <c:v>3208.439876627438</c:v>
                </c:pt>
                <c:pt idx="12">
                  <c:v>5122.6234960054717</c:v>
                </c:pt>
                <c:pt idx="13">
                  <c:v>9707.1467223434538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7D-4DBC-B574-31A2008105DD}"/>
            </c:ext>
          </c:extLst>
        </c:ser>
        <c:ser>
          <c:idx val="4"/>
          <c:order val="4"/>
          <c:tx>
            <c:v>OPZ+</c:v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'data 2021-27'!$A$43:$A$56</c:f>
              <c:strCache>
                <c:ptCount val="14"/>
                <c:pt idx="0">
                  <c:v>OLK</c:v>
                </c:pt>
                <c:pt idx="1">
                  <c:v>JCK</c:v>
                </c:pt>
                <c:pt idx="2">
                  <c:v>PAK</c:v>
                </c:pt>
                <c:pt idx="3">
                  <c:v>VYS</c:v>
                </c:pt>
                <c:pt idx="4">
                  <c:v>KHK</c:v>
                </c:pt>
                <c:pt idx="5">
                  <c:v>MSK</c:v>
                </c:pt>
                <c:pt idx="6">
                  <c:v>KVK</c:v>
                </c:pt>
                <c:pt idx="7">
                  <c:v>ULK</c:v>
                </c:pt>
                <c:pt idx="8">
                  <c:v>ZLK</c:v>
                </c:pt>
                <c:pt idx="9">
                  <c:v>JMK</c:v>
                </c:pt>
                <c:pt idx="10">
                  <c:v>LIK</c:v>
                </c:pt>
                <c:pt idx="11">
                  <c:v>STK</c:v>
                </c:pt>
                <c:pt idx="12">
                  <c:v>PLK</c:v>
                </c:pt>
                <c:pt idx="13">
                  <c:v>HMP</c:v>
                </c:pt>
              </c:strCache>
            </c:strRef>
          </c:cat>
          <c:val>
            <c:numRef>
              <c:f>'data 2021-27'!$F$43:$F$56</c:f>
              <c:numCache>
                <c:formatCode>#,##0.00</c:formatCode>
                <c:ptCount val="14"/>
                <c:pt idx="0">
                  <c:v>3274.463896266077</c:v>
                </c:pt>
                <c:pt idx="1">
                  <c:v>2812.8603838026224</c:v>
                </c:pt>
                <c:pt idx="2">
                  <c:v>3268.2712444490098</c:v>
                </c:pt>
                <c:pt idx="3">
                  <c:v>3592.9732723092347</c:v>
                </c:pt>
                <c:pt idx="4">
                  <c:v>3189.3721613998387</c:v>
                </c:pt>
                <c:pt idx="5">
                  <c:v>2562.8589610601075</c:v>
                </c:pt>
                <c:pt idx="6">
                  <c:v>5048.2261863878448</c:v>
                </c:pt>
                <c:pt idx="7">
                  <c:v>3806.7505981241893</c:v>
                </c:pt>
                <c:pt idx="8">
                  <c:v>3142.1455792262518</c:v>
                </c:pt>
                <c:pt idx="9">
                  <c:v>2187.504463296902</c:v>
                </c:pt>
                <c:pt idx="10">
                  <c:v>4249.3555880241447</c:v>
                </c:pt>
                <c:pt idx="11">
                  <c:v>1830.9961690760731</c:v>
                </c:pt>
                <c:pt idx="12">
                  <c:v>2925.1578972581096</c:v>
                </c:pt>
                <c:pt idx="13">
                  <c:v>3000.3818409535816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7D-4DBC-B574-31A2008105DD}"/>
            </c:ext>
          </c:extLst>
        </c:ser>
        <c:ser>
          <c:idx val="5"/>
          <c:order val="5"/>
          <c:tx>
            <c:v>OPŽP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'data 2021-27'!$A$43:$A$56</c:f>
              <c:strCache>
                <c:ptCount val="14"/>
                <c:pt idx="0">
                  <c:v>OLK</c:v>
                </c:pt>
                <c:pt idx="1">
                  <c:v>JCK</c:v>
                </c:pt>
                <c:pt idx="2">
                  <c:v>PAK</c:v>
                </c:pt>
                <c:pt idx="3">
                  <c:v>VYS</c:v>
                </c:pt>
                <c:pt idx="4">
                  <c:v>KHK</c:v>
                </c:pt>
                <c:pt idx="5">
                  <c:v>MSK</c:v>
                </c:pt>
                <c:pt idx="6">
                  <c:v>KVK</c:v>
                </c:pt>
                <c:pt idx="7">
                  <c:v>ULK</c:v>
                </c:pt>
                <c:pt idx="8">
                  <c:v>ZLK</c:v>
                </c:pt>
                <c:pt idx="9">
                  <c:v>JMK</c:v>
                </c:pt>
                <c:pt idx="10">
                  <c:v>LIK</c:v>
                </c:pt>
                <c:pt idx="11">
                  <c:v>STK</c:v>
                </c:pt>
                <c:pt idx="12">
                  <c:v>PLK</c:v>
                </c:pt>
                <c:pt idx="13">
                  <c:v>HMP</c:v>
                </c:pt>
              </c:strCache>
            </c:strRef>
          </c:cat>
          <c:val>
            <c:numRef>
              <c:f>'data 2021-27'!$G$43:$G$56</c:f>
              <c:numCache>
                <c:formatCode>#,##0.00</c:formatCode>
                <c:ptCount val="14"/>
                <c:pt idx="0">
                  <c:v>7657.7670947609367</c:v>
                </c:pt>
                <c:pt idx="1">
                  <c:v>5406.4449115679899</c:v>
                </c:pt>
                <c:pt idx="2">
                  <c:v>4690.1330910932729</c:v>
                </c:pt>
                <c:pt idx="3">
                  <c:v>5787.1200125870891</c:v>
                </c:pt>
                <c:pt idx="4">
                  <c:v>4149.1574259795389</c:v>
                </c:pt>
                <c:pt idx="5">
                  <c:v>4562.4672387782921</c:v>
                </c:pt>
                <c:pt idx="6">
                  <c:v>2649.3017459170778</c:v>
                </c:pt>
                <c:pt idx="7">
                  <c:v>2244.3621676581752</c:v>
                </c:pt>
                <c:pt idx="8">
                  <c:v>6339.018736464539</c:v>
                </c:pt>
                <c:pt idx="9">
                  <c:v>3923.4011873565287</c:v>
                </c:pt>
                <c:pt idx="10">
                  <c:v>4063.68154119779</c:v>
                </c:pt>
                <c:pt idx="11">
                  <c:v>5219.4371278767576</c:v>
                </c:pt>
                <c:pt idx="12">
                  <c:v>4514.7694642080241</c:v>
                </c:pt>
                <c:pt idx="13">
                  <c:v>383.71392627499182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17D-4DBC-B574-31A2008105DD}"/>
            </c:ext>
          </c:extLst>
        </c:ser>
        <c:ser>
          <c:idx val="6"/>
          <c:order val="6"/>
          <c:tx>
            <c:v>OPST</c:v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'data 2021-27'!$A$43:$A$56</c:f>
              <c:strCache>
                <c:ptCount val="14"/>
                <c:pt idx="0">
                  <c:v>OLK</c:v>
                </c:pt>
                <c:pt idx="1">
                  <c:v>JCK</c:v>
                </c:pt>
                <c:pt idx="2">
                  <c:v>PAK</c:v>
                </c:pt>
                <c:pt idx="3">
                  <c:v>VYS</c:v>
                </c:pt>
                <c:pt idx="4">
                  <c:v>KHK</c:v>
                </c:pt>
                <c:pt idx="5">
                  <c:v>MSK</c:v>
                </c:pt>
                <c:pt idx="6">
                  <c:v>KVK</c:v>
                </c:pt>
                <c:pt idx="7">
                  <c:v>ULK</c:v>
                </c:pt>
                <c:pt idx="8">
                  <c:v>ZLK</c:v>
                </c:pt>
                <c:pt idx="9">
                  <c:v>JMK</c:v>
                </c:pt>
                <c:pt idx="10">
                  <c:v>LIK</c:v>
                </c:pt>
                <c:pt idx="11">
                  <c:v>STK</c:v>
                </c:pt>
                <c:pt idx="12">
                  <c:v>PLK</c:v>
                </c:pt>
                <c:pt idx="13">
                  <c:v>HMP</c:v>
                </c:pt>
              </c:strCache>
            </c:strRef>
          </c:cat>
          <c:val>
            <c:numRef>
              <c:f>'data 2021-27'!$H$43:$H$56</c:f>
              <c:numCache>
                <c:formatCode>#,##0.00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10877.124922193474</c:v>
                </c:pt>
                <c:pt idx="6">
                  <c:v>15629.079643377281</c:v>
                </c:pt>
                <c:pt idx="7">
                  <c:v>12394.749699761016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17D-4DBC-B574-31A2008105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6705935"/>
        <c:axId val="416707855"/>
      </c:barChart>
      <c:catAx>
        <c:axId val="416705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16707855"/>
        <c:crosses val="autoZero"/>
        <c:auto val="1"/>
        <c:lblAlgn val="ctr"/>
        <c:lblOffset val="100"/>
        <c:noMultiLvlLbl val="0"/>
      </c:catAx>
      <c:valAx>
        <c:axId val="416707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Kč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16705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695119750656169"/>
          <c:y val="0.94329109740378991"/>
          <c:w val="0.53359760498687669"/>
          <c:h val="5.0336213699508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'IROP statistika krajů'!$C$1</c:f>
              <c:strCache>
                <c:ptCount val="1"/>
                <c:pt idx="0">
                  <c:v>dotace EU</c:v>
                </c:pt>
              </c:strCache>
            </c:strRef>
          </c:tx>
          <c:spPr>
            <a:solidFill>
              <a:srgbClr val="FFD900"/>
            </a:solidFill>
            <a:ln>
              <a:noFill/>
            </a:ln>
            <a:effectLst/>
          </c:spPr>
          <c:invertIfNegative val="0"/>
          <c:cat>
            <c:strRef>
              <c:f>'IROP statistika krajů'!$A$2:$A$14</c:f>
              <c:strCache>
                <c:ptCount val="13"/>
                <c:pt idx="0">
                  <c:v>KVK</c:v>
                </c:pt>
                <c:pt idx="1">
                  <c:v>ZLK</c:v>
                </c:pt>
                <c:pt idx="2">
                  <c:v>LIK</c:v>
                </c:pt>
                <c:pt idx="3">
                  <c:v>JMK</c:v>
                </c:pt>
                <c:pt idx="4">
                  <c:v>OLK</c:v>
                </c:pt>
                <c:pt idx="5">
                  <c:v>ULK</c:v>
                </c:pt>
                <c:pt idx="6">
                  <c:v>MSK</c:v>
                </c:pt>
                <c:pt idx="7">
                  <c:v>KHK</c:v>
                </c:pt>
                <c:pt idx="8">
                  <c:v>PLK</c:v>
                </c:pt>
                <c:pt idx="9">
                  <c:v>PAK</c:v>
                </c:pt>
                <c:pt idx="10">
                  <c:v>VYS</c:v>
                </c:pt>
                <c:pt idx="11">
                  <c:v>STK</c:v>
                </c:pt>
                <c:pt idx="12">
                  <c:v>JCK</c:v>
                </c:pt>
              </c:strCache>
            </c:strRef>
          </c:cat>
          <c:val>
            <c:numRef>
              <c:f>'IROP statistika krajů'!$C$2:$C$14</c:f>
              <c:numCache>
                <c:formatCode>_("Kč"* #,##0.00_);_("Kč"* \(#,##0.00\);_("Kč"* "-"??_);_(@_)</c:formatCode>
                <c:ptCount val="13"/>
                <c:pt idx="0">
                  <c:v>119998381</c:v>
                </c:pt>
                <c:pt idx="1">
                  <c:v>109651456.94</c:v>
                </c:pt>
                <c:pt idx="2">
                  <c:v>102743304.45999999</c:v>
                </c:pt>
                <c:pt idx="3">
                  <c:v>82735041.329999998</c:v>
                </c:pt>
                <c:pt idx="4">
                  <c:v>78385504.599999994</c:v>
                </c:pt>
                <c:pt idx="5">
                  <c:v>76611067.310000002</c:v>
                </c:pt>
                <c:pt idx="6">
                  <c:v>51172555.450000003</c:v>
                </c:pt>
                <c:pt idx="7">
                  <c:v>45000280.200000003</c:v>
                </c:pt>
                <c:pt idx="8">
                  <c:v>38819996.660000004</c:v>
                </c:pt>
                <c:pt idx="9">
                  <c:v>36502781.840000004</c:v>
                </c:pt>
                <c:pt idx="10">
                  <c:v>36330457.810000002</c:v>
                </c:pt>
                <c:pt idx="11">
                  <c:v>31938735.910000004</c:v>
                </c:pt>
                <c:pt idx="12">
                  <c:v>13822779.210000001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DC-4B31-ADD1-CC9EB7394C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9283744"/>
        <c:axId val="629284224"/>
      </c:barChart>
      <c:lineChart>
        <c:grouping val="stacked"/>
        <c:varyColors val="0"/>
        <c:ser>
          <c:idx val="1"/>
          <c:order val="1"/>
          <c:tx>
            <c:strRef>
              <c:f>'IROP statistika krajů'!$D$1</c:f>
              <c:strCache>
                <c:ptCount val="1"/>
                <c:pt idx="0">
                  <c:v>počet projektů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15875">
                <a:solidFill>
                  <a:schemeClr val="tx1"/>
                </a:solidFill>
              </a:ln>
              <a:effectLst/>
            </c:spPr>
          </c:marker>
          <c:cat>
            <c:strRef>
              <c:f>'IROP statistika krajů'!$A$2:$A$14</c:f>
              <c:strCache>
                <c:ptCount val="13"/>
                <c:pt idx="0">
                  <c:v>KVK</c:v>
                </c:pt>
                <c:pt idx="1">
                  <c:v>ZLK</c:v>
                </c:pt>
                <c:pt idx="2">
                  <c:v>LIK</c:v>
                </c:pt>
                <c:pt idx="3">
                  <c:v>JMK</c:v>
                </c:pt>
                <c:pt idx="4">
                  <c:v>OLK</c:v>
                </c:pt>
                <c:pt idx="5">
                  <c:v>ULK</c:v>
                </c:pt>
                <c:pt idx="6">
                  <c:v>MSK</c:v>
                </c:pt>
                <c:pt idx="7">
                  <c:v>KHK</c:v>
                </c:pt>
                <c:pt idx="8">
                  <c:v>PLK</c:v>
                </c:pt>
                <c:pt idx="9">
                  <c:v>PAK</c:v>
                </c:pt>
                <c:pt idx="10">
                  <c:v>VYS</c:v>
                </c:pt>
                <c:pt idx="11">
                  <c:v>STK</c:v>
                </c:pt>
                <c:pt idx="12">
                  <c:v>JCK</c:v>
                </c:pt>
              </c:strCache>
            </c:strRef>
          </c:cat>
          <c:val>
            <c:numRef>
              <c:f>'IROP statistika krajů'!$D$2:$D$14</c:f>
              <c:numCache>
                <c:formatCode>General</c:formatCode>
                <c:ptCount val="13"/>
                <c:pt idx="0">
                  <c:v>20</c:v>
                </c:pt>
                <c:pt idx="1">
                  <c:v>17</c:v>
                </c:pt>
                <c:pt idx="2">
                  <c:v>18</c:v>
                </c:pt>
                <c:pt idx="3">
                  <c:v>18</c:v>
                </c:pt>
                <c:pt idx="4">
                  <c:v>14</c:v>
                </c:pt>
                <c:pt idx="5">
                  <c:v>18</c:v>
                </c:pt>
                <c:pt idx="6">
                  <c:v>14</c:v>
                </c:pt>
                <c:pt idx="7">
                  <c:v>8</c:v>
                </c:pt>
                <c:pt idx="8">
                  <c:v>7</c:v>
                </c:pt>
                <c:pt idx="9">
                  <c:v>8</c:v>
                </c:pt>
                <c:pt idx="10">
                  <c:v>11</c:v>
                </c:pt>
                <c:pt idx="11">
                  <c:v>7</c:v>
                </c:pt>
                <c:pt idx="1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DC-4B31-ADD1-CC9EB7394C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0214479"/>
        <c:axId val="730199599"/>
      </c:lineChart>
      <c:catAx>
        <c:axId val="62928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29284224"/>
        <c:crosses val="autoZero"/>
        <c:auto val="1"/>
        <c:lblAlgn val="ctr"/>
        <c:lblOffset val="100"/>
        <c:noMultiLvlLbl val="0"/>
      </c:catAx>
      <c:valAx>
        <c:axId val="629284224"/>
        <c:scaling>
          <c:orientation val="minMax"/>
          <c:max val="120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Kč&quot;* #,##0.00_);_(&quot;Kč&quot;* \(#,##0.00\);_(&quot;Kč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29283744"/>
        <c:crosses val="autoZero"/>
        <c:crossBetween val="between"/>
        <c:majorUnit val="20000000"/>
        <c:minorUnit val="20000000"/>
      </c:valAx>
      <c:valAx>
        <c:axId val="730199599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30214479"/>
        <c:crosses val="max"/>
        <c:crossBetween val="between"/>
      </c:valAx>
      <c:catAx>
        <c:axId val="73021447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3019959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590533936214616"/>
          <c:y val="8.1391999691837913E-2"/>
          <c:w val="0.38151389420606263"/>
          <c:h val="5.97155979044977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10387214909316"/>
          <c:y val="3.7996535434013184E-2"/>
          <c:w val="0.80554902557557839"/>
          <c:h val="0.8897080522464602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'statistika krajů'!$C$2</c:f>
              <c:strCache>
                <c:ptCount val="1"/>
                <c:pt idx="0">
                  <c:v>Dotace celkem</c:v>
                </c:pt>
              </c:strCache>
            </c:strRef>
          </c:tx>
          <c:spPr>
            <a:solidFill>
              <a:srgbClr val="FFD900"/>
            </a:solidFill>
            <a:ln>
              <a:noFill/>
            </a:ln>
            <a:effectLst/>
          </c:spPr>
          <c:invertIfNegative val="0"/>
          <c:cat>
            <c:strRef>
              <c:f>'statistika krajů'!$A$4:$A$15</c:f>
              <c:strCache>
                <c:ptCount val="12"/>
                <c:pt idx="0">
                  <c:v>ZLK</c:v>
                </c:pt>
                <c:pt idx="1">
                  <c:v>VYS</c:v>
                </c:pt>
                <c:pt idx="2">
                  <c:v>ULK</c:v>
                </c:pt>
                <c:pt idx="3">
                  <c:v>JMK</c:v>
                </c:pt>
                <c:pt idx="4">
                  <c:v>OLK</c:v>
                </c:pt>
                <c:pt idx="5">
                  <c:v>LIK</c:v>
                </c:pt>
                <c:pt idx="6">
                  <c:v>JCK</c:v>
                </c:pt>
                <c:pt idx="7">
                  <c:v>PAK</c:v>
                </c:pt>
                <c:pt idx="8">
                  <c:v>KVK</c:v>
                </c:pt>
                <c:pt idx="9">
                  <c:v>PLK</c:v>
                </c:pt>
                <c:pt idx="10">
                  <c:v>MSK</c:v>
                </c:pt>
                <c:pt idx="11">
                  <c:v>KHK</c:v>
                </c:pt>
              </c:strCache>
            </c:strRef>
          </c:cat>
          <c:val>
            <c:numRef>
              <c:f>'statistika krajů'!$C$4:$C$15</c:f>
              <c:numCache>
                <c:formatCode>_("Kč"* #,##0.00_);_("Kč"* \(#,##0.00\);_("Kč"* "-"??_);_(@_)</c:formatCode>
                <c:ptCount val="12"/>
                <c:pt idx="0">
                  <c:v>14563940</c:v>
                </c:pt>
                <c:pt idx="1">
                  <c:v>14197569</c:v>
                </c:pt>
                <c:pt idx="2">
                  <c:v>12301364</c:v>
                </c:pt>
                <c:pt idx="3">
                  <c:v>9462410</c:v>
                </c:pt>
                <c:pt idx="4">
                  <c:v>6348485</c:v>
                </c:pt>
                <c:pt idx="5">
                  <c:v>5443039</c:v>
                </c:pt>
                <c:pt idx="6">
                  <c:v>5135584</c:v>
                </c:pt>
                <c:pt idx="7">
                  <c:v>4872898</c:v>
                </c:pt>
                <c:pt idx="8">
                  <c:v>4473715</c:v>
                </c:pt>
                <c:pt idx="9">
                  <c:v>3315399</c:v>
                </c:pt>
                <c:pt idx="10">
                  <c:v>2305590</c:v>
                </c:pt>
                <c:pt idx="11">
                  <c:v>1270097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6F-4786-B38E-D925F94AE9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29283744"/>
        <c:axId val="629284224"/>
      </c:barChart>
      <c:lineChart>
        <c:grouping val="stacked"/>
        <c:varyColors val="0"/>
        <c:ser>
          <c:idx val="0"/>
          <c:order val="0"/>
          <c:tx>
            <c:strRef>
              <c:f>'statistika krajů'!$B$2</c:f>
              <c:strCache>
                <c:ptCount val="1"/>
                <c:pt idx="0">
                  <c:v>počet projektů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31750">
                <a:solidFill>
                  <a:srgbClr val="000000"/>
                </a:solidFill>
              </a:ln>
              <a:effectLst/>
            </c:spPr>
          </c:marker>
          <c:cat>
            <c:strRef>
              <c:f>'statistika krajů'!$A$4:$A$15</c:f>
              <c:strCache>
                <c:ptCount val="12"/>
                <c:pt idx="0">
                  <c:v>ZLK</c:v>
                </c:pt>
                <c:pt idx="1">
                  <c:v>VYS</c:v>
                </c:pt>
                <c:pt idx="2">
                  <c:v>ULK</c:v>
                </c:pt>
                <c:pt idx="3">
                  <c:v>JMK</c:v>
                </c:pt>
                <c:pt idx="4">
                  <c:v>OLK</c:v>
                </c:pt>
                <c:pt idx="5">
                  <c:v>LIK</c:v>
                </c:pt>
                <c:pt idx="6">
                  <c:v>JCK</c:v>
                </c:pt>
                <c:pt idx="7">
                  <c:v>PAK</c:v>
                </c:pt>
                <c:pt idx="8">
                  <c:v>KVK</c:v>
                </c:pt>
                <c:pt idx="9">
                  <c:v>PLK</c:v>
                </c:pt>
                <c:pt idx="10">
                  <c:v>MSK</c:v>
                </c:pt>
                <c:pt idx="11">
                  <c:v>KHK</c:v>
                </c:pt>
              </c:strCache>
            </c:strRef>
          </c:cat>
          <c:val>
            <c:numRef>
              <c:f>'statistika krajů'!$B$4:$B$15</c:f>
              <c:numCache>
                <c:formatCode>General</c:formatCode>
                <c:ptCount val="12"/>
                <c:pt idx="0">
                  <c:v>34</c:v>
                </c:pt>
                <c:pt idx="1">
                  <c:v>31</c:v>
                </c:pt>
                <c:pt idx="2">
                  <c:v>31</c:v>
                </c:pt>
                <c:pt idx="3">
                  <c:v>22</c:v>
                </c:pt>
                <c:pt idx="4">
                  <c:v>14</c:v>
                </c:pt>
                <c:pt idx="5">
                  <c:v>11</c:v>
                </c:pt>
                <c:pt idx="6">
                  <c:v>11</c:v>
                </c:pt>
                <c:pt idx="7">
                  <c:v>5</c:v>
                </c:pt>
                <c:pt idx="8">
                  <c:v>10</c:v>
                </c:pt>
                <c:pt idx="9">
                  <c:v>8</c:v>
                </c:pt>
                <c:pt idx="10">
                  <c:v>4</c:v>
                </c:pt>
                <c:pt idx="11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6F-4786-B38E-D925F94AE9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9281824"/>
        <c:axId val="629279904"/>
      </c:lineChart>
      <c:catAx>
        <c:axId val="62928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29284224"/>
        <c:crosses val="autoZero"/>
        <c:auto val="1"/>
        <c:lblAlgn val="ctr"/>
        <c:lblOffset val="100"/>
        <c:noMultiLvlLbl val="0"/>
      </c:catAx>
      <c:valAx>
        <c:axId val="629284224"/>
        <c:scaling>
          <c:orientation val="minMax"/>
          <c:max val="15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Kč&quot;* #,##0.00_);_(&quot;Kč&quot;* \(#,##0.00\);_(&quot;Kč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29283744"/>
        <c:crosses val="autoZero"/>
        <c:crossBetween val="between"/>
        <c:majorUnit val="2500000"/>
        <c:minorUnit val="2500000"/>
      </c:valAx>
      <c:valAx>
        <c:axId val="62927990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29281824"/>
        <c:crosses val="max"/>
        <c:crossBetween val="between"/>
      </c:valAx>
      <c:catAx>
        <c:axId val="629281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292799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530372014637484"/>
          <c:y val="8.4803262534300913E-2"/>
          <c:w val="0.47053487315855119"/>
          <c:h val="7.58187274234078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423659865420188E-2"/>
          <c:y val="0.21367958812840704"/>
          <c:w val="0.89912113401730098"/>
          <c:h val="0.606918702469883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'RPP_fiktivní graf'!$B$1</c:f>
              <c:strCache>
                <c:ptCount val="1"/>
                <c:pt idx="0">
                  <c:v>Obrana a odolnost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'RPP_fiktivní graf'!$A$2:$A$8</c:f>
              <c:strCache>
                <c:ptCount val="7"/>
                <c:pt idx="0">
                  <c:v>JCK</c:v>
                </c:pt>
                <c:pt idx="1">
                  <c:v>MSK</c:v>
                </c:pt>
                <c:pt idx="2">
                  <c:v>OLK</c:v>
                </c:pt>
                <c:pt idx="3">
                  <c:v>PAK</c:v>
                </c:pt>
                <c:pt idx="4">
                  <c:v>ULK</c:v>
                </c:pt>
                <c:pt idx="5">
                  <c:v>VYS</c:v>
                </c:pt>
                <c:pt idx="6">
                  <c:v>ZLK</c:v>
                </c:pt>
              </c:strCache>
            </c:strRef>
          </c:cat>
          <c:val>
            <c:numRef>
              <c:f>'RPP_fiktivní graf'!$B$2:$B$8</c:f>
              <c:numCache>
                <c:formatCode>#,##0.00</c:formatCode>
                <c:ptCount val="7"/>
                <c:pt idx="0">
                  <c:v>4130.1728845547668</c:v>
                </c:pt>
                <c:pt idx="1">
                  <c:v>8454.2662365450415</c:v>
                </c:pt>
                <c:pt idx="2">
                  <c:v>5390.6241844963388</c:v>
                </c:pt>
                <c:pt idx="3">
                  <c:v>4445.1464947109407</c:v>
                </c:pt>
                <c:pt idx="4">
                  <c:v>5958.5492344379127</c:v>
                </c:pt>
                <c:pt idx="5">
                  <c:v>4234.3752600564694</c:v>
                </c:pt>
                <c:pt idx="6">
                  <c:v>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88-4C0A-B2DD-6BE09FDB77E6}"/>
            </c:ext>
          </c:extLst>
        </c:ser>
        <c:ser>
          <c:idx val="1"/>
          <c:order val="1"/>
          <c:tx>
            <c:strRef>
              <c:f>'RPP_fiktivní graf'!$C$1</c:f>
              <c:strCache>
                <c:ptCount val="1"/>
                <c:pt idx="0">
                  <c:v>Zdravotnictví a soc. služby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'RPP_fiktivní graf'!$A$2:$A$8</c:f>
              <c:strCache>
                <c:ptCount val="7"/>
                <c:pt idx="0">
                  <c:v>JCK</c:v>
                </c:pt>
                <c:pt idx="1">
                  <c:v>MSK</c:v>
                </c:pt>
                <c:pt idx="2">
                  <c:v>OLK</c:v>
                </c:pt>
                <c:pt idx="3">
                  <c:v>PAK</c:v>
                </c:pt>
                <c:pt idx="4">
                  <c:v>ULK</c:v>
                </c:pt>
                <c:pt idx="5">
                  <c:v>VYS</c:v>
                </c:pt>
                <c:pt idx="6">
                  <c:v>ZLK</c:v>
                </c:pt>
              </c:strCache>
            </c:strRef>
          </c:cat>
          <c:val>
            <c:numRef>
              <c:f>'RPP_fiktivní graf'!$C$2:$C$8</c:f>
              <c:numCache>
                <c:formatCode>#,##0.00</c:formatCode>
                <c:ptCount val="7"/>
                <c:pt idx="0">
                  <c:v>13896.346019830497</c:v>
                </c:pt>
                <c:pt idx="1">
                  <c:v>6479.2914095084107</c:v>
                </c:pt>
                <c:pt idx="2">
                  <c:v>9348.3975789793276</c:v>
                </c:pt>
                <c:pt idx="3">
                  <c:v>9701.8412098160607</c:v>
                </c:pt>
                <c:pt idx="4">
                  <c:v>3907.9625296961162</c:v>
                </c:pt>
                <c:pt idx="5">
                  <c:v>3907.9625296961162</c:v>
                </c:pt>
                <c:pt idx="6">
                  <c:v>7639.3136382269495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88-4C0A-B2DD-6BE09FDB77E6}"/>
            </c:ext>
          </c:extLst>
        </c:ser>
        <c:ser>
          <c:idx val="2"/>
          <c:order val="2"/>
          <c:tx>
            <c:strRef>
              <c:f>'RPP_fiktivní graf'!$D$1</c:f>
              <c:strCache>
                <c:ptCount val="1"/>
                <c:pt idx="0">
                  <c:v>Bydlení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'RPP_fiktivní graf'!$A$2:$A$8</c:f>
              <c:strCache>
                <c:ptCount val="7"/>
                <c:pt idx="0">
                  <c:v>JCK</c:v>
                </c:pt>
                <c:pt idx="1">
                  <c:v>MSK</c:v>
                </c:pt>
                <c:pt idx="2">
                  <c:v>OLK</c:v>
                </c:pt>
                <c:pt idx="3">
                  <c:v>PAK</c:v>
                </c:pt>
                <c:pt idx="4">
                  <c:v>ULK</c:v>
                </c:pt>
                <c:pt idx="5">
                  <c:v>VYS</c:v>
                </c:pt>
                <c:pt idx="6">
                  <c:v>ZLK</c:v>
                </c:pt>
              </c:strCache>
            </c:strRef>
          </c:cat>
          <c:val>
            <c:numRef>
              <c:f>'RPP_fiktivní graf'!$D$2:$D$8</c:f>
              <c:numCache>
                <c:formatCode>#,##0.00</c:formatCode>
                <c:ptCount val="7"/>
                <c:pt idx="0">
                  <c:v>1528.6044620216774</c:v>
                </c:pt>
                <c:pt idx="1">
                  <c:v>4517.7596173200409</c:v>
                </c:pt>
                <c:pt idx="2">
                  <c:v>3238.98512661626</c:v>
                </c:pt>
                <c:pt idx="3">
                  <c:v>2458.8879235946192</c:v>
                </c:pt>
                <c:pt idx="4">
                  <c:v>2543.6870064246245</c:v>
                </c:pt>
                <c:pt idx="5">
                  <c:v>1942.9044222407233</c:v>
                </c:pt>
                <c:pt idx="6">
                  <c:v>3579.1700656269823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88-4C0A-B2DD-6BE09FDB77E6}"/>
            </c:ext>
          </c:extLst>
        </c:ser>
        <c:ser>
          <c:idx val="3"/>
          <c:order val="3"/>
          <c:tx>
            <c:strRef>
              <c:f>'RPP_fiktivní graf'!$E$1</c:f>
              <c:strCache>
                <c:ptCount val="1"/>
                <c:pt idx="0">
                  <c:v>Digitalizace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'RPP_fiktivní graf'!$A$2:$A$8</c:f>
              <c:strCache>
                <c:ptCount val="7"/>
                <c:pt idx="0">
                  <c:v>JCK</c:v>
                </c:pt>
                <c:pt idx="1">
                  <c:v>MSK</c:v>
                </c:pt>
                <c:pt idx="2">
                  <c:v>OLK</c:v>
                </c:pt>
                <c:pt idx="3">
                  <c:v>PAK</c:v>
                </c:pt>
                <c:pt idx="4">
                  <c:v>ULK</c:v>
                </c:pt>
                <c:pt idx="5">
                  <c:v>VYS</c:v>
                </c:pt>
                <c:pt idx="6">
                  <c:v>ZLK</c:v>
                </c:pt>
              </c:strCache>
            </c:strRef>
          </c:cat>
          <c:val>
            <c:numRef>
              <c:f>'RPP_fiktivní graf'!$E$2:$E$8</c:f>
              <c:numCache>
                <c:formatCode>#,##0.00</c:formatCode>
                <c:ptCount val="7"/>
                <c:pt idx="0">
                  <c:v>4130.1728845547668</c:v>
                </c:pt>
                <c:pt idx="1">
                  <c:v>8454.2662365450415</c:v>
                </c:pt>
                <c:pt idx="2">
                  <c:v>5390.6241844963388</c:v>
                </c:pt>
                <c:pt idx="3">
                  <c:v>4445.1464947109407</c:v>
                </c:pt>
                <c:pt idx="4">
                  <c:v>5958.5492344379127</c:v>
                </c:pt>
                <c:pt idx="5">
                  <c:v>4234.3752600564694</c:v>
                </c:pt>
                <c:pt idx="6">
                  <c:v>5685.6212268803329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88-4C0A-B2DD-6BE09FDB77E6}"/>
            </c:ext>
          </c:extLst>
        </c:ser>
        <c:ser>
          <c:idx val="4"/>
          <c:order val="4"/>
          <c:tx>
            <c:strRef>
              <c:f>'RPP_fiktivní graf'!$F$1</c:f>
              <c:strCache>
                <c:ptCount val="1"/>
                <c:pt idx="0">
                  <c:v>Energetika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'RPP_fiktivní graf'!$A$2:$A$8</c:f>
              <c:strCache>
                <c:ptCount val="7"/>
                <c:pt idx="0">
                  <c:v>JCK</c:v>
                </c:pt>
                <c:pt idx="1">
                  <c:v>MSK</c:v>
                </c:pt>
                <c:pt idx="2">
                  <c:v>OLK</c:v>
                </c:pt>
                <c:pt idx="3">
                  <c:v>PAK</c:v>
                </c:pt>
                <c:pt idx="4">
                  <c:v>ULK</c:v>
                </c:pt>
                <c:pt idx="5">
                  <c:v>VYS</c:v>
                </c:pt>
                <c:pt idx="6">
                  <c:v>ZLK</c:v>
                </c:pt>
              </c:strCache>
            </c:strRef>
          </c:cat>
          <c:val>
            <c:numRef>
              <c:f>'RPP_fiktivní graf'!$F$2:$F$8</c:f>
              <c:numCache>
                <c:formatCode>#,##0.00</c:formatCode>
                <c:ptCount val="7"/>
                <c:pt idx="0">
                  <c:v>1837.4363499302356</c:v>
                </c:pt>
                <c:pt idx="1">
                  <c:v>3030.8703245161769</c:v>
                </c:pt>
                <c:pt idx="2">
                  <c:v>2067.8239504920275</c:v>
                </c:pt>
                <c:pt idx="3">
                  <c:v>1733.7165787716217</c:v>
                </c:pt>
                <c:pt idx="4">
                  <c:v>3077.2096864972773</c:v>
                </c:pt>
                <c:pt idx="5">
                  <c:v>1859.8918354910584</c:v>
                </c:pt>
                <c:pt idx="6">
                  <c:v>1819.2960060808414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88-4C0A-B2DD-6BE09FDB77E6}"/>
            </c:ext>
          </c:extLst>
        </c:ser>
        <c:ser>
          <c:idx val="5"/>
          <c:order val="5"/>
          <c:tx>
            <c:strRef>
              <c:f>'RPP_fiktivní graf'!$G$1</c:f>
              <c:strCache>
                <c:ptCount val="1"/>
                <c:pt idx="0">
                  <c:v>Konkurenceschopnost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'RPP_fiktivní graf'!$A$2:$A$8</c:f>
              <c:strCache>
                <c:ptCount val="7"/>
                <c:pt idx="0">
                  <c:v>JCK</c:v>
                </c:pt>
                <c:pt idx="1">
                  <c:v>MSK</c:v>
                </c:pt>
                <c:pt idx="2">
                  <c:v>OLK</c:v>
                </c:pt>
                <c:pt idx="3">
                  <c:v>PAK</c:v>
                </c:pt>
                <c:pt idx="4">
                  <c:v>ULK</c:v>
                </c:pt>
                <c:pt idx="5">
                  <c:v>VYS</c:v>
                </c:pt>
                <c:pt idx="6">
                  <c:v>ZLK</c:v>
                </c:pt>
              </c:strCache>
            </c:strRef>
          </c:cat>
          <c:val>
            <c:numRef>
              <c:f>'RPP_fiktivní graf'!$G$2:$G$8</c:f>
              <c:numCache>
                <c:formatCode>#,##0.00</c:formatCode>
                <c:ptCount val="7"/>
                <c:pt idx="0">
                  <c:v>3531.635790248823</c:v>
                </c:pt>
                <c:pt idx="1">
                  <c:v>5395.6330686533129</c:v>
                </c:pt>
                <c:pt idx="2">
                  <c:v>4835.8799203415319</c:v>
                </c:pt>
                <c:pt idx="3">
                  <c:v>2487.9702106991572</c:v>
                </c:pt>
                <c:pt idx="4">
                  <c:v>1814.2436243994921</c:v>
                </c:pt>
                <c:pt idx="5">
                  <c:v>2995.6853131556686</c:v>
                </c:pt>
                <c:pt idx="6">
                  <c:v>3670.2791703754951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388-4C0A-B2DD-6BE09FDB77E6}"/>
            </c:ext>
          </c:extLst>
        </c:ser>
        <c:ser>
          <c:idx val="6"/>
          <c:order val="6"/>
          <c:tx>
            <c:strRef>
              <c:f>'RPP_fiktivní graf'!$H$1</c:f>
              <c:strCache>
                <c:ptCount val="1"/>
                <c:pt idx="0">
                  <c:v>Zelená transformace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'RPP_fiktivní graf'!$A$2:$A$8</c:f>
              <c:strCache>
                <c:ptCount val="7"/>
                <c:pt idx="0">
                  <c:v>JCK</c:v>
                </c:pt>
                <c:pt idx="1">
                  <c:v>MSK</c:v>
                </c:pt>
                <c:pt idx="2">
                  <c:v>OLK</c:v>
                </c:pt>
                <c:pt idx="3">
                  <c:v>PAK</c:v>
                </c:pt>
                <c:pt idx="4">
                  <c:v>ULK</c:v>
                </c:pt>
                <c:pt idx="5">
                  <c:v>VYS</c:v>
                </c:pt>
                <c:pt idx="6">
                  <c:v>ZLK</c:v>
                </c:pt>
              </c:strCache>
            </c:strRef>
          </c:cat>
          <c:val>
            <c:numRef>
              <c:f>'RPP_fiktivní graf'!$H$2:$H$8</c:f>
              <c:numCache>
                <c:formatCode>#,##0.00</c:formatCode>
                <c:ptCount val="7"/>
                <c:pt idx="0">
                  <c:v>10000</c:v>
                </c:pt>
                <c:pt idx="1">
                  <c:v>20000</c:v>
                </c:pt>
                <c:pt idx="2">
                  <c:v>10000</c:v>
                </c:pt>
                <c:pt idx="3">
                  <c:v>10000</c:v>
                </c:pt>
                <c:pt idx="4">
                  <c:v>10000</c:v>
                </c:pt>
                <c:pt idx="5">
                  <c:v>10000</c:v>
                </c:pt>
                <c:pt idx="6">
                  <c:v>15000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388-4C0A-B2DD-6BE09FDB77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7625583"/>
        <c:axId val="1667626063"/>
      </c:barChart>
      <c:catAx>
        <c:axId val="16676255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67626063"/>
        <c:crosses val="autoZero"/>
        <c:auto val="1"/>
        <c:lblAlgn val="ctr"/>
        <c:lblOffset val="100"/>
        <c:noMultiLvlLbl val="0"/>
      </c:catAx>
      <c:valAx>
        <c:axId val="16676260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676255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395774166240098E-2"/>
          <c:y val="6.1749712362376113E-2"/>
          <c:w val="0.90188854586433109"/>
          <c:h val="0.155246651860825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052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2365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252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052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897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8995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0148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0130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>
          <a:extLst>
            <a:ext uri="{FF2B5EF4-FFF2-40B4-BE49-F238E27FC236}">
              <a16:creationId xmlns:a16="http://schemas.microsoft.com/office/drawing/2014/main" id="{A7207741-D36C-ADE8-93E8-1DAEF500C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>
            <a:extLst>
              <a:ext uri="{FF2B5EF4-FFF2-40B4-BE49-F238E27FC236}">
                <a16:creationId xmlns:a16="http://schemas.microsoft.com/office/drawing/2014/main" id="{4596B8ED-472A-3DF2-5F61-D2479351BC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>
            <a:extLst>
              <a:ext uri="{FF2B5EF4-FFF2-40B4-BE49-F238E27FC236}">
                <a16:creationId xmlns:a16="http://schemas.microsoft.com/office/drawing/2014/main" id="{889155C9-2E92-A95E-2A4F-A6666D4032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8316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60309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933EF2FF-EB26-637D-187F-741891A0F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1BC6B493-BE8F-3CC7-DA71-C375875669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>
            <a:extLst>
              <a:ext uri="{FF2B5EF4-FFF2-40B4-BE49-F238E27FC236}">
                <a16:creationId xmlns:a16="http://schemas.microsoft.com/office/drawing/2014/main" id="{58D15C4A-5920-E031-25AE-ACB67A922F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6017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3256ED27-0C7F-F420-4207-AD7C29F18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19717C4D-1AB4-A1CE-8F1E-DD8F5B6CB1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>
            <a:extLst>
              <a:ext uri="{FF2B5EF4-FFF2-40B4-BE49-F238E27FC236}">
                <a16:creationId xmlns:a16="http://schemas.microsoft.com/office/drawing/2014/main" id="{B5033A0C-4D9D-632A-9F50-482168001E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29526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962D0971-4CB1-11A4-9B9D-F422C3163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62005424-EBF6-B6A8-3044-1B3F158303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>
            <a:extLst>
              <a:ext uri="{FF2B5EF4-FFF2-40B4-BE49-F238E27FC236}">
                <a16:creationId xmlns:a16="http://schemas.microsoft.com/office/drawing/2014/main" id="{CDAFCE1D-BB1D-6F23-71F1-1438719627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67715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56E12ECA-73C2-386B-EF87-BF3AADFDE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63B8ED59-CA0C-8E87-162A-D6FACDA025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>
            <a:extLst>
              <a:ext uri="{FF2B5EF4-FFF2-40B4-BE49-F238E27FC236}">
                <a16:creationId xmlns:a16="http://schemas.microsoft.com/office/drawing/2014/main" id="{7417BEDB-D643-9356-EFF2-0DE5DD982A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79452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B0C44E32-DD05-50F4-59CD-06E8AB0C8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6BEB736A-74F7-F21D-A351-B78990C1EB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>
            <a:extLst>
              <a:ext uri="{FF2B5EF4-FFF2-40B4-BE49-F238E27FC236}">
                <a16:creationId xmlns:a16="http://schemas.microsoft.com/office/drawing/2014/main" id="{5035E84C-E200-2A9E-9507-13B9C38D3C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92323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62B0CA13-A2D4-F24F-9BD5-5E8195E85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18E75509-A1FF-312C-B84D-9201934AD3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>
            <a:extLst>
              <a:ext uri="{FF2B5EF4-FFF2-40B4-BE49-F238E27FC236}">
                <a16:creationId xmlns:a16="http://schemas.microsoft.com/office/drawing/2014/main" id="{CD143286-669D-1B15-D19B-BB7DCA044F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97906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8BDA9D05-D463-26F5-48FC-74972025B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0E20B0E5-9EEF-6C23-D1C7-A60ED087C3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>
            <a:extLst>
              <a:ext uri="{FF2B5EF4-FFF2-40B4-BE49-F238E27FC236}">
                <a16:creationId xmlns:a16="http://schemas.microsoft.com/office/drawing/2014/main" id="{29973174-4C6E-4DB2-F413-DFFB520201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98083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BCAC42DE-563B-55A0-A800-F3C637F0D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12131E98-5B52-3FF9-A0D3-3C6E7DCE26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>
            <a:extLst>
              <a:ext uri="{FF2B5EF4-FFF2-40B4-BE49-F238E27FC236}">
                <a16:creationId xmlns:a16="http://schemas.microsoft.com/office/drawing/2014/main" id="{4F334B93-3D72-456E-24C2-012E96CE9C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95737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4D50B511-97A8-924F-4348-5D27BB839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4EB787A8-B452-62E8-674D-E8F7333460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>
            <a:extLst>
              <a:ext uri="{FF2B5EF4-FFF2-40B4-BE49-F238E27FC236}">
                <a16:creationId xmlns:a16="http://schemas.microsoft.com/office/drawing/2014/main" id="{0AA9881E-9A90-64A7-B839-2BD72CFCBA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04665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8A8958B3-A902-AC83-9307-BD8601CF9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9F80A53D-E398-638A-532F-01AB99CA2C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>
            <a:extLst>
              <a:ext uri="{FF2B5EF4-FFF2-40B4-BE49-F238E27FC236}">
                <a16:creationId xmlns:a16="http://schemas.microsoft.com/office/drawing/2014/main" id="{6B0D3070-4AE0-3C2C-6E91-1F05925DAC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89912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219FCAD4-4A6B-158D-AF65-D9034A032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9740BAF3-7056-3816-2745-93FF8F555A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>
            <a:extLst>
              <a:ext uri="{FF2B5EF4-FFF2-40B4-BE49-F238E27FC236}">
                <a16:creationId xmlns:a16="http://schemas.microsoft.com/office/drawing/2014/main" id="{5C3D39BC-2D35-09E5-B935-4DD508A233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45054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F6F16655-540D-EAA1-8D9C-B4DD8EB08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781C52B9-667D-9526-7847-2BAFBCFB82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>
            <a:extLst>
              <a:ext uri="{FF2B5EF4-FFF2-40B4-BE49-F238E27FC236}">
                <a16:creationId xmlns:a16="http://schemas.microsoft.com/office/drawing/2014/main" id="{9770D90F-377F-B273-DD74-89F0D61A82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4125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28946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0A4838EA-2AEB-B8D1-FB0A-0AD13FCF6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CC6260F6-DB77-5ECD-0BF1-EAB7B3B615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>
            <a:extLst>
              <a:ext uri="{FF2B5EF4-FFF2-40B4-BE49-F238E27FC236}">
                <a16:creationId xmlns:a16="http://schemas.microsoft.com/office/drawing/2014/main" id="{06FE67C3-E2AD-AB87-C0AA-5B00339167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71311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64D7559E-2B0E-781C-AACA-528D22457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299958D8-F35F-818C-FF9A-1E308D47C7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>
            <a:extLst>
              <a:ext uri="{FF2B5EF4-FFF2-40B4-BE49-F238E27FC236}">
                <a16:creationId xmlns:a16="http://schemas.microsoft.com/office/drawing/2014/main" id="{CD0C4F80-5F98-F4BA-E7C5-DE5DE942EA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11818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9C1B6418-EFC5-B2A3-0BA0-D2484BBA9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6DEE118A-7325-277B-7B14-5FAAE9325A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>
            <a:extLst>
              <a:ext uri="{FF2B5EF4-FFF2-40B4-BE49-F238E27FC236}">
                <a16:creationId xmlns:a16="http://schemas.microsoft.com/office/drawing/2014/main" id="{F0BE83A5-C04D-2C41-674A-A7D1C7D594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3760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E953694F-B6B7-E9CC-0B6D-2B17CB4D8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29BA8D31-072E-69ED-4941-B181124974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>
            <a:extLst>
              <a:ext uri="{FF2B5EF4-FFF2-40B4-BE49-F238E27FC236}">
                <a16:creationId xmlns:a16="http://schemas.microsoft.com/office/drawing/2014/main" id="{23AA2623-FAAA-3F8E-36C9-6BB9B328C3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4344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>
          <a:extLst>
            <a:ext uri="{FF2B5EF4-FFF2-40B4-BE49-F238E27FC236}">
              <a16:creationId xmlns:a16="http://schemas.microsoft.com/office/drawing/2014/main" id="{EFF071D7-3E46-708D-AB91-B99C7F9C8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>
            <a:extLst>
              <a:ext uri="{FF2B5EF4-FFF2-40B4-BE49-F238E27FC236}">
                <a16:creationId xmlns:a16="http://schemas.microsoft.com/office/drawing/2014/main" id="{F69B8ECD-D186-D212-D339-4FE119ED70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>
            <a:extLst>
              <a:ext uri="{FF2B5EF4-FFF2-40B4-BE49-F238E27FC236}">
                <a16:creationId xmlns:a16="http://schemas.microsoft.com/office/drawing/2014/main" id="{08DB3A85-2B1F-52EE-FD18-7F712CBF0B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0145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F799A6F9-3DFC-BC31-2687-7C99DE26C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0401025F-890B-4D26-75C1-4933CBA0C3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>
            <a:extLst>
              <a:ext uri="{FF2B5EF4-FFF2-40B4-BE49-F238E27FC236}">
                <a16:creationId xmlns:a16="http://schemas.microsoft.com/office/drawing/2014/main" id="{368FCD76-44C2-5FCE-CC91-A5E4BBF6EA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2306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052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0317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3179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>
  <p:cSld name="Nadpis a obsah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4"/>
          <p:cNvSpPr txBox="1">
            <a:spLocks noGrp="1"/>
          </p:cNvSpPr>
          <p:nvPr>
            <p:ph type="body" idx="1"/>
          </p:nvPr>
        </p:nvSpPr>
        <p:spPr>
          <a:xfrm>
            <a:off x="422026" y="1679353"/>
            <a:ext cx="11264900" cy="4600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dt" idx="10"/>
          </p:nvPr>
        </p:nvSpPr>
        <p:spPr>
          <a:xfrm>
            <a:off x="422026" y="6111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ftr" idx="11"/>
          </p:nvPr>
        </p:nvSpPr>
        <p:spPr>
          <a:xfrm>
            <a:off x="4038600" y="610260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sldNum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4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4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4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4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4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4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4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4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4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b="1" i="0"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8301C3-EDD8-8443-9B23-624712369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BF2C62-EAA8-FD46-AB0C-AFB46182D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FEBD6D-B94A-4C40-AA98-1C5062D6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144E17-280E-3341-A412-19E1FCCEF808}" type="datetime1">
              <a:rPr lang="cs-CZ" smtClean="0"/>
              <a:t>08.04.2026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001B55-F3D8-B245-916B-3D87F531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B028F9-C99B-2345-BCCE-D5C768B7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F83C6B9-51BF-354A-813E-1E819CCC41A1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0A18D240-3BE2-B74D-A516-B0F270362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937974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60D600-9E1D-644E-955C-AB90DEDEA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E7F195-0ECA-5B4E-A9CE-6F805D88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69F282E-870E-E74D-944D-04EE93DED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15EF3A7-92DE-084B-987D-EA3639592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C139B72-6DD2-A340-833A-5DC55CEC5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E85617-9B28-DF47-BAEC-26C747C8C48A}" type="datetime1">
              <a:rPr lang="cs-CZ" smtClean="0"/>
              <a:t>08.04.2026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101F343-B190-BE48-9F5D-5B2FD4CD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1B4949-59AC-7B49-9256-34E0F63B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CF809C9-6CD1-224D-B38B-D9054EF10F1C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D4AA426A-68B9-3C47-AFEB-D3AC3F0BF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936153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67392C5-49AE-E548-81A5-FC459F4C3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9F845A-1646-B040-9BDE-B0949ABAA815}" type="datetime1">
              <a:rPr lang="cs-CZ" smtClean="0"/>
              <a:t>08.04.2026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EE62BF-0652-CC49-B1C6-740D979D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1BE27E5-F9AD-FA40-BB59-77DCC9C5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B4FD313-B4A8-0A46-A50D-B31C9DA87A8E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1BCA978-992E-9541-9BE1-4AF26B9D8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208946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866500E-7FAE-3947-9DAD-FBA5BC7E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0C0A0B-5067-DE47-AFC8-F97D18BD4B1F}" type="datetime1">
              <a:rPr lang="cs-CZ" smtClean="0"/>
              <a:t>08.04.2026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58ACE9A-9F8E-CA4C-B782-EFD36998E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900C6D-9313-3E4C-B392-797DCC38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13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C8F003-A3D3-034D-9720-A29A641D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6C9885-78EF-7E49-B9B7-55A0262D4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CB5D9DD-0ECA-C54D-88FB-0C68D8DF3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30A157-10E2-3A41-9082-3C345EC0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67CFD3-BCAB-884C-9D47-4C8AA78F6E8C}" type="datetime1">
              <a:rPr lang="cs-CZ" smtClean="0"/>
              <a:t>08.04.2026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4CFB0E-3ED7-644D-9D3C-61F36A5F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B83830-1354-2D43-AE7D-380C4FEA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7208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6E36E-C6D9-964D-B45E-DBD89DD4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5845132-64BF-844A-8C4F-0A043DE08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262657-9F70-6F44-BA53-3669D8E34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32EC5D-74A5-B64D-AAF7-CD3ACB69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05ACCB-DF1B-A540-A5D2-32650422C0FD}" type="datetime1">
              <a:rPr lang="cs-CZ" smtClean="0"/>
              <a:t>08.04.2026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C7E311-A125-DB47-B7CE-65018DAA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CC73E3-49F8-B845-AD36-F5386031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1047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A75BC3-4017-C342-A2A7-3958F6DBC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9803EF-32E5-1145-A509-F7994F4E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651C8-0589-0A4E-A648-43E7970689D8}" type="datetime1">
              <a:rPr lang="cs-CZ" smtClean="0"/>
              <a:t>08.04.2026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D0D550-6A80-2244-AA4F-0A3275A4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F316BE-2998-1E4A-83A9-D9050107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62E07EA-F260-7549-976E-B5A77B1A6F8B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38936CAC-5922-E64E-B61E-0EBB8C2FF1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908863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erečný slide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5CC4AAD7-5472-9243-9B53-33AAA4C37C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defRPr sz="96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Děkujeme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AAF84FE4-A791-154D-8D89-7AE14B2F0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4736873"/>
            <a:ext cx="9144000" cy="1655762"/>
          </a:xfrm>
          <a:prstGeom prst="rect">
            <a:avLst/>
          </a:prstGeom>
          <a:noFill/>
        </p:spPr>
        <p:txBody>
          <a:bodyPr anchor="b"/>
          <a:lstStyle>
            <a:lvl1pPr marL="0" indent="0" algn="l">
              <a:lnSpc>
                <a:spcPct val="60000"/>
              </a:lnSpc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Krajský úřad ZK</a:t>
            </a:r>
          </a:p>
          <a:p>
            <a:r>
              <a:rPr lang="cs-CZ" dirty="0"/>
              <a:t>Třída Tomáše Bati 21</a:t>
            </a:r>
          </a:p>
          <a:p>
            <a:r>
              <a:rPr lang="cs-CZ" dirty="0"/>
              <a:t>Zlín 761 90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34A837E-901A-C645-93E3-46FC598A67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158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>
  <p:cSld name="Nadpis a svislý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83" name="Google Shape;83;p23"/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 txBox="1"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b="1" i="0"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88479-C83F-D340-AC78-BAEA2E3FC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88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B8C09E-EFCA-AB4C-BA83-68F103555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342900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E9F0EB4-8389-0C47-86B2-1847372CE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9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88479-C83F-D340-AC78-BAEA2E3FC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88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B8C09E-EFCA-AB4C-BA83-68F103555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342900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E9F0EB4-8389-0C47-86B2-1847372CE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47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A8EB467B-1B72-0844-8B4A-9B97214D320E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ED2B99-8320-C74A-A004-6A87A98F4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16D43F-5937-FB4B-BEE5-733425047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2026" y="6111875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298322F3-296F-D94B-BA69-5E3C08C45827}" type="datetime1">
              <a:rPr lang="cs-CZ" smtClean="0"/>
              <a:pPr/>
              <a:t>08.04.2026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6DB1C5-5CB2-4642-83AF-2F13EDC3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0260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B7E0B1-A765-BD4B-88A5-DD684EA5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</p:spPr>
        <p:txBody>
          <a:bodyPr anchor="b"/>
          <a:lstStyle>
            <a:lvl1pPr>
              <a:defRPr sz="4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57D43A2-98E4-B24E-9228-7624BE346F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0A28088-5B5E-0D49-8009-650A01CA5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175097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FF8C54-ADC3-FB41-8FA8-5442DAA0E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CA4094-DA60-0047-89AF-3ECD26EBCBC6}" type="datetime1">
              <a:rPr lang="cs-CZ" smtClean="0"/>
              <a:t>08.04.2026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99A2F4-445F-3B40-9D23-8AB4D4FE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2D341A6C-DE7B-3344-BDB9-8EFB14028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5150126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2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D7C209FA-AB6E-2841-B554-164C048ED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4563562"/>
            <a:ext cx="5150126" cy="165576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A9D1F263-5082-D040-8558-9E708E7123C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96000" y="580541"/>
            <a:ext cx="5499652" cy="563878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Wingdings" pitchFamily="2" charset="2"/>
              <a:buNone/>
              <a:defRPr b="0" i="1"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b="0" i="1" dirty="0">
                <a:latin typeface="Degular" pitchFamily="82" charset="0"/>
              </a:rPr>
              <a:t>zde vložte fotku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062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8BBF5F4-3DF4-D44B-9838-6CB84E6A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5FD67A-23F8-3A4C-8A09-6F2FFDD28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E14E2A-7861-2E4E-AE70-2C50E156B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7EFC59B-10BD-D14D-AB9A-171FF071635D}" type="datetime1">
              <a:rPr lang="cs-CZ" smtClean="0"/>
              <a:pPr/>
              <a:t>08.04.2026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1FCBC8-96E6-C244-ACD4-C5CE32D24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2C4FB4-DF05-094A-A789-D60084923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57D43A2-98E4-B24E-9228-7624BE346F8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817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zlinskykraj.cz/evidence-zameru-obc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mr.gov.cz/cs/microsites/uzemni-dimenze/regionalni-rozvoj/strategie-regionalniho-rozvoje-cr-202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mmr.gov.cz/cs/narodni-dotace/podpora-a-rozvoj-regionu/podpora-obnovy-a-rozvoje-regionu-2025/porr-podpora-rozvoje-hospodarsky-a-socialne-ohroze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zlinskykraj.cz/evidence-zameru-obci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464F62-C66D-7747-AE1D-B98617324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560" y="140886"/>
            <a:ext cx="10681878" cy="883241"/>
          </a:xfrm>
        </p:spPr>
        <p:txBody>
          <a:bodyPr anchor="t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cs-CZ" sz="3200" dirty="0">
                <a:latin typeface="+mj-lt"/>
              </a:rPr>
              <a:t>50. jednání</a:t>
            </a:r>
            <a:r>
              <a:rPr lang="cs-CZ" dirty="0">
                <a:latin typeface="+mj-lt"/>
              </a:rPr>
              <a:t> </a:t>
            </a:r>
            <a:br>
              <a:rPr lang="cs-CZ" dirty="0">
                <a:latin typeface="+mj-lt"/>
              </a:rPr>
            </a:br>
            <a:r>
              <a:rPr lang="cs-CZ" dirty="0">
                <a:solidFill>
                  <a:schemeClr val="tx1"/>
                </a:solidFill>
                <a:latin typeface="+mj-lt"/>
              </a:rPr>
              <a:t>REGIONÁLNÍ STÁLÉ KONFERENCE</a:t>
            </a:r>
            <a:br>
              <a:rPr lang="cs-CZ" dirty="0">
                <a:solidFill>
                  <a:schemeClr val="tx1"/>
                </a:solidFill>
                <a:latin typeface="+mj-lt"/>
              </a:rPr>
            </a:br>
            <a:r>
              <a:rPr lang="cs-CZ" dirty="0">
                <a:solidFill>
                  <a:schemeClr val="tx1"/>
                </a:solidFill>
                <a:latin typeface="+mj-lt"/>
              </a:rPr>
              <a:t>Zlínského kraje</a:t>
            </a:r>
            <a:endParaRPr lang="cs-CZ" sz="8800" b="1" spc="5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470C84C-FA25-4B48-8EA5-40D03BC15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60" y="5102208"/>
            <a:ext cx="9144000" cy="407187"/>
          </a:xfrm>
        </p:spPr>
        <p:txBody>
          <a:bodyPr anchor="t">
            <a:normAutofit fontScale="70000" lnSpcReduction="20000"/>
          </a:bodyPr>
          <a:lstStyle/>
          <a:p>
            <a:pPr algn="l"/>
            <a:r>
              <a:rPr lang="cs-CZ" altLang="cs-CZ" dirty="0">
                <a:latin typeface="+mj-lt"/>
              </a:rPr>
              <a:t>Zlín, 8. dubna 2026</a:t>
            </a:r>
            <a:endParaRPr lang="cs-CZ" dirty="0">
              <a:latin typeface="+mj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B0ABEF9-ECA7-5A40-B7C6-1FD962DE9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08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>
          <a:extLst>
            <a:ext uri="{FF2B5EF4-FFF2-40B4-BE49-F238E27FC236}">
              <a16:creationId xmlns:a16="http://schemas.microsoft.com/office/drawing/2014/main" id="{C124EC67-8B1F-E94A-C0D9-7615DB0C5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>
            <a:extLst>
              <a:ext uri="{FF2B5EF4-FFF2-40B4-BE49-F238E27FC236}">
                <a16:creationId xmlns:a16="http://schemas.microsoft.com/office/drawing/2014/main" id="{1627A30C-99B9-4979-E02A-9A64735E1B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0700" y="1469985"/>
            <a:ext cx="10823292" cy="5163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1600"/>
              </a:spcBef>
              <a:buNone/>
            </a:pPr>
            <a:r>
              <a:rPr lang="cs-CZ" dirty="0"/>
              <a:t>Usnesení</a:t>
            </a:r>
          </a:p>
          <a:p>
            <a:pPr marL="50800" indent="0">
              <a:buNone/>
            </a:pPr>
            <a:r>
              <a:rPr lang="cs-CZ" dirty="0"/>
              <a:t>				Regionální stálá konference pro území 					Zlínského kraje</a:t>
            </a:r>
          </a:p>
          <a:p>
            <a:pPr marL="50800" indent="0">
              <a:buNone/>
            </a:pPr>
            <a:endParaRPr lang="cs-CZ" b="1" i="1" dirty="0"/>
          </a:p>
          <a:p>
            <a:pPr marL="50800" indent="0">
              <a:buNone/>
            </a:pPr>
            <a:r>
              <a:rPr lang="cs-CZ" b="1" i="1" dirty="0"/>
              <a:t>186/RSKZK50/26</a:t>
            </a:r>
            <a:r>
              <a:rPr lang="cs-CZ" b="1" dirty="0"/>
              <a:t>	s ch v a l u j e</a:t>
            </a:r>
            <a:endParaRPr lang="cs-CZ" dirty="0"/>
          </a:p>
          <a:p>
            <a:pPr marL="50800" indent="0" algn="ctr">
              <a:buNone/>
            </a:pPr>
            <a:r>
              <a:rPr lang="cs-CZ" dirty="0"/>
              <a:t> </a:t>
            </a:r>
          </a:p>
          <a:p>
            <a:pPr marL="50800" indent="0">
              <a:buNone/>
            </a:pPr>
            <a:r>
              <a:rPr lang="cs-CZ" dirty="0"/>
              <a:t>				aktualizaci Regionálního akčního plánu 					Silnice II. třídy dle přílohy P01.</a:t>
            </a:r>
          </a:p>
          <a:p>
            <a:pPr marL="50800" indent="0">
              <a:buNone/>
            </a:pPr>
            <a:endParaRPr lang="cs-CZ" dirty="0"/>
          </a:p>
        </p:txBody>
      </p:sp>
      <p:sp>
        <p:nvSpPr>
          <p:cNvPr id="6" name="Google Shape;148;p8">
            <a:extLst>
              <a:ext uri="{FF2B5EF4-FFF2-40B4-BE49-F238E27FC236}">
                <a16:creationId xmlns:a16="http://schemas.microsoft.com/office/drawing/2014/main" id="{2A532463-DC20-984D-7D53-AD14F8012A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3550" y="190500"/>
            <a:ext cx="11264900" cy="9715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ct val="100000"/>
            </a:pPr>
            <a:r>
              <a:rPr lang="cs-CZ" sz="2800" dirty="0">
                <a:solidFill>
                  <a:schemeClr val="bg1"/>
                </a:solidFill>
              </a:rPr>
              <a:t>3. Regionální akční plány (RAP) – aktualizace RAP Silnice II. třídy</a:t>
            </a:r>
            <a:endParaRPr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060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531BC7-5B79-CC81-3B81-5B0F84B2E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3EC29B-734C-A6CA-73A2-4EB7F1203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17" y="802768"/>
            <a:ext cx="11264900" cy="5705856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cs-CZ" sz="2700" b="1" dirty="0">
                <a:solidFill>
                  <a:schemeClr val="bg2">
                    <a:lumMod val="75000"/>
                  </a:schemeClr>
                </a:solidFill>
              </a:rPr>
              <a:t>Zahájení jednání</a:t>
            </a:r>
            <a:endParaRPr lang="cs-CZ" sz="2700" dirty="0">
              <a:solidFill>
                <a:schemeClr val="bg2">
                  <a:lumMod val="7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cs-CZ" dirty="0">
                <a:solidFill>
                  <a:schemeClr val="bg2">
                    <a:lumMod val="75000"/>
                  </a:schemeClr>
                </a:solidFill>
              </a:rPr>
              <a:t>Úvodní slovo předsedy RSK ZK Ing. Radima Holiše, schválení programu jednání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700" b="1" dirty="0">
                <a:solidFill>
                  <a:schemeClr val="bg2">
                    <a:lumMod val="75000"/>
                  </a:schemeClr>
                </a:solidFill>
              </a:rPr>
              <a:t>Změna personálního obsazení Regionální stálé konference Zlínského kraje a jejich PS</a:t>
            </a:r>
            <a:endParaRPr lang="cs-CZ" sz="2700" dirty="0">
              <a:solidFill>
                <a:schemeClr val="bg2">
                  <a:lumMod val="7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cs-CZ" sz="2700" b="1" dirty="0">
                <a:solidFill>
                  <a:schemeClr val="bg2">
                    <a:lumMod val="75000"/>
                  </a:schemeClr>
                </a:solidFill>
              </a:rPr>
              <a:t>Regionální akční plány (RAP) – aktualizace RAP Silnice II. třídy</a:t>
            </a:r>
            <a:endParaRPr lang="cs-CZ" sz="2700" dirty="0">
              <a:solidFill>
                <a:schemeClr val="bg2">
                  <a:lumMod val="7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cs-CZ" sz="2700" b="1" dirty="0"/>
              <a:t>Výroční zpráva Regionální stálé konference ZK za rok 2025 a analýza využití fondů EU k 31. 12. 2025</a:t>
            </a:r>
            <a:endParaRPr lang="cs-CZ" sz="2700" dirty="0"/>
          </a:p>
          <a:p>
            <a:pPr marL="514350" lvl="0" indent="-514350">
              <a:buFont typeface="+mj-lt"/>
              <a:buAutoNum type="arabicPeriod"/>
            </a:pPr>
            <a:r>
              <a:rPr lang="cs-CZ" sz="2700" b="1" dirty="0">
                <a:solidFill>
                  <a:schemeClr val="bg2">
                    <a:lumMod val="75000"/>
                  </a:schemeClr>
                </a:solidFill>
              </a:rPr>
              <a:t>Případová studie HSOÚ ORP Uherský Brod</a:t>
            </a:r>
            <a:endParaRPr lang="cs-CZ" sz="2700" dirty="0">
              <a:solidFill>
                <a:schemeClr val="bg2">
                  <a:lumMod val="7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cs-CZ" sz="2700" b="1" dirty="0">
                <a:solidFill>
                  <a:schemeClr val="bg2">
                    <a:lumMod val="75000"/>
                  </a:schemeClr>
                </a:solidFill>
              </a:rPr>
              <a:t>Příprava kohezní politiky 2028+</a:t>
            </a:r>
            <a:endParaRPr lang="cs-CZ" sz="2700" dirty="0">
              <a:solidFill>
                <a:schemeClr val="bg2">
                  <a:lumMod val="7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cs-CZ" sz="2700" b="1" dirty="0">
                <a:solidFill>
                  <a:schemeClr val="bg2">
                    <a:lumMod val="75000"/>
                  </a:schemeClr>
                </a:solidFill>
              </a:rPr>
              <a:t>Aktuální informace z MMR</a:t>
            </a:r>
            <a:endParaRPr lang="cs-CZ" sz="2700" dirty="0">
              <a:solidFill>
                <a:schemeClr val="bg2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sz="2700" b="1" dirty="0">
                <a:solidFill>
                  <a:schemeClr val="bg2">
                    <a:lumMod val="75000"/>
                  </a:schemeClr>
                </a:solidFill>
              </a:rPr>
              <a:t>Různé</a:t>
            </a:r>
            <a:endParaRPr lang="cs-CZ" sz="2700" dirty="0">
              <a:solidFill>
                <a:schemeClr val="bg2">
                  <a:lumMod val="7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cs-CZ" sz="2700" b="1" dirty="0">
                <a:solidFill>
                  <a:schemeClr val="bg2">
                    <a:lumMod val="75000"/>
                  </a:schemeClr>
                </a:solidFill>
              </a:rPr>
              <a:t>Závěr jednání</a:t>
            </a:r>
            <a:endParaRPr lang="cs-CZ" sz="2700" dirty="0">
              <a:solidFill>
                <a:schemeClr val="bg2">
                  <a:lumMod val="75000"/>
                </a:schemeClr>
              </a:solidFill>
            </a:endParaRP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cs-CZ" sz="2700" b="1" dirty="0">
              <a:solidFill>
                <a:schemeClr val="bg2">
                  <a:lumMod val="75000"/>
                </a:schemeClr>
              </a:solidFill>
            </a:endParaRP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cs-CZ" sz="27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2D6D91BF-A96B-5E6C-C6C2-B32F9964535B}"/>
              </a:ext>
            </a:extLst>
          </p:cNvPr>
          <p:cNvSpPr txBox="1">
            <a:spLocks/>
          </p:cNvSpPr>
          <p:nvPr/>
        </p:nvSpPr>
        <p:spPr>
          <a:xfrm>
            <a:off x="4130179" y="461463"/>
            <a:ext cx="7599538" cy="67209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highlight>
                  <a:srgbClr val="FEEF66"/>
                </a:highlight>
                <a:latin typeface="Degular Display" pitchFamily="82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EEF66"/>
              </a:highligh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F994B84-1CDF-398A-91DB-0DA6D7E28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74780"/>
            <a:ext cx="11264900" cy="931325"/>
          </a:xfrm>
        </p:spPr>
        <p:txBody>
          <a:bodyPr/>
          <a:lstStyle/>
          <a:p>
            <a:r>
              <a:rPr lang="cs-CZ" dirty="0"/>
              <a:t>Program jednání:</a:t>
            </a:r>
          </a:p>
        </p:txBody>
      </p:sp>
    </p:spTree>
    <p:extLst>
      <p:ext uri="{BB962C8B-B14F-4D97-AF65-F5344CB8AC3E}">
        <p14:creationId xmlns:p14="http://schemas.microsoft.com/office/powerpoint/2010/main" val="2739390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520698" y="450650"/>
            <a:ext cx="8641590" cy="6720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cs-CZ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Výroční zpráva RSK za rok 2025</a:t>
            </a: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body" idx="1"/>
          </p:nvPr>
        </p:nvSpPr>
        <p:spPr>
          <a:xfrm>
            <a:off x="520700" y="1308060"/>
            <a:ext cx="10823292" cy="5163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1600"/>
              </a:spcBef>
              <a:buNone/>
            </a:pPr>
            <a:r>
              <a:rPr lang="cs-CZ" sz="2000" i="1" dirty="0"/>
              <a:t>Cílem výroční zprávy je popsat aktivity RSK, jejích pracovních skupin a sekretariátu v průběhu roku 2025. </a:t>
            </a:r>
          </a:p>
          <a:p>
            <a:pPr marL="0" lvl="0" indent="0">
              <a:spcBef>
                <a:spcPts val="1600"/>
              </a:spcBef>
              <a:buNone/>
            </a:pPr>
            <a:r>
              <a:rPr lang="cs-CZ" sz="2000" i="1" dirty="0"/>
              <a:t>Struktura dána ze strany MMR – jednotné informace za kraje, zhodnocení efektivity činností, vyhodnocení rizik, zaměření na další rozvoj aktivit RSK v r. 2026.</a:t>
            </a:r>
          </a:p>
          <a:p>
            <a:pPr marL="0" lvl="0" indent="0">
              <a:spcBef>
                <a:spcPts val="1600"/>
              </a:spcBef>
              <a:buNone/>
            </a:pPr>
            <a:endParaRPr lang="cs-CZ" sz="1000" dirty="0"/>
          </a:p>
          <a:p>
            <a:pPr marL="0" lvl="0" indent="0">
              <a:spcBef>
                <a:spcPts val="600"/>
              </a:spcBef>
              <a:buNone/>
            </a:pPr>
            <a:r>
              <a:rPr lang="cs-CZ" sz="2000" b="1" dirty="0"/>
              <a:t>Hlavní aktivity RSK ZK za r. 2025: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cs-CZ" sz="1800" dirty="0"/>
              <a:t>aktualizace Regionálních </a:t>
            </a:r>
            <a:r>
              <a:rPr lang="cs-CZ" sz="1800" dirty="0">
                <a:solidFill>
                  <a:schemeClr val="tx1"/>
                </a:solidFill>
              </a:rPr>
              <a:t>akčních plánů 2021+ (speciální školy, deinstitucionalizace soc. služeb) a hodnocení jejich naplňování (milníky),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cs-CZ" sz="1800" dirty="0">
                <a:solidFill>
                  <a:schemeClr val="tx1"/>
                </a:solidFill>
              </a:rPr>
              <a:t>sběr projektových záměrů obcí (spolupráce s </a:t>
            </a:r>
            <a:r>
              <a:rPr lang="cs-CZ" sz="1800" dirty="0"/>
              <a:t>MAS) – kompletní zveřejněno na </a:t>
            </a:r>
            <a:r>
              <a:rPr lang="cs-CZ" sz="1800" dirty="0">
                <a:hlinkClick r:id="rId3"/>
              </a:rPr>
              <a:t>https://zlinskykraj.cz/evidence-zameru-obci</a:t>
            </a:r>
            <a:r>
              <a:rPr lang="cs-CZ" sz="1800" dirty="0"/>
              <a:t>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cs-CZ" sz="1800" dirty="0"/>
              <a:t>semináře </a:t>
            </a:r>
            <a:r>
              <a:rPr lang="cs-CZ" sz="1800" dirty="0">
                <a:solidFill>
                  <a:schemeClr val="tx1"/>
                </a:solidFill>
              </a:rPr>
              <a:t>pro obce (29. – 30. 10. 2025 ve Slavičíně, Dolním Němčí, Lhotě u Vsetína a Morkovicích – </a:t>
            </a:r>
            <a:r>
              <a:rPr lang="cs-CZ" sz="1800" dirty="0" err="1">
                <a:solidFill>
                  <a:schemeClr val="tx1"/>
                </a:solidFill>
              </a:rPr>
              <a:t>Slížanech</a:t>
            </a:r>
            <a:r>
              <a:rPr lang="cs-CZ" sz="1800" dirty="0">
                <a:solidFill>
                  <a:schemeClr val="tx1"/>
                </a:solidFill>
              </a:rPr>
              <a:t>) a partnery v oblasti </a:t>
            </a:r>
            <a:r>
              <a:rPr lang="cs-CZ" sz="1800" dirty="0"/>
              <a:t>ITS (listopad 2025)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cs-CZ" sz="1800" dirty="0"/>
              <a:t>HSOÚ – dokončení případových studií všech ORP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cs-CZ" sz="1800" dirty="0"/>
              <a:t>komunikace s MAP (vymezování území a nositelů MAP III, administrace zveřejňování rámců MAP)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cs-CZ" sz="1800" dirty="0"/>
              <a:t>příprava na nové programové období 2028+</a:t>
            </a:r>
          </a:p>
        </p:txBody>
      </p:sp>
      <p:sp>
        <p:nvSpPr>
          <p:cNvPr id="101" name="Google Shape;101;p2"/>
          <p:cNvSpPr txBox="1">
            <a:spLocks noGrp="1"/>
          </p:cNvSpPr>
          <p:nvPr>
            <p:ph type="sldNum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3600"/>
              <a:t>12</a:t>
            </a:fld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954243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520698" y="450650"/>
            <a:ext cx="11348917" cy="6720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cs-CZ" sz="3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Analýza využití fondů EU na území Zlínského kraje</a:t>
            </a:r>
            <a:endParaRPr sz="3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body" idx="1"/>
          </p:nvPr>
        </p:nvSpPr>
        <p:spPr>
          <a:xfrm>
            <a:off x="520700" y="1329313"/>
            <a:ext cx="10823292" cy="5163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1600"/>
              </a:spcBef>
            </a:pPr>
            <a:r>
              <a:rPr lang="cs-CZ" sz="1800" i="1" dirty="0"/>
              <a:t>Zpracováváno každoročně na základě požadavku MMR – pohled na úspěšnost ZLK v běžícím programovém období 2021 – 2027 (stav k 31. 12. 2025)</a:t>
            </a:r>
          </a:p>
          <a:p>
            <a:pPr marL="342900" indent="-342900">
              <a:spcBef>
                <a:spcPts val="1600"/>
              </a:spcBef>
              <a:spcAft>
                <a:spcPts val="1200"/>
              </a:spcAft>
            </a:pPr>
            <a:r>
              <a:rPr lang="cs-CZ" sz="1800" i="1" dirty="0"/>
              <a:t>Čísla za jednotlivé specifické cíle operačních programů, bližší pohled na ORP a obce, konkrétní příklady realizovaných projektů…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b="1" dirty="0"/>
              <a:t>Hlavní závěry – jak si vede Zlínský kraj v klíčových OP k 31. 12. 2025: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cs-CZ" sz="1800" dirty="0"/>
              <a:t>Schválené a realizované </a:t>
            </a:r>
            <a:r>
              <a:rPr lang="cs-CZ" sz="1800" dirty="0">
                <a:solidFill>
                  <a:schemeClr val="tx1"/>
                </a:solidFill>
              </a:rPr>
              <a:t>projekty v ZLK za cca 30 mld. Kč, z toho cca 1 mld. Kč přes IPRÚ Zlín a cca 0,6 mld. Kč přes CLLD, 1 mld. Kč přes RAP.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cs-CZ" sz="1800" dirty="0">
                <a:solidFill>
                  <a:schemeClr val="tx1"/>
                </a:solidFill>
              </a:rPr>
              <a:t>Až 10. pozice ZLK v absolutních číslech objemu realizovaných projektů s podporou sledovaných operačních programů, 9. pozice při přepočtu na obyvatele.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cs-CZ" sz="1800" dirty="0">
                <a:solidFill>
                  <a:schemeClr val="tx1"/>
                </a:solidFill>
              </a:rPr>
              <a:t>Úspěšný je ZLK v IROP a OPTAK (1. mezi kraji při přepočtu na obyv.), dále OPŽP (2. mezi kraji při přepočtu na obyv.), velmi nízké hodnoty čerpání vykazuje naopak OPJAK.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cs-CZ" sz="1800" dirty="0">
                <a:solidFill>
                  <a:schemeClr val="tx1"/>
                </a:solidFill>
              </a:rPr>
              <a:t>Tematicky úspěšné využití EU fondů v oblasti podpory podnikatelských inovací, zelené infrastruktury obcí, knihoven, mateřských škol, kotlíkových dotací, protipovodňových opatření, zateplení veřejných budov, RE-USE center…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cs-CZ" sz="1800" dirty="0">
                <a:solidFill>
                  <a:schemeClr val="tx1"/>
                </a:solidFill>
              </a:rPr>
              <a:t>Nejslabší čerpání mezi kraji naopak v oblasti univerzitních výzkumných infrastruktur, </a:t>
            </a:r>
            <a:r>
              <a:rPr lang="cs-CZ" sz="1800" dirty="0" err="1">
                <a:solidFill>
                  <a:schemeClr val="tx1"/>
                </a:solidFill>
              </a:rPr>
              <a:t>eHealth</a:t>
            </a:r>
            <a:r>
              <a:rPr lang="cs-CZ" sz="1800" dirty="0">
                <a:solidFill>
                  <a:schemeClr val="tx1"/>
                </a:solidFill>
              </a:rPr>
              <a:t>, obnovitelných zdrojů energií, integrace znevýhodněných komunit…</a:t>
            </a:r>
          </a:p>
        </p:txBody>
      </p:sp>
      <p:sp>
        <p:nvSpPr>
          <p:cNvPr id="101" name="Google Shape;101;p2"/>
          <p:cNvSpPr txBox="1">
            <a:spLocks noGrp="1"/>
          </p:cNvSpPr>
          <p:nvPr>
            <p:ph type="sldNum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3600"/>
              <a:t>13</a:t>
            </a:fld>
            <a:endParaRPr sz="3600"/>
          </a:p>
        </p:txBody>
      </p:sp>
    </p:spTree>
    <p:extLst>
      <p:ext uri="{BB962C8B-B14F-4D97-AF65-F5344CB8AC3E}">
        <p14:creationId xmlns:p14="http://schemas.microsoft.com/office/powerpoint/2010/main" val="4002622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sldNum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3600"/>
              <a:t>14</a:t>
            </a:fld>
            <a:endParaRPr sz="360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363E099-9F07-436C-EE54-912A186CF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920" y="0"/>
            <a:ext cx="97041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8;p2"/>
          <p:cNvSpPr txBox="1">
            <a:spLocks noGrp="1"/>
          </p:cNvSpPr>
          <p:nvPr>
            <p:ph type="title"/>
          </p:nvPr>
        </p:nvSpPr>
        <p:spPr>
          <a:xfrm>
            <a:off x="520698" y="450650"/>
            <a:ext cx="11348917" cy="6720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cs-CZ" sz="3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Analýza využití fondů EU na území Zlínského kraje</a:t>
            </a:r>
            <a:endParaRPr sz="3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95799" y="1352376"/>
            <a:ext cx="11173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Objem poskytnutých dotací EU v období 2021 – 2027 (mil. Kč) dle krajů, stav k 31. 12. 2025</a:t>
            </a:r>
            <a:endParaRPr lang="cs-CZ" sz="2000" dirty="0"/>
          </a:p>
        </p:txBody>
      </p:sp>
      <p:sp>
        <p:nvSpPr>
          <p:cNvPr id="12" name="Obdélník 11"/>
          <p:cNvSpPr/>
          <p:nvPr/>
        </p:nvSpPr>
        <p:spPr>
          <a:xfrm>
            <a:off x="-2422" y="6473053"/>
            <a:ext cx="39794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Zdroj: vlastní výpočet z dat databáze MS2021+</a:t>
            </a:r>
            <a:endParaRPr lang="cs-CZ" i="1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1155863-C5EC-7810-9324-6A3340713561}"/>
              </a:ext>
            </a:extLst>
          </p:cNvPr>
          <p:cNvSpPr/>
          <p:nvPr/>
        </p:nvSpPr>
        <p:spPr>
          <a:xfrm>
            <a:off x="2171700" y="1824138"/>
            <a:ext cx="9802690" cy="11541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ZLK na </a:t>
            </a:r>
            <a:r>
              <a:rPr lang="en-GB" sz="16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cs-CZ" sz="16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pozici mezi kraji v absolutním objemu schválených dotací EU i celkovém objemu všech předložených žádostí do sledovaných 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i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největší objem dosud schválených dotací ve Zlínském kraji z IROP (5,7 mld. Kč), poté OPD (4,7 mld. Kč), OPŽP (3,7 mld.), OPTAK (3,6 mld. Kč), OPJAK (1,9 mld. Kč) a OPZ+ (1,8 mld. Kč)</a:t>
            </a:r>
            <a:endParaRPr lang="cs-CZ" sz="1600" i="1" dirty="0">
              <a:solidFill>
                <a:schemeClr val="tx1"/>
              </a:solidFill>
            </a:endParaRPr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8A6695C0-4948-2251-98F6-D97440C5E85A}"/>
              </a:ext>
            </a:extLst>
          </p:cNvPr>
          <p:cNvGraphicFramePr>
            <a:graphicFrameLocks noGrp="1"/>
          </p:cNvGraphicFramePr>
          <p:nvPr/>
        </p:nvGraphicFramePr>
        <p:xfrm>
          <a:off x="0" y="1982117"/>
          <a:ext cx="12192000" cy="4864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1544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8;p2"/>
          <p:cNvSpPr txBox="1">
            <a:spLocks noGrp="1"/>
          </p:cNvSpPr>
          <p:nvPr>
            <p:ph type="title"/>
          </p:nvPr>
        </p:nvSpPr>
        <p:spPr>
          <a:xfrm>
            <a:off x="520698" y="450650"/>
            <a:ext cx="11348917" cy="6720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cs-CZ" sz="3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Analýza využití fondů EU na území Zlínského kraje</a:t>
            </a:r>
            <a:endParaRPr sz="3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48034" y="1323944"/>
            <a:ext cx="110385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Poskytnuté dotace EU v období 2021 – 2027 v přepočtu na obyvatele, stav k 31. 12. 2025</a:t>
            </a:r>
            <a:endParaRPr lang="cs-CZ" sz="2000" dirty="0"/>
          </a:p>
        </p:txBody>
      </p:sp>
      <p:sp>
        <p:nvSpPr>
          <p:cNvPr id="12" name="Obdélník 11"/>
          <p:cNvSpPr/>
          <p:nvPr/>
        </p:nvSpPr>
        <p:spPr>
          <a:xfrm>
            <a:off x="-2422" y="6473053"/>
            <a:ext cx="39794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Zdroj: vlastní výpočet z dat databáze MS2021+</a:t>
            </a:r>
            <a:endParaRPr lang="cs-CZ" i="1" dirty="0"/>
          </a:p>
        </p:txBody>
      </p:sp>
      <p:sp>
        <p:nvSpPr>
          <p:cNvPr id="11" name="Obdélník 10"/>
          <p:cNvSpPr/>
          <p:nvPr/>
        </p:nvSpPr>
        <p:spPr>
          <a:xfrm>
            <a:off x="933450" y="1785243"/>
            <a:ext cx="11020425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1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ZLK na 9. pozici v přepočtu na obyvatele – 1. v OPTAK a v IROP, 2. v OPŽP, avšak 8. v OPZ+ a 12. v OPJAK</a:t>
            </a:r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799185D2-7619-F967-67AF-BFA3E8B76AF5}"/>
              </a:ext>
            </a:extLst>
          </p:cNvPr>
          <p:cNvGraphicFramePr>
            <a:graphicFrameLocks noGrp="1"/>
          </p:cNvGraphicFramePr>
          <p:nvPr/>
        </p:nvGraphicFramePr>
        <p:xfrm>
          <a:off x="0" y="1724054"/>
          <a:ext cx="12192000" cy="5132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8410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body" idx="1"/>
          </p:nvPr>
        </p:nvSpPr>
        <p:spPr>
          <a:xfrm>
            <a:off x="520698" y="1198945"/>
            <a:ext cx="10823292" cy="535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1600"/>
              </a:spcBef>
              <a:buNone/>
            </a:pPr>
            <a:r>
              <a:rPr lang="cs-CZ" dirty="0"/>
              <a:t>Usnesení</a:t>
            </a:r>
          </a:p>
          <a:p>
            <a:pPr marL="0" lvl="0" indent="0">
              <a:spcBef>
                <a:spcPts val="1600"/>
              </a:spcBef>
              <a:buNone/>
            </a:pPr>
            <a:r>
              <a:rPr lang="cs-CZ" sz="2400" dirty="0"/>
              <a:t>			Regionální stálá konference pro území 						Zlínského kraje</a:t>
            </a:r>
          </a:p>
          <a:p>
            <a:pPr marL="0" lvl="0" indent="0">
              <a:spcBef>
                <a:spcPts val="1600"/>
              </a:spcBef>
              <a:buNone/>
            </a:pPr>
            <a:endParaRPr lang="cs-CZ" b="1" i="1" dirty="0"/>
          </a:p>
          <a:p>
            <a:pPr marL="50800" indent="0">
              <a:buNone/>
            </a:pPr>
            <a:r>
              <a:rPr lang="cs-CZ" b="1" i="1" dirty="0"/>
              <a:t>187/RSKZK50/26</a:t>
            </a:r>
            <a:r>
              <a:rPr lang="cs-CZ" b="1" dirty="0"/>
              <a:t>	</a:t>
            </a:r>
            <a:r>
              <a:rPr lang="cs-CZ" sz="2600" b="1" dirty="0"/>
              <a:t>s ch v a l u j e</a:t>
            </a:r>
          </a:p>
          <a:p>
            <a:pPr marL="50800" indent="0">
              <a:buNone/>
            </a:pPr>
            <a:endParaRPr lang="cs-CZ" dirty="0"/>
          </a:p>
          <a:p>
            <a:pPr marL="50800" indent="0">
              <a:buNone/>
            </a:pPr>
            <a:r>
              <a:rPr lang="cs-CZ" dirty="0"/>
              <a:t>			</a:t>
            </a:r>
            <a:r>
              <a:rPr lang="cs-CZ" sz="2400" dirty="0"/>
              <a:t>Výroční zprávu Regionální stálé konference 					Zlínského kraje za rok 2025 dle přílohy č. P01</a:t>
            </a:r>
          </a:p>
          <a:p>
            <a:pPr marL="50800" indent="0">
              <a:buNone/>
            </a:pPr>
            <a:r>
              <a:rPr lang="cs-CZ" sz="2400" dirty="0"/>
              <a:t>			a</a:t>
            </a:r>
          </a:p>
          <a:p>
            <a:pPr marL="50800" indent="0">
              <a:buNone/>
            </a:pPr>
            <a:r>
              <a:rPr lang="cs-CZ" sz="2400" dirty="0"/>
              <a:t>			Analýzu využití fondů EU k 31. 12. 2025 dle 					přílohy č. P02.</a:t>
            </a:r>
          </a:p>
        </p:txBody>
      </p:sp>
      <p:sp>
        <p:nvSpPr>
          <p:cNvPr id="5" name="Google Shape;98;p2">
            <a:extLst>
              <a:ext uri="{FF2B5EF4-FFF2-40B4-BE49-F238E27FC236}">
                <a16:creationId xmlns:a16="http://schemas.microsoft.com/office/drawing/2014/main" id="{7B64380A-5C07-A75E-AF6F-5647C826A2B0}"/>
              </a:ext>
            </a:extLst>
          </p:cNvPr>
          <p:cNvSpPr txBox="1">
            <a:spLocks/>
          </p:cNvSpPr>
          <p:nvPr/>
        </p:nvSpPr>
        <p:spPr>
          <a:xfrm>
            <a:off x="520698" y="201168"/>
            <a:ext cx="11128758" cy="92157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ct val="100000"/>
              <a:buFont typeface="Arial"/>
              <a:buNone/>
            </a:pPr>
            <a:r>
              <a:rPr lang="pl-PL" sz="3100" dirty="0">
                <a:solidFill>
                  <a:schemeClr val="bg1"/>
                </a:solidFill>
                <a:sym typeface="Arial"/>
              </a:rPr>
              <a:t>4. Výroční zpráva RSK za rok 2025 a </a:t>
            </a:r>
            <a:r>
              <a:rPr lang="pt-BR" sz="3100" dirty="0">
                <a:solidFill>
                  <a:schemeClr val="bg1"/>
                </a:solidFill>
                <a:sym typeface="Arial"/>
              </a:rPr>
              <a:t>Analýza využití fondů EU na území </a:t>
            </a:r>
            <a:r>
              <a:rPr lang="cs-CZ" sz="3100" dirty="0">
                <a:solidFill>
                  <a:schemeClr val="bg1"/>
                </a:solidFill>
                <a:sym typeface="Arial"/>
              </a:rPr>
              <a:t>ZLK</a:t>
            </a:r>
            <a:r>
              <a:rPr lang="pl-PL" sz="3100" dirty="0">
                <a:solidFill>
                  <a:schemeClr val="bg1"/>
                </a:solidFill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9972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592F7F-F69F-1BD7-E230-4BA154070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C80CF9-B2AC-C5C9-D1BB-0E30FB9E4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17" y="802768"/>
            <a:ext cx="11264900" cy="5705856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cs-CZ" sz="2700" b="1" dirty="0">
                <a:solidFill>
                  <a:schemeClr val="bg2">
                    <a:lumMod val="75000"/>
                  </a:schemeClr>
                </a:solidFill>
              </a:rPr>
              <a:t>Zahájení jednání</a:t>
            </a:r>
            <a:endParaRPr lang="cs-CZ" sz="2700" dirty="0">
              <a:solidFill>
                <a:schemeClr val="bg2">
                  <a:lumMod val="7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cs-CZ" dirty="0">
                <a:solidFill>
                  <a:schemeClr val="bg2">
                    <a:lumMod val="75000"/>
                  </a:schemeClr>
                </a:solidFill>
              </a:rPr>
              <a:t>Úvodní slovo předsedy RSK ZK Ing. Radima Holiše, schválení programu jednání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700" b="1" dirty="0">
                <a:solidFill>
                  <a:schemeClr val="bg2">
                    <a:lumMod val="75000"/>
                  </a:schemeClr>
                </a:solidFill>
              </a:rPr>
              <a:t>Změna personálního obsazení Regionální stálé konference Zlínského kraje a jejich PS</a:t>
            </a:r>
            <a:endParaRPr lang="cs-CZ" sz="2700" dirty="0">
              <a:solidFill>
                <a:schemeClr val="bg2">
                  <a:lumMod val="7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cs-CZ" sz="2700" b="1" dirty="0">
                <a:solidFill>
                  <a:schemeClr val="bg2">
                    <a:lumMod val="75000"/>
                  </a:schemeClr>
                </a:solidFill>
              </a:rPr>
              <a:t>Regionální akční plány (RAP) – aktualizace RAP Silnice II. třídy</a:t>
            </a:r>
            <a:endParaRPr lang="cs-CZ" sz="2700" dirty="0">
              <a:solidFill>
                <a:schemeClr val="bg2">
                  <a:lumMod val="7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cs-CZ" sz="2700" b="1" dirty="0">
                <a:solidFill>
                  <a:schemeClr val="bg2">
                    <a:lumMod val="75000"/>
                  </a:schemeClr>
                </a:solidFill>
              </a:rPr>
              <a:t>Výroční zpráva Regionální stálé konference ZK za rok 2025 a analýza využití fondů EU k 31. 12. 2025</a:t>
            </a:r>
            <a:endParaRPr lang="cs-CZ" sz="2700" dirty="0">
              <a:solidFill>
                <a:schemeClr val="bg2">
                  <a:lumMod val="7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cs-CZ" sz="2700" b="1" dirty="0"/>
              <a:t>Případová studie HSOÚ ORP Uherský Brod</a:t>
            </a:r>
            <a:endParaRPr lang="cs-CZ" sz="2700" dirty="0"/>
          </a:p>
          <a:p>
            <a:pPr marL="514350" lvl="0" indent="-514350">
              <a:buFont typeface="+mj-lt"/>
              <a:buAutoNum type="arabicPeriod"/>
            </a:pPr>
            <a:r>
              <a:rPr lang="cs-CZ" sz="2700" b="1" dirty="0">
                <a:solidFill>
                  <a:schemeClr val="bg2">
                    <a:lumMod val="75000"/>
                  </a:schemeClr>
                </a:solidFill>
              </a:rPr>
              <a:t>Příprava kohezní politiky 2028+</a:t>
            </a:r>
            <a:endParaRPr lang="cs-CZ" sz="2700" dirty="0">
              <a:solidFill>
                <a:schemeClr val="bg2">
                  <a:lumMod val="7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cs-CZ" sz="2700" b="1" dirty="0">
                <a:solidFill>
                  <a:schemeClr val="bg2">
                    <a:lumMod val="75000"/>
                  </a:schemeClr>
                </a:solidFill>
              </a:rPr>
              <a:t>Aktuální informace z MMR</a:t>
            </a:r>
            <a:endParaRPr lang="cs-CZ" sz="2700" dirty="0">
              <a:solidFill>
                <a:schemeClr val="bg2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sz="2700" b="1" dirty="0">
                <a:solidFill>
                  <a:schemeClr val="bg2">
                    <a:lumMod val="75000"/>
                  </a:schemeClr>
                </a:solidFill>
              </a:rPr>
              <a:t>Různé</a:t>
            </a:r>
            <a:endParaRPr lang="cs-CZ" sz="2700" dirty="0">
              <a:solidFill>
                <a:schemeClr val="bg2">
                  <a:lumMod val="7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cs-CZ" sz="2700" b="1" dirty="0">
                <a:solidFill>
                  <a:schemeClr val="bg2">
                    <a:lumMod val="75000"/>
                  </a:schemeClr>
                </a:solidFill>
              </a:rPr>
              <a:t>Závěr jednání</a:t>
            </a:r>
            <a:endParaRPr lang="cs-CZ" sz="2700" dirty="0">
              <a:solidFill>
                <a:schemeClr val="bg2">
                  <a:lumMod val="75000"/>
                </a:schemeClr>
              </a:solidFill>
            </a:endParaRP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cs-CZ" sz="2700" b="1" dirty="0">
              <a:solidFill>
                <a:schemeClr val="bg2">
                  <a:lumMod val="75000"/>
                </a:schemeClr>
              </a:solidFill>
            </a:endParaRP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cs-CZ" sz="27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95FFA422-ECF4-A530-95CA-DB32FF7FC41C}"/>
              </a:ext>
            </a:extLst>
          </p:cNvPr>
          <p:cNvSpPr txBox="1">
            <a:spLocks/>
          </p:cNvSpPr>
          <p:nvPr/>
        </p:nvSpPr>
        <p:spPr>
          <a:xfrm>
            <a:off x="4130179" y="461463"/>
            <a:ext cx="7599538" cy="67209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highlight>
                  <a:srgbClr val="FEEF66"/>
                </a:highlight>
                <a:latin typeface="Degular Display" pitchFamily="82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EEF66"/>
              </a:highligh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F6A2F01-612E-32EC-B0BC-2EDC39457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74780"/>
            <a:ext cx="11264900" cy="931325"/>
          </a:xfrm>
        </p:spPr>
        <p:txBody>
          <a:bodyPr/>
          <a:lstStyle/>
          <a:p>
            <a:r>
              <a:rPr lang="cs-CZ" dirty="0"/>
              <a:t>Program jednání:</a:t>
            </a:r>
          </a:p>
        </p:txBody>
      </p:sp>
    </p:spTree>
    <p:extLst>
      <p:ext uri="{BB962C8B-B14F-4D97-AF65-F5344CB8AC3E}">
        <p14:creationId xmlns:p14="http://schemas.microsoft.com/office/powerpoint/2010/main" val="505909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520698" y="355400"/>
            <a:ext cx="11252320" cy="6720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cs-CZ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 Případová studie HSOÚ ORP Uherský Brod</a:t>
            </a: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D2762F1-4F4F-5DB7-F758-1F7340F48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364" y="2634319"/>
            <a:ext cx="3010320" cy="2743583"/>
          </a:xfrm>
          <a:prstGeom prst="rect">
            <a:avLst/>
          </a:prstGeom>
        </p:spPr>
      </p:pic>
      <p:grpSp>
        <p:nvGrpSpPr>
          <p:cNvPr id="12" name="Skupina 11">
            <a:extLst>
              <a:ext uri="{FF2B5EF4-FFF2-40B4-BE49-F238E27FC236}">
                <a16:creationId xmlns:a16="http://schemas.microsoft.com/office/drawing/2014/main" id="{1ED086EA-D36C-0E66-98E5-E52882AE2B48}"/>
              </a:ext>
            </a:extLst>
          </p:cNvPr>
          <p:cNvGrpSpPr/>
          <p:nvPr/>
        </p:nvGrpSpPr>
        <p:grpSpPr>
          <a:xfrm>
            <a:off x="4368349" y="1470643"/>
            <a:ext cx="7709351" cy="5282582"/>
            <a:chOff x="4368349" y="1470643"/>
            <a:chExt cx="7709351" cy="5282582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1B40F61B-B1B6-E5E4-FA83-1BC447D9B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68349" y="1470643"/>
              <a:ext cx="7709351" cy="5282582"/>
            </a:xfrm>
            <a:prstGeom prst="rect">
              <a:avLst/>
            </a:prstGeom>
          </p:spPr>
        </p:pic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BB8DE664-5C6C-94B9-CB5D-D07F7C64C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77331" y="2409683"/>
              <a:ext cx="1695687" cy="1019317"/>
            </a:xfrm>
            <a:prstGeom prst="rect">
              <a:avLst/>
            </a:prstGeom>
          </p:spPr>
        </p:pic>
      </p:grpSp>
      <p:sp>
        <p:nvSpPr>
          <p:cNvPr id="7" name="TextovéPole 6">
            <a:extLst>
              <a:ext uri="{FF2B5EF4-FFF2-40B4-BE49-F238E27FC236}">
                <a16:creationId xmlns:a16="http://schemas.microsoft.com/office/drawing/2014/main" id="{8EB1D3DE-1976-A1BA-790F-24F19BC9E850}"/>
              </a:ext>
            </a:extLst>
          </p:cNvPr>
          <p:cNvSpPr txBox="1"/>
          <p:nvPr/>
        </p:nvSpPr>
        <p:spPr>
          <a:xfrm>
            <a:off x="520698" y="1365971"/>
            <a:ext cx="5089527" cy="5202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800" b="1" dirty="0">
                <a:solidFill>
                  <a:schemeClr val="bg1"/>
                </a:solidFill>
                <a:highlight>
                  <a:srgbClr val="000000"/>
                </a:highlight>
              </a:rPr>
              <a:t>HSOÚ = hospodářsky a sociálně ohrožená území – vymezilo MMR ve Strategii regionálního rozvoje ČR 2021+ </a:t>
            </a:r>
          </a:p>
          <a:p>
            <a:pPr marL="0" indent="0">
              <a:lnSpc>
                <a:spcPct val="120000"/>
              </a:lnSpc>
              <a:buNone/>
            </a:pPr>
            <a:endParaRPr lang="cs-CZ" b="1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marL="0" indent="0">
              <a:lnSpc>
                <a:spcPct val="120000"/>
              </a:lnSpc>
              <a:buNone/>
            </a:pPr>
            <a:endParaRPr lang="cs-CZ" b="1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marL="0" indent="0">
              <a:lnSpc>
                <a:spcPct val="120000"/>
              </a:lnSpc>
              <a:buNone/>
            </a:pPr>
            <a:endParaRPr lang="cs-CZ" b="1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marL="0" indent="0">
              <a:lnSpc>
                <a:spcPct val="120000"/>
              </a:lnSpc>
              <a:buNone/>
            </a:pPr>
            <a:endParaRPr lang="cs-CZ" b="1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marL="0" indent="0">
              <a:lnSpc>
                <a:spcPct val="120000"/>
              </a:lnSpc>
              <a:buNone/>
            </a:pPr>
            <a:endParaRPr lang="cs-CZ" b="1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marL="0" indent="0">
              <a:lnSpc>
                <a:spcPct val="120000"/>
              </a:lnSpc>
              <a:buNone/>
            </a:pPr>
            <a:endParaRPr lang="cs-CZ" b="1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marL="0" indent="0">
              <a:lnSpc>
                <a:spcPct val="120000"/>
              </a:lnSpc>
              <a:buNone/>
            </a:pPr>
            <a:endParaRPr lang="cs-CZ" b="1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marL="0" indent="0">
              <a:lnSpc>
                <a:spcPct val="120000"/>
              </a:lnSpc>
              <a:buNone/>
            </a:pPr>
            <a:endParaRPr lang="cs-CZ" b="1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marL="0" indent="0">
              <a:lnSpc>
                <a:spcPct val="120000"/>
              </a:lnSpc>
              <a:buNone/>
            </a:pPr>
            <a:endParaRPr lang="cs-CZ" b="1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marL="0" indent="0">
              <a:lnSpc>
                <a:spcPct val="120000"/>
              </a:lnSpc>
              <a:buNone/>
            </a:pPr>
            <a:endParaRPr lang="cs-CZ" b="1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marL="0" indent="0">
              <a:lnSpc>
                <a:spcPct val="120000"/>
              </a:lnSpc>
              <a:buNone/>
            </a:pPr>
            <a:endParaRPr lang="cs-CZ" b="1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marL="0" indent="0">
              <a:lnSpc>
                <a:spcPct val="120000"/>
              </a:lnSpc>
              <a:buNone/>
            </a:pPr>
            <a:endParaRPr lang="cs-CZ" b="1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marL="0" indent="0">
              <a:lnSpc>
                <a:spcPct val="120000"/>
              </a:lnSpc>
              <a:buNone/>
            </a:pPr>
            <a:endParaRPr lang="cs-CZ" b="1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marL="0" indent="0">
              <a:lnSpc>
                <a:spcPct val="120000"/>
              </a:lnSpc>
              <a:buNone/>
            </a:pPr>
            <a:endParaRPr lang="cs-CZ" b="1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b="1" i="1" dirty="0"/>
              <a:t>Aktualizace vymezení (přidání nových ORP) schválena Vládou ČR v prosinci 2024</a:t>
            </a:r>
            <a:endParaRPr lang="cs-CZ" sz="1800" i="1" dirty="0"/>
          </a:p>
        </p:txBody>
      </p:sp>
    </p:spTree>
    <p:extLst>
      <p:ext uri="{BB962C8B-B14F-4D97-AF65-F5344CB8AC3E}">
        <p14:creationId xmlns:p14="http://schemas.microsoft.com/office/powerpoint/2010/main" val="1870790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AC446F-4CCF-4040-98B5-D629E72C6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17" y="802768"/>
            <a:ext cx="11264900" cy="5705856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cs-CZ" sz="2700" b="1" dirty="0"/>
              <a:t>Zahájení jednání</a:t>
            </a:r>
            <a:endParaRPr lang="cs-CZ" sz="2700" dirty="0"/>
          </a:p>
          <a:p>
            <a:pPr marL="914400" lvl="1" indent="-457200">
              <a:buFont typeface="+mj-lt"/>
              <a:buAutoNum type="arabicPeriod"/>
            </a:pPr>
            <a:r>
              <a:rPr lang="cs-CZ" dirty="0"/>
              <a:t>Úvodní slovo předsedy RSK ZK Ing. Radima Holiše, schválení programu jednání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700" b="1" dirty="0"/>
              <a:t>Změna personálního obsazení Regionální stálé konference Zlínského kraje a jejich PS</a:t>
            </a:r>
            <a:endParaRPr lang="cs-CZ" sz="2700" dirty="0"/>
          </a:p>
          <a:p>
            <a:pPr marL="514350" lvl="0" indent="-514350">
              <a:buFont typeface="+mj-lt"/>
              <a:buAutoNum type="arabicPeriod"/>
            </a:pPr>
            <a:r>
              <a:rPr lang="cs-CZ" sz="2700" b="1" dirty="0"/>
              <a:t>Regionální akční plány (RAP) – aktualizace RAP Silnice II. třídy</a:t>
            </a:r>
            <a:endParaRPr lang="cs-CZ" sz="2700" dirty="0"/>
          </a:p>
          <a:p>
            <a:pPr marL="514350" lvl="0" indent="-514350">
              <a:buFont typeface="+mj-lt"/>
              <a:buAutoNum type="arabicPeriod"/>
            </a:pPr>
            <a:r>
              <a:rPr lang="cs-CZ" sz="2700" b="1" dirty="0"/>
              <a:t>Výroční zpráva Regionální stálé konference ZK za rok 2025 a analýza využití fondů EU k 31. 12. 2025</a:t>
            </a:r>
            <a:endParaRPr lang="cs-CZ" sz="2700" dirty="0"/>
          </a:p>
          <a:p>
            <a:pPr marL="514350" lvl="0" indent="-514350">
              <a:buFont typeface="+mj-lt"/>
              <a:buAutoNum type="arabicPeriod"/>
            </a:pPr>
            <a:r>
              <a:rPr lang="cs-CZ" sz="2700" b="1" dirty="0"/>
              <a:t>Případová studie HSOÚ ORP Uherský Brod</a:t>
            </a:r>
            <a:endParaRPr lang="cs-CZ" sz="2700" dirty="0"/>
          </a:p>
          <a:p>
            <a:pPr marL="514350" lvl="0" indent="-514350">
              <a:buFont typeface="+mj-lt"/>
              <a:buAutoNum type="arabicPeriod"/>
            </a:pPr>
            <a:r>
              <a:rPr lang="cs-CZ" sz="2700" b="1" dirty="0"/>
              <a:t>Příprava kohezní politiky 2028+</a:t>
            </a:r>
            <a:endParaRPr lang="cs-CZ" sz="2700" dirty="0"/>
          </a:p>
          <a:p>
            <a:pPr marL="514350" lvl="0" indent="-514350">
              <a:buFont typeface="+mj-lt"/>
              <a:buAutoNum type="arabicPeriod"/>
            </a:pPr>
            <a:r>
              <a:rPr lang="cs-CZ" sz="2700" b="1" dirty="0"/>
              <a:t>Aktuální informace z MMR</a:t>
            </a:r>
            <a:endParaRPr lang="cs-CZ" sz="2700" dirty="0"/>
          </a:p>
          <a:p>
            <a:pPr marL="514350" indent="-514350">
              <a:buFont typeface="+mj-lt"/>
              <a:buAutoNum type="arabicPeriod"/>
            </a:pPr>
            <a:r>
              <a:rPr lang="cs-CZ" sz="2700" b="1" dirty="0"/>
              <a:t>Různé</a:t>
            </a:r>
            <a:endParaRPr lang="cs-CZ" sz="2700" dirty="0"/>
          </a:p>
          <a:p>
            <a:pPr marL="514350" lvl="0" indent="-514350">
              <a:buFont typeface="+mj-lt"/>
              <a:buAutoNum type="arabicPeriod"/>
            </a:pPr>
            <a:r>
              <a:rPr lang="cs-CZ" sz="2700" b="1" dirty="0"/>
              <a:t>Závěr jednání</a:t>
            </a:r>
            <a:endParaRPr lang="cs-CZ" sz="2700" dirty="0"/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cs-CZ" sz="2700" b="1" dirty="0"/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cs-CZ" sz="2700" b="1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1B37A1BB-E573-BE45-B73F-5CCF5CD016E5}"/>
              </a:ext>
            </a:extLst>
          </p:cNvPr>
          <p:cNvSpPr txBox="1">
            <a:spLocks/>
          </p:cNvSpPr>
          <p:nvPr/>
        </p:nvSpPr>
        <p:spPr>
          <a:xfrm>
            <a:off x="4130179" y="461463"/>
            <a:ext cx="7599538" cy="67209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highlight>
                  <a:srgbClr val="FEEF66"/>
                </a:highlight>
                <a:latin typeface="Degular Display" pitchFamily="82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EEF66"/>
              </a:highligh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22026" y="74780"/>
            <a:ext cx="11264900" cy="931325"/>
          </a:xfrm>
        </p:spPr>
        <p:txBody>
          <a:bodyPr/>
          <a:lstStyle/>
          <a:p>
            <a:r>
              <a:rPr lang="cs-CZ" dirty="0"/>
              <a:t>Program jednání:</a:t>
            </a:r>
          </a:p>
        </p:txBody>
      </p:sp>
    </p:spTree>
    <p:extLst>
      <p:ext uri="{BB962C8B-B14F-4D97-AF65-F5344CB8AC3E}">
        <p14:creationId xmlns:p14="http://schemas.microsoft.com/office/powerpoint/2010/main" val="1714358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19562" y="2217650"/>
            <a:ext cx="5396126" cy="3564025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cs-CZ" sz="1600" b="1" dirty="0"/>
              <a:t>ORP Bystřice pod Hostýnem </a:t>
            </a:r>
            <a:r>
              <a:rPr lang="cs-CZ" sz="1600" dirty="0"/>
              <a:t>(představeno na jednání RSK 06/2022)</a:t>
            </a:r>
          </a:p>
          <a:p>
            <a:pPr>
              <a:spcAft>
                <a:spcPts val="1200"/>
              </a:spcAft>
            </a:pPr>
            <a:r>
              <a:rPr lang="cs-CZ" sz="1600" b="1" dirty="0"/>
              <a:t>ORP Holešov </a:t>
            </a:r>
            <a:r>
              <a:rPr lang="cs-CZ" sz="1600" dirty="0"/>
              <a:t>(představeno na jednání RSK 01/2025)</a:t>
            </a:r>
          </a:p>
          <a:p>
            <a:pPr>
              <a:spcAft>
                <a:spcPts val="1200"/>
              </a:spcAft>
            </a:pPr>
            <a:r>
              <a:rPr lang="cs-CZ" sz="1600" b="1" dirty="0"/>
              <a:t>ORP Vsetín </a:t>
            </a:r>
            <a:r>
              <a:rPr lang="cs-CZ" sz="1600" dirty="0"/>
              <a:t>(představeno na jednání RSK 01/2025)</a:t>
            </a:r>
          </a:p>
          <a:p>
            <a:pPr>
              <a:spcAft>
                <a:spcPts val="1200"/>
              </a:spcAft>
            </a:pPr>
            <a:r>
              <a:rPr lang="cs-CZ" sz="1600" b="1" dirty="0"/>
              <a:t>ORP Otrokovice </a:t>
            </a:r>
            <a:r>
              <a:rPr lang="cs-CZ" sz="1600" dirty="0"/>
              <a:t>(představeno na jednání RSK 10/2025)</a:t>
            </a:r>
          </a:p>
          <a:p>
            <a:pPr>
              <a:spcAft>
                <a:spcPts val="1200"/>
              </a:spcAft>
            </a:pPr>
            <a:r>
              <a:rPr lang="cs-CZ" sz="1600" b="1" dirty="0"/>
              <a:t>ORP Kroměříž </a:t>
            </a:r>
            <a:r>
              <a:rPr lang="cs-CZ" sz="1600" dirty="0"/>
              <a:t>(představeno na jednání RSK 10/2025)</a:t>
            </a:r>
          </a:p>
          <a:p>
            <a:pPr>
              <a:spcAft>
                <a:spcPts val="1200"/>
              </a:spcAft>
            </a:pPr>
            <a:r>
              <a:rPr lang="cs-CZ" sz="1600" b="1" dirty="0"/>
              <a:t>ORP Uherský Brod </a:t>
            </a:r>
            <a:r>
              <a:rPr lang="cs-CZ" sz="1600" dirty="0"/>
              <a:t>(připraveno na jednání RSK 04/2026)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20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663" y="1862983"/>
            <a:ext cx="5547074" cy="406653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66343" y="1375442"/>
            <a:ext cx="11307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</a:rPr>
              <a:t>Ve Zlínském kraji jde o šest ORP, kterým je v rámci aktivit Regionální stálé konference (RSK) věnována specifická pozornost: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A3F6AE3B-9663-8208-D3AB-9E7236A46929}"/>
              </a:ext>
            </a:extLst>
          </p:cNvPr>
          <p:cNvSpPr/>
          <p:nvPr/>
        </p:nvSpPr>
        <p:spPr>
          <a:xfrm>
            <a:off x="7575177" y="2425232"/>
            <a:ext cx="1272988" cy="100376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15AB1B60-45B1-2A1B-2FAF-1952BA9F6B2C}"/>
              </a:ext>
            </a:extLst>
          </p:cNvPr>
          <p:cNvSpPr/>
          <p:nvPr/>
        </p:nvSpPr>
        <p:spPr>
          <a:xfrm>
            <a:off x="9030925" y="2348936"/>
            <a:ext cx="2743200" cy="181148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BC4D385A-2628-501D-968F-F8C684CA12F5}"/>
              </a:ext>
            </a:extLst>
          </p:cNvPr>
          <p:cNvSpPr/>
          <p:nvPr/>
        </p:nvSpPr>
        <p:spPr>
          <a:xfrm>
            <a:off x="7273366" y="3254679"/>
            <a:ext cx="1272988" cy="96769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D513CBF6-A774-117D-14D5-343F5813D64F}"/>
              </a:ext>
            </a:extLst>
          </p:cNvPr>
          <p:cNvSpPr/>
          <p:nvPr/>
        </p:nvSpPr>
        <p:spPr>
          <a:xfrm>
            <a:off x="7557247" y="4285341"/>
            <a:ext cx="2223247" cy="167107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BF60F574-0BC1-6381-ABED-AB114CD03788}"/>
              </a:ext>
            </a:extLst>
          </p:cNvPr>
          <p:cNvSpPr/>
          <p:nvPr/>
        </p:nvSpPr>
        <p:spPr>
          <a:xfrm>
            <a:off x="5952564" y="2208247"/>
            <a:ext cx="2106707" cy="2363753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Google Shape;98;p2">
            <a:extLst>
              <a:ext uri="{FF2B5EF4-FFF2-40B4-BE49-F238E27FC236}">
                <a16:creationId xmlns:a16="http://schemas.microsoft.com/office/drawing/2014/main" id="{2D39A1E1-FC7C-FBA4-5B92-F41DA8AA32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698" y="355400"/>
            <a:ext cx="11252320" cy="6720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cs-CZ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 Případová studie HSOÚ ORP Uherský Brod</a:t>
            </a: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88672D74-7A9C-F19C-E1AF-73F8C6DAA90B}"/>
              </a:ext>
            </a:extLst>
          </p:cNvPr>
          <p:cNvSpPr txBox="1"/>
          <p:nvPr/>
        </p:nvSpPr>
        <p:spPr>
          <a:xfrm>
            <a:off x="519562" y="6169223"/>
            <a:ext cx="112534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i="1" dirty="0"/>
              <a:t>Všechny Případové studie HSOÚ budou zveřejněny na webu MMR:</a:t>
            </a:r>
          </a:p>
          <a:p>
            <a:r>
              <a:rPr lang="cs-CZ" sz="1600" i="1" dirty="0">
                <a:hlinkClick r:id="rId3"/>
              </a:rPr>
              <a:t>https://mmr.gov.cz/cs/microsites/uzemni-dimenze/regionalni-rozvoj/strategie-regionalniho-rozvoje-cr-2021</a:t>
            </a:r>
            <a:r>
              <a:rPr lang="cs-CZ" sz="16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5245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sldNum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3600"/>
              <a:t>21</a:t>
            </a:fld>
            <a:endParaRPr sz="3600"/>
          </a:p>
        </p:txBody>
      </p:sp>
      <p:sp>
        <p:nvSpPr>
          <p:cNvPr id="6" name="Zástupný symbol pro obsah 1"/>
          <p:cNvSpPr txBox="1">
            <a:spLocks/>
          </p:cNvSpPr>
          <p:nvPr/>
        </p:nvSpPr>
        <p:spPr>
          <a:xfrm>
            <a:off x="422026" y="1506832"/>
            <a:ext cx="7879320" cy="9085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cs-CZ" sz="2400" b="1" i="1" dirty="0"/>
              <a:t>Zpracované Případové studie obsahují:</a:t>
            </a:r>
          </a:p>
        </p:txBody>
      </p:sp>
      <p:sp>
        <p:nvSpPr>
          <p:cNvPr id="7" name="Zástupný symbol pro obsah 1"/>
          <p:cNvSpPr>
            <a:spLocks noGrp="1"/>
          </p:cNvSpPr>
          <p:nvPr>
            <p:ph idx="1"/>
          </p:nvPr>
        </p:nvSpPr>
        <p:spPr>
          <a:xfrm>
            <a:off x="439278" y="2415396"/>
            <a:ext cx="7255313" cy="4110948"/>
          </a:xfrm>
        </p:spPr>
        <p:txBody>
          <a:bodyPr>
            <a:normAutofit/>
          </a:bodyPr>
          <a:lstStyle/>
          <a:p>
            <a:r>
              <a:rPr lang="cs-CZ" sz="2200" b="1" dirty="0"/>
              <a:t>popis socioekonomické situace v daném ORP</a:t>
            </a:r>
            <a:endParaRPr lang="cs-CZ" sz="2200" dirty="0"/>
          </a:p>
          <a:p>
            <a:r>
              <a:rPr lang="cs-CZ" sz="2200" b="1" dirty="0"/>
              <a:t>analýzu využití dotací v daném ORP </a:t>
            </a:r>
            <a:r>
              <a:rPr lang="cs-CZ" sz="2200" dirty="0"/>
              <a:t>za období 2015 – současnost (evropské, národní a krajské dotace)</a:t>
            </a:r>
          </a:p>
          <a:p>
            <a:r>
              <a:rPr lang="cs-CZ" sz="2200" b="1" dirty="0"/>
              <a:t>stručný popis absorpční kapacity v ORP</a:t>
            </a:r>
            <a:r>
              <a:rPr lang="cs-CZ" sz="2200" dirty="0"/>
              <a:t> – informace o identifikovaných projektových záměrech obcí, kraje, státu v území řešeného ORP</a:t>
            </a:r>
          </a:p>
          <a:p>
            <a:r>
              <a:rPr lang="cs-CZ" sz="2200" b="1" u="sng" dirty="0"/>
              <a:t>shrnutí zjištění a návrhy řešení</a:t>
            </a:r>
          </a:p>
          <a:p>
            <a:pPr marL="0" indent="0">
              <a:buNone/>
            </a:pPr>
            <a:endParaRPr lang="cs-CZ" sz="1100" b="1" dirty="0"/>
          </a:p>
          <a:p>
            <a:pPr marL="0" indent="0">
              <a:buNone/>
            </a:pPr>
            <a:r>
              <a:rPr lang="cs-CZ" sz="2200" dirty="0"/>
              <a:t>Přílohou studie je </a:t>
            </a:r>
            <a:r>
              <a:rPr lang="cs-CZ" sz="2200" b="1" dirty="0"/>
              <a:t>analýza podnikatelského prostředí </a:t>
            </a:r>
            <a:r>
              <a:rPr lang="cs-CZ" sz="2200" dirty="0"/>
              <a:t>– </a:t>
            </a:r>
            <a:r>
              <a:rPr lang="cs-CZ" sz="1900" dirty="0"/>
              <a:t>zpracoval CZECHINVEST, zahrnuje strukturu ekonomických subjektů a hodnocení soběstačnosti i zranitelnosti trhu práce</a:t>
            </a:r>
            <a:endParaRPr lang="cs-CZ" sz="20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Google Shape;98;p2">
            <a:extLst>
              <a:ext uri="{FF2B5EF4-FFF2-40B4-BE49-F238E27FC236}">
                <a16:creationId xmlns:a16="http://schemas.microsoft.com/office/drawing/2014/main" id="{C3FD3983-FFF4-390A-5A63-6256209792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698" y="355400"/>
            <a:ext cx="11252320" cy="6720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cs-CZ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 Případová studie HSOÚ ORP Uherský Brod</a:t>
            </a: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8059F09-936E-3192-93F9-96E303066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463" y="1506832"/>
            <a:ext cx="3768137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78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1"/>
          <p:cNvSpPr txBox="1">
            <a:spLocks/>
          </p:cNvSpPr>
          <p:nvPr/>
        </p:nvSpPr>
        <p:spPr>
          <a:xfrm>
            <a:off x="422026" y="1345462"/>
            <a:ext cx="11264900" cy="9085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cs-CZ" sz="2400" b="1" i="1" dirty="0"/>
              <a:t>Závěry případové studie HSOÚ ORP Uherský Brod </a:t>
            </a:r>
          </a:p>
        </p:txBody>
      </p:sp>
      <p:sp>
        <p:nvSpPr>
          <p:cNvPr id="7" name="Zástupný symbol pro obsah 1"/>
          <p:cNvSpPr>
            <a:spLocks noGrp="1"/>
          </p:cNvSpPr>
          <p:nvPr>
            <p:ph idx="1"/>
          </p:nvPr>
        </p:nvSpPr>
        <p:spPr>
          <a:xfrm>
            <a:off x="439278" y="1799744"/>
            <a:ext cx="11129267" cy="5058256"/>
          </a:xfrm>
        </p:spPr>
        <p:txBody>
          <a:bodyPr>
            <a:noAutofit/>
          </a:bodyPr>
          <a:lstStyle/>
          <a:p>
            <a:r>
              <a:rPr lang="cs-CZ" sz="1800" dirty="0">
                <a:solidFill>
                  <a:srgbClr val="000000"/>
                </a:solidFill>
              </a:rPr>
              <a:t>U každé obce prodiskutovány a zaznamenány příklady dobré praxe, významné rozvojové aktivity, problematické body rozvoje, klíčové budoucí záměry.</a:t>
            </a:r>
          </a:p>
          <a:p>
            <a:r>
              <a:rPr lang="cs-CZ" sz="1800" dirty="0">
                <a:solidFill>
                  <a:srgbClr val="000000"/>
                </a:solidFill>
              </a:rPr>
              <a:t>Popsány bariéry získávání dotací a bílá místa (nepokrytá dotačními příležitostmi).</a:t>
            </a:r>
          </a:p>
          <a:p>
            <a:r>
              <a:rPr lang="cs-CZ" sz="1800" dirty="0">
                <a:solidFill>
                  <a:srgbClr val="000000"/>
                </a:solidFill>
              </a:rPr>
              <a:t>Definována prioritní témata rozvoje na území ORP Uherský Brod: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cs-CZ" sz="1800" b="1" u="sng" dirty="0">
                <a:solidFill>
                  <a:srgbClr val="000000"/>
                </a:solidFill>
              </a:rPr>
              <a:t>Dobudování kvalitní dopravní, vodohospodářské a datové infrastruktury</a:t>
            </a:r>
            <a:r>
              <a:rPr lang="cs-CZ" sz="1800" dirty="0">
                <a:solidFill>
                  <a:srgbClr val="000000"/>
                </a:solidFill>
              </a:rPr>
              <a:t> (dobudování obchvatu města Uherského Brodu, opravy místních komunikací, mostů na místních komunikacích a chodníků, rekonstrukce veřejného osvětlení, realizace projektů výstavby ČOV, kanalizace a vodovodů, zlepšení dostupnosti mobilního signálu a dostupnosti vysokorychlostního internetu)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cs-CZ" sz="1800" b="1" u="sng" dirty="0">
                <a:solidFill>
                  <a:srgbClr val="000000"/>
                </a:solidFill>
              </a:rPr>
              <a:t>Řešení nakládání s odpady a energetických opatření</a:t>
            </a:r>
            <a:r>
              <a:rPr lang="cs-CZ" sz="1800" dirty="0">
                <a:solidFill>
                  <a:srgbClr val="000000"/>
                </a:solidFill>
              </a:rPr>
              <a:t> (</a:t>
            </a:r>
            <a:r>
              <a:rPr lang="pl-PL" sz="1800" dirty="0">
                <a:solidFill>
                  <a:srgbClr val="000000"/>
                </a:solidFill>
              </a:rPr>
              <a:t>výstavba infrastruktury pro nakládání s odpady</a:t>
            </a:r>
            <a:r>
              <a:rPr lang="cs-CZ" sz="1800" dirty="0">
                <a:solidFill>
                  <a:srgbClr val="000000"/>
                </a:solidFill>
              </a:rPr>
              <a:t>, revitalizace veřejných budov za účelem snížení spotřeby energií, instalace nových obnovitelných zdrojů energie, navýšení kapacity EGD, zavádění energetického managementu a využití potenciálu komunitní energetiky.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cs-CZ" sz="1800" b="1" u="sng" dirty="0">
                <a:solidFill>
                  <a:srgbClr val="000000"/>
                </a:solidFill>
              </a:rPr>
              <a:t>Zlepšování kvality života v obcích, včetně dostupnosti bydlení </a:t>
            </a:r>
            <a:r>
              <a:rPr lang="cs-CZ" sz="1800" dirty="0">
                <a:solidFill>
                  <a:srgbClr val="000000"/>
                </a:solidFill>
              </a:rPr>
              <a:t>(příprava pozemků pro výstavbu, výstavba obecních bytů, zkvalitnění podmínek stávajících školských zařízení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cs-CZ" sz="1800" b="1" u="sng" dirty="0">
                <a:solidFill>
                  <a:srgbClr val="000000"/>
                </a:solidFill>
              </a:rPr>
              <a:t>Zvýšení atraktivity cestovního ruchu </a:t>
            </a:r>
            <a:r>
              <a:rPr lang="cs-CZ" sz="1800" dirty="0">
                <a:solidFill>
                  <a:srgbClr val="000000"/>
                </a:solidFill>
              </a:rPr>
              <a:t>(výstavba nových cyklostezek, rekonstrukce a doplnění turistické infrastruktury, rekonstrukce historických objektů, využití potenciálu Bílých Karpat, zejména oblasti </a:t>
            </a:r>
            <a:r>
              <a:rPr lang="cs-CZ" sz="1800" dirty="0" err="1">
                <a:solidFill>
                  <a:srgbClr val="000000"/>
                </a:solidFill>
              </a:rPr>
              <a:t>Mikulčina</a:t>
            </a:r>
            <a:r>
              <a:rPr lang="cs-CZ" sz="1800" dirty="0">
                <a:solidFill>
                  <a:srgbClr val="000000"/>
                </a:solidFill>
              </a:rPr>
              <a:t> vrchu)</a:t>
            </a:r>
          </a:p>
        </p:txBody>
      </p:sp>
      <p:sp>
        <p:nvSpPr>
          <p:cNvPr id="4" name="Google Shape;98;p2">
            <a:extLst>
              <a:ext uri="{FF2B5EF4-FFF2-40B4-BE49-F238E27FC236}">
                <a16:creationId xmlns:a16="http://schemas.microsoft.com/office/drawing/2014/main" id="{7E96A828-90FA-5698-5E27-E16748FD24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698" y="355400"/>
            <a:ext cx="11252320" cy="6720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cs-CZ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 Případová studie HSOÚ ORP Uherský Brod</a:t>
            </a: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2352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1"/>
          <p:cNvSpPr txBox="1">
            <a:spLocks/>
          </p:cNvSpPr>
          <p:nvPr/>
        </p:nvSpPr>
        <p:spPr>
          <a:xfrm>
            <a:off x="477155" y="1470404"/>
            <a:ext cx="11137370" cy="546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cs-CZ" sz="2400" b="1" i="1" dirty="0"/>
              <a:t>Identifikace bariér získávání dotací a bílých míst v ORP Uherský Brod</a:t>
            </a:r>
          </a:p>
        </p:txBody>
      </p:sp>
      <p:graphicFrame>
        <p:nvGraphicFramePr>
          <p:cNvPr id="4" name="Zástupný obsah 6">
            <a:extLst>
              <a:ext uri="{FF2B5EF4-FFF2-40B4-BE49-F238E27FC236}">
                <a16:creationId xmlns:a16="http://schemas.microsoft.com/office/drawing/2014/main" id="{68C184E8-F2CE-3280-2CD6-2840558447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904465"/>
              </p:ext>
            </p:extLst>
          </p:nvPr>
        </p:nvGraphicFramePr>
        <p:xfrm>
          <a:off x="218159" y="2111283"/>
          <a:ext cx="11755681" cy="4599367"/>
        </p:xfrm>
        <a:graphic>
          <a:graphicData uri="http://schemas.openxmlformats.org/drawingml/2006/table">
            <a:tbl>
              <a:tblPr firstRow="1" firstCol="1" bandRow="1"/>
              <a:tblGrid>
                <a:gridCol w="1490453">
                  <a:extLst>
                    <a:ext uri="{9D8B030D-6E8A-4147-A177-3AD203B41FA5}">
                      <a16:colId xmlns:a16="http://schemas.microsoft.com/office/drawing/2014/main" val="2045544516"/>
                    </a:ext>
                  </a:extLst>
                </a:gridCol>
                <a:gridCol w="10265228">
                  <a:extLst>
                    <a:ext uri="{9D8B030D-6E8A-4147-A177-3AD203B41FA5}">
                      <a16:colId xmlns:a16="http://schemas.microsoft.com/office/drawing/2014/main" val="1083440902"/>
                    </a:ext>
                  </a:extLst>
                </a:gridCol>
              </a:tblGrid>
              <a:tr h="2740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Rozpočty obcí: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6700" lvl="0" indent="-266700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cs-CZ" sz="15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nedostačující rozpočty obcí způsobují orientaci obcí při přípravě projektů na dosažitelné dotační zdroje</a:t>
                      </a:r>
                      <a:endParaRPr lang="cs-CZ" sz="15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7285539"/>
                  </a:ext>
                </a:extLst>
              </a:tr>
              <a:tr h="2824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Chybějící dotační tituly, příp. s nastavením dotačních podmínek tak, že obce nejsou schopné splnit: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-"/>
                      </a:pPr>
                      <a:r>
                        <a:rPr lang="cs-CZ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složité podmínky dotačních programů (OPŽP, IROP, SZIF), které vedou k prodlužování přípravy projektů a prodražování investic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-"/>
                      </a:pPr>
                      <a:r>
                        <a:rPr lang="cs-CZ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není kontinuita některých programů MMR, pokles míry dotací, zdlouhavá administrace žádostí a proplácení dotací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-"/>
                      </a:pPr>
                      <a:r>
                        <a:rPr lang="cs-CZ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zdlouhavé proplácení dotací SZIF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-"/>
                      </a:pPr>
                      <a:r>
                        <a:rPr lang="cs-CZ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nutnost externích administrátorů dotací u evropských a státních programů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-"/>
                      </a:pPr>
                      <a:r>
                        <a:rPr lang="cs-CZ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komplikované podmínky pro výstavbu sociálních bytů (udržitelnost)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-"/>
                      </a:pPr>
                      <a:r>
                        <a:rPr lang="cs-CZ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některé omezující podmínky u dotací na místní komunikace (jen v centru obce, vlastnictví pozemků)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-"/>
                      </a:pPr>
                      <a:r>
                        <a:rPr lang="cs-CZ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kritéria Národní sportovní agentury zvýhodňující velké projekty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-"/>
                      </a:pPr>
                      <a:r>
                        <a:rPr lang="cs-CZ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nízké % dotace u programu dostupného bydlení SFPI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-"/>
                      </a:pPr>
                      <a:r>
                        <a:rPr lang="cs-CZ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nemožnost získání dotací na rekonstrukci koupaliště (není zahrnuta v dotačních programech do turistické infrastruktury)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-"/>
                      </a:pPr>
                      <a:r>
                        <a:rPr lang="cs-CZ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Změna podmínek dotací na rekonstrukci školy během realizace (např. střecha neuznatelný výdaj při půdní vestavbě) </a:t>
                      </a:r>
                      <a:endParaRPr lang="cs-CZ" sz="15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338159"/>
                  </a:ext>
                </a:extLst>
              </a:tr>
              <a:tr h="1500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Poznámky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-"/>
                      </a:pPr>
                      <a:r>
                        <a:rPr lang="cs-CZ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zvážit navýšení podílu obcí z RUD a tím snížení závislosti obcí na dotacích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-"/>
                      </a:pPr>
                      <a:r>
                        <a:rPr lang="cs-CZ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omezování nové výstavby z důvodu vlekoucích se komplexních pozemkových úprav a následné aktualizace územního plánu s cílem přehodnocení rozvojových ploch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-"/>
                      </a:pPr>
                      <a:r>
                        <a:rPr lang="cs-CZ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obce nevlastní pozemky nutné pro výstavbu obecních objektů a lokalit bytové výstavby, částečně ani pozemky pod místními komunikacemi (blokování nutných rekonstrukcí MK)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-"/>
                      </a:pPr>
                      <a:r>
                        <a:rPr lang="cs-CZ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nedořešené odpadové hospodářství z hlediska blížícího se ukončení skládkování </a:t>
                      </a:r>
                      <a:endParaRPr lang="cs-CZ" sz="15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6832903"/>
                  </a:ext>
                </a:extLst>
              </a:tr>
            </a:tbl>
          </a:graphicData>
        </a:graphic>
      </p:graphicFrame>
      <p:sp>
        <p:nvSpPr>
          <p:cNvPr id="5" name="Google Shape;98;p2">
            <a:extLst>
              <a:ext uri="{FF2B5EF4-FFF2-40B4-BE49-F238E27FC236}">
                <a16:creationId xmlns:a16="http://schemas.microsoft.com/office/drawing/2014/main" id="{C0EB2909-B380-547E-5285-C2E0987AB0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698" y="355400"/>
            <a:ext cx="11252320" cy="6720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cs-CZ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 Případová studie HSOÚ ORP Uherský Brod</a:t>
            </a: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0993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1"/>
          <p:cNvSpPr txBox="1">
            <a:spLocks/>
          </p:cNvSpPr>
          <p:nvPr/>
        </p:nvSpPr>
        <p:spPr>
          <a:xfrm>
            <a:off x="422026" y="1390650"/>
            <a:ext cx="11264900" cy="542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pl-PL" sz="2400" b="1" i="1" dirty="0"/>
              <a:t>Využití specifických dotačních příležitostí pro HSOÚ ve Zlínském kraji</a:t>
            </a:r>
          </a:p>
          <a:p>
            <a:pPr marL="0" indent="0">
              <a:lnSpc>
                <a:spcPct val="100000"/>
              </a:lnSpc>
              <a:buNone/>
            </a:pPr>
            <a:endParaRPr lang="pl-PL" sz="2400" b="1" i="1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1000" dirty="0">
              <a:solidFill>
                <a:srgbClr val="C00000"/>
              </a:solidFill>
            </a:endParaRPr>
          </a:p>
        </p:txBody>
      </p:sp>
      <p:sp>
        <p:nvSpPr>
          <p:cNvPr id="4" name="Google Shape;98;p2">
            <a:extLst>
              <a:ext uri="{FF2B5EF4-FFF2-40B4-BE49-F238E27FC236}">
                <a16:creationId xmlns:a16="http://schemas.microsoft.com/office/drawing/2014/main" id="{2617ABCC-4A90-BC16-8AD9-DB51EA14B1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698" y="355400"/>
            <a:ext cx="11252320" cy="6720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cs-CZ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 Případová studie HSOÚ ORP Uherský Brod</a:t>
            </a: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6A102FC6-FDCE-4037-80F3-F94C2A75DC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2004392"/>
              </p:ext>
            </p:extLst>
          </p:nvPr>
        </p:nvGraphicFramePr>
        <p:xfrm>
          <a:off x="3714751" y="1933575"/>
          <a:ext cx="8258174" cy="492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6286FC9A-E08C-3E44-609A-83F555A3EA94}"/>
              </a:ext>
            </a:extLst>
          </p:cNvPr>
          <p:cNvSpPr txBox="1"/>
          <p:nvPr/>
        </p:nvSpPr>
        <p:spPr>
          <a:xfrm>
            <a:off x="422025" y="2059543"/>
            <a:ext cx="3178425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600" b="1" dirty="0"/>
              <a:t>IROP – cestovní ruch </a:t>
            </a:r>
            <a:r>
              <a:rPr lang="cs-CZ" sz="1600" dirty="0"/>
              <a:t>(81. výzva, veřejná infrastruktura, pouze pro HSOÚ)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600" dirty="0"/>
              <a:t>– výzva do 30. 6. 2026       </a:t>
            </a:r>
            <a:r>
              <a:rPr lang="cs-CZ" sz="1600" i="1" u="sng" dirty="0"/>
              <a:t>(alokace 561 mil. Kč,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600" i="1" u="sng" dirty="0"/>
              <a:t>k 1. 4. 2026 předloženy projekty za 641 mil. Kč, tj.112 %)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600" i="1" dirty="0"/>
              <a:t>Zobrazeny projekty v hodnocení (většina) a s poskytnutou dotací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600" i="1" dirty="0"/>
              <a:t>Požadovaný objem dotace žadatelů ze ZLK činí téměř 110 mil. Kč, se 17 projekty je ZLK 5. v pořadí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85A32DB-AAC5-E228-A71D-969477569395}"/>
              </a:ext>
            </a:extLst>
          </p:cNvPr>
          <p:cNvSpPr txBox="1"/>
          <p:nvPr/>
        </p:nvSpPr>
        <p:spPr>
          <a:xfrm>
            <a:off x="285750" y="6348711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/>
              <a:t>Zdroj dat: MS2021+ (stav k 1. 4. 2026)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9186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>
          <a:extLst>
            <a:ext uri="{FF2B5EF4-FFF2-40B4-BE49-F238E27FC236}">
              <a16:creationId xmlns:a16="http://schemas.microsoft.com/office/drawing/2014/main" id="{23E832E9-B311-5BC6-C1FE-1DCEF36DA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1">
            <a:extLst>
              <a:ext uri="{FF2B5EF4-FFF2-40B4-BE49-F238E27FC236}">
                <a16:creationId xmlns:a16="http://schemas.microsoft.com/office/drawing/2014/main" id="{72F6B606-F18B-3C8C-1B51-9E919993CECE}"/>
              </a:ext>
            </a:extLst>
          </p:cNvPr>
          <p:cNvSpPr txBox="1">
            <a:spLocks/>
          </p:cNvSpPr>
          <p:nvPr/>
        </p:nvSpPr>
        <p:spPr>
          <a:xfrm>
            <a:off x="422026" y="1390650"/>
            <a:ext cx="11264900" cy="466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pl-PL" sz="2400" b="1" i="1" dirty="0"/>
              <a:t>Využití specifických dotačních příležitostí pro HSOÚ ve Zlínském kraji</a:t>
            </a:r>
            <a:endParaRPr lang="cs-CZ" sz="1000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400" b="1" i="1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1000" dirty="0">
              <a:solidFill>
                <a:srgbClr val="C00000"/>
              </a:solidFill>
            </a:endParaRPr>
          </a:p>
        </p:txBody>
      </p:sp>
      <p:sp>
        <p:nvSpPr>
          <p:cNvPr id="4" name="Google Shape;98;p2">
            <a:extLst>
              <a:ext uri="{FF2B5EF4-FFF2-40B4-BE49-F238E27FC236}">
                <a16:creationId xmlns:a16="http://schemas.microsoft.com/office/drawing/2014/main" id="{934685BF-19A3-AB2A-EE43-5E13C5F120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698" y="355400"/>
            <a:ext cx="11252320" cy="6720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cs-CZ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 Případová studie HSOÚ ORP Uherský Brod</a:t>
            </a: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5E3CB6E0-CF8A-FD7B-E754-A30F83520840}"/>
              </a:ext>
            </a:extLst>
          </p:cNvPr>
          <p:cNvSpPr txBox="1">
            <a:spLocks/>
          </p:cNvSpPr>
          <p:nvPr/>
        </p:nvSpPr>
        <p:spPr>
          <a:xfrm>
            <a:off x="422026" y="1830683"/>
            <a:ext cx="11506622" cy="1130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cs-CZ" sz="2000" b="1" dirty="0"/>
              <a:t>MMR - Podprogram 117D7624 - Podpora rozvoje hospodářsky a sociálně ohrožených území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ADDF2B0-329C-5817-D33D-C8D1F63B7B38}"/>
              </a:ext>
            </a:extLst>
          </p:cNvPr>
          <p:cNvSpPr txBox="1"/>
          <p:nvPr/>
        </p:nvSpPr>
        <p:spPr>
          <a:xfrm>
            <a:off x="443938" y="2478570"/>
            <a:ext cx="3185087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600" b="1" i="1" u="sng" dirty="0"/>
              <a:t>Příjem žádostí: </a:t>
            </a:r>
          </a:p>
          <a:p>
            <a:pPr>
              <a:lnSpc>
                <a:spcPct val="100000"/>
              </a:lnSpc>
            </a:pPr>
            <a:r>
              <a:rPr lang="cs-CZ" sz="1600" i="1" dirty="0"/>
              <a:t>04 – 06/2025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i="1" dirty="0"/>
          </a:p>
          <a:p>
            <a:pPr>
              <a:spcAft>
                <a:spcPts val="600"/>
              </a:spcAft>
            </a:pPr>
            <a:r>
              <a:rPr lang="cs-CZ" sz="1600" b="1" i="1" u="sng" dirty="0"/>
              <a:t>Výsledek hodnocení: </a:t>
            </a:r>
          </a:p>
          <a:p>
            <a:pPr>
              <a:spcAft>
                <a:spcPts val="1200"/>
              </a:spcAft>
            </a:pPr>
            <a:r>
              <a:rPr lang="cs-CZ" sz="1600" i="1" dirty="0"/>
              <a:t>Z celkové podpory cca 84 mil. Kč směřuje do ZLK 17,4 %, nejvíce projektů ze ZLK (34) i nejvyšší objem dotací (14,6 mil. Kč) – podpora napříč všemi 6 ORP, spadajícími do kategorie HSOÚ v našem kraji.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1600" i="1" dirty="0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0D146591-5DF4-12C2-F07A-83C7E757D2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764612"/>
              </p:ext>
            </p:extLst>
          </p:nvPr>
        </p:nvGraphicFramePr>
        <p:xfrm>
          <a:off x="4029074" y="2419349"/>
          <a:ext cx="7567613" cy="3785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90B7F997-BF64-4D1D-A733-361A945FE33D}"/>
              </a:ext>
            </a:extLst>
          </p:cNvPr>
          <p:cNvSpPr txBox="1"/>
          <p:nvPr/>
        </p:nvSpPr>
        <p:spPr>
          <a:xfrm>
            <a:off x="520698" y="6211611"/>
            <a:ext cx="112523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sz="1400" b="1" i="1" dirty="0"/>
              <a:t>Data z webu MMR:</a:t>
            </a:r>
            <a:r>
              <a:rPr lang="cs-CZ" sz="1400" i="1" dirty="0"/>
              <a:t> </a:t>
            </a:r>
            <a:r>
              <a:rPr lang="cs-CZ" sz="1400" i="1" dirty="0">
                <a:hlinkClick r:id="rId4"/>
              </a:rPr>
              <a:t>https://mmr.gov.cz/cs/narodni-dotace/podpora-a-rozvoj-regionu/podpora-obnovy-a-rozvoje-regionu-2025/porr-podpora-rozvoje-hospodarsky-a-socialne-ohroze</a:t>
            </a:r>
            <a:r>
              <a:rPr lang="cs-CZ" i="1" dirty="0"/>
              <a:t> 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4030321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body" idx="1"/>
          </p:nvPr>
        </p:nvSpPr>
        <p:spPr>
          <a:xfrm>
            <a:off x="520700" y="1469985"/>
            <a:ext cx="10823292" cy="5163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1600"/>
              </a:spcBef>
              <a:buNone/>
            </a:pPr>
            <a:r>
              <a:rPr lang="cs-CZ" dirty="0"/>
              <a:t>Usnesení</a:t>
            </a:r>
          </a:p>
          <a:p>
            <a:pPr marL="0" lvl="0" indent="0">
              <a:spcBef>
                <a:spcPts val="1600"/>
              </a:spcBef>
              <a:buNone/>
            </a:pPr>
            <a:r>
              <a:rPr lang="cs-CZ" dirty="0"/>
              <a:t>				Regionální stálá konference pro území 					Zlínského kraje</a:t>
            </a:r>
          </a:p>
          <a:p>
            <a:pPr marL="0" lvl="0" indent="0" algn="ctr">
              <a:spcBef>
                <a:spcPts val="1600"/>
              </a:spcBef>
              <a:buNone/>
            </a:pPr>
            <a:endParaRPr lang="cs-CZ" dirty="0"/>
          </a:p>
          <a:p>
            <a:pPr marL="50800" indent="0">
              <a:buNone/>
            </a:pPr>
            <a:r>
              <a:rPr lang="cs-CZ" b="1" i="1" dirty="0"/>
              <a:t>188/RSKZK50/26</a:t>
            </a:r>
            <a:r>
              <a:rPr lang="cs-CZ" b="1" dirty="0"/>
              <a:t>	b e r e   n a   v ě d o m í</a:t>
            </a:r>
            <a:endParaRPr lang="cs-CZ" dirty="0"/>
          </a:p>
          <a:p>
            <a:pPr marL="50800" indent="0">
              <a:buNone/>
            </a:pPr>
            <a:r>
              <a:rPr lang="cs-CZ" dirty="0"/>
              <a:t>				</a:t>
            </a:r>
          </a:p>
          <a:p>
            <a:pPr marL="50800" indent="0">
              <a:buNone/>
            </a:pPr>
            <a:r>
              <a:rPr lang="cs-CZ" dirty="0"/>
              <a:t>				informace o zpracované Případové 					studii HSOÚ ORP Uherský Brod.</a:t>
            </a:r>
          </a:p>
        </p:txBody>
      </p:sp>
      <p:sp>
        <p:nvSpPr>
          <p:cNvPr id="4" name="Google Shape;98;p2">
            <a:extLst>
              <a:ext uri="{FF2B5EF4-FFF2-40B4-BE49-F238E27FC236}">
                <a16:creationId xmlns:a16="http://schemas.microsoft.com/office/drawing/2014/main" id="{735211A6-43FA-1237-E833-BAB6FB5DD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698" y="355400"/>
            <a:ext cx="11252320" cy="6720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cs-CZ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 Případová studie HSOÚ ORP Uherský Brod</a:t>
            </a: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67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192495-9FC7-E698-FBEC-E83E79421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00A4BD-17E9-0CAE-A4A7-3A0006F07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17" y="802768"/>
            <a:ext cx="11264900" cy="5705856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cs-CZ" sz="2700" b="1" dirty="0">
                <a:solidFill>
                  <a:schemeClr val="bg2">
                    <a:lumMod val="75000"/>
                  </a:schemeClr>
                </a:solidFill>
              </a:rPr>
              <a:t>Zahájení jednání</a:t>
            </a:r>
            <a:endParaRPr lang="cs-CZ" sz="2700" dirty="0">
              <a:solidFill>
                <a:schemeClr val="bg2">
                  <a:lumMod val="7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cs-CZ" dirty="0">
                <a:solidFill>
                  <a:schemeClr val="bg2">
                    <a:lumMod val="75000"/>
                  </a:schemeClr>
                </a:solidFill>
              </a:rPr>
              <a:t>Úvodní slovo předsedy RSK ZK Ing. Radima Holiše, schválení programu jednání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700" b="1" dirty="0">
                <a:solidFill>
                  <a:schemeClr val="bg2">
                    <a:lumMod val="75000"/>
                  </a:schemeClr>
                </a:solidFill>
              </a:rPr>
              <a:t>Změna personálního obsazení Regionální stálé konference Zlínského kraje a jejich PS</a:t>
            </a:r>
            <a:endParaRPr lang="cs-CZ" sz="2700" dirty="0">
              <a:solidFill>
                <a:schemeClr val="bg2">
                  <a:lumMod val="7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cs-CZ" sz="2700" b="1" dirty="0">
                <a:solidFill>
                  <a:schemeClr val="bg2">
                    <a:lumMod val="75000"/>
                  </a:schemeClr>
                </a:solidFill>
              </a:rPr>
              <a:t>Regionální akční plány (RAP) – aktualizace RAP Silnice II. třídy</a:t>
            </a:r>
            <a:endParaRPr lang="cs-CZ" sz="2700" dirty="0">
              <a:solidFill>
                <a:schemeClr val="bg2">
                  <a:lumMod val="7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cs-CZ" sz="2700" b="1" dirty="0">
                <a:solidFill>
                  <a:schemeClr val="bg2">
                    <a:lumMod val="75000"/>
                  </a:schemeClr>
                </a:solidFill>
              </a:rPr>
              <a:t>Výroční zpráva Regionální stálé konference ZK za rok 2025 a analýza využití fondů EU k 31. 12. 2025</a:t>
            </a:r>
            <a:endParaRPr lang="cs-CZ" sz="2700" dirty="0">
              <a:solidFill>
                <a:schemeClr val="bg2">
                  <a:lumMod val="7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cs-CZ" sz="2700" b="1" dirty="0">
                <a:solidFill>
                  <a:schemeClr val="bg2">
                    <a:lumMod val="75000"/>
                  </a:schemeClr>
                </a:solidFill>
              </a:rPr>
              <a:t>Případová studie HSOÚ ORP Uherský Brod</a:t>
            </a:r>
            <a:endParaRPr lang="cs-CZ" sz="2700" dirty="0">
              <a:solidFill>
                <a:schemeClr val="bg2">
                  <a:lumMod val="7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cs-CZ" sz="2700" b="1" dirty="0"/>
              <a:t>Příprava kohezní politiky 2028+</a:t>
            </a:r>
            <a:endParaRPr lang="cs-CZ" sz="2700" dirty="0"/>
          </a:p>
          <a:p>
            <a:pPr marL="514350" lvl="0" indent="-514350">
              <a:buFont typeface="+mj-lt"/>
              <a:buAutoNum type="arabicPeriod"/>
            </a:pPr>
            <a:r>
              <a:rPr lang="cs-CZ" sz="2700" b="1" dirty="0">
                <a:solidFill>
                  <a:schemeClr val="bg2">
                    <a:lumMod val="75000"/>
                  </a:schemeClr>
                </a:solidFill>
              </a:rPr>
              <a:t>Aktuální informace z MMR</a:t>
            </a:r>
            <a:endParaRPr lang="cs-CZ" sz="2700" dirty="0">
              <a:solidFill>
                <a:schemeClr val="bg2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sz="2700" b="1" dirty="0">
                <a:solidFill>
                  <a:schemeClr val="bg2">
                    <a:lumMod val="75000"/>
                  </a:schemeClr>
                </a:solidFill>
              </a:rPr>
              <a:t>Různé</a:t>
            </a:r>
            <a:endParaRPr lang="cs-CZ" sz="2700" dirty="0">
              <a:solidFill>
                <a:schemeClr val="bg2">
                  <a:lumMod val="7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cs-CZ" sz="2700" b="1" dirty="0">
                <a:solidFill>
                  <a:schemeClr val="bg2">
                    <a:lumMod val="75000"/>
                  </a:schemeClr>
                </a:solidFill>
              </a:rPr>
              <a:t>Závěr jednání</a:t>
            </a:r>
            <a:endParaRPr lang="cs-CZ" sz="2700" dirty="0">
              <a:solidFill>
                <a:schemeClr val="bg2">
                  <a:lumMod val="75000"/>
                </a:schemeClr>
              </a:solidFill>
            </a:endParaRP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cs-CZ" sz="2700" b="1" dirty="0">
              <a:solidFill>
                <a:schemeClr val="bg2">
                  <a:lumMod val="75000"/>
                </a:schemeClr>
              </a:solidFill>
            </a:endParaRP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cs-CZ" sz="27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B524F072-DA0A-45BB-A6A0-704F24E1A172}"/>
              </a:ext>
            </a:extLst>
          </p:cNvPr>
          <p:cNvSpPr txBox="1">
            <a:spLocks/>
          </p:cNvSpPr>
          <p:nvPr/>
        </p:nvSpPr>
        <p:spPr>
          <a:xfrm>
            <a:off x="4130179" y="461463"/>
            <a:ext cx="7599538" cy="67209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highlight>
                  <a:srgbClr val="FEEF66"/>
                </a:highlight>
                <a:latin typeface="Degular Display" pitchFamily="82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EEF66"/>
              </a:highligh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C57D846B-A5FA-3963-DC81-9FD56E57E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74780"/>
            <a:ext cx="11264900" cy="931325"/>
          </a:xfrm>
        </p:spPr>
        <p:txBody>
          <a:bodyPr/>
          <a:lstStyle/>
          <a:p>
            <a:r>
              <a:rPr lang="cs-CZ" dirty="0"/>
              <a:t>Program jednání:</a:t>
            </a:r>
          </a:p>
        </p:txBody>
      </p:sp>
    </p:spTree>
    <p:extLst>
      <p:ext uri="{BB962C8B-B14F-4D97-AF65-F5344CB8AC3E}">
        <p14:creationId xmlns:p14="http://schemas.microsoft.com/office/powerpoint/2010/main" val="1897027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>
          <a:extLst>
            <a:ext uri="{FF2B5EF4-FFF2-40B4-BE49-F238E27FC236}">
              <a16:creationId xmlns:a16="http://schemas.microsoft.com/office/drawing/2014/main" id="{12DAFA0A-8ABD-DE94-48BA-9745B7230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>
            <a:extLst>
              <a:ext uri="{FF2B5EF4-FFF2-40B4-BE49-F238E27FC236}">
                <a16:creationId xmlns:a16="http://schemas.microsoft.com/office/drawing/2014/main" id="{4F78574B-C5B8-AC3E-AA6E-CBB924037FB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3600"/>
              <a:t>28</a:t>
            </a:fld>
            <a:endParaRPr sz="3600" dirty="0"/>
          </a:p>
        </p:txBody>
      </p:sp>
      <p:sp>
        <p:nvSpPr>
          <p:cNvPr id="7" name="Google Shape;98;p2">
            <a:extLst>
              <a:ext uri="{FF2B5EF4-FFF2-40B4-BE49-F238E27FC236}">
                <a16:creationId xmlns:a16="http://schemas.microsoft.com/office/drawing/2014/main" id="{3C495D14-6D75-5262-62D2-9EFD0EE6B9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698" y="355400"/>
            <a:ext cx="11252320" cy="6720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cs-CZ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 Příprava kohezní politiky 2028+</a:t>
            </a: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Zástupný symbol pro obsah 1">
            <a:extLst>
              <a:ext uri="{FF2B5EF4-FFF2-40B4-BE49-F238E27FC236}">
                <a16:creationId xmlns:a16="http://schemas.microsoft.com/office/drawing/2014/main" id="{6639FE3B-0B81-E031-F3CE-8A67E2660F40}"/>
              </a:ext>
            </a:extLst>
          </p:cNvPr>
          <p:cNvSpPr txBox="1">
            <a:spLocks/>
          </p:cNvSpPr>
          <p:nvPr/>
        </p:nvSpPr>
        <p:spPr>
          <a:xfrm>
            <a:off x="422026" y="1390650"/>
            <a:ext cx="11264900" cy="466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2400" b="1" i="1" dirty="0"/>
              <a:t>Dle návrhu Evropské komise by ČR měla v období 2028-34 mít k dispozici 29,4 mld. Kč – nejsou to však prostředky pouze pro kohezní politiku:</a:t>
            </a:r>
            <a:endParaRPr lang="cs-CZ" sz="1000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400" b="1" i="1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1000" dirty="0">
              <a:solidFill>
                <a:srgbClr val="C00000"/>
              </a:solidFill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CEC52C46-9FBD-5C2E-8235-714F35EDE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58" y="2300220"/>
            <a:ext cx="11378435" cy="96215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B8D1B942-755E-86B3-91C1-91C2A7006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026" y="3406565"/>
            <a:ext cx="7668695" cy="1200318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FB8F0A61-D688-84B9-E8FE-761A2CB94F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491" y="4971981"/>
            <a:ext cx="11378435" cy="990738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C060A7D2-C4AB-50F0-A812-4876CDFC7E89}"/>
              </a:ext>
            </a:extLst>
          </p:cNvPr>
          <p:cNvSpPr txBox="1"/>
          <p:nvPr/>
        </p:nvSpPr>
        <p:spPr>
          <a:xfrm>
            <a:off x="365257" y="4606883"/>
            <a:ext cx="78548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i="1" dirty="0"/>
              <a:t>Oproti předchozímu období jde o pokles prostředků o téměř 20 %:</a:t>
            </a:r>
            <a:endParaRPr lang="cs-CZ" sz="1800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029A72B0-E6B8-AA6D-D9E3-109A1D5F96A5}"/>
              </a:ext>
            </a:extLst>
          </p:cNvPr>
          <p:cNvSpPr txBox="1"/>
          <p:nvPr/>
        </p:nvSpPr>
        <p:spPr>
          <a:xfrm>
            <a:off x="180975" y="6477000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/>
              <a:t>Zdroj dat: MFČR – prezentace z PS Koheze 28+ (13. 3. 2026)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1013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>
          <a:extLst>
            <a:ext uri="{FF2B5EF4-FFF2-40B4-BE49-F238E27FC236}">
              <a16:creationId xmlns:a16="http://schemas.microsoft.com/office/drawing/2014/main" id="{382A677C-92BF-CD9D-92E5-CA83E5C1F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>
            <a:extLst>
              <a:ext uri="{FF2B5EF4-FFF2-40B4-BE49-F238E27FC236}">
                <a16:creationId xmlns:a16="http://schemas.microsoft.com/office/drawing/2014/main" id="{2C4A29BF-F76B-2828-786E-61A0147FB14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3600"/>
              <a:t>29</a:t>
            </a:fld>
            <a:endParaRPr sz="3600" dirty="0"/>
          </a:p>
        </p:txBody>
      </p:sp>
      <p:sp>
        <p:nvSpPr>
          <p:cNvPr id="7" name="Google Shape;98;p2">
            <a:extLst>
              <a:ext uri="{FF2B5EF4-FFF2-40B4-BE49-F238E27FC236}">
                <a16:creationId xmlns:a16="http://schemas.microsoft.com/office/drawing/2014/main" id="{BDC5A170-71A5-5EB5-B2C7-1231E99914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698" y="355400"/>
            <a:ext cx="11252320" cy="6720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cs-CZ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 Příprava kohezní politiky 2028+</a:t>
            </a: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Zástupný symbol pro obsah 1">
            <a:extLst>
              <a:ext uri="{FF2B5EF4-FFF2-40B4-BE49-F238E27FC236}">
                <a16:creationId xmlns:a16="http://schemas.microsoft.com/office/drawing/2014/main" id="{CCC258C9-02EB-13E3-242B-91C9FCB898D1}"/>
              </a:ext>
            </a:extLst>
          </p:cNvPr>
          <p:cNvSpPr txBox="1">
            <a:spLocks/>
          </p:cNvSpPr>
          <p:nvPr/>
        </p:nvSpPr>
        <p:spPr>
          <a:xfrm>
            <a:off x="317251" y="1647825"/>
            <a:ext cx="2768849" cy="466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2000" i="1" dirty="0"/>
              <a:t>Prostředky pro ČR budou součástí </a:t>
            </a:r>
            <a:r>
              <a:rPr lang="cs-CZ" sz="2000" b="1" i="1" dirty="0"/>
              <a:t>NÁRODNÍHO A REGIONÁLNÍHO PARTNERSKÉHO PLÁNU (NRPP). 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2000" i="1" dirty="0"/>
              <a:t>Měly by být rozděleny dle Nařízení EK následovně:</a:t>
            </a:r>
            <a:endParaRPr lang="cs-CZ" sz="2000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000" i="1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000" dirty="0">
              <a:solidFill>
                <a:srgbClr val="C00000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F388ED5B-98A1-1D64-8D9D-FAC5BB87DEF2}"/>
              </a:ext>
            </a:extLst>
          </p:cNvPr>
          <p:cNvSpPr txBox="1"/>
          <p:nvPr/>
        </p:nvSpPr>
        <p:spPr>
          <a:xfrm>
            <a:off x="180976" y="6048375"/>
            <a:ext cx="26003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/>
              <a:t>Zdroj dat: MMR – prezentace z Resortní platformy MMR 28+ </a:t>
            </a:r>
          </a:p>
          <a:p>
            <a:r>
              <a:rPr lang="cs-CZ" sz="1400" i="1" dirty="0"/>
              <a:t>(19. 3. 2026)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3C455BA-6303-C0D2-DC9A-4B1E37D30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850" y="1333499"/>
            <a:ext cx="9146144" cy="546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75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438402" y="377498"/>
            <a:ext cx="8641590" cy="6720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cs-CZ" sz="2800" dirty="0">
                <a:solidFill>
                  <a:schemeClr val="bg1"/>
                </a:solidFill>
                <a:sym typeface="Arial"/>
              </a:rPr>
              <a:t>1. Zahájení jednání</a:t>
            </a:r>
            <a:endParaRPr sz="2800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body" idx="1"/>
          </p:nvPr>
        </p:nvSpPr>
        <p:spPr>
          <a:xfrm>
            <a:off x="520700" y="1469985"/>
            <a:ext cx="10823292" cy="5163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1600"/>
              </a:spcBef>
              <a:buNone/>
            </a:pPr>
            <a:r>
              <a:rPr lang="cs-CZ" dirty="0"/>
              <a:t>Usnesení</a:t>
            </a:r>
          </a:p>
          <a:p>
            <a:pPr marL="50800" indent="0">
              <a:buNone/>
            </a:pPr>
            <a:r>
              <a:rPr lang="cs-CZ" dirty="0"/>
              <a:t>			Regionální stálá konference pro území 					Zlínského kraje</a:t>
            </a:r>
          </a:p>
          <a:p>
            <a:pPr marL="0" lvl="0" indent="0" algn="ctr">
              <a:spcBef>
                <a:spcPts val="1600"/>
              </a:spcBef>
              <a:buNone/>
            </a:pPr>
            <a:endParaRPr lang="cs-CZ" dirty="0"/>
          </a:p>
          <a:p>
            <a:pPr marL="0" indent="0">
              <a:spcBef>
                <a:spcPts val="1600"/>
              </a:spcBef>
              <a:buNone/>
            </a:pPr>
            <a:r>
              <a:rPr lang="cs-CZ" b="1" dirty="0">
                <a:solidFill>
                  <a:schemeClr val="tx1"/>
                </a:solidFill>
              </a:rPr>
              <a:t>184/RSKZK50/26 </a:t>
            </a:r>
            <a:r>
              <a:rPr lang="cs-CZ" b="1" dirty="0"/>
              <a:t>		s ch v a l u j e</a:t>
            </a:r>
          </a:p>
          <a:p>
            <a:pPr marL="0" lvl="0" indent="0">
              <a:spcBef>
                <a:spcPts val="1600"/>
              </a:spcBef>
              <a:buNone/>
            </a:pPr>
            <a:r>
              <a:rPr lang="cs-CZ" b="1" dirty="0"/>
              <a:t>			</a:t>
            </a:r>
          </a:p>
          <a:p>
            <a:pPr marL="0" lvl="0" indent="0">
              <a:spcBef>
                <a:spcPts val="1600"/>
              </a:spcBef>
              <a:buNone/>
            </a:pPr>
            <a:r>
              <a:rPr lang="cs-CZ" b="1" dirty="0"/>
              <a:t>			</a:t>
            </a:r>
            <a:r>
              <a:rPr lang="cs-CZ" dirty="0"/>
              <a:t>navržený program jednání.</a:t>
            </a:r>
          </a:p>
        </p:txBody>
      </p:sp>
    </p:spTree>
    <p:extLst>
      <p:ext uri="{BB962C8B-B14F-4D97-AF65-F5344CB8AC3E}">
        <p14:creationId xmlns:p14="http://schemas.microsoft.com/office/powerpoint/2010/main" val="3324207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>
          <a:extLst>
            <a:ext uri="{FF2B5EF4-FFF2-40B4-BE49-F238E27FC236}">
              <a16:creationId xmlns:a16="http://schemas.microsoft.com/office/drawing/2014/main" id="{0F1777CE-676E-C691-E7C3-7516A8A80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>
            <a:extLst>
              <a:ext uri="{FF2B5EF4-FFF2-40B4-BE49-F238E27FC236}">
                <a16:creationId xmlns:a16="http://schemas.microsoft.com/office/drawing/2014/main" id="{99D72F72-B613-ECB4-6E34-D02183EA280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3600"/>
              <a:t>30</a:t>
            </a:fld>
            <a:endParaRPr sz="3600" dirty="0"/>
          </a:p>
        </p:txBody>
      </p:sp>
      <p:sp>
        <p:nvSpPr>
          <p:cNvPr id="7" name="Google Shape;98;p2">
            <a:extLst>
              <a:ext uri="{FF2B5EF4-FFF2-40B4-BE49-F238E27FC236}">
                <a16:creationId xmlns:a16="http://schemas.microsoft.com/office/drawing/2014/main" id="{6E5955F7-57EB-1F04-325C-90E7924096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698" y="355400"/>
            <a:ext cx="11252320" cy="6720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cs-CZ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 Příprava kohezní politiky 2028+</a:t>
            </a: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Zástupný symbol pro obsah 1">
            <a:extLst>
              <a:ext uri="{FF2B5EF4-FFF2-40B4-BE49-F238E27FC236}">
                <a16:creationId xmlns:a16="http://schemas.microsoft.com/office/drawing/2014/main" id="{E2EED2AD-3F85-C0ED-5737-33FB2BDA374A}"/>
              </a:ext>
            </a:extLst>
          </p:cNvPr>
          <p:cNvSpPr txBox="1">
            <a:spLocks/>
          </p:cNvSpPr>
          <p:nvPr/>
        </p:nvSpPr>
        <p:spPr>
          <a:xfrm>
            <a:off x="317251" y="2781300"/>
            <a:ext cx="3302249" cy="3267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600" i="1" dirty="0"/>
              <a:t>Obrovská výše alokace – nejvyšší část z ní jde na „</a:t>
            </a:r>
            <a:r>
              <a:rPr lang="cs-CZ" sz="1600" b="1" i="1" dirty="0"/>
              <a:t>odolnost a bezpečnost“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600" b="1" i="1" dirty="0"/>
              <a:t>Možná podpora strategických projektů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600" i="1" dirty="0"/>
              <a:t>Synergie s NRPP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600" i="1" dirty="0"/>
              <a:t>Žadatelé v ČR se musí naučit o tyto prostředky úspěšně žádat (angličtina, mezinárodní partnerství, </a:t>
            </a:r>
            <a:r>
              <a:rPr lang="cs-CZ" sz="1600" i="1" dirty="0" err="1"/>
              <a:t>lobbying</a:t>
            </a:r>
            <a:r>
              <a:rPr lang="cs-CZ" sz="1600" i="1" dirty="0"/>
              <a:t> v Bruselu)</a:t>
            </a:r>
            <a:endParaRPr lang="cs-CZ" sz="1600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l-PL" sz="1600" i="1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1600" dirty="0">
              <a:solidFill>
                <a:srgbClr val="C00000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0D782D98-A488-14DC-C1FD-BCADCBA056BF}"/>
              </a:ext>
            </a:extLst>
          </p:cNvPr>
          <p:cNvSpPr txBox="1"/>
          <p:nvPr/>
        </p:nvSpPr>
        <p:spPr>
          <a:xfrm>
            <a:off x="180975" y="6210300"/>
            <a:ext cx="33022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/>
              <a:t>Obrázek: MPO – prezentace z Národní stálé konference  (18. 9. 2025)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23E585F-A223-B010-AB18-3471F303E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0" y="2114550"/>
            <a:ext cx="8477250" cy="4513728"/>
          </a:xfrm>
          <a:prstGeom prst="rect">
            <a:avLst/>
          </a:prstGeom>
        </p:spPr>
      </p:pic>
      <p:sp>
        <p:nvSpPr>
          <p:cNvPr id="5" name="Zástupný symbol pro obsah 1">
            <a:extLst>
              <a:ext uri="{FF2B5EF4-FFF2-40B4-BE49-F238E27FC236}">
                <a16:creationId xmlns:a16="http://schemas.microsoft.com/office/drawing/2014/main" id="{4E79EAA3-68E1-3270-F527-FDAB452AB9E8}"/>
              </a:ext>
            </a:extLst>
          </p:cNvPr>
          <p:cNvSpPr txBox="1">
            <a:spLocks/>
          </p:cNvSpPr>
          <p:nvPr/>
        </p:nvSpPr>
        <p:spPr>
          <a:xfrm>
            <a:off x="422026" y="1390650"/>
            <a:ext cx="11264900" cy="72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2000" i="1" dirty="0"/>
              <a:t>Kromě alokací pro členské státy EU a některých stávajících komunitně řízených programů (Horizon </a:t>
            </a:r>
            <a:r>
              <a:rPr lang="cs-CZ" sz="2000" i="1" dirty="0" err="1"/>
              <a:t>Europe</a:t>
            </a:r>
            <a:r>
              <a:rPr lang="cs-CZ" sz="2000" i="1" dirty="0"/>
              <a:t>,…) vzniká nově </a:t>
            </a:r>
            <a:r>
              <a:rPr lang="cs-CZ" sz="2000" b="1" i="1" u="sng" dirty="0"/>
              <a:t>Evropský fond pro konkurenceschopnost</a:t>
            </a:r>
            <a:r>
              <a:rPr lang="cs-CZ" sz="2000" b="1" i="1" dirty="0"/>
              <a:t>:</a:t>
            </a:r>
            <a:endParaRPr lang="cs-CZ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4040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>
          <a:extLst>
            <a:ext uri="{FF2B5EF4-FFF2-40B4-BE49-F238E27FC236}">
              <a16:creationId xmlns:a16="http://schemas.microsoft.com/office/drawing/2014/main" id="{FD20498C-AD81-6955-FB1E-92B0FF79B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>
            <a:extLst>
              <a:ext uri="{FF2B5EF4-FFF2-40B4-BE49-F238E27FC236}">
                <a16:creationId xmlns:a16="http://schemas.microsoft.com/office/drawing/2014/main" id="{3D0461A8-58D6-AFFC-5AA1-3826C24B1D2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3600"/>
              <a:t>31</a:t>
            </a:fld>
            <a:endParaRPr sz="3600" dirty="0"/>
          </a:p>
        </p:txBody>
      </p:sp>
      <p:sp>
        <p:nvSpPr>
          <p:cNvPr id="7" name="Google Shape;98;p2">
            <a:extLst>
              <a:ext uri="{FF2B5EF4-FFF2-40B4-BE49-F238E27FC236}">
                <a16:creationId xmlns:a16="http://schemas.microsoft.com/office/drawing/2014/main" id="{152DE992-8B0A-1DBA-72C4-2EF964B019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698" y="355400"/>
            <a:ext cx="11252320" cy="6720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cs-CZ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 Příprava kohezní politiky 2028+</a:t>
            </a: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Zástupný symbol pro obsah 1">
            <a:extLst>
              <a:ext uri="{FF2B5EF4-FFF2-40B4-BE49-F238E27FC236}">
                <a16:creationId xmlns:a16="http://schemas.microsoft.com/office/drawing/2014/main" id="{358F73DB-2245-883E-391B-7776B85F0107}"/>
              </a:ext>
            </a:extLst>
          </p:cNvPr>
          <p:cNvSpPr txBox="1">
            <a:spLocks/>
          </p:cNvSpPr>
          <p:nvPr/>
        </p:nvSpPr>
        <p:spPr>
          <a:xfrm>
            <a:off x="422026" y="1343025"/>
            <a:ext cx="11264900" cy="466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2000" b="1" i="1" dirty="0"/>
              <a:t>V letošním roce se na úrovni EU ještě mohou některé parametry období 2028+ měnit:</a:t>
            </a:r>
            <a:endParaRPr lang="cs-CZ" sz="2000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000" b="1" i="1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000" dirty="0">
              <a:solidFill>
                <a:srgbClr val="C00000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D6C4C254-F782-6CF2-C2BB-C1EE409F8F42}"/>
              </a:ext>
            </a:extLst>
          </p:cNvPr>
          <p:cNvSpPr txBox="1"/>
          <p:nvPr/>
        </p:nvSpPr>
        <p:spPr>
          <a:xfrm>
            <a:off x="180974" y="6477000"/>
            <a:ext cx="78247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/>
              <a:t>Zdroj dat: MMR – prezentace z Komise Rady AKČR pro regionální rozvoj (17. 3. 2026)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DF7ADB3-C8EE-3EEF-4D5F-A94771333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037" y="1796133"/>
            <a:ext cx="9305925" cy="468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001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>
          <a:extLst>
            <a:ext uri="{FF2B5EF4-FFF2-40B4-BE49-F238E27FC236}">
              <a16:creationId xmlns:a16="http://schemas.microsoft.com/office/drawing/2014/main" id="{DE325FA2-BAD8-E9C6-8D34-6D908F35F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>
            <a:extLst>
              <a:ext uri="{FF2B5EF4-FFF2-40B4-BE49-F238E27FC236}">
                <a16:creationId xmlns:a16="http://schemas.microsoft.com/office/drawing/2014/main" id="{733E5F5B-F72C-34E1-C2B1-1C5DBEBF039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3600"/>
              <a:t>32</a:t>
            </a:fld>
            <a:endParaRPr sz="3600" dirty="0"/>
          </a:p>
        </p:txBody>
      </p:sp>
      <p:sp>
        <p:nvSpPr>
          <p:cNvPr id="7" name="Google Shape;98;p2">
            <a:extLst>
              <a:ext uri="{FF2B5EF4-FFF2-40B4-BE49-F238E27FC236}">
                <a16:creationId xmlns:a16="http://schemas.microsoft.com/office/drawing/2014/main" id="{EB47933F-C785-5C8A-318A-C8790B7A2A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698" y="355400"/>
            <a:ext cx="11252320" cy="6720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cs-CZ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 Příprava kohezní politiky 2028+</a:t>
            </a: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Zástupný symbol pro obsah 1">
            <a:extLst>
              <a:ext uri="{FF2B5EF4-FFF2-40B4-BE49-F238E27FC236}">
                <a16:creationId xmlns:a16="http://schemas.microsoft.com/office/drawing/2014/main" id="{F769B507-F45C-3FF8-5280-3296140CE245}"/>
              </a:ext>
            </a:extLst>
          </p:cNvPr>
          <p:cNvSpPr txBox="1">
            <a:spLocks/>
          </p:cNvSpPr>
          <p:nvPr/>
        </p:nvSpPr>
        <p:spPr>
          <a:xfrm>
            <a:off x="422026" y="1343025"/>
            <a:ext cx="11264900" cy="466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2000" b="1" i="1" dirty="0"/>
              <a:t>V reakci na změny na úrovni EU připravuje klíčové dokumenty také národní úroveň:</a:t>
            </a:r>
            <a:endParaRPr lang="cs-CZ" sz="2000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000" b="1" i="1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000" dirty="0">
              <a:solidFill>
                <a:srgbClr val="C00000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A5EEFA79-0A36-F8C0-2144-B59AFAE850A5}"/>
              </a:ext>
            </a:extLst>
          </p:cNvPr>
          <p:cNvSpPr txBox="1"/>
          <p:nvPr/>
        </p:nvSpPr>
        <p:spPr>
          <a:xfrm>
            <a:off x="180974" y="6477000"/>
            <a:ext cx="78247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/>
              <a:t>Zdroj dat: MMR – prezentace z Komise Rady AKČR pro regionální rozvoj (17. 3. 2026)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3A8EA08-7FBB-9016-8F40-10C112154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1850096"/>
            <a:ext cx="9372600" cy="452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512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>
          <a:extLst>
            <a:ext uri="{FF2B5EF4-FFF2-40B4-BE49-F238E27FC236}">
              <a16:creationId xmlns:a16="http://schemas.microsoft.com/office/drawing/2014/main" id="{EFF06A18-296F-2D7F-9541-A1EE4D316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>
            <a:extLst>
              <a:ext uri="{FF2B5EF4-FFF2-40B4-BE49-F238E27FC236}">
                <a16:creationId xmlns:a16="http://schemas.microsoft.com/office/drawing/2014/main" id="{17D4E438-130E-5443-E9CE-5BCCB394D7B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3600"/>
              <a:t>33</a:t>
            </a:fld>
            <a:endParaRPr sz="3600" dirty="0"/>
          </a:p>
        </p:txBody>
      </p:sp>
      <p:sp>
        <p:nvSpPr>
          <p:cNvPr id="7" name="Google Shape;98;p2">
            <a:extLst>
              <a:ext uri="{FF2B5EF4-FFF2-40B4-BE49-F238E27FC236}">
                <a16:creationId xmlns:a16="http://schemas.microsoft.com/office/drawing/2014/main" id="{7D79B8C9-ADD6-DA9E-238D-0C22D4C882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698" y="355400"/>
            <a:ext cx="11252320" cy="6720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cs-CZ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 Příprava kohezní politiky 2028+</a:t>
            </a: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Zástupný symbol pro obsah 1">
            <a:extLst>
              <a:ext uri="{FF2B5EF4-FFF2-40B4-BE49-F238E27FC236}">
                <a16:creationId xmlns:a16="http://schemas.microsoft.com/office/drawing/2014/main" id="{80ADBE02-AF95-3106-DBD4-753DCDE513BA}"/>
              </a:ext>
            </a:extLst>
          </p:cNvPr>
          <p:cNvSpPr txBox="1">
            <a:spLocks/>
          </p:cNvSpPr>
          <p:nvPr/>
        </p:nvSpPr>
        <p:spPr>
          <a:xfrm>
            <a:off x="422026" y="1343025"/>
            <a:ext cx="11264900" cy="466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2000" b="1" i="1" dirty="0"/>
              <a:t>Navržené hlavní tematické priority ČR ve vazbě na Nařízení EK </a:t>
            </a:r>
            <a:r>
              <a:rPr lang="cs-CZ" sz="1600" b="1" i="1" dirty="0"/>
              <a:t>(budou aktualizovány do 06/2026):</a:t>
            </a:r>
            <a:endParaRPr lang="cs-CZ" sz="1600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000" b="1" i="1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000" dirty="0">
              <a:solidFill>
                <a:srgbClr val="C00000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E1927E18-E9AD-DD3A-FF7A-823B644E59CB}"/>
              </a:ext>
            </a:extLst>
          </p:cNvPr>
          <p:cNvSpPr txBox="1"/>
          <p:nvPr/>
        </p:nvSpPr>
        <p:spPr>
          <a:xfrm>
            <a:off x="180974" y="6477000"/>
            <a:ext cx="78247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/>
              <a:t>Zdroj dat: MMR – prezentace z Kulatého stolu k budoucnosti EU fondů (11. 9. 2026)</a:t>
            </a:r>
            <a:endParaRPr lang="cs-CZ" dirty="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4FC7B79-DC07-1986-1E56-13A410AD8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21" y="1676400"/>
            <a:ext cx="10989476" cy="483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52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>
          <a:extLst>
            <a:ext uri="{FF2B5EF4-FFF2-40B4-BE49-F238E27FC236}">
              <a16:creationId xmlns:a16="http://schemas.microsoft.com/office/drawing/2014/main" id="{B9DEA047-A1D4-5D6B-041F-1635C9092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>
            <a:extLst>
              <a:ext uri="{FF2B5EF4-FFF2-40B4-BE49-F238E27FC236}">
                <a16:creationId xmlns:a16="http://schemas.microsoft.com/office/drawing/2014/main" id="{1048E748-3376-6956-47F2-D74B0E6470D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3600"/>
              <a:t>34</a:t>
            </a:fld>
            <a:endParaRPr sz="3600" dirty="0"/>
          </a:p>
        </p:txBody>
      </p:sp>
      <p:sp>
        <p:nvSpPr>
          <p:cNvPr id="7" name="Google Shape;98;p2">
            <a:extLst>
              <a:ext uri="{FF2B5EF4-FFF2-40B4-BE49-F238E27FC236}">
                <a16:creationId xmlns:a16="http://schemas.microsoft.com/office/drawing/2014/main" id="{9DF9AEE2-28EC-0756-89EA-2A67539193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698" y="355400"/>
            <a:ext cx="11252320" cy="6720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cs-CZ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 Příprava kohezní politiky 2028+</a:t>
            </a: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Zástupný symbol pro obsah 1">
            <a:extLst>
              <a:ext uri="{FF2B5EF4-FFF2-40B4-BE49-F238E27FC236}">
                <a16:creationId xmlns:a16="http://schemas.microsoft.com/office/drawing/2014/main" id="{6341C703-19D5-C3AE-B293-1C226C51A498}"/>
              </a:ext>
            </a:extLst>
          </p:cNvPr>
          <p:cNvSpPr txBox="1">
            <a:spLocks/>
          </p:cNvSpPr>
          <p:nvPr/>
        </p:nvSpPr>
        <p:spPr>
          <a:xfrm>
            <a:off x="422026" y="1343025"/>
            <a:ext cx="11264900" cy="466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2000" b="1" i="1" dirty="0"/>
              <a:t>Při přípravě na nové období 2028+ MMR staví na těchto principech:</a:t>
            </a:r>
            <a:endParaRPr lang="cs-CZ" sz="2000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000" b="1" i="1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000" dirty="0">
              <a:solidFill>
                <a:srgbClr val="C00000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392C5671-55E4-DC0B-0548-8498187E78D6}"/>
              </a:ext>
            </a:extLst>
          </p:cNvPr>
          <p:cNvSpPr txBox="1"/>
          <p:nvPr/>
        </p:nvSpPr>
        <p:spPr>
          <a:xfrm>
            <a:off x="180974" y="6477000"/>
            <a:ext cx="78247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/>
              <a:t>Zdroj dat: MMR – prezentace z Komise Rady AKČR pro regionální rozvoj (17. 3. 2026)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C1C1D1D-3FA5-7928-4CCA-DB814970C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1743075"/>
            <a:ext cx="10791826" cy="448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605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>
          <a:extLst>
            <a:ext uri="{FF2B5EF4-FFF2-40B4-BE49-F238E27FC236}">
              <a16:creationId xmlns:a16="http://schemas.microsoft.com/office/drawing/2014/main" id="{4164BC2C-CDE5-2704-BD0A-95CFB0ADE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>
            <a:extLst>
              <a:ext uri="{FF2B5EF4-FFF2-40B4-BE49-F238E27FC236}">
                <a16:creationId xmlns:a16="http://schemas.microsoft.com/office/drawing/2014/main" id="{53997B1C-76FE-A846-E4F9-90A9258D524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3600"/>
              <a:t>35</a:t>
            </a:fld>
            <a:endParaRPr sz="3600" dirty="0"/>
          </a:p>
        </p:txBody>
      </p:sp>
      <p:sp>
        <p:nvSpPr>
          <p:cNvPr id="7" name="Google Shape;98;p2">
            <a:extLst>
              <a:ext uri="{FF2B5EF4-FFF2-40B4-BE49-F238E27FC236}">
                <a16:creationId xmlns:a16="http://schemas.microsoft.com/office/drawing/2014/main" id="{0279DBB6-7BC9-BB3B-73CD-36A696043D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698" y="355400"/>
            <a:ext cx="11252320" cy="6720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cs-CZ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 Příprava kohezní politiky 2028+</a:t>
            </a: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Zástupný symbol pro obsah 1">
            <a:extLst>
              <a:ext uri="{FF2B5EF4-FFF2-40B4-BE49-F238E27FC236}">
                <a16:creationId xmlns:a16="http://schemas.microsoft.com/office/drawing/2014/main" id="{AB538FED-5E2B-2152-0000-67296AF73C8F}"/>
              </a:ext>
            </a:extLst>
          </p:cNvPr>
          <p:cNvSpPr txBox="1">
            <a:spLocks/>
          </p:cNvSpPr>
          <p:nvPr/>
        </p:nvSpPr>
        <p:spPr>
          <a:xfrm>
            <a:off x="422026" y="1343025"/>
            <a:ext cx="11264900" cy="466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2200" b="1" i="1" dirty="0"/>
              <a:t>Příprava krajů na programové období 2028+:</a:t>
            </a:r>
            <a:endParaRPr lang="cs-CZ" sz="2200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200" b="1" i="1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200" dirty="0">
              <a:solidFill>
                <a:srgbClr val="C00000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7E579572-08DC-602D-D9E7-0547035F9451}"/>
              </a:ext>
            </a:extLst>
          </p:cNvPr>
          <p:cNvSpPr txBox="1"/>
          <p:nvPr/>
        </p:nvSpPr>
        <p:spPr>
          <a:xfrm>
            <a:off x="180974" y="6477000"/>
            <a:ext cx="78247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/>
              <a:t>Zdroj dat: AKČR – prezentace z Komise Rady AKČR pro regionální rozvoj (17. 3. 2026)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E4636B6-3012-EC8E-6316-725B5D0A403D}"/>
              </a:ext>
            </a:extLst>
          </p:cNvPr>
          <p:cNvSpPr txBox="1"/>
          <p:nvPr/>
        </p:nvSpPr>
        <p:spPr>
          <a:xfrm>
            <a:off x="422026" y="1770787"/>
            <a:ext cx="1135099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cs-CZ" sz="2000" b="0" i="0" u="none" strike="noStrike" baseline="0" dirty="0">
                <a:solidFill>
                  <a:srgbClr val="000000"/>
                </a:solidFill>
                <a:latin typeface="+mn-lt"/>
              </a:rPr>
              <a:t>Programové období 2028+ bude více výsledkově orientovanou politikou (známou z NPO) – stěžejní má být uplatňování milníků a cílů, případně reforem.</a:t>
            </a:r>
          </a:p>
          <a:p>
            <a:pPr marL="266700" indent="-2667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cs-CZ" sz="2000" b="0" i="0" u="none" strike="noStrike" baseline="0" dirty="0">
                <a:solidFill>
                  <a:srgbClr val="000000"/>
                </a:solidFill>
                <a:latin typeface="+mn-lt"/>
              </a:rPr>
              <a:t>Na regionální úrovni musí dojít k důkladnému provázaní intervencí, aby se podařilo milníky a cíle plnit.</a:t>
            </a:r>
          </a:p>
          <a:p>
            <a:pPr marL="266700" indent="-2667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cs-CZ" sz="2000" b="0" i="0" u="none" strike="noStrike" baseline="0" dirty="0">
                <a:solidFill>
                  <a:srgbClr val="000000"/>
                </a:solidFill>
                <a:latin typeface="+mn-lt"/>
              </a:rPr>
              <a:t>Aby nezanikl, ale naopak zesílil hlas místních a regionálních samospráv, musí se regionální aktéři spojit a nabídnout taková opatření a řešení témat, která přispějí ke splnění cílů a zároveň zohlední regionální rozdíly.</a:t>
            </a:r>
          </a:p>
          <a:p>
            <a:pPr marL="266700" indent="-2667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cs-CZ" sz="2000" b="0" i="0" u="none" strike="noStrike" baseline="0" dirty="0">
                <a:solidFill>
                  <a:srgbClr val="000000"/>
                </a:solidFill>
                <a:latin typeface="+mn-lt"/>
              </a:rPr>
              <a:t>Dohromady musí dát intervence vzájemně propojený celek, který bude moct obhájit přístup a posléze vykázat kvalitativní posun v socioekonomickém rozvoji jednotlivých regionů vůči celostátní úrovni i Evropské komisi.</a:t>
            </a:r>
          </a:p>
          <a:p>
            <a:pPr marL="266700" indent="-2667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cs-CZ" sz="2000" dirty="0"/>
              <a:t>Jejich vzájemné propojení na základě identifikace témat, nástrojů a finančních zdrojů bude určovat </a:t>
            </a:r>
            <a:r>
              <a:rPr lang="cs-CZ" sz="2000" b="1" dirty="0"/>
              <a:t>Regionální partnerský plán (RPP).</a:t>
            </a:r>
          </a:p>
        </p:txBody>
      </p:sp>
    </p:spTree>
    <p:extLst>
      <p:ext uri="{BB962C8B-B14F-4D97-AF65-F5344CB8AC3E}">
        <p14:creationId xmlns:p14="http://schemas.microsoft.com/office/powerpoint/2010/main" val="24366857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>
          <a:extLst>
            <a:ext uri="{FF2B5EF4-FFF2-40B4-BE49-F238E27FC236}">
              <a16:creationId xmlns:a16="http://schemas.microsoft.com/office/drawing/2014/main" id="{7D7F7333-1465-0CC8-9E87-FBEC18C3C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8;p2">
            <a:extLst>
              <a:ext uri="{FF2B5EF4-FFF2-40B4-BE49-F238E27FC236}">
                <a16:creationId xmlns:a16="http://schemas.microsoft.com/office/drawing/2014/main" id="{A7662E62-92AD-0C1E-3B91-6D9255498D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698" y="355400"/>
            <a:ext cx="11252320" cy="6720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cs-CZ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 Příprava kohezní politiky 2028+</a:t>
            </a: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Zástupný symbol pro obsah 1">
            <a:extLst>
              <a:ext uri="{FF2B5EF4-FFF2-40B4-BE49-F238E27FC236}">
                <a16:creationId xmlns:a16="http://schemas.microsoft.com/office/drawing/2014/main" id="{D7ADFBB8-373F-4AE7-0ED7-55BD17AA735F}"/>
              </a:ext>
            </a:extLst>
          </p:cNvPr>
          <p:cNvSpPr txBox="1">
            <a:spLocks/>
          </p:cNvSpPr>
          <p:nvPr/>
        </p:nvSpPr>
        <p:spPr>
          <a:xfrm>
            <a:off x="422026" y="1343025"/>
            <a:ext cx="11264900" cy="466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2000" b="1" i="1" dirty="0"/>
              <a:t>Principy přípravy RPP:</a:t>
            </a:r>
            <a:endParaRPr lang="cs-CZ" sz="2000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000" b="1" i="1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000" dirty="0">
              <a:solidFill>
                <a:srgbClr val="C00000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56F616F0-A7AC-9382-A73B-CAD82AAD64E5}"/>
              </a:ext>
            </a:extLst>
          </p:cNvPr>
          <p:cNvSpPr txBox="1"/>
          <p:nvPr/>
        </p:nvSpPr>
        <p:spPr>
          <a:xfrm>
            <a:off x="180974" y="6505575"/>
            <a:ext cx="111840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/>
              <a:t>Texty převzaty z prezentace AKČR z Komise Rady AKČR pro regionální rozvoj (17. 3. 2026), graf – vlastní zpracování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1424F6F-87C5-D404-D6AF-4514B66882EA}"/>
              </a:ext>
            </a:extLst>
          </p:cNvPr>
          <p:cNvSpPr txBox="1"/>
          <p:nvPr/>
        </p:nvSpPr>
        <p:spPr>
          <a:xfrm>
            <a:off x="422026" y="1713637"/>
            <a:ext cx="11350992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>
                <a:latin typeface="+mn-lt"/>
              </a:rPr>
              <a:t>Zpracované Principy projednávání, schvalování a změn regionálních partnerských plánů jsou podkladem k jednání RSK – schválila je Rada Asociace krajů ČR v březnu 2026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>
                <a:latin typeface="+mn-lt"/>
              </a:rPr>
              <a:t>Je nutné, aby na národní úrovni koordinace evropských fondů byla definována akceptace jednotlivých RPP řídícími orgány včetně vyčlenění indikovaných finančních zdrojů na realizaci RPP v rámci jednotlivých kapitol NRPP.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>
                <a:latin typeface="+mn-lt"/>
              </a:rPr>
              <a:t>Nejde o novou strategii, ale pouze určení, kam mají omezené prostředky PS v rámci regionu směřovat a jak mají být provázané.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>
                <a:latin typeface="+mn-lt"/>
              </a:rPr>
              <a:t>Důležitá je provázanost a synergie s nástroji ITI, CLLD, RAP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74D3D34-09D8-2DBF-C495-2B4243B491E3}"/>
              </a:ext>
            </a:extLst>
          </p:cNvPr>
          <p:cNvSpPr txBox="1"/>
          <p:nvPr/>
        </p:nvSpPr>
        <p:spPr>
          <a:xfrm>
            <a:off x="418982" y="3824549"/>
            <a:ext cx="341006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sz="1200" b="0" i="0" u="none" strike="noStrike" baseline="0" dirty="0">
                <a:solidFill>
                  <a:srgbClr val="000000"/>
                </a:solidFill>
                <a:latin typeface="+mn-lt"/>
              </a:rPr>
              <a:t>TÉMA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sz="1200" b="0" i="0" u="none" strike="noStrike" baseline="0" dirty="0">
                <a:solidFill>
                  <a:srgbClr val="000000"/>
                </a:solidFill>
                <a:latin typeface="+mn-lt"/>
              </a:rPr>
              <a:t>Situační analýza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sz="1200" b="0" i="0" u="none" strike="noStrike" baseline="0" dirty="0">
                <a:solidFill>
                  <a:srgbClr val="000000"/>
                </a:solidFill>
                <a:latin typeface="+mn-lt"/>
              </a:rPr>
              <a:t>Příčiny problému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sz="1200" b="0" i="0" u="none" strike="noStrike" baseline="0" dirty="0">
                <a:solidFill>
                  <a:srgbClr val="000000"/>
                </a:solidFill>
                <a:latin typeface="+mn-lt"/>
              </a:rPr>
              <a:t>Výběr příčin k řešení prostřednictvím RPP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sz="1200" b="0" i="0" u="none" strike="noStrike" baseline="0" dirty="0">
                <a:solidFill>
                  <a:srgbClr val="000000"/>
                </a:solidFill>
                <a:latin typeface="+mn-lt"/>
              </a:rPr>
              <a:t>Dosažitelný specifický cíl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sz="1200" b="0" i="0" u="none" strike="noStrike" baseline="0" dirty="0">
                <a:solidFill>
                  <a:srgbClr val="000000"/>
                </a:solidFill>
                <a:latin typeface="+mn-lt"/>
              </a:rPr>
              <a:t>Aktivity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sz="1200" b="0" i="0" u="none" strike="noStrike" baseline="0" dirty="0">
                <a:solidFill>
                  <a:srgbClr val="000000"/>
                </a:solidFill>
                <a:latin typeface="+mn-lt"/>
              </a:rPr>
              <a:t>Implementační nástroje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sz="1200" b="0" i="0" u="none" strike="noStrike" baseline="0" dirty="0">
                <a:solidFill>
                  <a:srgbClr val="000000"/>
                </a:solidFill>
                <a:latin typeface="+mn-lt"/>
              </a:rPr>
              <a:t>Indikátory, milníky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sz="1200" b="0" i="0" u="none" strike="noStrike" baseline="0" dirty="0">
                <a:solidFill>
                  <a:srgbClr val="000000"/>
                </a:solidFill>
                <a:latin typeface="+mn-lt"/>
              </a:rPr>
              <a:t>Naplnění reformy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sz="1200" b="0" i="0" u="none" strike="noStrike" baseline="0" dirty="0">
                <a:solidFill>
                  <a:srgbClr val="000000"/>
                </a:solidFill>
                <a:latin typeface="+mn-lt"/>
              </a:rPr>
              <a:t>(Strategické projekty)</a:t>
            </a:r>
            <a:endParaRPr lang="cs-CZ" sz="1200" dirty="0"/>
          </a:p>
        </p:txBody>
      </p:sp>
      <p:sp>
        <p:nvSpPr>
          <p:cNvPr id="5" name="Zástupný symbol pro obsah 1">
            <a:extLst>
              <a:ext uri="{FF2B5EF4-FFF2-40B4-BE49-F238E27FC236}">
                <a16:creationId xmlns:a16="http://schemas.microsoft.com/office/drawing/2014/main" id="{2F609AD6-13BD-9CD7-AF3C-34246F4F4BE9}"/>
              </a:ext>
            </a:extLst>
          </p:cNvPr>
          <p:cNvSpPr txBox="1">
            <a:spLocks/>
          </p:cNvSpPr>
          <p:nvPr/>
        </p:nvSpPr>
        <p:spPr>
          <a:xfrm>
            <a:off x="412501" y="3533775"/>
            <a:ext cx="4454774" cy="466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600" b="1" i="1" dirty="0"/>
              <a:t>Předpokládaná struktura jednotlivých RPP:</a:t>
            </a:r>
            <a:endParaRPr lang="cs-CZ" sz="1600" dirty="0">
              <a:solidFill>
                <a:srgbClr val="C0000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2BAA2F2-A6D6-B4D3-1060-053B6807562E}"/>
              </a:ext>
            </a:extLst>
          </p:cNvPr>
          <p:cNvSpPr txBox="1"/>
          <p:nvPr/>
        </p:nvSpPr>
        <p:spPr>
          <a:xfrm>
            <a:off x="5364292" y="3492386"/>
            <a:ext cx="6000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b="1" i="1" dirty="0">
                <a:latin typeface="+mn-lt"/>
              </a:rPr>
              <a:t>Možné návrhy rozdělení alokací v RPP na základě priorit a absorpční kapacity jednotlivých krajů (fiktivní příklad):</a:t>
            </a:r>
            <a:endParaRPr lang="cs-CZ" b="1" i="1" dirty="0"/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CEB5141A-8E33-FA30-D01A-2ACFE300FF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0836"/>
              </p:ext>
            </p:extLst>
          </p:nvPr>
        </p:nvGraphicFramePr>
        <p:xfrm>
          <a:off x="4867275" y="3933609"/>
          <a:ext cx="6991851" cy="2855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8037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>
          <a:extLst>
            <a:ext uri="{FF2B5EF4-FFF2-40B4-BE49-F238E27FC236}">
              <a16:creationId xmlns:a16="http://schemas.microsoft.com/office/drawing/2014/main" id="{517B61BE-3A70-6A4C-73B5-A7016AA21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5">
            <a:extLst>
              <a:ext uri="{FF2B5EF4-FFF2-40B4-BE49-F238E27FC236}">
                <a16:creationId xmlns:a16="http://schemas.microsoft.com/office/drawing/2014/main" id="{8081F0A9-0006-AE53-C72D-6087ABEA5D5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63352" y="1778918"/>
            <a:ext cx="11449271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400" dirty="0"/>
              <a:t>Na začátku dubna 2026 není jasná konkrétní struktura RPP, probíhá příprava podkladů, které se stanou vstupy do RPP.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400" dirty="0"/>
              <a:t>Příprava RPP a obecně schopnost kraje využít budoucí prostředky EU je schematicky znázorněna níže.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400" dirty="0"/>
              <a:t>Nyní se kraj soustředí na definování </a:t>
            </a:r>
            <a:r>
              <a:rPr lang="cs-CZ" sz="1400" b="1" u="sng" dirty="0"/>
              <a:t>strategických projektů </a:t>
            </a:r>
            <a:r>
              <a:rPr lang="cs-CZ" sz="1400" dirty="0"/>
              <a:t>a přípravu </a:t>
            </a:r>
            <a:r>
              <a:rPr lang="cs-CZ" sz="1400" b="1" u="sng" dirty="0"/>
              <a:t>Studie rozvoje infrastruktury dvojího užití</a:t>
            </a:r>
          </a:p>
        </p:txBody>
      </p:sp>
      <p:sp>
        <p:nvSpPr>
          <p:cNvPr id="2" name="Google Shape;98;p2">
            <a:extLst>
              <a:ext uri="{FF2B5EF4-FFF2-40B4-BE49-F238E27FC236}">
                <a16:creationId xmlns:a16="http://schemas.microsoft.com/office/drawing/2014/main" id="{389B6B2F-DC9A-50B4-A4C1-02A6E92F59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698" y="355400"/>
            <a:ext cx="11252320" cy="6720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cs-CZ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 Příprava kohezní politiky 2028+</a:t>
            </a: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Zástupný symbol pro obsah 1">
            <a:extLst>
              <a:ext uri="{FF2B5EF4-FFF2-40B4-BE49-F238E27FC236}">
                <a16:creationId xmlns:a16="http://schemas.microsoft.com/office/drawing/2014/main" id="{366193A4-ADC3-4461-9A6D-9993F340C8E8}"/>
              </a:ext>
            </a:extLst>
          </p:cNvPr>
          <p:cNvSpPr txBox="1">
            <a:spLocks/>
          </p:cNvSpPr>
          <p:nvPr/>
        </p:nvSpPr>
        <p:spPr>
          <a:xfrm>
            <a:off x="422026" y="1343025"/>
            <a:ext cx="11264900" cy="466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2000" b="1" i="1" dirty="0"/>
              <a:t>Příprava RPP ze strany Zlínského kraje:</a:t>
            </a:r>
            <a:endParaRPr lang="pl-PL" sz="2000" b="1" i="1" dirty="0">
              <a:solidFill>
                <a:srgbClr val="C00000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BD873F3-ECDB-D7E2-D996-DE8A0FCF8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772" y="2606837"/>
            <a:ext cx="8416171" cy="399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022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>
          <a:extLst>
            <a:ext uri="{FF2B5EF4-FFF2-40B4-BE49-F238E27FC236}">
              <a16:creationId xmlns:a16="http://schemas.microsoft.com/office/drawing/2014/main" id="{1FE33D19-2116-678F-A714-D86A4F4AE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5">
            <a:extLst>
              <a:ext uri="{FF2B5EF4-FFF2-40B4-BE49-F238E27FC236}">
                <a16:creationId xmlns:a16="http://schemas.microsoft.com/office/drawing/2014/main" id="{22E4980B-4B29-4A8D-9757-8318BA22A096}"/>
              </a:ext>
            </a:extLst>
          </p:cNvPr>
          <p:cNvSpPr txBox="1">
            <a:spLocks/>
          </p:cNvSpPr>
          <p:nvPr/>
        </p:nvSpPr>
        <p:spPr>
          <a:xfrm>
            <a:off x="422026" y="1801430"/>
            <a:ext cx="11264900" cy="137172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cs-CZ" sz="1600" b="1" dirty="0"/>
              <a:t>Se zapojením územních partnerů (ITI, KS MAS, SMS, SMOČR, SPOV, ČBK) byl zpracován dokument, mapující: 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400" i="1" dirty="0"/>
              <a:t>ROZVOJOVÉ PROBLÉMY   </a:t>
            </a:r>
            <a:r>
              <a:rPr lang="cs-CZ" sz="1400" i="1" dirty="0">
                <a:solidFill>
                  <a:srgbClr val="FFD900"/>
                </a:solidFill>
                <a:highlight>
                  <a:srgbClr val="000000"/>
                </a:highlight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cs-CZ" sz="1400" i="1" dirty="0">
                <a:cs typeface="Arial" panose="020B0604020202020204" pitchFamily="34" charset="0"/>
                <a:sym typeface="Wingdings" panose="05000000000000000000" pitchFamily="2" charset="2"/>
              </a:rPr>
              <a:t>   JEJICH PŘÍČINY   </a:t>
            </a:r>
            <a:r>
              <a:rPr lang="cs-CZ" sz="1400" i="1" dirty="0">
                <a:solidFill>
                  <a:srgbClr val="FFD900"/>
                </a:solidFill>
                <a:highlight>
                  <a:srgbClr val="000000"/>
                </a:highlight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cs-CZ" sz="1400" i="1" dirty="0">
                <a:cs typeface="Arial" panose="020B0604020202020204" pitchFamily="34" charset="0"/>
                <a:sym typeface="Wingdings" panose="05000000000000000000" pitchFamily="2" charset="2"/>
              </a:rPr>
              <a:t>   </a:t>
            </a:r>
            <a:r>
              <a:rPr lang="cs-CZ" sz="1400" i="1" u="sng" dirty="0">
                <a:cs typeface="Arial" panose="020B0604020202020204" pitchFamily="34" charset="0"/>
                <a:sym typeface="Wingdings" panose="05000000000000000000" pitchFamily="2" charset="2"/>
              </a:rPr>
              <a:t>POTENCIÁL S VYUŽITÍM FONDŮ EU</a:t>
            </a:r>
            <a:r>
              <a:rPr lang="cs-CZ" sz="1400" i="1" dirty="0">
                <a:cs typeface="Arial" panose="020B0604020202020204" pitchFamily="34" charset="0"/>
                <a:sym typeface="Wingdings" panose="05000000000000000000" pitchFamily="2" charset="2"/>
              </a:rPr>
              <a:t>   </a:t>
            </a:r>
            <a:r>
              <a:rPr lang="cs-CZ" sz="1400" i="1" dirty="0">
                <a:solidFill>
                  <a:srgbClr val="FFD900"/>
                </a:solidFill>
                <a:highlight>
                  <a:srgbClr val="000000"/>
                </a:highlight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cs-CZ" sz="1400" i="1" dirty="0">
                <a:cs typeface="Arial" panose="020B0604020202020204" pitchFamily="34" charset="0"/>
                <a:sym typeface="Wingdings" panose="05000000000000000000" pitchFamily="2" charset="2"/>
              </a:rPr>
              <a:t>   PRIORITY   </a:t>
            </a:r>
            <a:r>
              <a:rPr lang="cs-CZ" sz="1400" i="1" dirty="0">
                <a:solidFill>
                  <a:srgbClr val="FFD900"/>
                </a:solidFill>
                <a:highlight>
                  <a:srgbClr val="000000"/>
                </a:highlight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cs-CZ" sz="1400" i="1" dirty="0">
                <a:cs typeface="Arial" panose="020B0604020202020204" pitchFamily="34" charset="0"/>
                <a:sym typeface="Wingdings" panose="05000000000000000000" pitchFamily="2" charset="2"/>
              </a:rPr>
              <a:t>   KONCEPČNÍ DOKUMENTY   </a:t>
            </a:r>
            <a:r>
              <a:rPr lang="cs-CZ" sz="1400" i="1" dirty="0">
                <a:solidFill>
                  <a:srgbClr val="FFD900"/>
                </a:solidFill>
                <a:highlight>
                  <a:srgbClr val="000000"/>
                </a:highlight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cs-CZ" sz="1400" i="1" dirty="0">
                <a:cs typeface="Arial" panose="020B0604020202020204" pitchFamily="34" charset="0"/>
                <a:sym typeface="Wingdings" panose="05000000000000000000" pitchFamily="2" charset="2"/>
              </a:rPr>
              <a:t>   ABSORPČNÍ KAPACITU (VČ. STRATEGICKÝCH PROJEKTŮ)   </a:t>
            </a:r>
            <a:r>
              <a:rPr lang="cs-CZ" sz="1400" i="1" dirty="0">
                <a:solidFill>
                  <a:srgbClr val="FFD900"/>
                </a:solidFill>
                <a:highlight>
                  <a:srgbClr val="000000"/>
                </a:highlight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cs-CZ" sz="1400" i="1" dirty="0">
                <a:cs typeface="Arial" panose="020B0604020202020204" pitchFamily="34" charset="0"/>
                <a:sym typeface="Wingdings" panose="05000000000000000000" pitchFamily="2" charset="2"/>
              </a:rPr>
              <a:t>   ÚZEMNÍ DIMENZI PRIORIT (ITI, REGIONÁLNÍ CENTRA, VENKOV, HSOÚ A PERIFERNÍ OBLASTI)</a:t>
            </a:r>
            <a:endParaRPr lang="cs-CZ" sz="1400" i="1" dirty="0"/>
          </a:p>
        </p:txBody>
      </p:sp>
      <p:sp>
        <p:nvSpPr>
          <p:cNvPr id="2" name="Google Shape;98;p2">
            <a:extLst>
              <a:ext uri="{FF2B5EF4-FFF2-40B4-BE49-F238E27FC236}">
                <a16:creationId xmlns:a16="http://schemas.microsoft.com/office/drawing/2014/main" id="{17215659-721E-706D-C1E0-7F3551720E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698" y="355400"/>
            <a:ext cx="11252320" cy="6720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cs-CZ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 Příprava kohezní politiky 2028+</a:t>
            </a: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Zástupný symbol pro obsah 1">
            <a:extLst>
              <a:ext uri="{FF2B5EF4-FFF2-40B4-BE49-F238E27FC236}">
                <a16:creationId xmlns:a16="http://schemas.microsoft.com/office/drawing/2014/main" id="{66CBD556-7BB2-5483-0B02-39ABA11649D1}"/>
              </a:ext>
            </a:extLst>
          </p:cNvPr>
          <p:cNvSpPr txBox="1">
            <a:spLocks/>
          </p:cNvSpPr>
          <p:nvPr/>
        </p:nvSpPr>
        <p:spPr>
          <a:xfrm>
            <a:off x="422026" y="1343025"/>
            <a:ext cx="11264900" cy="466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2000" b="1" i="1" u="sng" dirty="0"/>
              <a:t>Priority Zlínského kraje – předběžná definice ve spolupráci s partnery RSK:</a:t>
            </a:r>
            <a:endParaRPr lang="pl-PL" sz="2000" b="1" i="1" u="sng" dirty="0">
              <a:solidFill>
                <a:srgbClr val="C0000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CB0F674-6EC2-F2FB-464F-4823733BB295}"/>
              </a:ext>
            </a:extLst>
          </p:cNvPr>
          <p:cNvSpPr txBox="1"/>
          <p:nvPr/>
        </p:nvSpPr>
        <p:spPr>
          <a:xfrm>
            <a:off x="520698" y="3237011"/>
            <a:ext cx="109283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u="sng" dirty="0"/>
              <a:t>Rozvojový potenciál Zlínského kraje (15 témat vycházejících ze Strategie rozvoje Zlínského kraje 2030):</a:t>
            </a:r>
            <a:endParaRPr lang="cs-CZ" u="sng" dirty="0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785FC2B4-F35A-9416-1B03-CD69C04D54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311470"/>
              </p:ext>
            </p:extLst>
          </p:nvPr>
        </p:nvGraphicFramePr>
        <p:xfrm>
          <a:off x="520698" y="3576428"/>
          <a:ext cx="11150604" cy="3215153"/>
        </p:xfrm>
        <a:graphic>
          <a:graphicData uri="http://schemas.openxmlformats.org/drawingml/2006/table">
            <a:tbl>
              <a:tblPr firstRow="1" firstCol="1" bandRow="1">
                <a:tableStyleId>{57D1B89A-1C33-4F39-970F-157F745D960B}</a:tableStyleId>
              </a:tblPr>
              <a:tblGrid>
                <a:gridCol w="3822702">
                  <a:extLst>
                    <a:ext uri="{9D8B030D-6E8A-4147-A177-3AD203B41FA5}">
                      <a16:colId xmlns:a16="http://schemas.microsoft.com/office/drawing/2014/main" val="2111021755"/>
                    </a:ext>
                  </a:extLst>
                </a:gridCol>
                <a:gridCol w="3934613">
                  <a:extLst>
                    <a:ext uri="{9D8B030D-6E8A-4147-A177-3AD203B41FA5}">
                      <a16:colId xmlns:a16="http://schemas.microsoft.com/office/drawing/2014/main" val="3757817197"/>
                    </a:ext>
                  </a:extLst>
                </a:gridCol>
                <a:gridCol w="3393289">
                  <a:extLst>
                    <a:ext uri="{9D8B030D-6E8A-4147-A177-3AD203B41FA5}">
                      <a16:colId xmlns:a16="http://schemas.microsoft.com/office/drawing/2014/main" val="3886176471"/>
                    </a:ext>
                  </a:extLst>
                </a:gridCol>
              </a:tblGrid>
              <a:tr h="379903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200" i="1" kern="100" dirty="0">
                          <a:effectLst/>
                        </a:rPr>
                        <a:t>Modernizace a dobudování výzkumné a inovační infrastruktury, se zaměřením na spolupráci firem a akademického i veřejného sektoru</a:t>
                      </a:r>
                    </a:p>
                  </a:txBody>
                  <a:tcPr marL="137160" marR="137160" marT="36000" marB="36000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200" i="1" kern="100" dirty="0">
                          <a:effectLst/>
                        </a:rPr>
                        <a:t>Dobudování dálničního napojení regionu, obchvatů měst a modernizace silniční sítě v regionu</a:t>
                      </a:r>
                    </a:p>
                  </a:txBody>
                  <a:tcPr marL="137160" marR="137160" marT="36000" marB="36000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200" i="1" kern="100" dirty="0">
                          <a:effectLst/>
                        </a:rPr>
                        <a:t>Výstavba dostupného bydlení a chybějící občanské infrastruktury napříč krajem</a:t>
                      </a:r>
                    </a:p>
                  </a:txBody>
                  <a:tcPr marL="137160" marR="137160" marT="36000" marB="36000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9922380"/>
                  </a:ext>
                </a:extLst>
              </a:tr>
              <a:tr h="334358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200" i="1" kern="100" dirty="0">
                          <a:effectLst/>
                        </a:rPr>
                        <a:t>Získání nových investorů do regionu v progresivních oborech</a:t>
                      </a:r>
                    </a:p>
                  </a:txBody>
                  <a:tcPr marL="137160" marR="137160" marT="36000" marB="36000" anchor="ctr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200" i="1" kern="100" dirty="0">
                          <a:effectLst/>
                        </a:rPr>
                        <a:t>Modernizace (elektrifikace a zkapacitnění) železničních tratí v regionu a vybudování rychlého železničního spojení regionu s Prahou, Brnem a dalšími krajskými městy</a:t>
                      </a:r>
                    </a:p>
                  </a:txBody>
                  <a:tcPr marL="137160" marR="137160" marT="36000" marB="36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200" i="1" kern="100" dirty="0">
                          <a:effectLst/>
                        </a:rPr>
                        <a:t>Investice do zlepšení kvality životního prostředí a oběhového hospodářství</a:t>
                      </a:r>
                    </a:p>
                  </a:txBody>
                  <a:tcPr marL="137160" marR="137160" marT="36000" marB="36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725403"/>
                  </a:ext>
                </a:extLst>
              </a:tr>
              <a:tr h="243268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200" i="1" kern="100" dirty="0">
                          <a:effectLst/>
                        </a:rPr>
                        <a:t>Významné transformační projekty tradičních průmyslových firem v regionu</a:t>
                      </a:r>
                    </a:p>
                  </a:txBody>
                  <a:tcPr marL="137160" marR="137160" marT="36000" marB="36000" anchor="ctr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200" i="1" kern="100" dirty="0">
                          <a:effectLst/>
                        </a:rPr>
                        <a:t>Budování infrastruktury pro čistou a bezpečnou mobilitu v kraji (individuální i hromadnou)</a:t>
                      </a:r>
                    </a:p>
                  </a:txBody>
                  <a:tcPr marL="137160" marR="137160" marT="36000" marB="36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200" i="1" kern="100" dirty="0">
                          <a:effectLst/>
                        </a:rPr>
                        <a:t>Adaptační opatření na změnu klimatu</a:t>
                      </a:r>
                    </a:p>
                  </a:txBody>
                  <a:tcPr marL="137160" marR="137160" marT="36000" marB="36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3317851"/>
                  </a:ext>
                </a:extLst>
              </a:tr>
              <a:tr h="334358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200" i="1" kern="100" dirty="0">
                          <a:effectLst/>
                        </a:rPr>
                        <a:t>Modernizace a provázání regionálního školství s potřebami trhu práce</a:t>
                      </a:r>
                    </a:p>
                  </a:txBody>
                  <a:tcPr marL="137160" marR="137160" marT="36000" marB="36000" anchor="ctr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200" i="1" kern="100" dirty="0">
                          <a:effectLst/>
                        </a:rPr>
                        <a:t>Posílení elektrizační soustavy a využití OZE, včetně projektů snižování energetické náročnosti</a:t>
                      </a:r>
                    </a:p>
                  </a:txBody>
                  <a:tcPr marL="137160" marR="137160" marT="36000" marB="36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200" i="1" kern="100" dirty="0">
                          <a:effectLst/>
                        </a:rPr>
                        <a:t>Investice napomáhající atraktivitě a diverzifikaci podnikatelských činností na venkově a v HSOÚ</a:t>
                      </a:r>
                    </a:p>
                  </a:txBody>
                  <a:tcPr marL="137160" marR="137160" marT="36000" marB="36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5212918"/>
                  </a:ext>
                </a:extLst>
              </a:tr>
              <a:tr h="288813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200" i="1" kern="100" dirty="0">
                          <a:effectLst/>
                        </a:rPr>
                        <a:t>Nová infrastruktura, technologie a přístupy v poskytování zdravotní a sociální péče</a:t>
                      </a:r>
                    </a:p>
                  </a:txBody>
                  <a:tcPr marL="137160" marR="137160" marT="36000" marB="36000" anchor="ctr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200" i="1" kern="100" dirty="0">
                          <a:effectLst/>
                        </a:rPr>
                        <a:t>Dobudování sítí vysokorychlostního internetu a služeb mobilních operátorů v celém území kraje</a:t>
                      </a:r>
                    </a:p>
                  </a:txBody>
                  <a:tcPr marL="137160" marR="137160" marT="36000" marB="36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200" i="1" kern="100" dirty="0">
                          <a:effectLst/>
                        </a:rPr>
                        <a:t>Aktivity k posílení sociální soudržnosti regionu</a:t>
                      </a:r>
                    </a:p>
                  </a:txBody>
                  <a:tcPr marL="137160" marR="137160" marT="36000" marB="36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0277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3032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>
          <a:extLst>
            <a:ext uri="{FF2B5EF4-FFF2-40B4-BE49-F238E27FC236}">
              <a16:creationId xmlns:a16="http://schemas.microsoft.com/office/drawing/2014/main" id="{AC8822C6-8C0C-F845-A613-073E36140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5">
            <a:extLst>
              <a:ext uri="{FF2B5EF4-FFF2-40B4-BE49-F238E27FC236}">
                <a16:creationId xmlns:a16="http://schemas.microsoft.com/office/drawing/2014/main" id="{1DC10D38-5687-AA06-2B17-88791702276B}"/>
              </a:ext>
            </a:extLst>
          </p:cNvPr>
          <p:cNvSpPr txBox="1">
            <a:spLocks/>
          </p:cNvSpPr>
          <p:nvPr/>
        </p:nvSpPr>
        <p:spPr>
          <a:xfrm>
            <a:off x="422026" y="1801430"/>
            <a:ext cx="11264900" cy="346710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cs-CZ" sz="1600" dirty="0"/>
              <a:t>Ambice krajů je mít v RPP klíčové konkrétní projekty (objem od 250 mil. Kč výše) k rozvoji území kraje (a naplnění milníků NRPP) a vyjednat od ministerstev jejich podporu v období 2028+. </a:t>
            </a:r>
          </a:p>
          <a:p>
            <a:pPr algn="just">
              <a:buFont typeface="Wingdings" pitchFamily="2" charset="2"/>
              <a:buChar char="Ø"/>
            </a:pPr>
            <a:r>
              <a:rPr lang="cs-CZ" sz="1600" dirty="0"/>
              <a:t>Předpokládáme strategické projekty různých nositelů napříč Zlínským krajem:</a:t>
            </a:r>
          </a:p>
          <a:p>
            <a:pPr marL="628650" lvl="1" algn="just">
              <a:buFont typeface="Wingdings" pitchFamily="2" charset="2"/>
              <a:buChar char="Ø"/>
            </a:pPr>
            <a:r>
              <a:rPr lang="cs-CZ" sz="1400" b="1" dirty="0"/>
              <a:t>projekty kraje a jeho organizací</a:t>
            </a:r>
            <a:r>
              <a:rPr lang="cs-CZ" sz="1400" dirty="0"/>
              <a:t>, např. ZRIA (např. Zóna Malenovice, Baťův areál, SPZ Holešov), dále krajské organizace v oblasti zdravotnictví (nemocnice), dopravy (obchvaty,...), sociálních služeb (nová infrastruktura), školství, kultury… </a:t>
            </a:r>
          </a:p>
          <a:p>
            <a:pPr marL="628650" lvl="1" algn="just">
              <a:buFont typeface="Wingdings" pitchFamily="2" charset="2"/>
              <a:buChar char="Ø"/>
            </a:pPr>
            <a:r>
              <a:rPr lang="cs-CZ" sz="1400" b="1" dirty="0"/>
              <a:t>projekty měst a obcí</a:t>
            </a:r>
            <a:r>
              <a:rPr lang="cs-CZ" sz="1400" dirty="0"/>
              <a:t>, případně mikroregiony (infrastruktura pro bydlení, soc. a zdrav. služby, dopravu, sport a volnočasové služby, cestovní ruch, životní prostředí, digitalizaci…)</a:t>
            </a:r>
          </a:p>
          <a:p>
            <a:pPr marL="628650" lvl="1" algn="just">
              <a:buFont typeface="Wingdings" pitchFamily="2" charset="2"/>
              <a:buChar char="Ø"/>
            </a:pPr>
            <a:r>
              <a:rPr lang="cs-CZ" sz="1400" b="1" dirty="0"/>
              <a:t>projekty podnikatelského sektoru </a:t>
            </a:r>
            <a:r>
              <a:rPr lang="cs-CZ" sz="1400" dirty="0"/>
              <a:t>(vývojové a inovační zázemí, mezioborové spolupráce, adaptace na klimatickou změnu, nové významné investice do rozšíření podniků s vysokou přidanou hodnotou)</a:t>
            </a:r>
          </a:p>
          <a:p>
            <a:pPr marL="628650" lvl="1" algn="just">
              <a:buFont typeface="Wingdings" pitchFamily="2" charset="2"/>
              <a:buChar char="Ø"/>
            </a:pPr>
            <a:r>
              <a:rPr lang="cs-CZ" sz="1400" b="1" dirty="0"/>
              <a:t>projekty UTB ve Zlíně </a:t>
            </a:r>
            <a:r>
              <a:rPr lang="cs-CZ" sz="1400" dirty="0"/>
              <a:t>(nové obory či součásti UTB, nová infrastruktura umožňující zvýšit počet studentů, významné projekty partnerství s aplikačními sektory, technologické parky…)</a:t>
            </a:r>
          </a:p>
          <a:p>
            <a:pPr marL="628650" lvl="1" algn="just">
              <a:buFont typeface="Wingdings" pitchFamily="2" charset="2"/>
              <a:buChar char="Ø"/>
            </a:pPr>
            <a:r>
              <a:rPr lang="cs-CZ" sz="1400" b="1" dirty="0"/>
              <a:t>projekty veřejného sektoru na území kraje </a:t>
            </a:r>
            <a:r>
              <a:rPr lang="cs-CZ" sz="1400" dirty="0"/>
              <a:t>(např. Ředitelství silnic a dálnic, Správa železnic, Povodí Moravy, …)</a:t>
            </a:r>
          </a:p>
          <a:p>
            <a:pPr marL="628650" lvl="1" algn="just">
              <a:buFont typeface="Wingdings" pitchFamily="2" charset="2"/>
              <a:buChar char="Ø"/>
            </a:pPr>
            <a:r>
              <a:rPr lang="cs-CZ" sz="1400" dirty="0"/>
              <a:t>případně projekty neziskového sektoru…</a:t>
            </a:r>
          </a:p>
          <a:p>
            <a:pPr lvl="1" algn="just">
              <a:buFont typeface="Wingdings" pitchFamily="2" charset="2"/>
              <a:buChar char="Ø"/>
            </a:pPr>
            <a:endParaRPr lang="cs-CZ" sz="1400" b="1" dirty="0"/>
          </a:p>
        </p:txBody>
      </p:sp>
      <p:sp>
        <p:nvSpPr>
          <p:cNvPr id="2" name="Google Shape;98;p2">
            <a:extLst>
              <a:ext uri="{FF2B5EF4-FFF2-40B4-BE49-F238E27FC236}">
                <a16:creationId xmlns:a16="http://schemas.microsoft.com/office/drawing/2014/main" id="{3ACA45B5-4099-1EDA-6AC9-573450E89A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698" y="355400"/>
            <a:ext cx="11252320" cy="6720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cs-CZ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 Příprava kohezní politiky 2028+</a:t>
            </a: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Zástupný symbol pro obsah 1">
            <a:extLst>
              <a:ext uri="{FF2B5EF4-FFF2-40B4-BE49-F238E27FC236}">
                <a16:creationId xmlns:a16="http://schemas.microsoft.com/office/drawing/2014/main" id="{252785D0-03E8-37BA-1112-FF9FD03B496E}"/>
              </a:ext>
            </a:extLst>
          </p:cNvPr>
          <p:cNvSpPr txBox="1">
            <a:spLocks/>
          </p:cNvSpPr>
          <p:nvPr/>
        </p:nvSpPr>
        <p:spPr>
          <a:xfrm>
            <a:off x="422026" y="1343025"/>
            <a:ext cx="11264900" cy="466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2000" b="1" i="1" dirty="0"/>
              <a:t>Strategické projekty jako součást RPP:</a:t>
            </a:r>
            <a:endParaRPr lang="pl-PL" sz="2000" b="1" i="1" dirty="0">
              <a:solidFill>
                <a:srgbClr val="C0000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11D1F95-BA10-C739-0E60-5B4BD1B7FF86}"/>
              </a:ext>
            </a:extLst>
          </p:cNvPr>
          <p:cNvSpPr txBox="1"/>
          <p:nvPr/>
        </p:nvSpPr>
        <p:spPr>
          <a:xfrm>
            <a:off x="422025" y="5012295"/>
            <a:ext cx="6531225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cs-CZ" sz="1400" i="1" dirty="0"/>
              <a:t>Snaha uplatnit budoucí strategické projekty nejen v NRPP, ale i ve výzvách Evropského fondu konkurenceschopnosti či Horizon </a:t>
            </a:r>
            <a:r>
              <a:rPr lang="cs-CZ" sz="1400" i="1" dirty="0" err="1"/>
              <a:t>Europe</a:t>
            </a:r>
            <a:r>
              <a:rPr lang="cs-CZ" sz="1400" i="1" dirty="0"/>
              <a:t> – předpokládáme budoucí využití poradenských služeb, může vyvstat potřeba Zastoupení kraje v Bruselu.</a:t>
            </a:r>
          </a:p>
          <a:p>
            <a:pPr marL="266700" indent="-2667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cs-CZ" sz="1400" i="1" dirty="0"/>
              <a:t>Předpokládáme také větší tlak na finanční nástroje oproti dotacím – možná příprava Regionálního finančního nástroje.</a:t>
            </a:r>
            <a:endParaRPr lang="cs-CZ" sz="1000" i="1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185EA6B-0A17-F0A6-EA68-707C7759A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825" y="4742462"/>
            <a:ext cx="4026149" cy="19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55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ED899E-07F2-945A-3AD5-D1647CBF5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6D4D6D-CF8B-72C1-37E4-03DF461F9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17" y="802768"/>
            <a:ext cx="11264900" cy="5705856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cs-CZ" sz="2700" b="1" dirty="0">
                <a:solidFill>
                  <a:schemeClr val="bg2">
                    <a:lumMod val="75000"/>
                  </a:schemeClr>
                </a:solidFill>
              </a:rPr>
              <a:t>Zahájení jednání</a:t>
            </a:r>
            <a:endParaRPr lang="cs-CZ" sz="2700" dirty="0">
              <a:solidFill>
                <a:schemeClr val="bg2">
                  <a:lumMod val="7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cs-CZ" dirty="0">
                <a:solidFill>
                  <a:schemeClr val="bg2">
                    <a:lumMod val="75000"/>
                  </a:schemeClr>
                </a:solidFill>
              </a:rPr>
              <a:t>Úvodní slovo předsedy RSK ZK Ing. Radima Holiše, schválení programu jednání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700" b="1" dirty="0"/>
              <a:t>Změna personálního obsazení Regionální stálé konference Zlínského kraje a jejich PS</a:t>
            </a:r>
            <a:endParaRPr lang="cs-CZ" sz="2700" dirty="0"/>
          </a:p>
          <a:p>
            <a:pPr marL="514350" lvl="0" indent="-514350">
              <a:buFont typeface="+mj-lt"/>
              <a:buAutoNum type="arabicPeriod"/>
            </a:pPr>
            <a:r>
              <a:rPr lang="cs-CZ" sz="2700" b="1" dirty="0">
                <a:solidFill>
                  <a:schemeClr val="bg2">
                    <a:lumMod val="75000"/>
                  </a:schemeClr>
                </a:solidFill>
              </a:rPr>
              <a:t>Regionální akční plány (RAP) – aktualizace RAP Silnice II. třídy</a:t>
            </a:r>
            <a:endParaRPr lang="cs-CZ" sz="2700" dirty="0">
              <a:solidFill>
                <a:schemeClr val="bg2">
                  <a:lumMod val="7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cs-CZ" sz="2700" b="1" dirty="0">
                <a:solidFill>
                  <a:schemeClr val="bg2">
                    <a:lumMod val="75000"/>
                  </a:schemeClr>
                </a:solidFill>
              </a:rPr>
              <a:t>Výroční zpráva Regionální stálé konference ZK za rok 2025 a analýza využití fondů EU k 31. 12. 2025</a:t>
            </a:r>
            <a:endParaRPr lang="cs-CZ" sz="2700" dirty="0">
              <a:solidFill>
                <a:schemeClr val="bg2">
                  <a:lumMod val="7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cs-CZ" sz="2700" b="1" dirty="0">
                <a:solidFill>
                  <a:schemeClr val="bg2">
                    <a:lumMod val="75000"/>
                  </a:schemeClr>
                </a:solidFill>
              </a:rPr>
              <a:t>Případová studie HSOÚ ORP Uherský Brod</a:t>
            </a:r>
            <a:endParaRPr lang="cs-CZ" sz="2700" dirty="0">
              <a:solidFill>
                <a:schemeClr val="bg2">
                  <a:lumMod val="7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cs-CZ" sz="2700" b="1" dirty="0">
                <a:solidFill>
                  <a:schemeClr val="bg2">
                    <a:lumMod val="75000"/>
                  </a:schemeClr>
                </a:solidFill>
              </a:rPr>
              <a:t>Příprava kohezní politiky 2028+</a:t>
            </a:r>
            <a:endParaRPr lang="cs-CZ" sz="2700" dirty="0">
              <a:solidFill>
                <a:schemeClr val="bg2">
                  <a:lumMod val="7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cs-CZ" sz="2700" b="1" dirty="0">
                <a:solidFill>
                  <a:schemeClr val="bg2">
                    <a:lumMod val="75000"/>
                  </a:schemeClr>
                </a:solidFill>
              </a:rPr>
              <a:t>Aktuální informace z MMR</a:t>
            </a:r>
            <a:endParaRPr lang="cs-CZ" sz="2700" dirty="0">
              <a:solidFill>
                <a:schemeClr val="bg2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sz="2700" b="1" dirty="0">
                <a:solidFill>
                  <a:schemeClr val="bg2">
                    <a:lumMod val="75000"/>
                  </a:schemeClr>
                </a:solidFill>
              </a:rPr>
              <a:t>Různé</a:t>
            </a:r>
            <a:endParaRPr lang="cs-CZ" sz="2700" dirty="0">
              <a:solidFill>
                <a:schemeClr val="bg2">
                  <a:lumMod val="7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cs-CZ" sz="2700" b="1" dirty="0">
                <a:solidFill>
                  <a:schemeClr val="bg2">
                    <a:lumMod val="75000"/>
                  </a:schemeClr>
                </a:solidFill>
              </a:rPr>
              <a:t>Závěr jednání</a:t>
            </a:r>
            <a:endParaRPr lang="cs-CZ" sz="2700" dirty="0">
              <a:solidFill>
                <a:schemeClr val="bg2">
                  <a:lumMod val="75000"/>
                </a:schemeClr>
              </a:solidFill>
            </a:endParaRP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cs-CZ" sz="2700" b="1" dirty="0">
              <a:solidFill>
                <a:schemeClr val="bg2">
                  <a:lumMod val="75000"/>
                </a:schemeClr>
              </a:solidFill>
            </a:endParaRP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cs-CZ" sz="27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7B0BE48E-C0FF-8A94-1CC5-8372E30973AC}"/>
              </a:ext>
            </a:extLst>
          </p:cNvPr>
          <p:cNvSpPr txBox="1">
            <a:spLocks/>
          </p:cNvSpPr>
          <p:nvPr/>
        </p:nvSpPr>
        <p:spPr>
          <a:xfrm>
            <a:off x="4130179" y="461463"/>
            <a:ext cx="7599538" cy="67209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highlight>
                  <a:srgbClr val="FEEF66"/>
                </a:highlight>
                <a:latin typeface="Degular Display" pitchFamily="82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EEF66"/>
              </a:highligh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DC9892F-F09B-9A57-F3DB-3153DB35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74780"/>
            <a:ext cx="11264900" cy="931325"/>
          </a:xfrm>
        </p:spPr>
        <p:txBody>
          <a:bodyPr/>
          <a:lstStyle/>
          <a:p>
            <a:r>
              <a:rPr lang="cs-CZ" dirty="0"/>
              <a:t>Program jednání:</a:t>
            </a:r>
          </a:p>
        </p:txBody>
      </p:sp>
    </p:spTree>
    <p:extLst>
      <p:ext uri="{BB962C8B-B14F-4D97-AF65-F5344CB8AC3E}">
        <p14:creationId xmlns:p14="http://schemas.microsoft.com/office/powerpoint/2010/main" val="16242203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>
          <a:extLst>
            <a:ext uri="{FF2B5EF4-FFF2-40B4-BE49-F238E27FC236}">
              <a16:creationId xmlns:a16="http://schemas.microsoft.com/office/drawing/2014/main" id="{4C1DBC5F-8112-66DB-480C-FB7668211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5">
            <a:extLst>
              <a:ext uri="{FF2B5EF4-FFF2-40B4-BE49-F238E27FC236}">
                <a16:creationId xmlns:a16="http://schemas.microsoft.com/office/drawing/2014/main" id="{CB98BBD7-3697-89F3-AAE8-4910F24F61C3}"/>
              </a:ext>
            </a:extLst>
          </p:cNvPr>
          <p:cNvSpPr txBox="1">
            <a:spLocks/>
          </p:cNvSpPr>
          <p:nvPr/>
        </p:nvSpPr>
        <p:spPr>
          <a:xfrm>
            <a:off x="422026" y="1953830"/>
            <a:ext cx="11264900" cy="432118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cs-CZ" sz="1600" b="1" dirty="0"/>
              <a:t>Mapovat a aktualizovat zmapovanou absorpční kapacitu území Zlínského kraje pro EU fondy 2028+</a:t>
            </a:r>
          </a:p>
          <a:p>
            <a:pPr lvl="1" algn="just">
              <a:buFont typeface="Wingdings" pitchFamily="2" charset="2"/>
              <a:buChar char="Ø"/>
            </a:pPr>
            <a:r>
              <a:rPr lang="cs-CZ" sz="1400" dirty="0"/>
              <a:t>projekty obcí zmapovány na </a:t>
            </a:r>
            <a:r>
              <a:rPr lang="cs-CZ" sz="1400" dirty="0">
                <a:hlinkClick r:id="rId3"/>
              </a:rPr>
              <a:t>https://zlinskykraj.cz/evidence-zameru-obci</a:t>
            </a:r>
            <a:r>
              <a:rPr lang="cs-CZ" sz="1400" dirty="0"/>
              <a:t> </a:t>
            </a:r>
          </a:p>
          <a:p>
            <a:pPr lvl="1" algn="just">
              <a:buFont typeface="Wingdings" pitchFamily="2" charset="2"/>
              <a:buChar char="Ø"/>
            </a:pPr>
            <a:r>
              <a:rPr lang="cs-CZ" sz="1400" dirty="0"/>
              <a:t>projekty kraje a jeho organizací v interní evidenci projektových záměrů</a:t>
            </a:r>
          </a:p>
          <a:p>
            <a:pPr lvl="1" algn="just">
              <a:buFont typeface="Wingdings" pitchFamily="2" charset="2"/>
              <a:buChar char="Ø"/>
            </a:pPr>
            <a:r>
              <a:rPr lang="cs-CZ" sz="1400" dirty="0"/>
              <a:t>nutné komunikovat s dalšími potenciálními nositeli projektů 2028+ v území kraje (veřejný, akademický, podnikatelský i </a:t>
            </a:r>
            <a:r>
              <a:rPr lang="cs-CZ" sz="1400" dirty="0" err="1"/>
              <a:t>nezisk</a:t>
            </a:r>
            <a:r>
              <a:rPr lang="cs-CZ" sz="1400" dirty="0"/>
              <a:t>. sektor)</a:t>
            </a:r>
          </a:p>
          <a:p>
            <a:pPr marL="457200" lvl="1" indent="0" algn="just">
              <a:buNone/>
            </a:pPr>
            <a:endParaRPr lang="cs-CZ" sz="1400" b="1" dirty="0"/>
          </a:p>
          <a:p>
            <a:pPr algn="just">
              <a:buFont typeface="Wingdings" pitchFamily="2" charset="2"/>
              <a:buChar char="Ø"/>
            </a:pPr>
            <a:r>
              <a:rPr lang="cs-CZ" sz="1600" b="1" dirty="0"/>
              <a:t>Definovat klíčové strategické projekty a zahájit vyjednávání k jejich zařazení do RPP (a následně NRPP)</a:t>
            </a:r>
          </a:p>
          <a:p>
            <a:pPr marL="0" indent="0" algn="just">
              <a:buNone/>
            </a:pPr>
            <a:endParaRPr lang="cs-CZ" sz="1600" b="1" dirty="0"/>
          </a:p>
          <a:p>
            <a:pPr algn="just">
              <a:buFont typeface="Wingdings" pitchFamily="2" charset="2"/>
              <a:buChar char="Ø"/>
            </a:pPr>
            <a:r>
              <a:rPr lang="cs-CZ" sz="1600" b="1" dirty="0"/>
              <a:t>Zpracovat Studii rozvoje infrastruktury dvojího užití </a:t>
            </a:r>
          </a:p>
          <a:p>
            <a:pPr lvl="1" algn="just">
              <a:buFont typeface="Wingdings" pitchFamily="2" charset="2"/>
              <a:buChar char="Ø"/>
            </a:pPr>
            <a:r>
              <a:rPr lang="cs-CZ" sz="1400" dirty="0"/>
              <a:t>mapování infrastruktury, která může sloužit civilnímu i vojenskému užití a díky tomu být financovaná z prostředků EU (mobilita, zdravotnictví, školství, sociální oblast, výzkum, atd.). Předpoklad vyhlášení zakázky na dodavatele v dubnu 2026.</a:t>
            </a:r>
          </a:p>
          <a:p>
            <a:pPr marL="457200" lvl="1" indent="0" algn="just">
              <a:buNone/>
            </a:pPr>
            <a:endParaRPr lang="cs-CZ" sz="1200" dirty="0"/>
          </a:p>
          <a:p>
            <a:pPr algn="just">
              <a:buFont typeface="Wingdings" pitchFamily="2" charset="2"/>
              <a:buChar char="Ø"/>
            </a:pPr>
            <a:r>
              <a:rPr lang="cs-CZ" sz="1600" b="1" dirty="0"/>
              <a:t>Rozpracovat dále krajské priority pro budoucí RPP, v návaznosti na nové informace z úrovně EU a ČR</a:t>
            </a:r>
          </a:p>
          <a:p>
            <a:pPr marL="0" indent="0" algn="just">
              <a:buNone/>
            </a:pPr>
            <a:endParaRPr lang="cs-CZ" sz="1600" b="1" dirty="0"/>
          </a:p>
          <a:p>
            <a:pPr algn="just">
              <a:buFont typeface="Wingdings" pitchFamily="2" charset="2"/>
              <a:buChar char="Ø"/>
            </a:pPr>
            <a:r>
              <a:rPr lang="cs-CZ" sz="1600" b="1" dirty="0"/>
              <a:t>Pokračovat v diskusi a koordinaci s územními partnery při přípravě budoucího RPP a strategií ITI a CLLD</a:t>
            </a:r>
          </a:p>
        </p:txBody>
      </p:sp>
      <p:sp>
        <p:nvSpPr>
          <p:cNvPr id="2" name="Google Shape;98;p2">
            <a:extLst>
              <a:ext uri="{FF2B5EF4-FFF2-40B4-BE49-F238E27FC236}">
                <a16:creationId xmlns:a16="http://schemas.microsoft.com/office/drawing/2014/main" id="{9356E92B-1C12-AFD1-4A4D-8C9982EC38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698" y="355400"/>
            <a:ext cx="11252320" cy="6720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cs-CZ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 Příprava kohezní politiky 2028+</a:t>
            </a: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Zástupný symbol pro obsah 1">
            <a:extLst>
              <a:ext uri="{FF2B5EF4-FFF2-40B4-BE49-F238E27FC236}">
                <a16:creationId xmlns:a16="http://schemas.microsoft.com/office/drawing/2014/main" id="{FA596AC4-C36B-E8B3-59A3-AC2A5B2F4976}"/>
              </a:ext>
            </a:extLst>
          </p:cNvPr>
          <p:cNvSpPr txBox="1">
            <a:spLocks/>
          </p:cNvSpPr>
          <p:nvPr/>
        </p:nvSpPr>
        <p:spPr>
          <a:xfrm>
            <a:off x="422026" y="1343025"/>
            <a:ext cx="11264900" cy="466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2000" b="1" i="1" u="sng" dirty="0"/>
              <a:t>Aktuální úkoly pro přípravu kraje na kohezní politiku 2028+:</a:t>
            </a:r>
            <a:endParaRPr lang="pl-PL" sz="2000" b="1" i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045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>
          <a:extLst>
            <a:ext uri="{FF2B5EF4-FFF2-40B4-BE49-F238E27FC236}">
              <a16:creationId xmlns:a16="http://schemas.microsoft.com/office/drawing/2014/main" id="{BE02B086-18DC-BF1D-7919-25C41A404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>
            <a:extLst>
              <a:ext uri="{FF2B5EF4-FFF2-40B4-BE49-F238E27FC236}">
                <a16:creationId xmlns:a16="http://schemas.microsoft.com/office/drawing/2014/main" id="{B3F8E441-B24A-F6D8-58DE-42F153712F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0698" y="1198945"/>
            <a:ext cx="10823292" cy="5163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1600"/>
              </a:spcBef>
              <a:buNone/>
            </a:pPr>
            <a:r>
              <a:rPr lang="cs-CZ" dirty="0"/>
              <a:t>Usnesení</a:t>
            </a:r>
          </a:p>
          <a:p>
            <a:pPr marL="0" lvl="0" indent="0">
              <a:spcBef>
                <a:spcPts val="1600"/>
              </a:spcBef>
              <a:buNone/>
            </a:pPr>
            <a:r>
              <a:rPr lang="cs-CZ" dirty="0"/>
              <a:t>				Regionální stálá konference pro území 					Zlínského kraje</a:t>
            </a:r>
          </a:p>
          <a:p>
            <a:pPr marL="0" lvl="0" indent="0">
              <a:spcBef>
                <a:spcPts val="1600"/>
              </a:spcBef>
              <a:buNone/>
            </a:pPr>
            <a:endParaRPr lang="cs-CZ" dirty="0"/>
          </a:p>
          <a:p>
            <a:pPr marL="50800" indent="0">
              <a:buNone/>
            </a:pPr>
            <a:r>
              <a:rPr lang="cs-CZ" b="1" i="1" dirty="0"/>
              <a:t>189/RSKZK50/26</a:t>
            </a:r>
            <a:r>
              <a:rPr lang="cs-CZ" b="1" dirty="0"/>
              <a:t>              b e r e   n a   v ě d o m í </a:t>
            </a:r>
            <a:endParaRPr lang="cs-CZ" dirty="0"/>
          </a:p>
          <a:p>
            <a:pPr marL="50800" indent="0">
              <a:buNone/>
            </a:pPr>
            <a:r>
              <a:rPr lang="cs-CZ" b="1" dirty="0"/>
              <a:t> </a:t>
            </a:r>
            <a:endParaRPr lang="cs-CZ" dirty="0"/>
          </a:p>
          <a:p>
            <a:pPr marL="50800" indent="0">
              <a:buNone/>
            </a:pPr>
            <a:r>
              <a:rPr lang="cs-CZ" b="1" dirty="0"/>
              <a:t>				</a:t>
            </a:r>
            <a:r>
              <a:rPr lang="cs-CZ" dirty="0"/>
              <a:t>informace o přípravě Zlínského kraje na 					využití prostředků kohezní politiky v období 				2028+.</a:t>
            </a:r>
          </a:p>
        </p:txBody>
      </p:sp>
      <p:sp>
        <p:nvSpPr>
          <p:cNvPr id="5" name="Google Shape;98;p2">
            <a:extLst>
              <a:ext uri="{FF2B5EF4-FFF2-40B4-BE49-F238E27FC236}">
                <a16:creationId xmlns:a16="http://schemas.microsoft.com/office/drawing/2014/main" id="{120AAA2D-CB1B-83DF-D764-B28F094114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3550" y="320040"/>
            <a:ext cx="11264900" cy="7315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cs-CZ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 Příprava kohezní politiky 2028+</a:t>
            </a: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96060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2CC8B8-AA45-F4D6-D770-06B3169E6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BE2144-2461-8E6B-4866-676FD1121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17" y="802768"/>
            <a:ext cx="11264900" cy="5705856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cs-CZ" sz="2700" b="1" dirty="0">
                <a:solidFill>
                  <a:schemeClr val="bg2">
                    <a:lumMod val="75000"/>
                  </a:schemeClr>
                </a:solidFill>
              </a:rPr>
              <a:t>Zahájení jednání</a:t>
            </a:r>
            <a:endParaRPr lang="cs-CZ" sz="2700" dirty="0">
              <a:solidFill>
                <a:schemeClr val="bg2">
                  <a:lumMod val="7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cs-CZ" dirty="0">
                <a:solidFill>
                  <a:schemeClr val="bg2">
                    <a:lumMod val="75000"/>
                  </a:schemeClr>
                </a:solidFill>
              </a:rPr>
              <a:t>Úvodní slovo předsedy RSK ZK Ing. Radima Holiše, schválení programu jednání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700" b="1" dirty="0">
                <a:solidFill>
                  <a:schemeClr val="bg2">
                    <a:lumMod val="75000"/>
                  </a:schemeClr>
                </a:solidFill>
              </a:rPr>
              <a:t>Změna personálního obsazení Regionální stálé konference Zlínského kraje a jejich PS</a:t>
            </a:r>
            <a:endParaRPr lang="cs-CZ" sz="2700" dirty="0">
              <a:solidFill>
                <a:schemeClr val="bg2">
                  <a:lumMod val="7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cs-CZ" sz="2700" b="1" dirty="0">
                <a:solidFill>
                  <a:schemeClr val="bg2">
                    <a:lumMod val="75000"/>
                  </a:schemeClr>
                </a:solidFill>
              </a:rPr>
              <a:t>Regionální akční plány (RAP) – aktualizace RAP Silnice II. třídy</a:t>
            </a:r>
            <a:endParaRPr lang="cs-CZ" sz="2700" dirty="0">
              <a:solidFill>
                <a:schemeClr val="bg2">
                  <a:lumMod val="7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cs-CZ" sz="2700" b="1" dirty="0">
                <a:solidFill>
                  <a:schemeClr val="bg2">
                    <a:lumMod val="75000"/>
                  </a:schemeClr>
                </a:solidFill>
              </a:rPr>
              <a:t>Výroční zpráva Regionální stálé konference ZK za rok 2025 a analýza využití fondů EU k 31. 12. 2025</a:t>
            </a:r>
            <a:endParaRPr lang="cs-CZ" sz="2700" dirty="0">
              <a:solidFill>
                <a:schemeClr val="bg2">
                  <a:lumMod val="7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cs-CZ" sz="2700" b="1" dirty="0">
                <a:solidFill>
                  <a:schemeClr val="bg2">
                    <a:lumMod val="75000"/>
                  </a:schemeClr>
                </a:solidFill>
              </a:rPr>
              <a:t>Případová studie HSOÚ ORP Uherský Brod</a:t>
            </a:r>
            <a:endParaRPr lang="cs-CZ" sz="2700" dirty="0">
              <a:solidFill>
                <a:schemeClr val="bg2">
                  <a:lumMod val="7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cs-CZ" sz="2700" b="1" dirty="0">
                <a:solidFill>
                  <a:schemeClr val="bg2">
                    <a:lumMod val="75000"/>
                  </a:schemeClr>
                </a:solidFill>
              </a:rPr>
              <a:t>Příprava kohezní politiky 2028+</a:t>
            </a:r>
            <a:endParaRPr lang="cs-CZ" sz="2700" dirty="0">
              <a:solidFill>
                <a:schemeClr val="bg2">
                  <a:lumMod val="7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cs-CZ" sz="2700" b="1" dirty="0"/>
              <a:t>Aktuální informace z MMR</a:t>
            </a:r>
            <a:endParaRPr lang="cs-CZ" sz="2700" dirty="0"/>
          </a:p>
          <a:p>
            <a:pPr marL="514350" indent="-514350">
              <a:buFont typeface="+mj-lt"/>
              <a:buAutoNum type="arabicPeriod"/>
            </a:pPr>
            <a:r>
              <a:rPr lang="cs-CZ" sz="2700" b="1" dirty="0">
                <a:solidFill>
                  <a:schemeClr val="bg2">
                    <a:lumMod val="75000"/>
                  </a:schemeClr>
                </a:solidFill>
              </a:rPr>
              <a:t>Různé</a:t>
            </a:r>
            <a:endParaRPr lang="cs-CZ" sz="2700" dirty="0">
              <a:solidFill>
                <a:schemeClr val="bg2">
                  <a:lumMod val="7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cs-CZ" sz="2700" b="1" dirty="0">
                <a:solidFill>
                  <a:schemeClr val="bg2">
                    <a:lumMod val="75000"/>
                  </a:schemeClr>
                </a:solidFill>
              </a:rPr>
              <a:t>Závěr jednání</a:t>
            </a:r>
            <a:endParaRPr lang="cs-CZ" sz="2700" dirty="0">
              <a:solidFill>
                <a:schemeClr val="bg2">
                  <a:lumMod val="75000"/>
                </a:schemeClr>
              </a:solidFill>
            </a:endParaRP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cs-CZ" sz="2700" b="1" dirty="0">
              <a:solidFill>
                <a:schemeClr val="bg2">
                  <a:lumMod val="75000"/>
                </a:schemeClr>
              </a:solidFill>
            </a:endParaRP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cs-CZ" sz="27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77A85B39-0F60-464B-2312-CB09F3BD7BA7}"/>
              </a:ext>
            </a:extLst>
          </p:cNvPr>
          <p:cNvSpPr txBox="1">
            <a:spLocks/>
          </p:cNvSpPr>
          <p:nvPr/>
        </p:nvSpPr>
        <p:spPr>
          <a:xfrm>
            <a:off x="4130179" y="461463"/>
            <a:ext cx="7599538" cy="67209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highlight>
                  <a:srgbClr val="FEEF66"/>
                </a:highlight>
                <a:latin typeface="Degular Display" pitchFamily="82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EEF66"/>
              </a:highligh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A500DF5A-601F-E1EF-77DE-810235C05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74780"/>
            <a:ext cx="11264900" cy="931325"/>
          </a:xfrm>
        </p:spPr>
        <p:txBody>
          <a:bodyPr/>
          <a:lstStyle/>
          <a:p>
            <a:r>
              <a:rPr lang="cs-CZ" dirty="0"/>
              <a:t>Program jednání:</a:t>
            </a:r>
          </a:p>
        </p:txBody>
      </p:sp>
    </p:spTree>
    <p:extLst>
      <p:ext uri="{BB962C8B-B14F-4D97-AF65-F5344CB8AC3E}">
        <p14:creationId xmlns:p14="http://schemas.microsoft.com/office/powerpoint/2010/main" val="3843357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>
          <a:extLst>
            <a:ext uri="{FF2B5EF4-FFF2-40B4-BE49-F238E27FC236}">
              <a16:creationId xmlns:a16="http://schemas.microsoft.com/office/drawing/2014/main" id="{34D6E813-4366-086E-5C44-F2B4884B8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>
            <a:extLst>
              <a:ext uri="{FF2B5EF4-FFF2-40B4-BE49-F238E27FC236}">
                <a16:creationId xmlns:a16="http://schemas.microsoft.com/office/drawing/2014/main" id="{4ACC99F6-2C70-2244-D6BA-3D76A359E2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0698" y="1198945"/>
            <a:ext cx="10823292" cy="5163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1600"/>
              </a:spcBef>
              <a:buNone/>
            </a:pPr>
            <a:r>
              <a:rPr lang="cs-CZ" dirty="0"/>
              <a:t>Usnesení</a:t>
            </a:r>
          </a:p>
          <a:p>
            <a:pPr marL="0" lvl="0" indent="0">
              <a:spcBef>
                <a:spcPts val="1600"/>
              </a:spcBef>
              <a:buNone/>
            </a:pPr>
            <a:endParaRPr lang="cs-CZ" dirty="0"/>
          </a:p>
          <a:p>
            <a:pPr marL="0" lvl="0" indent="0">
              <a:spcBef>
                <a:spcPts val="1600"/>
              </a:spcBef>
              <a:buNone/>
            </a:pPr>
            <a:r>
              <a:rPr lang="cs-CZ" dirty="0"/>
              <a:t>				Regionální stálá konference pro území 					Zlínského kraje</a:t>
            </a:r>
          </a:p>
          <a:p>
            <a:pPr marL="50800" indent="0" algn="ctr">
              <a:buNone/>
            </a:pPr>
            <a:endParaRPr lang="cs-CZ" dirty="0"/>
          </a:p>
          <a:p>
            <a:pPr marL="50800" indent="0">
              <a:buNone/>
            </a:pPr>
            <a:r>
              <a:rPr lang="cs-CZ" b="1" i="1" dirty="0"/>
              <a:t>190/RSKZK50/26 	</a:t>
            </a:r>
            <a:r>
              <a:rPr lang="cs-CZ" b="1" dirty="0"/>
              <a:t> b e r e   n a   v ě d o m í</a:t>
            </a:r>
          </a:p>
          <a:p>
            <a:pPr marL="50800" indent="0">
              <a:buNone/>
            </a:pPr>
            <a:endParaRPr lang="pt-BR" dirty="0"/>
          </a:p>
          <a:p>
            <a:pPr marL="50800" indent="0">
              <a:buNone/>
            </a:pPr>
            <a:r>
              <a:rPr lang="cs-CZ" dirty="0"/>
              <a:t>				aktuální informace z MMR </a:t>
            </a:r>
            <a:endParaRPr lang="cs-CZ" sz="2400" dirty="0"/>
          </a:p>
        </p:txBody>
      </p:sp>
      <p:sp>
        <p:nvSpPr>
          <p:cNvPr id="2" name="Google Shape;148;p8">
            <a:extLst>
              <a:ext uri="{FF2B5EF4-FFF2-40B4-BE49-F238E27FC236}">
                <a16:creationId xmlns:a16="http://schemas.microsoft.com/office/drawing/2014/main" id="{906A5C53-8F1B-348A-CAFE-3AF06EE1CA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3550" y="300810"/>
            <a:ext cx="11264900" cy="651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ct val="100000"/>
            </a:pPr>
            <a:r>
              <a:rPr lang="cs-CZ" sz="2800" dirty="0">
                <a:solidFill>
                  <a:schemeClr val="bg1"/>
                </a:solidFill>
              </a:rPr>
              <a:t>7. Aktuální informace z MMR</a:t>
            </a:r>
            <a:endParaRPr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0998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ath542"/>
          <p:cNvSpPr/>
          <p:nvPr/>
        </p:nvSpPr>
        <p:spPr>
          <a:xfrm>
            <a:off x="0" y="12699"/>
            <a:ext cx="12192000" cy="6832600"/>
          </a:xfrm>
          <a:custGeom>
            <a:avLst/>
            <a:gdLst/>
            <a:ahLst/>
            <a:cxnLst/>
            <a:rect l="l" t="t" r="r" b="b"/>
            <a:pathLst>
              <a:path w="12192000" h="6832600">
                <a:moveTo>
                  <a:pt x="0" y="68326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32600"/>
                </a:lnTo>
                <a:lnTo>
                  <a:pt x="0" y="6832600"/>
                </a:lnTo>
                <a:close/>
              </a:path>
            </a:pathLst>
          </a:custGeom>
          <a:solidFill>
            <a:srgbClr val="FFD900">
              <a:alpha val="100000"/>
            </a:srgbClr>
          </a:solidFill>
          <a:ln w="0" cap="sq">
            <a:solidFill>
              <a:srgbClr val="FFD900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43" name="Image5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136" y="5509260"/>
            <a:ext cx="3041904" cy="883920"/>
          </a:xfrm>
          <a:prstGeom prst="rect">
            <a:avLst/>
          </a:prstGeom>
          <a:noFill/>
        </p:spPr>
      </p:pic>
      <p:sp>
        <p:nvSpPr>
          <p:cNvPr id="544" name="Text Box544"/>
          <p:cNvSpPr txBox="1"/>
          <p:nvPr/>
        </p:nvSpPr>
        <p:spPr>
          <a:xfrm>
            <a:off x="586740" y="116818"/>
            <a:ext cx="5833187" cy="135974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0707"/>
              </a:lnSpc>
            </a:pPr>
            <a:r>
              <a:rPr lang="en-US" altLang="zh-CN" sz="9600" b="1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</a:t>
            </a:r>
            <a:r>
              <a:rPr lang="en-US" altLang="zh-CN" sz="9600" b="1" spc="4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ěkujeme</a:t>
            </a:r>
            <a:endParaRPr lang="en-US" altLang="zh-CN" sz="9600" dirty="0">
              <a:latin typeface="Arial"/>
              <a:ea typeface="Arial"/>
              <a:cs typeface="Arial"/>
            </a:endParaRPr>
          </a:p>
        </p:txBody>
      </p:sp>
      <p:sp>
        <p:nvSpPr>
          <p:cNvPr id="545" name="Text Box545"/>
          <p:cNvSpPr txBox="1"/>
          <p:nvPr/>
        </p:nvSpPr>
        <p:spPr>
          <a:xfrm>
            <a:off x="586740" y="1141200"/>
            <a:ext cx="7611224" cy="135974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0707"/>
              </a:lnSpc>
            </a:pPr>
            <a:r>
              <a:rPr lang="en-US" altLang="zh-CN" sz="9600" b="1" spc="2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za</a:t>
            </a:r>
            <a:r>
              <a:rPr lang="en-US" altLang="zh-CN" sz="9600" b="1" spc="49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9600" b="1" spc="3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pozornost</a:t>
            </a:r>
            <a:endParaRPr lang="en-US" altLang="zh-CN" sz="9600" dirty="0">
              <a:latin typeface="Arial"/>
              <a:ea typeface="Arial"/>
              <a:cs typeface="Arial"/>
            </a:endParaRPr>
          </a:p>
        </p:txBody>
      </p:sp>
      <p:sp>
        <p:nvSpPr>
          <p:cNvPr id="546" name="Text Box546"/>
          <p:cNvSpPr txBox="1"/>
          <p:nvPr/>
        </p:nvSpPr>
        <p:spPr>
          <a:xfrm>
            <a:off x="586740" y="5324276"/>
            <a:ext cx="2207700" cy="3401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79"/>
              </a:lnSpc>
            </a:pPr>
            <a:r>
              <a:rPr lang="en-US" altLang="zh-CN" sz="24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Krajský</a:t>
            </a:r>
            <a:r>
              <a:rPr lang="en-US" altLang="zh-CN" sz="2400" spc="-1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úřad</a:t>
            </a:r>
            <a:r>
              <a:rPr lang="en-US" altLang="zh-CN" sz="2400" spc="1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ZK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547" name="Text Box547"/>
          <p:cNvSpPr txBox="1"/>
          <p:nvPr/>
        </p:nvSpPr>
        <p:spPr>
          <a:xfrm>
            <a:off x="586740" y="5670804"/>
            <a:ext cx="2758440" cy="3398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76"/>
              </a:lnSpc>
            </a:pP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Třída</a:t>
            </a:r>
            <a:r>
              <a:rPr lang="en-US" altLang="zh-CN" sz="2400" spc="-5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5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Tomáš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Bati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21</a:t>
            </a:r>
            <a:endParaRPr lang="en-US" altLang="zh-CN" sz="2400" dirty="0">
              <a:latin typeface="Arial"/>
              <a:ea typeface="Arial"/>
              <a:cs typeface="Arial"/>
            </a:endParaRPr>
          </a:p>
        </p:txBody>
      </p:sp>
      <p:sp>
        <p:nvSpPr>
          <p:cNvPr id="548" name="Text Box548"/>
          <p:cNvSpPr txBox="1"/>
          <p:nvPr/>
        </p:nvSpPr>
        <p:spPr>
          <a:xfrm>
            <a:off x="586740" y="6018276"/>
            <a:ext cx="1561795" cy="3398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76"/>
              </a:lnSpc>
            </a:pPr>
            <a:r>
              <a:rPr lang="en-US" altLang="zh-CN" sz="24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Zlín</a:t>
            </a:r>
            <a:r>
              <a:rPr lang="en-US" altLang="zh-CN" sz="2400" spc="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691</a:t>
            </a:r>
            <a:r>
              <a:rPr lang="en-US" altLang="zh-CN" sz="2400" spc="-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90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9361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8;p2">
            <a:extLst>
              <a:ext uri="{FF2B5EF4-FFF2-40B4-BE49-F238E27FC236}">
                <a16:creationId xmlns:a16="http://schemas.microsoft.com/office/drawing/2014/main" id="{F2A49F93-4419-71E6-3F2C-4E78F5E7CA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2026" y="192977"/>
            <a:ext cx="11264900" cy="93186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lt1"/>
              </a:buClr>
              <a:buSzPct val="100000"/>
              <a:buFontTx/>
            </a:pPr>
            <a:r>
              <a:rPr lang="cs-CZ" sz="2800" dirty="0">
                <a:solidFill>
                  <a:schemeClr val="bg1"/>
                </a:solidFill>
                <a:latin typeface="Arial Black"/>
              </a:rPr>
              <a:t>2. Změna </a:t>
            </a:r>
            <a:r>
              <a:rPr lang="cs-CZ" sz="2800" dirty="0">
                <a:solidFill>
                  <a:schemeClr val="bg1"/>
                </a:solidFill>
                <a:latin typeface="Arial Black"/>
                <a:sym typeface="Arial Black"/>
              </a:rPr>
              <a:t>personálního</a:t>
            </a:r>
            <a:r>
              <a:rPr lang="cs-CZ" sz="2800" dirty="0">
                <a:solidFill>
                  <a:schemeClr val="bg1"/>
                </a:solidFill>
                <a:latin typeface="Arial Black"/>
              </a:rPr>
              <a:t> obsazení RSKZK a jejich PS</a:t>
            </a:r>
            <a:endParaRPr lang="cs-CZ" sz="2800" dirty="0">
              <a:solidFill>
                <a:schemeClr val="bg1"/>
              </a:solidFill>
              <a:latin typeface="Arial Black"/>
              <a:sym typeface="Arial"/>
            </a:endParaRPr>
          </a:p>
        </p:txBody>
      </p:sp>
      <p:graphicFrame>
        <p:nvGraphicFramePr>
          <p:cNvPr id="6" name="Table41">
            <a:extLst>
              <a:ext uri="{FF2B5EF4-FFF2-40B4-BE49-F238E27FC236}">
                <a16:creationId xmlns:a16="http://schemas.microsoft.com/office/drawing/2014/main" id="{DF81FEE2-8B53-D349-FE1B-99347D8222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240444"/>
              </p:ext>
            </p:extLst>
          </p:nvPr>
        </p:nvGraphicFramePr>
        <p:xfrm>
          <a:off x="627570" y="1833166"/>
          <a:ext cx="10672700" cy="159583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922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0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9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3272">
                <a:tc rowSpan="2">
                  <a:txBody>
                    <a:bodyPr/>
                    <a:lstStyle/>
                    <a:p>
                      <a:pPr marL="163855" marR="157285" indent="-9144" algn="ctr" rtl="0">
                        <a:lnSpc>
                          <a:spcPts val="2083"/>
                        </a:lnSpc>
                      </a:pPr>
                      <a:r>
                        <a:rPr lang="cs-CZ" sz="1700" b="1" kern="1200" spc="-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Regionální stálá konference Zlínského kraje</a:t>
                      </a:r>
                      <a:endParaRPr lang="en-US" altLang="zh-CN" sz="1700" b="1" kern="1200" spc="-5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marL="92583" algn="ctr" rtl="0">
                        <a:lnSpc>
                          <a:spcPts val="2007"/>
                        </a:lnSpc>
                      </a:pPr>
                      <a:r>
                        <a:rPr lang="cs-CZ" sz="18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Původní náhradník člena RSK ZK</a:t>
                      </a:r>
                      <a:endParaRPr lang="en-US" altLang="zh-CN" sz="1800" b="1" kern="1200" spc="-1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marL="141986" algn="ctr" rtl="0">
                        <a:lnSpc>
                          <a:spcPts val="2007"/>
                        </a:lnSpc>
                      </a:pPr>
                      <a:r>
                        <a:rPr lang="cs-CZ" sz="18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Nový náhradník člena RSK ZK</a:t>
                      </a:r>
                      <a:endParaRPr lang="en-US" altLang="zh-CN" sz="1800" b="1" kern="1200" spc="-1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562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Mgr. Zuzana Vojtová</a:t>
                      </a:r>
                      <a:endParaRPr lang="cs-CZ" sz="1800" kern="1200" spc="-1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Michal Vala </a:t>
                      </a:r>
                      <a:endParaRPr lang="cs-CZ" sz="1800" b="0" kern="1200" spc="-1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41">
            <a:extLst>
              <a:ext uri="{FF2B5EF4-FFF2-40B4-BE49-F238E27FC236}">
                <a16:creationId xmlns:a16="http://schemas.microsoft.com/office/drawing/2014/main" id="{A1F50E8C-9145-BF82-3225-6C7968CF65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320327"/>
              </p:ext>
            </p:extLst>
          </p:nvPr>
        </p:nvGraphicFramePr>
        <p:xfrm>
          <a:off x="627570" y="3654501"/>
          <a:ext cx="10672700" cy="229688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933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2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6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70301">
                <a:tc>
                  <a:txBody>
                    <a:bodyPr/>
                    <a:lstStyle/>
                    <a:p>
                      <a:pPr marL="163855" marR="157285" indent="-9144" algn="ctr" rtl="0">
                        <a:lnSpc>
                          <a:spcPts val="2083"/>
                        </a:lnSpc>
                      </a:pPr>
                      <a:r>
                        <a:rPr lang="en-US" altLang="zh-CN" sz="1700" b="1" kern="1200" spc="-5" dirty="0" err="1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Typový</a:t>
                      </a:r>
                      <a:r>
                        <a:rPr lang="en-US" altLang="zh-CN" sz="1700" b="1" kern="12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altLang="zh-CN" sz="1700" b="1" kern="1200" spc="-5" dirty="0" err="1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zástupce</a:t>
                      </a:r>
                      <a:r>
                        <a:rPr lang="en-US" altLang="zh-CN" sz="1700" b="1" kern="12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v </a:t>
                      </a:r>
                      <a:r>
                        <a:rPr lang="en-US" altLang="zh-CN" sz="1700" b="1" kern="1200" spc="-5" dirty="0" err="1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Pracovní</a:t>
                      </a:r>
                      <a:r>
                        <a:rPr lang="en-US" altLang="zh-CN" sz="1700" b="1" kern="12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altLang="zh-CN" sz="1700" b="1" kern="1200" spc="-5" dirty="0" err="1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skupině</a:t>
                      </a:r>
                      <a:r>
                        <a:rPr lang="en-US" altLang="zh-CN" sz="1700" b="1" kern="12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pro </a:t>
                      </a:r>
                      <a:r>
                        <a:rPr lang="en-US" altLang="zh-CN" sz="1700" b="1" kern="1200" spc="-5" dirty="0" err="1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cestovní</a:t>
                      </a:r>
                      <a:r>
                        <a:rPr lang="en-US" altLang="zh-CN" sz="1700" b="1" kern="12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altLang="zh-CN" sz="1700" b="1" kern="1200" spc="-5" dirty="0" err="1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ruch</a:t>
                      </a:r>
                      <a:r>
                        <a:rPr lang="en-US" altLang="zh-CN" sz="1700" b="1" kern="12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altLang="zh-CN" sz="1700" b="1" kern="1200" spc="-5" dirty="0" err="1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při</a:t>
                      </a:r>
                      <a:r>
                        <a:rPr lang="en-US" altLang="zh-CN" sz="1700" b="1" kern="12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RSK </a:t>
                      </a:r>
                      <a:r>
                        <a:rPr lang="en-US" altLang="zh-CN" sz="1700" b="1" kern="1200" spc="-5" dirty="0" err="1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Zlínského</a:t>
                      </a:r>
                      <a:r>
                        <a:rPr lang="en-US" altLang="zh-CN" sz="1700" b="1" kern="12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altLang="zh-CN" sz="1700" b="1" kern="1200" spc="-5" dirty="0" err="1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kraje</a:t>
                      </a:r>
                      <a:endParaRPr lang="en-US" altLang="zh-CN" sz="1700" b="1" kern="1200" spc="-5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marL="92583" algn="ctr" rtl="0">
                        <a:lnSpc>
                          <a:spcPts val="2007"/>
                        </a:lnSpc>
                      </a:pPr>
                      <a:r>
                        <a:rPr lang="cs-CZ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Původní člen PS CR</a:t>
                      </a:r>
                      <a:endParaRPr lang="en-US" altLang="zh-CN" sz="1800" b="1" kern="1200" spc="-1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marL="141986" algn="ctr" rtl="0">
                        <a:lnSpc>
                          <a:spcPts val="2007"/>
                        </a:lnSpc>
                      </a:pPr>
                      <a:r>
                        <a:rPr lang="cs-CZ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Nový člen PS CR</a:t>
                      </a:r>
                      <a:endParaRPr lang="en-US" altLang="zh-CN" sz="1800" b="1" kern="1200" spc="-1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65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700" b="0" kern="1200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Zástupce krajské destinační společnosti (a místopředseda PS CR)</a:t>
                      </a:r>
                      <a:endParaRPr sz="1700" b="0" kern="1200" spc="-5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Mgr. Zuzana Vojtová</a:t>
                      </a:r>
                      <a:endParaRPr lang="cs-CZ" sz="1800" b="0" kern="1200" spc="-1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Michal Vala</a:t>
                      </a:r>
                      <a:endParaRPr lang="cs-CZ" sz="1800" b="0" kern="1200" spc="-1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298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>
          <a:extLst>
            <a:ext uri="{FF2B5EF4-FFF2-40B4-BE49-F238E27FC236}">
              <a16:creationId xmlns:a16="http://schemas.microsoft.com/office/drawing/2014/main" id="{65E98C88-49B9-33C9-AEA5-E3A47E985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>
            <a:extLst>
              <a:ext uri="{FF2B5EF4-FFF2-40B4-BE49-F238E27FC236}">
                <a16:creationId xmlns:a16="http://schemas.microsoft.com/office/drawing/2014/main" id="{E60344D3-22A7-2C04-CB0C-620EC1E33B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698" y="450650"/>
            <a:ext cx="8641590" cy="6720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cs-CZ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Zahájení jednání</a:t>
            </a: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>
            <a:extLst>
              <a:ext uri="{FF2B5EF4-FFF2-40B4-BE49-F238E27FC236}">
                <a16:creationId xmlns:a16="http://schemas.microsoft.com/office/drawing/2014/main" id="{ED91F79A-C892-862C-FA6A-DB0D8BCA74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0700" y="1469985"/>
            <a:ext cx="10823292" cy="5163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1600"/>
              </a:spcBef>
              <a:buNone/>
            </a:pPr>
            <a:r>
              <a:rPr lang="cs-CZ" dirty="0"/>
              <a:t>Usnesení</a:t>
            </a:r>
          </a:p>
          <a:p>
            <a:pPr marL="0" lvl="0" indent="0">
              <a:spcBef>
                <a:spcPts val="1600"/>
              </a:spcBef>
              <a:buNone/>
            </a:pPr>
            <a:endParaRPr lang="cs-CZ" sz="1050" dirty="0"/>
          </a:p>
          <a:p>
            <a:pPr marL="50800" indent="0">
              <a:buNone/>
            </a:pPr>
            <a:r>
              <a:rPr lang="cs-CZ" dirty="0"/>
              <a:t>			Regionální stálá konference pro území 					Zlínského kraje</a:t>
            </a:r>
          </a:p>
          <a:p>
            <a:pPr marL="50800" indent="0">
              <a:buNone/>
            </a:pPr>
            <a:endParaRPr lang="cs-CZ" b="1" i="1" dirty="0"/>
          </a:p>
          <a:p>
            <a:pPr marL="50800" indent="0">
              <a:spcAft>
                <a:spcPts val="600"/>
              </a:spcAft>
              <a:buNone/>
            </a:pPr>
            <a:r>
              <a:rPr lang="cs-CZ" b="1" i="1" dirty="0"/>
              <a:t>185/RSKZK50/26</a:t>
            </a:r>
            <a:r>
              <a:rPr lang="cs-CZ" b="1" dirty="0"/>
              <a:t>	s ch v a l u j e</a:t>
            </a:r>
            <a:r>
              <a:rPr lang="cs-CZ" dirty="0"/>
              <a:t> </a:t>
            </a:r>
          </a:p>
          <a:p>
            <a:pPr marL="50800" indent="0">
              <a:buNone/>
            </a:pPr>
            <a:r>
              <a:rPr lang="cs-CZ" dirty="0"/>
              <a:t>		1) 	aktualizovaný seznam členů Regionální stálé 				konference Zlínského kraje dle přílohy P01</a:t>
            </a:r>
          </a:p>
          <a:p>
            <a:pPr marL="50800" indent="0">
              <a:buNone/>
            </a:pPr>
            <a:r>
              <a:rPr lang="cs-CZ" dirty="0"/>
              <a:t>		2)	aktualizovaný seznam členů Pracovní skupiny pro 			cestovní ruch při RSK ZK dle přílohy P02.</a:t>
            </a:r>
          </a:p>
        </p:txBody>
      </p:sp>
      <p:sp>
        <p:nvSpPr>
          <p:cNvPr id="2" name="Google Shape;98;p2">
            <a:extLst>
              <a:ext uri="{FF2B5EF4-FFF2-40B4-BE49-F238E27FC236}">
                <a16:creationId xmlns:a16="http://schemas.microsoft.com/office/drawing/2014/main" id="{79F9F7B3-B1C9-2B40-EDE9-EE6826644D85}"/>
              </a:ext>
            </a:extLst>
          </p:cNvPr>
          <p:cNvSpPr txBox="1">
            <a:spLocks/>
          </p:cNvSpPr>
          <p:nvPr/>
        </p:nvSpPr>
        <p:spPr>
          <a:xfrm>
            <a:off x="406402" y="190883"/>
            <a:ext cx="11264900" cy="93186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1" i="0" u="none" strike="noStrike" kern="1200" cap="none">
                <a:solidFill>
                  <a:schemeClr val="tx1"/>
                </a:solidFill>
                <a:latin typeface="+mj-lt"/>
                <a:ea typeface="+mj-ea"/>
                <a:cs typeface="+mj-cs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chemeClr val="lt1"/>
              </a:buClr>
              <a:buSzPct val="100000"/>
              <a:buFontTx/>
              <a:buNone/>
            </a:pPr>
            <a:r>
              <a:rPr lang="cs-CZ" sz="2800" dirty="0">
                <a:solidFill>
                  <a:schemeClr val="bg1"/>
                </a:solidFill>
                <a:latin typeface="Arial Black"/>
              </a:rPr>
              <a:t>2. Změna personálního obsazení RSKZK</a:t>
            </a:r>
            <a:endParaRPr lang="cs-CZ" sz="2800" dirty="0">
              <a:solidFill>
                <a:schemeClr val="bg1"/>
              </a:solidFill>
              <a:latin typeface="Arial Black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6712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659D3A-A2D3-B51F-2BD8-45F60442F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FB539E-96B0-1953-2556-F82070D1C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17" y="802768"/>
            <a:ext cx="11264900" cy="5705856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cs-CZ" sz="2700" b="1" dirty="0">
                <a:solidFill>
                  <a:schemeClr val="bg2">
                    <a:lumMod val="75000"/>
                  </a:schemeClr>
                </a:solidFill>
              </a:rPr>
              <a:t>Zahájení jednání</a:t>
            </a:r>
            <a:endParaRPr lang="cs-CZ" sz="2700" dirty="0">
              <a:solidFill>
                <a:schemeClr val="bg2">
                  <a:lumMod val="7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cs-CZ" dirty="0">
                <a:solidFill>
                  <a:schemeClr val="bg2">
                    <a:lumMod val="75000"/>
                  </a:schemeClr>
                </a:solidFill>
              </a:rPr>
              <a:t>Úvodní slovo předsedy RSK ZK Ing. Radima Holiše, schválení programu jednání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700" b="1" dirty="0">
                <a:solidFill>
                  <a:schemeClr val="bg2">
                    <a:lumMod val="75000"/>
                  </a:schemeClr>
                </a:solidFill>
              </a:rPr>
              <a:t>Změna personálního obsazení Regionální stálé konference Zlínského kraje a jejich PS</a:t>
            </a:r>
            <a:endParaRPr lang="cs-CZ" sz="2700" dirty="0">
              <a:solidFill>
                <a:schemeClr val="bg2">
                  <a:lumMod val="7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cs-CZ" sz="2700" b="1" dirty="0"/>
              <a:t>Regionální akční plány (RAP) – aktualizace RAP Silnice II. třídy</a:t>
            </a:r>
            <a:endParaRPr lang="cs-CZ" sz="2700" dirty="0"/>
          </a:p>
          <a:p>
            <a:pPr marL="514350" lvl="0" indent="-514350">
              <a:buFont typeface="+mj-lt"/>
              <a:buAutoNum type="arabicPeriod"/>
            </a:pPr>
            <a:r>
              <a:rPr lang="cs-CZ" sz="2700" b="1" dirty="0">
                <a:solidFill>
                  <a:schemeClr val="bg2">
                    <a:lumMod val="75000"/>
                  </a:schemeClr>
                </a:solidFill>
              </a:rPr>
              <a:t>Výroční zpráva Regionální stálé konference ZK za rok 2025 a analýza využití fondů EU k 31. 12. 2025</a:t>
            </a:r>
            <a:endParaRPr lang="cs-CZ" sz="2700" dirty="0">
              <a:solidFill>
                <a:schemeClr val="bg2">
                  <a:lumMod val="7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cs-CZ" sz="2700" b="1" dirty="0">
                <a:solidFill>
                  <a:schemeClr val="bg2">
                    <a:lumMod val="75000"/>
                  </a:schemeClr>
                </a:solidFill>
              </a:rPr>
              <a:t>Případová studie HSOÚ ORP Uherský Brod</a:t>
            </a:r>
            <a:endParaRPr lang="cs-CZ" sz="2700" dirty="0">
              <a:solidFill>
                <a:schemeClr val="bg2">
                  <a:lumMod val="7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cs-CZ" sz="2700" b="1" dirty="0">
                <a:solidFill>
                  <a:schemeClr val="bg2">
                    <a:lumMod val="75000"/>
                  </a:schemeClr>
                </a:solidFill>
              </a:rPr>
              <a:t>Příprava kohezní politiky 2028+</a:t>
            </a:r>
            <a:endParaRPr lang="cs-CZ" sz="2700" dirty="0">
              <a:solidFill>
                <a:schemeClr val="bg2">
                  <a:lumMod val="7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cs-CZ" sz="2700" b="1" dirty="0">
                <a:solidFill>
                  <a:schemeClr val="bg2">
                    <a:lumMod val="75000"/>
                  </a:schemeClr>
                </a:solidFill>
              </a:rPr>
              <a:t>Aktuální informace z MMR</a:t>
            </a:r>
            <a:endParaRPr lang="cs-CZ" sz="2700" dirty="0">
              <a:solidFill>
                <a:schemeClr val="bg2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sz="2700" b="1" dirty="0">
                <a:solidFill>
                  <a:schemeClr val="bg2">
                    <a:lumMod val="75000"/>
                  </a:schemeClr>
                </a:solidFill>
              </a:rPr>
              <a:t>Různé</a:t>
            </a:r>
            <a:endParaRPr lang="cs-CZ" sz="2700" dirty="0">
              <a:solidFill>
                <a:schemeClr val="bg2">
                  <a:lumMod val="7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cs-CZ" sz="2700" b="1" dirty="0">
                <a:solidFill>
                  <a:schemeClr val="bg2">
                    <a:lumMod val="75000"/>
                  </a:schemeClr>
                </a:solidFill>
              </a:rPr>
              <a:t>Závěr jednání</a:t>
            </a:r>
            <a:endParaRPr lang="cs-CZ" sz="2700" dirty="0">
              <a:solidFill>
                <a:schemeClr val="bg2">
                  <a:lumMod val="75000"/>
                </a:schemeClr>
              </a:solidFill>
            </a:endParaRP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cs-CZ" sz="2700" b="1" dirty="0">
              <a:solidFill>
                <a:schemeClr val="bg2">
                  <a:lumMod val="75000"/>
                </a:schemeClr>
              </a:solidFill>
            </a:endParaRP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cs-CZ" sz="27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61E46315-A9E9-6A36-B881-E3D19654CABB}"/>
              </a:ext>
            </a:extLst>
          </p:cNvPr>
          <p:cNvSpPr txBox="1">
            <a:spLocks/>
          </p:cNvSpPr>
          <p:nvPr/>
        </p:nvSpPr>
        <p:spPr>
          <a:xfrm>
            <a:off x="4130179" y="461463"/>
            <a:ext cx="7599538" cy="67209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highlight>
                  <a:srgbClr val="FEEF66"/>
                </a:highlight>
                <a:latin typeface="Degular Display" pitchFamily="82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EEF66"/>
              </a:highligh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70CBEBA3-DC5C-B5CE-852F-1B442F8DD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74780"/>
            <a:ext cx="11264900" cy="931325"/>
          </a:xfrm>
        </p:spPr>
        <p:txBody>
          <a:bodyPr/>
          <a:lstStyle/>
          <a:p>
            <a:r>
              <a:rPr lang="cs-CZ" dirty="0"/>
              <a:t>Program jednání:</a:t>
            </a:r>
          </a:p>
        </p:txBody>
      </p:sp>
    </p:spTree>
    <p:extLst>
      <p:ext uri="{BB962C8B-B14F-4D97-AF65-F5344CB8AC3E}">
        <p14:creationId xmlns:p14="http://schemas.microsoft.com/office/powerpoint/2010/main" val="3594719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9;p2"/>
          <p:cNvSpPr txBox="1">
            <a:spLocks noGrp="1"/>
          </p:cNvSpPr>
          <p:nvPr>
            <p:ph type="body" idx="1"/>
          </p:nvPr>
        </p:nvSpPr>
        <p:spPr>
          <a:xfrm>
            <a:off x="422025" y="1381124"/>
            <a:ext cx="11264899" cy="155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Rekapitulace běžících RAP k 1. 3. 2026 – </a:t>
            </a:r>
            <a:r>
              <a:rPr lang="cs-CZ" sz="2000" dirty="0">
                <a:latin typeface="Arial" panose="020B0604020202020204" pitchFamily="34" charset="0"/>
                <a:ea typeface="Times New Roman" panose="02020603050405020304" pitchFamily="18" charset="0"/>
              </a:rPr>
              <a:t>stav předkládání a realizace projektů</a:t>
            </a:r>
            <a:endParaRPr lang="cs-CZ" sz="20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cs-CZ" sz="2000" dirty="0"/>
              <a:t>jde o plnění milníků čerpání a identifikaci rizika, kde zatím nesměřujeme k dosažení milníků: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cs-CZ" sz="1600" dirty="0"/>
              <a:t>min. </a:t>
            </a:r>
            <a:r>
              <a:rPr lang="cs-CZ" sz="1600" b="1" u="sng" dirty="0"/>
              <a:t>34,44 %</a:t>
            </a:r>
            <a:r>
              <a:rPr lang="cs-CZ" sz="1600" dirty="0"/>
              <a:t> alokace v předložených žádostech o platbu (</a:t>
            </a:r>
            <a:r>
              <a:rPr lang="cs-CZ" sz="1600" dirty="0" err="1"/>
              <a:t>ŽoP</a:t>
            </a:r>
            <a:r>
              <a:rPr lang="cs-CZ" sz="1600" dirty="0"/>
              <a:t>) </a:t>
            </a:r>
            <a:r>
              <a:rPr lang="cs-CZ" sz="1600" b="1" u="sng" dirty="0"/>
              <a:t>do 30. 6. 2026</a:t>
            </a:r>
            <a:endParaRPr lang="cs-CZ" sz="16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cs-CZ" sz="1600" dirty="0"/>
              <a:t>min. </a:t>
            </a:r>
            <a:r>
              <a:rPr lang="cs-CZ" sz="1600" b="1" u="sng" dirty="0"/>
              <a:t>52,08 %</a:t>
            </a:r>
            <a:r>
              <a:rPr lang="cs-CZ" sz="1600" dirty="0"/>
              <a:t> alokace v předložených žádostech o platbu (</a:t>
            </a:r>
            <a:r>
              <a:rPr lang="cs-CZ" sz="1600" dirty="0" err="1"/>
              <a:t>ŽoP</a:t>
            </a:r>
            <a:r>
              <a:rPr lang="cs-CZ" sz="1600" dirty="0"/>
              <a:t>) </a:t>
            </a:r>
            <a:r>
              <a:rPr lang="cs-CZ" sz="1600" b="1" u="sng" dirty="0"/>
              <a:t>do 30. 6. 2027</a:t>
            </a:r>
            <a:endParaRPr lang="cs-CZ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2400" dirty="0"/>
          </a:p>
        </p:txBody>
      </p:sp>
      <p:sp>
        <p:nvSpPr>
          <p:cNvPr id="8" name="Google Shape;148;p8"/>
          <p:cNvSpPr txBox="1">
            <a:spLocks noGrp="1"/>
          </p:cNvSpPr>
          <p:nvPr>
            <p:ph type="title"/>
          </p:nvPr>
        </p:nvSpPr>
        <p:spPr>
          <a:xfrm>
            <a:off x="463550" y="190500"/>
            <a:ext cx="11264900" cy="9715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ct val="100000"/>
            </a:pPr>
            <a:r>
              <a:rPr lang="cs-CZ" sz="2800" dirty="0">
                <a:solidFill>
                  <a:schemeClr val="bg1"/>
                </a:solidFill>
              </a:rPr>
              <a:t>3. Regionální akční plány (RAP) – aktualizace RAP Silnice II. třídy</a:t>
            </a:r>
            <a:endParaRPr sz="2800" dirty="0">
              <a:solidFill>
                <a:schemeClr val="bg1"/>
              </a:solidFill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B07EC125-0B3F-113D-A752-85E0D32CE597}"/>
              </a:ext>
            </a:extLst>
          </p:cNvPr>
          <p:cNvGraphicFramePr>
            <a:graphicFrameLocks noGrp="1"/>
          </p:cNvGraphicFramePr>
          <p:nvPr/>
        </p:nvGraphicFramePr>
        <p:xfrm>
          <a:off x="466725" y="2964946"/>
          <a:ext cx="11214101" cy="3844592"/>
        </p:xfrm>
        <a:graphic>
          <a:graphicData uri="http://schemas.openxmlformats.org/drawingml/2006/table">
            <a:tbl>
              <a:tblPr>
                <a:tableStyleId>{816A0A06-CC88-4BF1-91F1-3E4C482A97EF}</a:tableStyleId>
              </a:tblPr>
              <a:tblGrid>
                <a:gridCol w="1152525">
                  <a:extLst>
                    <a:ext uri="{9D8B030D-6E8A-4147-A177-3AD203B41FA5}">
                      <a16:colId xmlns:a16="http://schemas.microsoft.com/office/drawing/2014/main" val="4037446232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127938099"/>
                    </a:ext>
                  </a:extLst>
                </a:gridCol>
                <a:gridCol w="1628775">
                  <a:extLst>
                    <a:ext uri="{9D8B030D-6E8A-4147-A177-3AD203B41FA5}">
                      <a16:colId xmlns:a16="http://schemas.microsoft.com/office/drawing/2014/main" val="789582196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3954873253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2848892990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730283879"/>
                    </a:ext>
                  </a:extLst>
                </a:gridCol>
                <a:gridCol w="2441576">
                  <a:extLst>
                    <a:ext uri="{9D8B030D-6E8A-4147-A177-3AD203B41FA5}">
                      <a16:colId xmlns:a16="http://schemas.microsoft.com/office/drawing/2014/main" val="2351334054"/>
                    </a:ext>
                  </a:extLst>
                </a:gridCol>
              </a:tblGrid>
              <a:tr h="351491">
                <a:tc>
                  <a:txBody>
                    <a:bodyPr/>
                    <a:lstStyle/>
                    <a:p>
                      <a:r>
                        <a:rPr lang="cs-CZ" sz="1400" b="1" u="none" strike="noStrike" dirty="0">
                          <a:effectLst/>
                          <a:latin typeface="+mj-lt"/>
                        </a:rPr>
                        <a:t>RAP ve Zlínském kraji</a:t>
                      </a:r>
                      <a:endParaRPr lang="cs-CZ" sz="14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  <a:latin typeface="+mj-lt"/>
                        </a:rPr>
                        <a:t>Alokace EU pro Zlínský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Předložené projekty k 1. 3. 2026 (dotace EU)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 err="1">
                          <a:effectLst/>
                          <a:latin typeface="+mj-lt"/>
                        </a:rPr>
                        <a:t>ŽoP</a:t>
                      </a:r>
                      <a:r>
                        <a:rPr lang="cs-CZ" sz="1400" b="1" u="none" strike="noStrike" dirty="0">
                          <a:effectLst/>
                          <a:latin typeface="+mj-lt"/>
                        </a:rPr>
                        <a:t> k 1. 3. 2026 (% z alokace)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  <a:latin typeface="+mj-lt"/>
                        </a:rPr>
                        <a:t>Předpoklad </a:t>
                      </a:r>
                      <a:r>
                        <a:rPr lang="cs-CZ" sz="1400" b="1" u="none" strike="noStrike" dirty="0" err="1">
                          <a:effectLst/>
                          <a:latin typeface="+mj-lt"/>
                        </a:rPr>
                        <a:t>ŽoP</a:t>
                      </a:r>
                      <a:r>
                        <a:rPr lang="cs-CZ" sz="1400" b="1" u="none" strike="noStrike" dirty="0">
                          <a:effectLst/>
                          <a:latin typeface="+mj-lt"/>
                        </a:rPr>
                        <a:t> k 30. 6. 2026 (% z alokace)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400" b="1" u="none" strike="noStrike" dirty="0">
                          <a:effectLst/>
                          <a:latin typeface="+mj-lt"/>
                        </a:rPr>
                        <a:t>Předpoklad </a:t>
                      </a:r>
                      <a:r>
                        <a:rPr lang="cs-CZ" sz="1400" b="1" u="none" strike="noStrike" dirty="0" err="1">
                          <a:effectLst/>
                          <a:latin typeface="+mj-lt"/>
                        </a:rPr>
                        <a:t>ŽoP</a:t>
                      </a:r>
                      <a:r>
                        <a:rPr lang="cs-CZ" sz="1400" b="1" u="none" strike="noStrike" dirty="0">
                          <a:effectLst/>
                          <a:latin typeface="+mj-lt"/>
                        </a:rPr>
                        <a:t> k 30. 6. 2027 (% z alokace)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Poznámka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690545"/>
                  </a:ext>
                </a:extLst>
              </a:tr>
              <a:tr h="26662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Silnice II. třídy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617 991 491,78 Kč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544 565 844,59 Kč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51,2 % 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67,0 %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79,6 %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plnění milníků OK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469209"/>
                  </a:ext>
                </a:extLst>
              </a:tr>
              <a:tr h="23319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Střední školy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210 292 869,01 Kč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271 974 193,30 Kč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73,0 %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100 %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plnění milníků OK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445265"/>
                  </a:ext>
                </a:extLst>
              </a:tr>
              <a:tr h="21547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ZZS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104 777 208,05 Kč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134 084 090,70 Kč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91,8 %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100 %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plnění milníků OK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62324"/>
                  </a:ext>
                </a:extLst>
              </a:tr>
              <a:tr h="26126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SOC - DEI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464 610 000,00 Kč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120 672 845,90 Kč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1,0 %</a:t>
                      </a:r>
                      <a:endParaRPr lang="cs-CZ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sng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19,8 %</a:t>
                      </a:r>
                      <a:endParaRPr lang="cs-CZ" sz="1400" b="1" i="0" u="sng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sng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19,8 %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sng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Riziko naplnění milníku v roce 2026 (v </a:t>
                      </a:r>
                      <a:r>
                        <a:rPr lang="cs-CZ" sz="1200" b="1" i="0" u="sng" strike="noStrike" dirty="0" err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ŽoP</a:t>
                      </a:r>
                      <a:r>
                        <a:rPr lang="cs-CZ" sz="1200" b="1" i="0" u="sng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bude chybět cca 68 mil. Kč) i v roce 2027 (v </a:t>
                      </a:r>
                      <a:r>
                        <a:rPr lang="cs-CZ" sz="1200" b="1" i="0" u="sng" strike="noStrike" dirty="0" err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ŽoP</a:t>
                      </a:r>
                      <a:r>
                        <a:rPr lang="cs-CZ" sz="1200" b="1" i="0" u="sng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bude chybět cca 150 mil. Kč).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664826"/>
                  </a:ext>
                </a:extLst>
              </a:tr>
              <a:tr h="30891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Spec</a:t>
                      </a:r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 školy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46 775 660,82 Kč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cs-CZ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/>
                          <a:sym typeface="Arial"/>
                        </a:rPr>
                        <a:t>42 119 554,83 Kč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3,6 %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400" b="1" i="0" u="sng" strike="noStrike" cap="non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15,6 %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90,0 %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sng" strike="noStrike" cap="non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Riziko naplnění milníku v roce 2026  (v </a:t>
                      </a:r>
                      <a:r>
                        <a:rPr lang="cs-CZ" sz="1200" b="1" i="0" u="sng" strike="noStrike" cap="none" dirty="0" err="1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ŽoP</a:t>
                      </a:r>
                      <a:r>
                        <a:rPr lang="cs-CZ" sz="1200" b="1" i="0" u="sng" strike="noStrike" cap="non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bude chybět cca 8,8 mil. Kč).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918518"/>
                  </a:ext>
                </a:extLst>
              </a:tr>
              <a:tr h="30891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CELKEM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1 444 447 229,66 Kč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1 113 416 529,32 Kč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22,5 %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64,6 %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87,6 %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582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268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>
          <a:extLst>
            <a:ext uri="{FF2B5EF4-FFF2-40B4-BE49-F238E27FC236}">
              <a16:creationId xmlns:a16="http://schemas.microsoft.com/office/drawing/2014/main" id="{49CDC94E-254A-FC71-00C7-E33E08A44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8;p8">
            <a:extLst>
              <a:ext uri="{FF2B5EF4-FFF2-40B4-BE49-F238E27FC236}">
                <a16:creationId xmlns:a16="http://schemas.microsoft.com/office/drawing/2014/main" id="{2831D546-5D6E-801A-2891-C3FC32D861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1450" y="114299"/>
            <a:ext cx="2965450" cy="2219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ct val="100000"/>
            </a:pPr>
            <a:r>
              <a:rPr lang="cs-CZ" sz="2800" dirty="0">
                <a:solidFill>
                  <a:schemeClr val="bg1"/>
                </a:solidFill>
              </a:rPr>
              <a:t>3. Regionální akční plány (RAP) – aktualizace RAP Silnice II. třídy</a:t>
            </a:r>
            <a:endParaRPr sz="2800" dirty="0">
              <a:solidFill>
                <a:schemeClr val="bg1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BE2D20E-D503-E73D-A4C7-AF8F99796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299" y="13836"/>
            <a:ext cx="8762787" cy="6844164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2BAF19A3-D72B-5F0B-4093-EB729DD2B494}"/>
              </a:ext>
            </a:extLst>
          </p:cNvPr>
          <p:cNvSpPr txBox="1"/>
          <p:nvPr/>
        </p:nvSpPr>
        <p:spPr>
          <a:xfrm>
            <a:off x="206374" y="2741652"/>
            <a:ext cx="293052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1400" b="1" dirty="0"/>
              <a:t>Doplněny 3 nové projekty – 2 se vejdou do alokace 100 %, třetí je náhradní, pro vyčerpání alokace v případě dalších úspor apod.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5125405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466A0AEA8275449A40F47CEDD0DD1E0" ma:contentTypeVersion="14" ma:contentTypeDescription="Vytvoří nový dokument" ma:contentTypeScope="" ma:versionID="662425ab17f89ffda18a40e97f9a9377">
  <xsd:schema xmlns:xsd="http://www.w3.org/2001/XMLSchema" xmlns:xs="http://www.w3.org/2001/XMLSchema" xmlns:p="http://schemas.microsoft.com/office/2006/metadata/properties" xmlns:ns3="6b830806-c99e-4935-a26c-f2d6d26fca1c" xmlns:ns4="21975d8c-116d-44df-a884-e662c9ebcfd9" targetNamespace="http://schemas.microsoft.com/office/2006/metadata/properties" ma:root="true" ma:fieldsID="54acba0b8b5b2e3a082b2c90f6f6bd11" ns3:_="" ns4:_="">
    <xsd:import namespace="6b830806-c99e-4935-a26c-f2d6d26fca1c"/>
    <xsd:import namespace="21975d8c-116d-44df-a884-e662c9ebcfd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830806-c99e-4935-a26c-f2d6d26fca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975d8c-116d-44df-a884-e662c9ebcf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A2B328-40CE-44F7-A213-F70DCA05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830806-c99e-4935-a26c-f2d6d26fca1c"/>
    <ds:schemaRef ds:uri="21975d8c-116d-44df-a884-e662c9ebcf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3F69D7-ACA6-4879-85F9-A56536B130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D1EA1B-F989-436E-9B17-572C8C4CC3A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6b830806-c99e-4935-a26c-f2d6d26fca1c"/>
    <ds:schemaRef ds:uri="21975d8c-116d-44df-a884-e662c9ebcfd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5927</TotalTime>
  <Words>4459</Words>
  <Application>Microsoft Office PowerPoint</Application>
  <PresentationFormat>Širokoúhlá obrazovka</PresentationFormat>
  <Paragraphs>436</Paragraphs>
  <Slides>44</Slides>
  <Notes>33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44</vt:i4>
      </vt:variant>
    </vt:vector>
  </HeadingPairs>
  <TitlesOfParts>
    <vt:vector size="52" baseType="lpstr">
      <vt:lpstr>Arial</vt:lpstr>
      <vt:lpstr>Noto Sans Symbols</vt:lpstr>
      <vt:lpstr>Calibri</vt:lpstr>
      <vt:lpstr>Arial Black</vt:lpstr>
      <vt:lpstr>Wingdings</vt:lpstr>
      <vt:lpstr>Degular</vt:lpstr>
      <vt:lpstr>Motiv Office</vt:lpstr>
      <vt:lpstr>1_Motiv Office</vt:lpstr>
      <vt:lpstr>50. jednání  REGIONÁLNÍ STÁLÉ KONFERENCE Zlínského kraje</vt:lpstr>
      <vt:lpstr>Program jednání:</vt:lpstr>
      <vt:lpstr>1. Zahájení jednání</vt:lpstr>
      <vt:lpstr>Program jednání:</vt:lpstr>
      <vt:lpstr>2. Změna personálního obsazení RSKZK a jejich PS</vt:lpstr>
      <vt:lpstr>1. Zahájení jednání</vt:lpstr>
      <vt:lpstr>Program jednání:</vt:lpstr>
      <vt:lpstr>3. Regionální akční plány (RAP) – aktualizace RAP Silnice II. třídy</vt:lpstr>
      <vt:lpstr>3. Regionální akční plány (RAP) – aktualizace RAP Silnice II. třídy</vt:lpstr>
      <vt:lpstr>3. Regionální akční plány (RAP) – aktualizace RAP Silnice II. třídy</vt:lpstr>
      <vt:lpstr>Program jednání:</vt:lpstr>
      <vt:lpstr>4. Výroční zpráva RSK za rok 2025</vt:lpstr>
      <vt:lpstr>4. Analýza využití fondů EU na území Zlínského kraje</vt:lpstr>
      <vt:lpstr>Prezentace aplikace PowerPoint</vt:lpstr>
      <vt:lpstr>4. Analýza využití fondů EU na území Zlínského kraje</vt:lpstr>
      <vt:lpstr>4. Analýza využití fondů EU na území Zlínského kraje</vt:lpstr>
      <vt:lpstr>Prezentace aplikace PowerPoint</vt:lpstr>
      <vt:lpstr>Program jednání:</vt:lpstr>
      <vt:lpstr>5. Případová studie HSOÚ ORP Uherský Brod</vt:lpstr>
      <vt:lpstr>5. Případová studie HSOÚ ORP Uherský Brod</vt:lpstr>
      <vt:lpstr>5. Případová studie HSOÚ ORP Uherský Brod</vt:lpstr>
      <vt:lpstr>5. Případová studie HSOÚ ORP Uherský Brod</vt:lpstr>
      <vt:lpstr>5. Případová studie HSOÚ ORP Uherský Brod</vt:lpstr>
      <vt:lpstr>5. Případová studie HSOÚ ORP Uherský Brod</vt:lpstr>
      <vt:lpstr>5. Případová studie HSOÚ ORP Uherský Brod</vt:lpstr>
      <vt:lpstr>5. Případová studie HSOÚ ORP Uherský Brod</vt:lpstr>
      <vt:lpstr>Program jednání:</vt:lpstr>
      <vt:lpstr>6. Příprava kohezní politiky 2028+</vt:lpstr>
      <vt:lpstr>6. Příprava kohezní politiky 2028+</vt:lpstr>
      <vt:lpstr>6. Příprava kohezní politiky 2028+</vt:lpstr>
      <vt:lpstr>6. Příprava kohezní politiky 2028+</vt:lpstr>
      <vt:lpstr>6. Příprava kohezní politiky 2028+</vt:lpstr>
      <vt:lpstr>6. Příprava kohezní politiky 2028+</vt:lpstr>
      <vt:lpstr>6. Příprava kohezní politiky 2028+</vt:lpstr>
      <vt:lpstr>6. Příprava kohezní politiky 2028+</vt:lpstr>
      <vt:lpstr>6. Příprava kohezní politiky 2028+</vt:lpstr>
      <vt:lpstr>6. Příprava kohezní politiky 2028+</vt:lpstr>
      <vt:lpstr>6. Příprava kohezní politiky 2028+</vt:lpstr>
      <vt:lpstr>6. Příprava kohezní politiky 2028+</vt:lpstr>
      <vt:lpstr>6. Příprava kohezní politiky 2028+</vt:lpstr>
      <vt:lpstr>6. Příprava kohezní politiky 2028+</vt:lpstr>
      <vt:lpstr>Program jednání:</vt:lpstr>
      <vt:lpstr>7. Aktuální informace z MMR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Řídící výbor</dc:title>
  <dc:creator>Quang Milan Nguyen</dc:creator>
  <cp:lastModifiedBy>Vašinová Kamila</cp:lastModifiedBy>
  <cp:revision>194</cp:revision>
  <dcterms:created xsi:type="dcterms:W3CDTF">2021-08-21T22:30:26Z</dcterms:created>
  <dcterms:modified xsi:type="dcterms:W3CDTF">2026-04-08T08:02:33Z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0x0101002466A0AEA8275449A40F47CEDD0DD1E0</vt:lpwstr>
  </property>
</Properties>
</file>