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67"/>
  </p:notesMasterIdLst>
  <p:handoutMasterIdLst>
    <p:handoutMasterId r:id="rId68"/>
  </p:handoutMasterIdLst>
  <p:sldIdLst>
    <p:sldId id="256" r:id="rId5"/>
    <p:sldId id="290" r:id="rId6"/>
    <p:sldId id="325" r:id="rId7"/>
    <p:sldId id="383" r:id="rId8"/>
    <p:sldId id="458" r:id="rId9"/>
    <p:sldId id="532" r:id="rId10"/>
    <p:sldId id="533" r:id="rId11"/>
    <p:sldId id="534" r:id="rId12"/>
    <p:sldId id="535" r:id="rId13"/>
    <p:sldId id="536" r:id="rId14"/>
    <p:sldId id="513" r:id="rId15"/>
    <p:sldId id="514" r:id="rId16"/>
    <p:sldId id="515" r:id="rId17"/>
    <p:sldId id="522" r:id="rId18"/>
    <p:sldId id="516" r:id="rId19"/>
    <p:sldId id="478" r:id="rId20"/>
    <p:sldId id="490" r:id="rId21"/>
    <p:sldId id="517" r:id="rId22"/>
    <p:sldId id="491" r:id="rId23"/>
    <p:sldId id="492" r:id="rId24"/>
    <p:sldId id="523" r:id="rId25"/>
    <p:sldId id="524" r:id="rId26"/>
    <p:sldId id="525" r:id="rId27"/>
    <p:sldId id="527" r:id="rId28"/>
    <p:sldId id="526" r:id="rId29"/>
    <p:sldId id="528" r:id="rId30"/>
    <p:sldId id="529" r:id="rId31"/>
    <p:sldId id="530" r:id="rId32"/>
    <p:sldId id="531" r:id="rId33"/>
    <p:sldId id="414" r:id="rId34"/>
    <p:sldId id="449" r:id="rId35"/>
    <p:sldId id="415" r:id="rId36"/>
    <p:sldId id="537" r:id="rId37"/>
    <p:sldId id="538" r:id="rId38"/>
    <p:sldId id="539" r:id="rId39"/>
    <p:sldId id="540" r:id="rId40"/>
    <p:sldId id="542" r:id="rId41"/>
    <p:sldId id="541" r:id="rId42"/>
    <p:sldId id="543" r:id="rId43"/>
    <p:sldId id="544" r:id="rId44"/>
    <p:sldId id="545" r:id="rId45"/>
    <p:sldId id="546" r:id="rId46"/>
    <p:sldId id="547" r:id="rId47"/>
    <p:sldId id="548" r:id="rId48"/>
    <p:sldId id="549" r:id="rId49"/>
    <p:sldId id="550" r:id="rId50"/>
    <p:sldId id="552" r:id="rId51"/>
    <p:sldId id="551" r:id="rId52"/>
    <p:sldId id="465" r:id="rId53"/>
    <p:sldId id="494" r:id="rId54"/>
    <p:sldId id="389" r:id="rId55"/>
    <p:sldId id="519" r:id="rId56"/>
    <p:sldId id="518" r:id="rId57"/>
    <p:sldId id="495" r:id="rId58"/>
    <p:sldId id="496" r:id="rId59"/>
    <p:sldId id="553" r:id="rId60"/>
    <p:sldId id="497" r:id="rId61"/>
    <p:sldId id="479" r:id="rId62"/>
    <p:sldId id="480" r:id="rId63"/>
    <p:sldId id="498" r:id="rId64"/>
    <p:sldId id="520" r:id="rId65"/>
    <p:sldId id="264" r:id="rId66"/>
  </p:sldIdLst>
  <p:sldSz cx="12192000" cy="6858000"/>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6F7C4DE-022D-DBCB-4369-55C109E523F2}" name="Polehlová Andrea" initials="AP" userId="S::andrea.polehlova@zlinskykraj.cz::0af22c70-612b-4ba3-a6d4-6c35120139e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900"/>
    <a:srgbClr val="FEE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7429" autoAdjust="0"/>
    <p:restoredTop sz="96327"/>
  </p:normalViewPr>
  <p:slideViewPr>
    <p:cSldViewPr snapToGrid="0" snapToObjects="1">
      <p:cViewPr varScale="1">
        <p:scale>
          <a:sx n="105" d="100"/>
          <a:sy n="105" d="100"/>
        </p:scale>
        <p:origin x="120" y="228"/>
      </p:cViewPr>
      <p:guideLst/>
    </p:cSldViewPr>
  </p:slideViewPr>
  <p:notesTextViewPr>
    <p:cViewPr>
      <p:scale>
        <a:sx n="1" d="1"/>
        <a:sy n="1" d="1"/>
      </p:scale>
      <p:origin x="0" y="0"/>
    </p:cViewPr>
  </p:notesTextViewPr>
  <p:sorterViewPr>
    <p:cViewPr>
      <p:scale>
        <a:sx n="100" d="100"/>
        <a:sy n="100" d="100"/>
      </p:scale>
      <p:origin x="0" y="-3436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microsoft.com/office/2018/10/relationships/authors" Target="author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notová Petra" userId="5969c57c-3e6c-4bab-ab2d-ef28c3e204d7" providerId="ADAL" clId="{158BAE12-534D-40A6-B44A-D83E2ADDC47C}"/>
    <pc:docChg chg="undo custSel delSld modSld">
      <pc:chgData name="Knotová Petra" userId="5969c57c-3e6c-4bab-ab2d-ef28c3e204d7" providerId="ADAL" clId="{158BAE12-534D-40A6-B44A-D83E2ADDC47C}" dt="2026-08-21T10:56:32.599" v="4" actId="2696"/>
      <pc:docMkLst>
        <pc:docMk/>
      </pc:docMkLst>
      <pc:sldChg chg="modSp mod">
        <pc:chgData name="Knotová Petra" userId="5969c57c-3e6c-4bab-ab2d-ef28c3e204d7" providerId="ADAL" clId="{158BAE12-534D-40A6-B44A-D83E2ADDC47C}" dt="2026-08-21T10:56:22.416" v="3" actId="13926"/>
        <pc:sldMkLst>
          <pc:docMk/>
          <pc:sldMk cId="395956999" sldId="490"/>
        </pc:sldMkLst>
        <pc:spChg chg="mod">
          <ac:chgData name="Knotová Petra" userId="5969c57c-3e6c-4bab-ab2d-ef28c3e204d7" providerId="ADAL" clId="{158BAE12-534D-40A6-B44A-D83E2ADDC47C}" dt="2026-08-21T10:56:22.416" v="3" actId="13926"/>
          <ac:spMkLst>
            <pc:docMk/>
            <pc:sldMk cId="395956999" sldId="490"/>
            <ac:spMk id="2" creationId="{1FC22C56-3679-55A1-EBE5-C481506468AA}"/>
          </ac:spMkLst>
        </pc:spChg>
      </pc:sldChg>
      <pc:sldChg chg="del">
        <pc:chgData name="Knotová Petra" userId="5969c57c-3e6c-4bab-ab2d-ef28c3e204d7" providerId="ADAL" clId="{158BAE12-534D-40A6-B44A-D83E2ADDC47C}" dt="2026-08-21T10:56:32.599" v="4" actId="2696"/>
        <pc:sldMkLst>
          <pc:docMk/>
          <pc:sldMk cId="3207475138" sldId="52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C313F62F-4B1C-4424-8265-3AB90DD72409}" type="datetimeFigureOut">
              <a:rPr lang="cs-CZ" smtClean="0"/>
              <a:t>21.08.2026</a:t>
            </a:fld>
            <a:endParaRPr lang="cs-CZ"/>
          </a:p>
        </p:txBody>
      </p:sp>
      <p:sp>
        <p:nvSpPr>
          <p:cNvPr id="4" name="Zástupný symbol pro zápatí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E4546C85-B86B-47DE-B15D-616A53CCF4A4}" type="slidenum">
              <a:rPr lang="cs-CZ" smtClean="0"/>
              <a:t>‹#›</a:t>
            </a:fld>
            <a:endParaRPr lang="cs-CZ"/>
          </a:p>
        </p:txBody>
      </p:sp>
    </p:spTree>
    <p:extLst>
      <p:ext uri="{BB962C8B-B14F-4D97-AF65-F5344CB8AC3E}">
        <p14:creationId xmlns:p14="http://schemas.microsoft.com/office/powerpoint/2010/main" val="36904093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B96DCAC-CE6C-F34D-BB40-15ED19D929C0}" type="datetimeFigureOut">
              <a:rPr lang="cs-CZ" smtClean="0"/>
              <a:t>21.08.2026</a:t>
            </a:fld>
            <a:endParaRPr lang="cs-CZ"/>
          </a:p>
        </p:txBody>
      </p:sp>
      <p:sp>
        <p:nvSpPr>
          <p:cNvPr id="4" name="Zástupný symbol pro obrázek snímku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6DDD35B-1E30-6B4F-BA7A-178A1A8012AE}" type="slidenum">
              <a:rPr lang="cs-CZ" smtClean="0"/>
              <a:t>‹#›</a:t>
            </a:fld>
            <a:endParaRPr lang="cs-CZ"/>
          </a:p>
        </p:txBody>
      </p:sp>
    </p:spTree>
    <p:extLst>
      <p:ext uri="{BB962C8B-B14F-4D97-AF65-F5344CB8AC3E}">
        <p14:creationId xmlns:p14="http://schemas.microsoft.com/office/powerpoint/2010/main" val="27615883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bg>
      <p:bgPr>
        <a:solidFill>
          <a:srgbClr val="FFD900"/>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F288479-C83F-D340-AC78-BAEA2E3FCD6E}"/>
              </a:ext>
            </a:extLst>
          </p:cNvPr>
          <p:cNvSpPr>
            <a:spLocks noGrp="1"/>
          </p:cNvSpPr>
          <p:nvPr>
            <p:ph type="ctrTitle"/>
          </p:nvPr>
        </p:nvSpPr>
        <p:spPr>
          <a:xfrm>
            <a:off x="495300" y="406400"/>
            <a:ext cx="9144000" cy="3022600"/>
          </a:xfrm>
          <a:prstGeom prst="rect">
            <a:avLst/>
          </a:prstGeom>
        </p:spPr>
        <p:txBody>
          <a:bodyPr anchor="t">
            <a:noAutofit/>
          </a:bodyPr>
          <a:lstStyle>
            <a:lvl1pPr algn="l">
              <a:lnSpc>
                <a:spcPct val="80000"/>
              </a:lnSpc>
              <a:defRPr sz="8800" b="1" i="0" spc="50" baseline="0">
                <a:latin typeface="Arial" panose="020B0604020202020204" pitchFamily="34" charset="0"/>
              </a:defRPr>
            </a:lvl1pPr>
          </a:lstStyle>
          <a:p>
            <a:r>
              <a:rPr lang="cs-CZ" dirty="0"/>
              <a:t>Kliknutím lze upravit styl.</a:t>
            </a:r>
          </a:p>
        </p:txBody>
      </p:sp>
      <p:sp>
        <p:nvSpPr>
          <p:cNvPr id="3" name="Podnadpis 2">
            <a:extLst>
              <a:ext uri="{FF2B5EF4-FFF2-40B4-BE49-F238E27FC236}">
                <a16:creationId xmlns:a16="http://schemas.microsoft.com/office/drawing/2014/main" id="{66B8C09E-EFCA-AB4C-BA83-68F103555CEF}"/>
              </a:ext>
            </a:extLst>
          </p:cNvPr>
          <p:cNvSpPr>
            <a:spLocks noGrp="1"/>
          </p:cNvSpPr>
          <p:nvPr>
            <p:ph type="subTitle" idx="1"/>
          </p:nvPr>
        </p:nvSpPr>
        <p:spPr>
          <a:xfrm>
            <a:off x="495300" y="3429000"/>
            <a:ext cx="9144000" cy="1655762"/>
          </a:xfrm>
          <a:prstGeom prst="rect">
            <a:avLst/>
          </a:prstGeom>
        </p:spPr>
        <p:txBody>
          <a:bodyPr/>
          <a:lstStyle>
            <a:lvl1pPr marL="0" indent="0" algn="l">
              <a:buNone/>
              <a:defRPr sz="2400" b="0" i="0">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dirty="0"/>
              <a:t>Kliknutím můžete upravit styl předlohy.</a:t>
            </a:r>
          </a:p>
        </p:txBody>
      </p:sp>
      <p:pic>
        <p:nvPicPr>
          <p:cNvPr id="9" name="Obrázek 8">
            <a:extLst>
              <a:ext uri="{FF2B5EF4-FFF2-40B4-BE49-F238E27FC236}">
                <a16:creationId xmlns:a16="http://schemas.microsoft.com/office/drawing/2014/main" id="{9E9F0EB4-8389-0C47-86B2-1847372CE24D}"/>
              </a:ext>
            </a:extLst>
          </p:cNvPr>
          <p:cNvPicPr>
            <a:picLocks noChangeAspect="1"/>
          </p:cNvPicPr>
          <p:nvPr/>
        </p:nvPicPr>
        <p:blipFill>
          <a:blip r:embed="rId2"/>
          <a:stretch>
            <a:fillRect/>
          </a:stretch>
        </p:blipFill>
        <p:spPr>
          <a:xfrm>
            <a:off x="8707437" y="5509395"/>
            <a:ext cx="3042271" cy="883240"/>
          </a:xfrm>
          <a:prstGeom prst="rect">
            <a:avLst/>
          </a:prstGeom>
        </p:spPr>
      </p:pic>
    </p:spTree>
    <p:extLst>
      <p:ext uri="{BB962C8B-B14F-4D97-AF65-F5344CB8AC3E}">
        <p14:creationId xmlns:p14="http://schemas.microsoft.com/office/powerpoint/2010/main" val="4022667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Nadpis a obsah">
    <p:spTree>
      <p:nvGrpSpPr>
        <p:cNvPr id="1" name=""/>
        <p:cNvGrpSpPr/>
        <p:nvPr/>
      </p:nvGrpSpPr>
      <p:grpSpPr>
        <a:xfrm>
          <a:off x="0" y="0"/>
          <a:ext cx="0" cy="0"/>
          <a:chOff x="0" y="0"/>
          <a:chExt cx="0" cy="0"/>
        </a:xfrm>
      </p:grpSpPr>
      <p:sp>
        <p:nvSpPr>
          <p:cNvPr id="12" name="Obdélník 11">
            <a:extLst>
              <a:ext uri="{FF2B5EF4-FFF2-40B4-BE49-F238E27FC236}">
                <a16:creationId xmlns:a16="http://schemas.microsoft.com/office/drawing/2014/main" id="{A8EB467B-1B72-0844-8B4A-9B97214D320E}"/>
              </a:ext>
            </a:extLst>
          </p:cNvPr>
          <p:cNvSpPr/>
          <p:nvPr/>
        </p:nvSpPr>
        <p:spPr>
          <a:xfrm>
            <a:off x="0" y="0"/>
            <a:ext cx="12192000" cy="1311965"/>
          </a:xfrm>
          <a:prstGeom prst="rect">
            <a:avLst/>
          </a:prstGeom>
          <a:solidFill>
            <a:srgbClr val="FFD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Zástupný obsah 2">
            <a:extLst>
              <a:ext uri="{FF2B5EF4-FFF2-40B4-BE49-F238E27FC236}">
                <a16:creationId xmlns:a16="http://schemas.microsoft.com/office/drawing/2014/main" id="{0CED2B99-8320-C74A-A004-6A87A98F4461}"/>
              </a:ext>
            </a:extLst>
          </p:cNvPr>
          <p:cNvSpPr>
            <a:spLocks noGrp="1"/>
          </p:cNvSpPr>
          <p:nvPr>
            <p:ph idx="1"/>
          </p:nvPr>
        </p:nvSpPr>
        <p:spPr>
          <a:xfrm>
            <a:off x="422026" y="1679353"/>
            <a:ext cx="11264900" cy="4600272"/>
          </a:xfrm>
          <a:prstGeom prst="rect">
            <a:avLst/>
          </a:prstGeom>
        </p:spPr>
        <p:txBody>
          <a:bodyPr/>
          <a:lstStyle>
            <a:lvl1pPr marL="228600" indent="-228600">
              <a:buFont typeface="Wingdings" pitchFamily="2" charset="2"/>
              <a:buChar char="§"/>
              <a:defRPr>
                <a:latin typeface="Arial" panose="020B0604020202020204" pitchFamily="34" charset="0"/>
              </a:defRPr>
            </a:lvl1pPr>
            <a:lvl2pPr marL="685800" indent="-228600">
              <a:buFont typeface="Wingdings" pitchFamily="2" charset="2"/>
              <a:buChar char="§"/>
              <a:defRPr>
                <a:latin typeface="Arial" panose="020B0604020202020204" pitchFamily="34" charset="0"/>
              </a:defRPr>
            </a:lvl2pPr>
            <a:lvl3pPr marL="1143000" indent="-228600">
              <a:buFont typeface="Wingdings" pitchFamily="2" charset="2"/>
              <a:buChar char="§"/>
              <a:defRPr>
                <a:latin typeface="Arial" panose="020B0604020202020204" pitchFamily="34" charset="0"/>
              </a:defRPr>
            </a:lvl3pPr>
            <a:lvl4pPr marL="1600200" indent="-228600">
              <a:buFont typeface="Wingdings" pitchFamily="2" charset="2"/>
              <a:buChar char="§"/>
              <a:defRPr>
                <a:latin typeface="Arial" panose="020B0604020202020204" pitchFamily="34" charset="0"/>
              </a:defRPr>
            </a:lvl4pPr>
            <a:lvl5pPr marL="2057400" indent="-228600">
              <a:buFont typeface="Wingdings" pitchFamily="2" charset="2"/>
              <a:buChar char="§"/>
              <a:defRPr>
                <a:latin typeface="Arial" panose="020B0604020202020204" pitchFamily="34" charset="0"/>
              </a:defRPr>
            </a:lvl5pPr>
          </a:lstStyle>
          <a:p>
            <a:pPr lvl="0"/>
            <a:r>
              <a:rPr lang="cs-CZ" dirty="0"/>
              <a:t>Po kliknutí můžete upravovat styly textu v předloze.</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a:extLst>
              <a:ext uri="{FF2B5EF4-FFF2-40B4-BE49-F238E27FC236}">
                <a16:creationId xmlns:a16="http://schemas.microsoft.com/office/drawing/2014/main" id="{A516D43F-5937-FB4B-BEE5-73342504779B}"/>
              </a:ext>
            </a:extLst>
          </p:cNvPr>
          <p:cNvSpPr>
            <a:spLocks noGrp="1"/>
          </p:cNvSpPr>
          <p:nvPr>
            <p:ph type="dt" sz="half" idx="10"/>
          </p:nvPr>
        </p:nvSpPr>
        <p:spPr>
          <a:xfrm>
            <a:off x="422026" y="6111875"/>
            <a:ext cx="2743200" cy="365125"/>
          </a:xfrm>
          <a:prstGeom prst="rect">
            <a:avLst/>
          </a:prstGeom>
        </p:spPr>
        <p:txBody>
          <a:bodyPr anchor="b"/>
          <a:lstStyle>
            <a:lvl1pPr>
              <a:defRPr b="0" i="0">
                <a:solidFill>
                  <a:schemeClr val="tx1"/>
                </a:solidFill>
                <a:latin typeface="Arial" panose="020B0604020202020204" pitchFamily="34" charset="0"/>
              </a:defRPr>
            </a:lvl1pPr>
          </a:lstStyle>
          <a:p>
            <a:fld id="{298322F3-296F-D94B-BA69-5E3C08C45827}" type="datetime1">
              <a:rPr lang="cs-CZ" smtClean="0"/>
              <a:pPr/>
              <a:t>21.08.2026</a:t>
            </a:fld>
            <a:endParaRPr lang="cs-CZ" dirty="0"/>
          </a:p>
        </p:txBody>
      </p:sp>
      <p:sp>
        <p:nvSpPr>
          <p:cNvPr id="5" name="Zástupný symbol pro zápatí 4">
            <a:extLst>
              <a:ext uri="{FF2B5EF4-FFF2-40B4-BE49-F238E27FC236}">
                <a16:creationId xmlns:a16="http://schemas.microsoft.com/office/drawing/2014/main" id="{0E6DB1C5-5CB2-4642-83AF-2F13EDC3DBF8}"/>
              </a:ext>
            </a:extLst>
          </p:cNvPr>
          <p:cNvSpPr>
            <a:spLocks noGrp="1"/>
          </p:cNvSpPr>
          <p:nvPr>
            <p:ph type="ftr" sz="quarter" idx="11"/>
          </p:nvPr>
        </p:nvSpPr>
        <p:spPr>
          <a:xfrm>
            <a:off x="4038600" y="6102600"/>
            <a:ext cx="4114800" cy="365125"/>
          </a:xfrm>
          <a:prstGeom prst="rect">
            <a:avLst/>
          </a:prstGeom>
        </p:spPr>
        <p:txBody>
          <a:bodyPr anchor="b"/>
          <a:lstStyle>
            <a:lvl1pPr>
              <a:defRPr b="0" i="0">
                <a:solidFill>
                  <a:schemeClr val="tx1"/>
                </a:solidFill>
                <a:latin typeface="Arial" panose="020B0604020202020204" pitchFamily="34" charset="0"/>
              </a:defRPr>
            </a:lvl1pPr>
          </a:lstStyle>
          <a:p>
            <a:endParaRPr lang="cs-CZ" dirty="0"/>
          </a:p>
        </p:txBody>
      </p:sp>
      <p:sp>
        <p:nvSpPr>
          <p:cNvPr id="6" name="Zástupný symbol pro číslo snímku 5">
            <a:extLst>
              <a:ext uri="{FF2B5EF4-FFF2-40B4-BE49-F238E27FC236}">
                <a16:creationId xmlns:a16="http://schemas.microsoft.com/office/drawing/2014/main" id="{43B7E0B1-A765-BD4B-88A5-DD684EA5E1C2}"/>
              </a:ext>
            </a:extLst>
          </p:cNvPr>
          <p:cNvSpPr>
            <a:spLocks noGrp="1"/>
          </p:cNvSpPr>
          <p:nvPr>
            <p:ph type="sldNum" sz="quarter" idx="12"/>
          </p:nvPr>
        </p:nvSpPr>
        <p:spPr>
          <a:xfrm>
            <a:off x="9042400" y="5951387"/>
            <a:ext cx="2743200" cy="525613"/>
          </a:xfrm>
          <a:prstGeom prst="rect">
            <a:avLst/>
          </a:prstGeom>
        </p:spPr>
        <p:txBody>
          <a:bodyPr anchor="b"/>
          <a:lstStyle>
            <a:lvl1pPr>
              <a:defRPr sz="4000" b="0" i="1">
                <a:solidFill>
                  <a:schemeClr val="tx1"/>
                </a:solidFill>
                <a:latin typeface="Arial" panose="020B0604020202020204" pitchFamily="34" charset="0"/>
              </a:defRPr>
            </a:lvl1pPr>
          </a:lstStyle>
          <a:p>
            <a:fld id="{157D43A2-98E4-B24E-9228-7624BE346F8E}" type="slidenum">
              <a:rPr lang="cs-CZ" smtClean="0"/>
              <a:pPr/>
              <a:t>‹#›</a:t>
            </a:fld>
            <a:endParaRPr lang="cs-CZ" dirty="0"/>
          </a:p>
        </p:txBody>
      </p:sp>
      <p:sp>
        <p:nvSpPr>
          <p:cNvPr id="9" name="Nadpis 1">
            <a:extLst>
              <a:ext uri="{FF2B5EF4-FFF2-40B4-BE49-F238E27FC236}">
                <a16:creationId xmlns:a16="http://schemas.microsoft.com/office/drawing/2014/main" id="{B0A28088-5B5E-0D49-8009-650A01CA5588}"/>
              </a:ext>
            </a:extLst>
          </p:cNvPr>
          <p:cNvSpPr>
            <a:spLocks noGrp="1"/>
          </p:cNvSpPr>
          <p:nvPr>
            <p:ph type="title" hasCustomPrompt="1"/>
          </p:nvPr>
        </p:nvSpPr>
        <p:spPr>
          <a:xfrm>
            <a:off x="422026" y="367388"/>
            <a:ext cx="11264900" cy="931325"/>
          </a:xfrm>
          <a:prstGeom prst="rect">
            <a:avLst/>
          </a:prstGeom>
        </p:spPr>
        <p:txBody>
          <a:bodyPr anchor="t">
            <a:normAutofit/>
          </a:bodyPr>
          <a:lstStyle>
            <a:lvl1pPr>
              <a:defRPr b="1" i="0">
                <a:latin typeface="Arial Black" panose="020B0A04020102020204" pitchFamily="34" charset="0"/>
              </a:defRPr>
            </a:lvl1pPr>
          </a:lstStyle>
          <a:p>
            <a:r>
              <a:rPr lang="cs-CZ" sz="4000" dirty="0"/>
              <a:t>Nadpis</a:t>
            </a:r>
          </a:p>
        </p:txBody>
      </p:sp>
    </p:spTree>
    <p:extLst>
      <p:ext uri="{BB962C8B-B14F-4D97-AF65-F5344CB8AC3E}">
        <p14:creationId xmlns:p14="http://schemas.microsoft.com/office/powerpoint/2010/main" val="41461082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Záhlaví oddílu">
    <p:bg>
      <p:bgPr>
        <a:solidFill>
          <a:srgbClr val="FFD900"/>
        </a:solidFill>
        <a:effectLst/>
      </p:bgPr>
    </p:bg>
    <p:spTree>
      <p:nvGrpSpPr>
        <p:cNvPr id="1" name=""/>
        <p:cNvGrpSpPr/>
        <p:nvPr/>
      </p:nvGrpSpPr>
      <p:grpSpPr>
        <a:xfrm>
          <a:off x="0" y="0"/>
          <a:ext cx="0" cy="0"/>
          <a:chOff x="0" y="0"/>
          <a:chExt cx="0" cy="0"/>
        </a:xfrm>
      </p:grpSpPr>
      <p:sp>
        <p:nvSpPr>
          <p:cNvPr id="4" name="Zástupný symbol pro datum 3">
            <a:extLst>
              <a:ext uri="{FF2B5EF4-FFF2-40B4-BE49-F238E27FC236}">
                <a16:creationId xmlns:a16="http://schemas.microsoft.com/office/drawing/2014/main" id="{A0FF8C54-ADC3-FB41-8FA8-5442DAA0E790}"/>
              </a:ext>
            </a:extLst>
          </p:cNvPr>
          <p:cNvSpPr>
            <a:spLocks noGrp="1"/>
          </p:cNvSpPr>
          <p:nvPr>
            <p:ph type="dt" sz="half" idx="10"/>
          </p:nvPr>
        </p:nvSpPr>
        <p:spPr>
          <a:xfrm>
            <a:off x="495300" y="6356350"/>
            <a:ext cx="2743200" cy="365125"/>
          </a:xfrm>
          <a:prstGeom prst="rect">
            <a:avLst/>
          </a:prstGeom>
        </p:spPr>
        <p:txBody>
          <a:bodyPr/>
          <a:lstStyle/>
          <a:p>
            <a:fld id="{08CA4094-DA60-0047-89AF-3ECD26EBCBC6}" type="datetime1">
              <a:rPr lang="cs-CZ" smtClean="0"/>
              <a:t>21.08.2026</a:t>
            </a:fld>
            <a:endParaRPr lang="cs-CZ"/>
          </a:p>
        </p:txBody>
      </p:sp>
      <p:sp>
        <p:nvSpPr>
          <p:cNvPr id="5" name="Zástupný symbol pro zápatí 4">
            <a:extLst>
              <a:ext uri="{FF2B5EF4-FFF2-40B4-BE49-F238E27FC236}">
                <a16:creationId xmlns:a16="http://schemas.microsoft.com/office/drawing/2014/main" id="{4B99A2F4-445F-3B40-9D23-8AB4D4FE04B7}"/>
              </a:ext>
            </a:extLst>
          </p:cNvPr>
          <p:cNvSpPr>
            <a:spLocks noGrp="1"/>
          </p:cNvSpPr>
          <p:nvPr>
            <p:ph type="ftr" sz="quarter" idx="11"/>
          </p:nvPr>
        </p:nvSpPr>
        <p:spPr>
          <a:xfrm>
            <a:off x="4038600" y="6356350"/>
            <a:ext cx="4114800" cy="365125"/>
          </a:xfrm>
          <a:prstGeom prst="rect">
            <a:avLst/>
          </a:prstGeom>
        </p:spPr>
        <p:txBody>
          <a:bodyPr/>
          <a:lstStyle/>
          <a:p>
            <a:endParaRPr lang="cs-CZ"/>
          </a:p>
        </p:txBody>
      </p:sp>
      <p:sp>
        <p:nvSpPr>
          <p:cNvPr id="7" name="Nadpis 1">
            <a:extLst>
              <a:ext uri="{FF2B5EF4-FFF2-40B4-BE49-F238E27FC236}">
                <a16:creationId xmlns:a16="http://schemas.microsoft.com/office/drawing/2014/main" id="{2D341A6C-DE7B-3344-BDB9-8EFB1402813B}"/>
              </a:ext>
            </a:extLst>
          </p:cNvPr>
          <p:cNvSpPr>
            <a:spLocks noGrp="1"/>
          </p:cNvSpPr>
          <p:nvPr>
            <p:ph type="ctrTitle"/>
          </p:nvPr>
        </p:nvSpPr>
        <p:spPr>
          <a:xfrm>
            <a:off x="495300" y="406400"/>
            <a:ext cx="5150126" cy="3022600"/>
          </a:xfrm>
          <a:prstGeom prst="rect">
            <a:avLst/>
          </a:prstGeom>
        </p:spPr>
        <p:txBody>
          <a:bodyPr anchor="t">
            <a:noAutofit/>
          </a:bodyPr>
          <a:lstStyle>
            <a:lvl1pPr algn="l">
              <a:lnSpc>
                <a:spcPct val="80000"/>
              </a:lnSpc>
              <a:defRPr sz="7200" b="1" i="0" spc="50" baseline="0">
                <a:latin typeface="Arial" panose="020B0604020202020204" pitchFamily="34" charset="0"/>
              </a:defRPr>
            </a:lvl1pPr>
          </a:lstStyle>
          <a:p>
            <a:r>
              <a:rPr lang="cs-CZ" dirty="0"/>
              <a:t>Kliknutím lze upravit styl.</a:t>
            </a:r>
          </a:p>
        </p:txBody>
      </p:sp>
      <p:sp>
        <p:nvSpPr>
          <p:cNvPr id="8" name="Podnadpis 2">
            <a:extLst>
              <a:ext uri="{FF2B5EF4-FFF2-40B4-BE49-F238E27FC236}">
                <a16:creationId xmlns:a16="http://schemas.microsoft.com/office/drawing/2014/main" id="{D7C209FA-AB6E-2841-B554-164C048ED5D5}"/>
              </a:ext>
            </a:extLst>
          </p:cNvPr>
          <p:cNvSpPr>
            <a:spLocks noGrp="1"/>
          </p:cNvSpPr>
          <p:nvPr>
            <p:ph type="subTitle" idx="1"/>
          </p:nvPr>
        </p:nvSpPr>
        <p:spPr>
          <a:xfrm>
            <a:off x="495300" y="4563562"/>
            <a:ext cx="5150126" cy="1655762"/>
          </a:xfrm>
          <a:prstGeom prst="rect">
            <a:avLst/>
          </a:prstGeom>
        </p:spPr>
        <p:txBody>
          <a:bodyPr anchor="b"/>
          <a:lstStyle>
            <a:lvl1pPr marL="0" indent="0" algn="l">
              <a:buNone/>
              <a:defRPr sz="2400" b="0" i="0">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dirty="0"/>
              <a:t>Kliknutím můžete upravit styl předlohy.</a:t>
            </a:r>
          </a:p>
        </p:txBody>
      </p:sp>
      <p:sp>
        <p:nvSpPr>
          <p:cNvPr id="10" name="Zástupný obsah 2">
            <a:extLst>
              <a:ext uri="{FF2B5EF4-FFF2-40B4-BE49-F238E27FC236}">
                <a16:creationId xmlns:a16="http://schemas.microsoft.com/office/drawing/2014/main" id="{A9D1F263-5082-D040-8558-9E708E7123C4}"/>
              </a:ext>
            </a:extLst>
          </p:cNvPr>
          <p:cNvSpPr>
            <a:spLocks noGrp="1"/>
          </p:cNvSpPr>
          <p:nvPr>
            <p:ph sz="half" idx="13" hasCustomPrompt="1"/>
          </p:nvPr>
        </p:nvSpPr>
        <p:spPr>
          <a:xfrm>
            <a:off x="6096000" y="580541"/>
            <a:ext cx="5499652" cy="5638783"/>
          </a:xfrm>
          <a:prstGeom prst="rect">
            <a:avLst/>
          </a:prstGeom>
        </p:spPr>
        <p:txBody>
          <a:bodyPr anchor="ctr"/>
          <a:lstStyle>
            <a:lvl1pPr marL="0" indent="0" algn="ctr">
              <a:buFont typeface="Wingdings" pitchFamily="2" charset="2"/>
              <a:buNone/>
              <a:defRPr b="0" i="1">
                <a:latin typeface="Arial" panose="020B0604020202020204" pitchFamily="34" charset="0"/>
              </a:defRPr>
            </a:lvl1pPr>
            <a:lvl2pPr marL="685800" indent="-228600">
              <a:buFont typeface="Wingdings" pitchFamily="2" charset="2"/>
              <a:buChar char="§"/>
              <a:defRPr/>
            </a:lvl2pPr>
            <a:lvl3pPr marL="1143000" indent="-228600">
              <a:buFont typeface="Wingdings" pitchFamily="2" charset="2"/>
              <a:buChar char="§"/>
              <a:defRPr/>
            </a:lvl3pPr>
            <a:lvl4pPr marL="1600200" indent="-228600">
              <a:buFont typeface="Wingdings" pitchFamily="2" charset="2"/>
              <a:buChar char="§"/>
              <a:defRPr/>
            </a:lvl4pPr>
            <a:lvl5pPr marL="2057400" indent="-228600">
              <a:buFont typeface="Wingdings" pitchFamily="2" charset="2"/>
              <a:buChar char="§"/>
              <a:defRPr/>
            </a:lvl5pPr>
          </a:lstStyle>
          <a:p>
            <a:pPr lvl="0"/>
            <a:r>
              <a:rPr lang="cs-CZ" b="0" i="1" dirty="0">
                <a:latin typeface="Degular" pitchFamily="82" charset="0"/>
              </a:rPr>
              <a:t>zde vložte fotku</a:t>
            </a:r>
            <a:endParaRPr lang="cs-CZ" dirty="0"/>
          </a:p>
        </p:txBody>
      </p:sp>
    </p:spTree>
    <p:extLst>
      <p:ext uri="{BB962C8B-B14F-4D97-AF65-F5344CB8AC3E}">
        <p14:creationId xmlns:p14="http://schemas.microsoft.com/office/powerpoint/2010/main" val="612407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va obsahy">
    <p:spTree>
      <p:nvGrpSpPr>
        <p:cNvPr id="1" name=""/>
        <p:cNvGrpSpPr/>
        <p:nvPr/>
      </p:nvGrpSpPr>
      <p:grpSpPr>
        <a:xfrm>
          <a:off x="0" y="0"/>
          <a:ext cx="0" cy="0"/>
          <a:chOff x="0" y="0"/>
          <a:chExt cx="0" cy="0"/>
        </a:xfrm>
      </p:grpSpPr>
      <p:sp>
        <p:nvSpPr>
          <p:cNvPr id="3" name="Zástupný obsah 2">
            <a:extLst>
              <a:ext uri="{FF2B5EF4-FFF2-40B4-BE49-F238E27FC236}">
                <a16:creationId xmlns:a16="http://schemas.microsoft.com/office/drawing/2014/main" id="{138301C3-EDD8-8443-9B23-624712369A19}"/>
              </a:ext>
            </a:extLst>
          </p:cNvPr>
          <p:cNvSpPr>
            <a:spLocks noGrp="1"/>
          </p:cNvSpPr>
          <p:nvPr>
            <p:ph sz="half" idx="1"/>
          </p:nvPr>
        </p:nvSpPr>
        <p:spPr>
          <a:xfrm>
            <a:off x="838200" y="1825625"/>
            <a:ext cx="5181600" cy="4351338"/>
          </a:xfrm>
          <a:prstGeom prst="rect">
            <a:avLst/>
          </a:prstGeom>
        </p:spPr>
        <p:txBody>
          <a:bodyPr/>
          <a:lstStyle/>
          <a:p>
            <a:pPr lvl="0"/>
            <a:r>
              <a:rPr lang="cs-CZ" dirty="0"/>
              <a:t>Po kliknutí můžete upravovat styly textu v předloze.</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obsah 3">
            <a:extLst>
              <a:ext uri="{FF2B5EF4-FFF2-40B4-BE49-F238E27FC236}">
                <a16:creationId xmlns:a16="http://schemas.microsoft.com/office/drawing/2014/main" id="{1ABF2C62-EAA8-FD46-AB0C-AFB46182D940}"/>
              </a:ext>
            </a:extLst>
          </p:cNvPr>
          <p:cNvSpPr>
            <a:spLocks noGrp="1"/>
          </p:cNvSpPr>
          <p:nvPr>
            <p:ph sz="half" idx="2"/>
          </p:nvPr>
        </p:nvSpPr>
        <p:spPr>
          <a:xfrm>
            <a:off x="6172200" y="1825625"/>
            <a:ext cx="5181600" cy="4351338"/>
          </a:xfrm>
          <a:prstGeom prst="rect">
            <a:avLst/>
          </a:prstGeo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81FEBD6D-B94A-4C40-AA98-1C5062D62E12}"/>
              </a:ext>
            </a:extLst>
          </p:cNvPr>
          <p:cNvSpPr>
            <a:spLocks noGrp="1"/>
          </p:cNvSpPr>
          <p:nvPr>
            <p:ph type="dt" sz="half" idx="10"/>
          </p:nvPr>
        </p:nvSpPr>
        <p:spPr>
          <a:xfrm>
            <a:off x="838200" y="6356350"/>
            <a:ext cx="2743200" cy="365125"/>
          </a:xfrm>
          <a:prstGeom prst="rect">
            <a:avLst/>
          </a:prstGeom>
        </p:spPr>
        <p:txBody>
          <a:bodyPr/>
          <a:lstStyle/>
          <a:p>
            <a:fld id="{D3144E17-280E-3341-A412-19E1FCCEF808}" type="datetime1">
              <a:rPr lang="cs-CZ" smtClean="0"/>
              <a:t>21.08.2026</a:t>
            </a:fld>
            <a:endParaRPr lang="cs-CZ"/>
          </a:p>
        </p:txBody>
      </p:sp>
      <p:sp>
        <p:nvSpPr>
          <p:cNvPr id="6" name="Zástupný symbol pro zápatí 5">
            <a:extLst>
              <a:ext uri="{FF2B5EF4-FFF2-40B4-BE49-F238E27FC236}">
                <a16:creationId xmlns:a16="http://schemas.microsoft.com/office/drawing/2014/main" id="{86001B55-F3D8-B245-916B-3D87F5313BEF}"/>
              </a:ext>
            </a:extLst>
          </p:cNvPr>
          <p:cNvSpPr>
            <a:spLocks noGrp="1"/>
          </p:cNvSpPr>
          <p:nvPr>
            <p:ph type="ftr" sz="quarter" idx="11"/>
          </p:nvPr>
        </p:nvSpPr>
        <p:spPr>
          <a:xfrm>
            <a:off x="4038600" y="6356350"/>
            <a:ext cx="4114800" cy="365125"/>
          </a:xfrm>
          <a:prstGeom prst="rect">
            <a:avLst/>
          </a:prstGeom>
        </p:spPr>
        <p:txBody>
          <a:bodyPr/>
          <a:lstStyle/>
          <a:p>
            <a:endParaRPr lang="cs-CZ"/>
          </a:p>
        </p:txBody>
      </p:sp>
      <p:sp>
        <p:nvSpPr>
          <p:cNvPr id="7" name="Zástupný symbol pro číslo snímku 6">
            <a:extLst>
              <a:ext uri="{FF2B5EF4-FFF2-40B4-BE49-F238E27FC236}">
                <a16:creationId xmlns:a16="http://schemas.microsoft.com/office/drawing/2014/main" id="{A3B028F9-C99B-2345-BCCE-D5C768B7CA69}"/>
              </a:ext>
            </a:extLst>
          </p:cNvPr>
          <p:cNvSpPr>
            <a:spLocks noGrp="1"/>
          </p:cNvSpPr>
          <p:nvPr>
            <p:ph type="sldNum" sz="quarter" idx="12"/>
          </p:nvPr>
        </p:nvSpPr>
        <p:spPr>
          <a:xfrm>
            <a:off x="8610600" y="6356350"/>
            <a:ext cx="2743200" cy="365125"/>
          </a:xfrm>
          <a:prstGeom prst="rect">
            <a:avLst/>
          </a:prstGeom>
        </p:spPr>
        <p:txBody>
          <a:bodyPr/>
          <a:lstStyle/>
          <a:p>
            <a:fld id="{157D43A2-98E4-B24E-9228-7624BE346F8E}" type="slidenum">
              <a:rPr lang="cs-CZ" smtClean="0"/>
              <a:t>‹#›</a:t>
            </a:fld>
            <a:endParaRPr lang="cs-CZ"/>
          </a:p>
        </p:txBody>
      </p:sp>
      <p:sp>
        <p:nvSpPr>
          <p:cNvPr id="8" name="Obdélník 7">
            <a:extLst>
              <a:ext uri="{FF2B5EF4-FFF2-40B4-BE49-F238E27FC236}">
                <a16:creationId xmlns:a16="http://schemas.microsoft.com/office/drawing/2014/main" id="{1F83C6B9-51BF-354A-813E-1E819CCC41A1}"/>
              </a:ext>
            </a:extLst>
          </p:cNvPr>
          <p:cNvSpPr/>
          <p:nvPr/>
        </p:nvSpPr>
        <p:spPr>
          <a:xfrm>
            <a:off x="0" y="0"/>
            <a:ext cx="12192000" cy="1311965"/>
          </a:xfrm>
          <a:prstGeom prst="rect">
            <a:avLst/>
          </a:prstGeom>
          <a:solidFill>
            <a:srgbClr val="FFD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Nadpis 1">
            <a:extLst>
              <a:ext uri="{FF2B5EF4-FFF2-40B4-BE49-F238E27FC236}">
                <a16:creationId xmlns:a16="http://schemas.microsoft.com/office/drawing/2014/main" id="{0A18D240-3BE2-B74D-A516-B0F270362F63}"/>
              </a:ext>
            </a:extLst>
          </p:cNvPr>
          <p:cNvSpPr>
            <a:spLocks noGrp="1"/>
          </p:cNvSpPr>
          <p:nvPr>
            <p:ph type="title" hasCustomPrompt="1"/>
          </p:nvPr>
        </p:nvSpPr>
        <p:spPr>
          <a:xfrm>
            <a:off x="422026" y="367388"/>
            <a:ext cx="11264900" cy="931325"/>
          </a:xfrm>
          <a:prstGeom prst="rect">
            <a:avLst/>
          </a:prstGeom>
        </p:spPr>
        <p:txBody>
          <a:bodyPr anchor="t">
            <a:normAutofit/>
          </a:bodyPr>
          <a:lstStyle>
            <a:lvl1pPr>
              <a:defRPr b="1" i="0">
                <a:latin typeface="Arial Black" panose="020B0A04020102020204" pitchFamily="34" charset="0"/>
              </a:defRPr>
            </a:lvl1pPr>
          </a:lstStyle>
          <a:p>
            <a:r>
              <a:rPr lang="cs-CZ" sz="4000" dirty="0"/>
              <a:t>Nadpis</a:t>
            </a:r>
          </a:p>
        </p:txBody>
      </p:sp>
    </p:spTree>
    <p:extLst>
      <p:ext uri="{BB962C8B-B14F-4D97-AF65-F5344CB8AC3E}">
        <p14:creationId xmlns:p14="http://schemas.microsoft.com/office/powerpoint/2010/main" val="3598566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orovnání">
    <p:spTree>
      <p:nvGrpSpPr>
        <p:cNvPr id="1" name=""/>
        <p:cNvGrpSpPr/>
        <p:nvPr/>
      </p:nvGrpSpPr>
      <p:grpSpPr>
        <a:xfrm>
          <a:off x="0" y="0"/>
          <a:ext cx="0" cy="0"/>
          <a:chOff x="0" y="0"/>
          <a:chExt cx="0" cy="0"/>
        </a:xfrm>
      </p:grpSpPr>
      <p:sp>
        <p:nvSpPr>
          <p:cNvPr id="3" name="Zástupný text 2">
            <a:extLst>
              <a:ext uri="{FF2B5EF4-FFF2-40B4-BE49-F238E27FC236}">
                <a16:creationId xmlns:a16="http://schemas.microsoft.com/office/drawing/2014/main" id="{C960D600-9E1D-644E-955C-AB90DEDEA912}"/>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72E7F195-0ECA-5B4E-A9CE-6F805D887DFC}"/>
              </a:ext>
            </a:extLst>
          </p:cNvPr>
          <p:cNvSpPr>
            <a:spLocks noGrp="1"/>
          </p:cNvSpPr>
          <p:nvPr>
            <p:ph sz="half" idx="2"/>
          </p:nvPr>
        </p:nvSpPr>
        <p:spPr>
          <a:xfrm>
            <a:off x="839788" y="2505075"/>
            <a:ext cx="5157787" cy="3684588"/>
          </a:xfrm>
          <a:prstGeom prst="rect">
            <a:avLst/>
          </a:prstGeo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369F282E-870E-E74D-944D-04EE93DED5E6}"/>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715EF3A7-92DE-084B-987D-EA363959281A}"/>
              </a:ext>
            </a:extLst>
          </p:cNvPr>
          <p:cNvSpPr>
            <a:spLocks noGrp="1"/>
          </p:cNvSpPr>
          <p:nvPr>
            <p:ph sz="quarter" idx="4"/>
          </p:nvPr>
        </p:nvSpPr>
        <p:spPr>
          <a:xfrm>
            <a:off x="6172200" y="2505075"/>
            <a:ext cx="5183188" cy="3684588"/>
          </a:xfrm>
          <a:prstGeom prst="rect">
            <a:avLst/>
          </a:prstGeo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BC139B72-6DD2-A340-833A-5DC55CEC54D2}"/>
              </a:ext>
            </a:extLst>
          </p:cNvPr>
          <p:cNvSpPr>
            <a:spLocks noGrp="1"/>
          </p:cNvSpPr>
          <p:nvPr>
            <p:ph type="dt" sz="half" idx="10"/>
          </p:nvPr>
        </p:nvSpPr>
        <p:spPr>
          <a:xfrm>
            <a:off x="838200" y="6356350"/>
            <a:ext cx="2743200" cy="365125"/>
          </a:xfrm>
          <a:prstGeom prst="rect">
            <a:avLst/>
          </a:prstGeom>
        </p:spPr>
        <p:txBody>
          <a:bodyPr/>
          <a:lstStyle/>
          <a:p>
            <a:fld id="{F5E85617-9B28-DF47-BAEC-26C747C8C48A}" type="datetime1">
              <a:rPr lang="cs-CZ" smtClean="0"/>
              <a:t>21.08.2026</a:t>
            </a:fld>
            <a:endParaRPr lang="cs-CZ"/>
          </a:p>
        </p:txBody>
      </p:sp>
      <p:sp>
        <p:nvSpPr>
          <p:cNvPr id="8" name="Zástupný symbol pro zápatí 7">
            <a:extLst>
              <a:ext uri="{FF2B5EF4-FFF2-40B4-BE49-F238E27FC236}">
                <a16:creationId xmlns:a16="http://schemas.microsoft.com/office/drawing/2014/main" id="{4101F343-B190-BE48-9F5D-5B2FD4CDF2C1}"/>
              </a:ext>
            </a:extLst>
          </p:cNvPr>
          <p:cNvSpPr>
            <a:spLocks noGrp="1"/>
          </p:cNvSpPr>
          <p:nvPr>
            <p:ph type="ftr" sz="quarter" idx="11"/>
          </p:nvPr>
        </p:nvSpPr>
        <p:spPr>
          <a:xfrm>
            <a:off x="4038600" y="6356350"/>
            <a:ext cx="4114800" cy="365125"/>
          </a:xfrm>
          <a:prstGeom prst="rect">
            <a:avLst/>
          </a:prstGeom>
        </p:spPr>
        <p:txBody>
          <a:bodyPr/>
          <a:lstStyle/>
          <a:p>
            <a:endParaRPr lang="cs-CZ"/>
          </a:p>
        </p:txBody>
      </p:sp>
      <p:sp>
        <p:nvSpPr>
          <p:cNvPr id="9" name="Zástupný symbol pro číslo snímku 8">
            <a:extLst>
              <a:ext uri="{FF2B5EF4-FFF2-40B4-BE49-F238E27FC236}">
                <a16:creationId xmlns:a16="http://schemas.microsoft.com/office/drawing/2014/main" id="{5E1B4949-59AC-7B49-9256-34E0F63B3182}"/>
              </a:ext>
            </a:extLst>
          </p:cNvPr>
          <p:cNvSpPr>
            <a:spLocks noGrp="1"/>
          </p:cNvSpPr>
          <p:nvPr>
            <p:ph type="sldNum" sz="quarter" idx="12"/>
          </p:nvPr>
        </p:nvSpPr>
        <p:spPr>
          <a:xfrm>
            <a:off x="8610600" y="6356350"/>
            <a:ext cx="2743200" cy="365125"/>
          </a:xfrm>
          <a:prstGeom prst="rect">
            <a:avLst/>
          </a:prstGeom>
        </p:spPr>
        <p:txBody>
          <a:bodyPr/>
          <a:lstStyle/>
          <a:p>
            <a:fld id="{157D43A2-98E4-B24E-9228-7624BE346F8E}" type="slidenum">
              <a:rPr lang="cs-CZ" smtClean="0"/>
              <a:t>‹#›</a:t>
            </a:fld>
            <a:endParaRPr lang="cs-CZ"/>
          </a:p>
        </p:txBody>
      </p:sp>
      <p:sp>
        <p:nvSpPr>
          <p:cNvPr id="10" name="Obdélník 9">
            <a:extLst>
              <a:ext uri="{FF2B5EF4-FFF2-40B4-BE49-F238E27FC236}">
                <a16:creationId xmlns:a16="http://schemas.microsoft.com/office/drawing/2014/main" id="{ECF809C9-6CD1-224D-B38B-D9054EF10F1C}"/>
              </a:ext>
            </a:extLst>
          </p:cNvPr>
          <p:cNvSpPr/>
          <p:nvPr/>
        </p:nvSpPr>
        <p:spPr>
          <a:xfrm>
            <a:off x="0" y="0"/>
            <a:ext cx="12192000" cy="1311965"/>
          </a:xfrm>
          <a:prstGeom prst="rect">
            <a:avLst/>
          </a:prstGeom>
          <a:solidFill>
            <a:srgbClr val="FFD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Nadpis 1">
            <a:extLst>
              <a:ext uri="{FF2B5EF4-FFF2-40B4-BE49-F238E27FC236}">
                <a16:creationId xmlns:a16="http://schemas.microsoft.com/office/drawing/2014/main" id="{D4AA426A-68B9-3C47-AFEB-D3AC3F0BF838}"/>
              </a:ext>
            </a:extLst>
          </p:cNvPr>
          <p:cNvSpPr>
            <a:spLocks noGrp="1"/>
          </p:cNvSpPr>
          <p:nvPr>
            <p:ph type="title" hasCustomPrompt="1"/>
          </p:nvPr>
        </p:nvSpPr>
        <p:spPr>
          <a:xfrm>
            <a:off x="422026" y="367388"/>
            <a:ext cx="11264900" cy="931325"/>
          </a:xfrm>
          <a:prstGeom prst="rect">
            <a:avLst/>
          </a:prstGeom>
        </p:spPr>
        <p:txBody>
          <a:bodyPr anchor="t">
            <a:normAutofit/>
          </a:bodyPr>
          <a:lstStyle>
            <a:lvl1pPr>
              <a:defRPr b="1" i="0">
                <a:latin typeface="Arial Black" panose="020B0A04020102020204" pitchFamily="34" charset="0"/>
              </a:defRPr>
            </a:lvl1pPr>
          </a:lstStyle>
          <a:p>
            <a:r>
              <a:rPr lang="cs-CZ" sz="4000" dirty="0"/>
              <a:t>Nadpis</a:t>
            </a:r>
          </a:p>
        </p:txBody>
      </p:sp>
    </p:spTree>
    <p:extLst>
      <p:ext uri="{BB962C8B-B14F-4D97-AF65-F5344CB8AC3E}">
        <p14:creationId xmlns:p14="http://schemas.microsoft.com/office/powerpoint/2010/main" val="3769036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Jenom nadpis">
    <p:spTree>
      <p:nvGrpSpPr>
        <p:cNvPr id="1" name=""/>
        <p:cNvGrpSpPr/>
        <p:nvPr/>
      </p:nvGrpSpPr>
      <p:grpSpPr>
        <a:xfrm>
          <a:off x="0" y="0"/>
          <a:ext cx="0" cy="0"/>
          <a:chOff x="0" y="0"/>
          <a:chExt cx="0" cy="0"/>
        </a:xfrm>
      </p:grpSpPr>
      <p:sp>
        <p:nvSpPr>
          <p:cNvPr id="3" name="Zástupný symbol pro datum 2">
            <a:extLst>
              <a:ext uri="{FF2B5EF4-FFF2-40B4-BE49-F238E27FC236}">
                <a16:creationId xmlns:a16="http://schemas.microsoft.com/office/drawing/2014/main" id="{467392C5-49AE-E548-81A5-FC459F4C3857}"/>
              </a:ext>
            </a:extLst>
          </p:cNvPr>
          <p:cNvSpPr>
            <a:spLocks noGrp="1"/>
          </p:cNvSpPr>
          <p:nvPr>
            <p:ph type="dt" sz="half" idx="10"/>
          </p:nvPr>
        </p:nvSpPr>
        <p:spPr>
          <a:xfrm>
            <a:off x="838200" y="6356350"/>
            <a:ext cx="2743200" cy="365125"/>
          </a:xfrm>
          <a:prstGeom prst="rect">
            <a:avLst/>
          </a:prstGeom>
        </p:spPr>
        <p:txBody>
          <a:bodyPr/>
          <a:lstStyle/>
          <a:p>
            <a:fld id="{AA9F845A-1646-B040-9BDE-B0949ABAA815}" type="datetime1">
              <a:rPr lang="cs-CZ" smtClean="0"/>
              <a:t>21.08.2026</a:t>
            </a:fld>
            <a:endParaRPr lang="cs-CZ"/>
          </a:p>
        </p:txBody>
      </p:sp>
      <p:sp>
        <p:nvSpPr>
          <p:cNvPr id="4" name="Zástupný symbol pro zápatí 3">
            <a:extLst>
              <a:ext uri="{FF2B5EF4-FFF2-40B4-BE49-F238E27FC236}">
                <a16:creationId xmlns:a16="http://schemas.microsoft.com/office/drawing/2014/main" id="{27EE62BF-0652-CC49-B1C6-740D979D6655}"/>
              </a:ext>
            </a:extLst>
          </p:cNvPr>
          <p:cNvSpPr>
            <a:spLocks noGrp="1"/>
          </p:cNvSpPr>
          <p:nvPr>
            <p:ph type="ftr" sz="quarter" idx="11"/>
          </p:nvPr>
        </p:nvSpPr>
        <p:spPr>
          <a:xfrm>
            <a:off x="4038600" y="6356350"/>
            <a:ext cx="4114800" cy="365125"/>
          </a:xfrm>
          <a:prstGeom prst="rect">
            <a:avLst/>
          </a:prstGeom>
        </p:spPr>
        <p:txBody>
          <a:bodyPr/>
          <a:lstStyle/>
          <a:p>
            <a:endParaRPr lang="cs-CZ"/>
          </a:p>
        </p:txBody>
      </p:sp>
      <p:sp>
        <p:nvSpPr>
          <p:cNvPr id="5" name="Zástupný symbol pro číslo snímku 4">
            <a:extLst>
              <a:ext uri="{FF2B5EF4-FFF2-40B4-BE49-F238E27FC236}">
                <a16:creationId xmlns:a16="http://schemas.microsoft.com/office/drawing/2014/main" id="{A1BE27E5-F9AD-FA40-BB59-77DCC9C5FF10}"/>
              </a:ext>
            </a:extLst>
          </p:cNvPr>
          <p:cNvSpPr>
            <a:spLocks noGrp="1"/>
          </p:cNvSpPr>
          <p:nvPr>
            <p:ph type="sldNum" sz="quarter" idx="12"/>
          </p:nvPr>
        </p:nvSpPr>
        <p:spPr>
          <a:xfrm>
            <a:off x="8610600" y="6356350"/>
            <a:ext cx="2743200" cy="365125"/>
          </a:xfrm>
          <a:prstGeom prst="rect">
            <a:avLst/>
          </a:prstGeom>
        </p:spPr>
        <p:txBody>
          <a:bodyPr/>
          <a:lstStyle/>
          <a:p>
            <a:fld id="{157D43A2-98E4-B24E-9228-7624BE346F8E}" type="slidenum">
              <a:rPr lang="cs-CZ" smtClean="0"/>
              <a:t>‹#›</a:t>
            </a:fld>
            <a:endParaRPr lang="cs-CZ"/>
          </a:p>
        </p:txBody>
      </p:sp>
      <p:sp>
        <p:nvSpPr>
          <p:cNvPr id="6" name="Obdélník 5">
            <a:extLst>
              <a:ext uri="{FF2B5EF4-FFF2-40B4-BE49-F238E27FC236}">
                <a16:creationId xmlns:a16="http://schemas.microsoft.com/office/drawing/2014/main" id="{6B4FD313-B4A8-0A46-A50D-B31C9DA87A8E}"/>
              </a:ext>
            </a:extLst>
          </p:cNvPr>
          <p:cNvSpPr/>
          <p:nvPr/>
        </p:nvSpPr>
        <p:spPr>
          <a:xfrm>
            <a:off x="0" y="0"/>
            <a:ext cx="12192000" cy="1311965"/>
          </a:xfrm>
          <a:prstGeom prst="rect">
            <a:avLst/>
          </a:prstGeom>
          <a:solidFill>
            <a:srgbClr val="FFD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Nadpis 1">
            <a:extLst>
              <a:ext uri="{FF2B5EF4-FFF2-40B4-BE49-F238E27FC236}">
                <a16:creationId xmlns:a16="http://schemas.microsoft.com/office/drawing/2014/main" id="{01BCA978-992E-9541-9BE1-4AF26B9D8524}"/>
              </a:ext>
            </a:extLst>
          </p:cNvPr>
          <p:cNvSpPr>
            <a:spLocks noGrp="1"/>
          </p:cNvSpPr>
          <p:nvPr>
            <p:ph type="title" hasCustomPrompt="1"/>
          </p:nvPr>
        </p:nvSpPr>
        <p:spPr>
          <a:xfrm>
            <a:off x="422026" y="367388"/>
            <a:ext cx="11264900" cy="931325"/>
          </a:xfrm>
          <a:prstGeom prst="rect">
            <a:avLst/>
          </a:prstGeom>
        </p:spPr>
        <p:txBody>
          <a:bodyPr anchor="t">
            <a:normAutofit/>
          </a:bodyPr>
          <a:lstStyle>
            <a:lvl1pPr>
              <a:defRPr b="1" i="0">
                <a:latin typeface="Arial Black" panose="020B0A04020102020204" pitchFamily="34" charset="0"/>
              </a:defRPr>
            </a:lvl1pPr>
          </a:lstStyle>
          <a:p>
            <a:r>
              <a:rPr lang="cs-CZ" sz="4000" dirty="0"/>
              <a:t>Nadpis</a:t>
            </a:r>
          </a:p>
        </p:txBody>
      </p:sp>
    </p:spTree>
    <p:extLst>
      <p:ext uri="{BB962C8B-B14F-4D97-AF65-F5344CB8AC3E}">
        <p14:creationId xmlns:p14="http://schemas.microsoft.com/office/powerpoint/2010/main" val="665731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7866500E-7FAE-3947-9DAD-FBA5BC7E9567}"/>
              </a:ext>
            </a:extLst>
          </p:cNvPr>
          <p:cNvSpPr>
            <a:spLocks noGrp="1"/>
          </p:cNvSpPr>
          <p:nvPr>
            <p:ph type="dt" sz="half" idx="10"/>
          </p:nvPr>
        </p:nvSpPr>
        <p:spPr>
          <a:xfrm>
            <a:off x="838200" y="6356350"/>
            <a:ext cx="2743200" cy="365125"/>
          </a:xfrm>
          <a:prstGeom prst="rect">
            <a:avLst/>
          </a:prstGeom>
        </p:spPr>
        <p:txBody>
          <a:bodyPr/>
          <a:lstStyle/>
          <a:p>
            <a:fld id="{DB0C0A0B-5067-DE47-AFC8-F97D18BD4B1F}" type="datetime1">
              <a:rPr lang="cs-CZ" smtClean="0"/>
              <a:t>21.08.2026</a:t>
            </a:fld>
            <a:endParaRPr lang="cs-CZ"/>
          </a:p>
        </p:txBody>
      </p:sp>
      <p:sp>
        <p:nvSpPr>
          <p:cNvPr id="3" name="Zástupný symbol pro zápatí 2">
            <a:extLst>
              <a:ext uri="{FF2B5EF4-FFF2-40B4-BE49-F238E27FC236}">
                <a16:creationId xmlns:a16="http://schemas.microsoft.com/office/drawing/2014/main" id="{358ACE9A-9F8E-CA4C-B782-EFD36998EECE}"/>
              </a:ext>
            </a:extLst>
          </p:cNvPr>
          <p:cNvSpPr>
            <a:spLocks noGrp="1"/>
          </p:cNvSpPr>
          <p:nvPr>
            <p:ph type="ftr" sz="quarter" idx="11"/>
          </p:nvPr>
        </p:nvSpPr>
        <p:spPr>
          <a:xfrm>
            <a:off x="4038600" y="6356350"/>
            <a:ext cx="4114800" cy="365125"/>
          </a:xfrm>
          <a:prstGeom prst="rect">
            <a:avLst/>
          </a:prstGeom>
        </p:spPr>
        <p:txBody>
          <a:bodyPr/>
          <a:lstStyle/>
          <a:p>
            <a:endParaRPr lang="cs-CZ"/>
          </a:p>
        </p:txBody>
      </p:sp>
      <p:sp>
        <p:nvSpPr>
          <p:cNvPr id="4" name="Zástupný symbol pro číslo snímku 3">
            <a:extLst>
              <a:ext uri="{FF2B5EF4-FFF2-40B4-BE49-F238E27FC236}">
                <a16:creationId xmlns:a16="http://schemas.microsoft.com/office/drawing/2014/main" id="{6A900C6D-9313-3E4C-B392-797DCC38C81E}"/>
              </a:ext>
            </a:extLst>
          </p:cNvPr>
          <p:cNvSpPr>
            <a:spLocks noGrp="1"/>
          </p:cNvSpPr>
          <p:nvPr>
            <p:ph type="sldNum" sz="quarter" idx="12"/>
          </p:nvPr>
        </p:nvSpPr>
        <p:spPr>
          <a:xfrm>
            <a:off x="8610600" y="6356350"/>
            <a:ext cx="2743200" cy="365125"/>
          </a:xfrm>
          <a:prstGeom prst="rect">
            <a:avLst/>
          </a:prstGeom>
        </p:spPr>
        <p:txBody>
          <a:bodyPr/>
          <a:lstStyle/>
          <a:p>
            <a:fld id="{157D43A2-98E4-B24E-9228-7624BE346F8E}" type="slidenum">
              <a:rPr lang="cs-CZ" smtClean="0"/>
              <a:t>‹#›</a:t>
            </a:fld>
            <a:endParaRPr lang="cs-CZ"/>
          </a:p>
        </p:txBody>
      </p:sp>
    </p:spTree>
    <p:extLst>
      <p:ext uri="{BB962C8B-B14F-4D97-AF65-F5344CB8AC3E}">
        <p14:creationId xmlns:p14="http://schemas.microsoft.com/office/powerpoint/2010/main" val="3742971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CC8F003-A3D3-034D-9720-A29A641DBBD4}"/>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056C9885-78EF-7E49-B9B7-55A0262D406C}"/>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9CB5D9DD-0ECA-C54D-88FB-0C68D8DF3F00}"/>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3430A157-10E2-3A41-9082-3C345EC0316E}"/>
              </a:ext>
            </a:extLst>
          </p:cNvPr>
          <p:cNvSpPr>
            <a:spLocks noGrp="1"/>
          </p:cNvSpPr>
          <p:nvPr>
            <p:ph type="dt" sz="half" idx="10"/>
          </p:nvPr>
        </p:nvSpPr>
        <p:spPr>
          <a:xfrm>
            <a:off x="838200" y="6356350"/>
            <a:ext cx="2743200" cy="365125"/>
          </a:xfrm>
          <a:prstGeom prst="rect">
            <a:avLst/>
          </a:prstGeom>
        </p:spPr>
        <p:txBody>
          <a:bodyPr/>
          <a:lstStyle/>
          <a:p>
            <a:fld id="{2E67CFD3-BCAB-884C-9D47-4C8AA78F6E8C}" type="datetime1">
              <a:rPr lang="cs-CZ" smtClean="0"/>
              <a:t>21.08.2026</a:t>
            </a:fld>
            <a:endParaRPr lang="cs-CZ"/>
          </a:p>
        </p:txBody>
      </p:sp>
      <p:sp>
        <p:nvSpPr>
          <p:cNvPr id="6" name="Zástupný symbol pro zápatí 5">
            <a:extLst>
              <a:ext uri="{FF2B5EF4-FFF2-40B4-BE49-F238E27FC236}">
                <a16:creationId xmlns:a16="http://schemas.microsoft.com/office/drawing/2014/main" id="{644CFB0E-3ED7-644D-9D3C-61F36A5F5E34}"/>
              </a:ext>
            </a:extLst>
          </p:cNvPr>
          <p:cNvSpPr>
            <a:spLocks noGrp="1"/>
          </p:cNvSpPr>
          <p:nvPr>
            <p:ph type="ftr" sz="quarter" idx="11"/>
          </p:nvPr>
        </p:nvSpPr>
        <p:spPr>
          <a:xfrm>
            <a:off x="4038600" y="6356350"/>
            <a:ext cx="4114800" cy="365125"/>
          </a:xfrm>
          <a:prstGeom prst="rect">
            <a:avLst/>
          </a:prstGeom>
        </p:spPr>
        <p:txBody>
          <a:bodyPr/>
          <a:lstStyle/>
          <a:p>
            <a:endParaRPr lang="cs-CZ"/>
          </a:p>
        </p:txBody>
      </p:sp>
      <p:sp>
        <p:nvSpPr>
          <p:cNvPr id="7" name="Zástupný symbol pro číslo snímku 6">
            <a:extLst>
              <a:ext uri="{FF2B5EF4-FFF2-40B4-BE49-F238E27FC236}">
                <a16:creationId xmlns:a16="http://schemas.microsoft.com/office/drawing/2014/main" id="{B8B83830-1354-2D43-AE7D-380C4FEA2A62}"/>
              </a:ext>
            </a:extLst>
          </p:cNvPr>
          <p:cNvSpPr>
            <a:spLocks noGrp="1"/>
          </p:cNvSpPr>
          <p:nvPr>
            <p:ph type="sldNum" sz="quarter" idx="12"/>
          </p:nvPr>
        </p:nvSpPr>
        <p:spPr>
          <a:xfrm>
            <a:off x="8610600" y="6356350"/>
            <a:ext cx="2743200" cy="365125"/>
          </a:xfrm>
          <a:prstGeom prst="rect">
            <a:avLst/>
          </a:prstGeom>
        </p:spPr>
        <p:txBody>
          <a:bodyPr/>
          <a:lstStyle/>
          <a:p>
            <a:fld id="{157D43A2-98E4-B24E-9228-7624BE346F8E}" type="slidenum">
              <a:rPr lang="cs-CZ" smtClean="0"/>
              <a:t>‹#›</a:t>
            </a:fld>
            <a:endParaRPr lang="cs-CZ"/>
          </a:p>
        </p:txBody>
      </p:sp>
    </p:spTree>
    <p:extLst>
      <p:ext uri="{BB962C8B-B14F-4D97-AF65-F5344CB8AC3E}">
        <p14:creationId xmlns:p14="http://schemas.microsoft.com/office/powerpoint/2010/main" val="910881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046E36E-C6D9-964D-B45E-DBD89DD49C56}"/>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25845132-64BF-844A-8C4F-0A043DE08D81}"/>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77262657-9F70-6F44-BA53-3669D8E34FE9}"/>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FF32EC5D-74A5-B64D-AAF7-CD3ACB694BB9}"/>
              </a:ext>
            </a:extLst>
          </p:cNvPr>
          <p:cNvSpPr>
            <a:spLocks noGrp="1"/>
          </p:cNvSpPr>
          <p:nvPr>
            <p:ph type="dt" sz="half" idx="10"/>
          </p:nvPr>
        </p:nvSpPr>
        <p:spPr>
          <a:xfrm>
            <a:off x="838200" y="6356350"/>
            <a:ext cx="2743200" cy="365125"/>
          </a:xfrm>
          <a:prstGeom prst="rect">
            <a:avLst/>
          </a:prstGeom>
        </p:spPr>
        <p:txBody>
          <a:bodyPr/>
          <a:lstStyle/>
          <a:p>
            <a:fld id="{7A05ACCB-DF1B-A540-A5D2-32650422C0FD}" type="datetime1">
              <a:rPr lang="cs-CZ" smtClean="0"/>
              <a:t>21.08.2026</a:t>
            </a:fld>
            <a:endParaRPr lang="cs-CZ"/>
          </a:p>
        </p:txBody>
      </p:sp>
      <p:sp>
        <p:nvSpPr>
          <p:cNvPr id="6" name="Zástupný symbol pro zápatí 5">
            <a:extLst>
              <a:ext uri="{FF2B5EF4-FFF2-40B4-BE49-F238E27FC236}">
                <a16:creationId xmlns:a16="http://schemas.microsoft.com/office/drawing/2014/main" id="{87C7E311-A125-DB47-B7CE-65018DAA4AF2}"/>
              </a:ext>
            </a:extLst>
          </p:cNvPr>
          <p:cNvSpPr>
            <a:spLocks noGrp="1"/>
          </p:cNvSpPr>
          <p:nvPr>
            <p:ph type="ftr" sz="quarter" idx="11"/>
          </p:nvPr>
        </p:nvSpPr>
        <p:spPr>
          <a:xfrm>
            <a:off x="4038600" y="6356350"/>
            <a:ext cx="4114800" cy="365125"/>
          </a:xfrm>
          <a:prstGeom prst="rect">
            <a:avLst/>
          </a:prstGeom>
        </p:spPr>
        <p:txBody>
          <a:bodyPr/>
          <a:lstStyle/>
          <a:p>
            <a:endParaRPr lang="cs-CZ"/>
          </a:p>
        </p:txBody>
      </p:sp>
      <p:sp>
        <p:nvSpPr>
          <p:cNvPr id="7" name="Zástupný symbol pro číslo snímku 6">
            <a:extLst>
              <a:ext uri="{FF2B5EF4-FFF2-40B4-BE49-F238E27FC236}">
                <a16:creationId xmlns:a16="http://schemas.microsoft.com/office/drawing/2014/main" id="{F1CC73E3-49F8-B845-AD36-F5386031C1FB}"/>
              </a:ext>
            </a:extLst>
          </p:cNvPr>
          <p:cNvSpPr>
            <a:spLocks noGrp="1"/>
          </p:cNvSpPr>
          <p:nvPr>
            <p:ph type="sldNum" sz="quarter" idx="12"/>
          </p:nvPr>
        </p:nvSpPr>
        <p:spPr>
          <a:xfrm>
            <a:off x="8610600" y="6356350"/>
            <a:ext cx="2743200" cy="365125"/>
          </a:xfrm>
          <a:prstGeom prst="rect">
            <a:avLst/>
          </a:prstGeom>
        </p:spPr>
        <p:txBody>
          <a:bodyPr/>
          <a:lstStyle/>
          <a:p>
            <a:fld id="{157D43A2-98E4-B24E-9228-7624BE346F8E}" type="slidenum">
              <a:rPr lang="cs-CZ" smtClean="0"/>
              <a:t>‹#›</a:t>
            </a:fld>
            <a:endParaRPr lang="cs-CZ"/>
          </a:p>
        </p:txBody>
      </p:sp>
    </p:spTree>
    <p:extLst>
      <p:ext uri="{BB962C8B-B14F-4D97-AF65-F5344CB8AC3E}">
        <p14:creationId xmlns:p14="http://schemas.microsoft.com/office/powerpoint/2010/main" val="42677458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Nadpis a svislý text">
    <p:spTree>
      <p:nvGrpSpPr>
        <p:cNvPr id="1" name=""/>
        <p:cNvGrpSpPr/>
        <p:nvPr/>
      </p:nvGrpSpPr>
      <p:grpSpPr>
        <a:xfrm>
          <a:off x="0" y="0"/>
          <a:ext cx="0" cy="0"/>
          <a:chOff x="0" y="0"/>
          <a:chExt cx="0" cy="0"/>
        </a:xfrm>
      </p:grpSpPr>
      <p:sp>
        <p:nvSpPr>
          <p:cNvPr id="3" name="Zástupný symbol pro svislý text 2">
            <a:extLst>
              <a:ext uri="{FF2B5EF4-FFF2-40B4-BE49-F238E27FC236}">
                <a16:creationId xmlns:a16="http://schemas.microsoft.com/office/drawing/2014/main" id="{8CA75BC3-4017-C342-A2A7-3958F6DBCB60}"/>
              </a:ext>
            </a:extLst>
          </p:cNvPr>
          <p:cNvSpPr>
            <a:spLocks noGrp="1"/>
          </p:cNvSpPr>
          <p:nvPr>
            <p:ph type="body" orient="vert" idx="1"/>
          </p:nvPr>
        </p:nvSpPr>
        <p:spPr>
          <a:xfrm>
            <a:off x="838200" y="1825625"/>
            <a:ext cx="10515600" cy="4351338"/>
          </a:xfrm>
          <a:prstGeom prst="rect">
            <a:avLst/>
          </a:prstGeo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819803EF-32E5-1145-A509-F7994F4EDF71}"/>
              </a:ext>
            </a:extLst>
          </p:cNvPr>
          <p:cNvSpPr>
            <a:spLocks noGrp="1"/>
          </p:cNvSpPr>
          <p:nvPr>
            <p:ph type="dt" sz="half" idx="10"/>
          </p:nvPr>
        </p:nvSpPr>
        <p:spPr>
          <a:xfrm>
            <a:off x="838200" y="6356350"/>
            <a:ext cx="2743200" cy="365125"/>
          </a:xfrm>
          <a:prstGeom prst="rect">
            <a:avLst/>
          </a:prstGeom>
        </p:spPr>
        <p:txBody>
          <a:bodyPr/>
          <a:lstStyle/>
          <a:p>
            <a:fld id="{221651C8-0589-0A4E-A648-43E7970689D8}" type="datetime1">
              <a:rPr lang="cs-CZ" smtClean="0"/>
              <a:t>21.08.2026</a:t>
            </a:fld>
            <a:endParaRPr lang="cs-CZ"/>
          </a:p>
        </p:txBody>
      </p:sp>
      <p:sp>
        <p:nvSpPr>
          <p:cNvPr id="5" name="Zástupný symbol pro zápatí 4">
            <a:extLst>
              <a:ext uri="{FF2B5EF4-FFF2-40B4-BE49-F238E27FC236}">
                <a16:creationId xmlns:a16="http://schemas.microsoft.com/office/drawing/2014/main" id="{E4D0D550-6A80-2244-AA4F-0A3275A4AF59}"/>
              </a:ext>
            </a:extLst>
          </p:cNvPr>
          <p:cNvSpPr>
            <a:spLocks noGrp="1"/>
          </p:cNvSpPr>
          <p:nvPr>
            <p:ph type="ftr" sz="quarter" idx="11"/>
          </p:nvPr>
        </p:nvSpPr>
        <p:spPr>
          <a:xfrm>
            <a:off x="4038600" y="6356350"/>
            <a:ext cx="4114800" cy="365125"/>
          </a:xfrm>
          <a:prstGeom prst="rect">
            <a:avLst/>
          </a:prstGeom>
        </p:spPr>
        <p:txBody>
          <a:bodyPr/>
          <a:lstStyle/>
          <a:p>
            <a:endParaRPr lang="cs-CZ"/>
          </a:p>
        </p:txBody>
      </p:sp>
      <p:sp>
        <p:nvSpPr>
          <p:cNvPr id="6" name="Zástupný symbol pro číslo snímku 5">
            <a:extLst>
              <a:ext uri="{FF2B5EF4-FFF2-40B4-BE49-F238E27FC236}">
                <a16:creationId xmlns:a16="http://schemas.microsoft.com/office/drawing/2014/main" id="{25F316BE-2998-1E4A-83A9-D9050107CAF2}"/>
              </a:ext>
            </a:extLst>
          </p:cNvPr>
          <p:cNvSpPr>
            <a:spLocks noGrp="1"/>
          </p:cNvSpPr>
          <p:nvPr>
            <p:ph type="sldNum" sz="quarter" idx="12"/>
          </p:nvPr>
        </p:nvSpPr>
        <p:spPr>
          <a:xfrm>
            <a:off x="8610600" y="6356350"/>
            <a:ext cx="2743200" cy="365125"/>
          </a:xfrm>
          <a:prstGeom prst="rect">
            <a:avLst/>
          </a:prstGeom>
        </p:spPr>
        <p:txBody>
          <a:bodyPr/>
          <a:lstStyle/>
          <a:p>
            <a:fld id="{157D43A2-98E4-B24E-9228-7624BE346F8E}" type="slidenum">
              <a:rPr lang="cs-CZ" smtClean="0"/>
              <a:t>‹#›</a:t>
            </a:fld>
            <a:endParaRPr lang="cs-CZ"/>
          </a:p>
        </p:txBody>
      </p:sp>
      <p:sp>
        <p:nvSpPr>
          <p:cNvPr id="7" name="Obdélník 6">
            <a:extLst>
              <a:ext uri="{FF2B5EF4-FFF2-40B4-BE49-F238E27FC236}">
                <a16:creationId xmlns:a16="http://schemas.microsoft.com/office/drawing/2014/main" id="{662E07EA-F260-7549-976E-B5A77B1A6F8B}"/>
              </a:ext>
            </a:extLst>
          </p:cNvPr>
          <p:cNvSpPr/>
          <p:nvPr/>
        </p:nvSpPr>
        <p:spPr>
          <a:xfrm>
            <a:off x="0" y="0"/>
            <a:ext cx="12192000" cy="1311965"/>
          </a:xfrm>
          <a:prstGeom prst="rect">
            <a:avLst/>
          </a:prstGeom>
          <a:solidFill>
            <a:srgbClr val="FFD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Nadpis 1">
            <a:extLst>
              <a:ext uri="{FF2B5EF4-FFF2-40B4-BE49-F238E27FC236}">
                <a16:creationId xmlns:a16="http://schemas.microsoft.com/office/drawing/2014/main" id="{38936CAC-5922-E64E-B61E-0EBB8C2FF15B}"/>
              </a:ext>
            </a:extLst>
          </p:cNvPr>
          <p:cNvSpPr>
            <a:spLocks noGrp="1"/>
          </p:cNvSpPr>
          <p:nvPr>
            <p:ph type="title" hasCustomPrompt="1"/>
          </p:nvPr>
        </p:nvSpPr>
        <p:spPr>
          <a:xfrm>
            <a:off x="422026" y="367388"/>
            <a:ext cx="11264900" cy="931325"/>
          </a:xfrm>
          <a:prstGeom prst="rect">
            <a:avLst/>
          </a:prstGeom>
        </p:spPr>
        <p:txBody>
          <a:bodyPr anchor="t">
            <a:normAutofit/>
          </a:bodyPr>
          <a:lstStyle>
            <a:lvl1pPr>
              <a:defRPr b="1" i="0">
                <a:latin typeface="Arial Black" panose="020B0A04020102020204" pitchFamily="34" charset="0"/>
              </a:defRPr>
            </a:lvl1pPr>
          </a:lstStyle>
          <a:p>
            <a:r>
              <a:rPr lang="cs-CZ" sz="4000" dirty="0"/>
              <a:t>Nadpis</a:t>
            </a:r>
          </a:p>
        </p:txBody>
      </p:sp>
    </p:spTree>
    <p:extLst>
      <p:ext uri="{BB962C8B-B14F-4D97-AF65-F5344CB8AC3E}">
        <p14:creationId xmlns:p14="http://schemas.microsoft.com/office/powerpoint/2010/main" val="130174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Záverečný slide">
    <p:bg>
      <p:bgPr>
        <a:solidFill>
          <a:srgbClr val="FFD900"/>
        </a:solidFill>
        <a:effectLst/>
      </p:bgPr>
    </p:bg>
    <p:spTree>
      <p:nvGrpSpPr>
        <p:cNvPr id="1" name=""/>
        <p:cNvGrpSpPr/>
        <p:nvPr/>
      </p:nvGrpSpPr>
      <p:grpSpPr>
        <a:xfrm>
          <a:off x="0" y="0"/>
          <a:ext cx="0" cy="0"/>
          <a:chOff x="0" y="0"/>
          <a:chExt cx="0" cy="0"/>
        </a:xfrm>
      </p:grpSpPr>
      <p:sp>
        <p:nvSpPr>
          <p:cNvPr id="7" name="Nadpis 1">
            <a:extLst>
              <a:ext uri="{FF2B5EF4-FFF2-40B4-BE49-F238E27FC236}">
                <a16:creationId xmlns:a16="http://schemas.microsoft.com/office/drawing/2014/main" id="{5CC4AAD7-5472-9243-9B53-33AAA4C37C18}"/>
              </a:ext>
            </a:extLst>
          </p:cNvPr>
          <p:cNvSpPr>
            <a:spLocks noGrp="1"/>
          </p:cNvSpPr>
          <p:nvPr>
            <p:ph type="ctrTitle" hasCustomPrompt="1"/>
          </p:nvPr>
        </p:nvSpPr>
        <p:spPr>
          <a:xfrm>
            <a:off x="495300" y="406400"/>
            <a:ext cx="9144000" cy="3022600"/>
          </a:xfrm>
          <a:prstGeom prst="rect">
            <a:avLst/>
          </a:prstGeom>
          <a:noFill/>
        </p:spPr>
        <p:txBody>
          <a:bodyPr anchor="t">
            <a:noAutofit/>
          </a:bodyPr>
          <a:lstStyle>
            <a:lvl1pPr algn="l">
              <a:lnSpc>
                <a:spcPct val="70000"/>
              </a:lnSpc>
              <a:defRPr sz="9600" b="1" i="0" spc="50" baseline="0">
                <a:latin typeface="Arial" panose="020B0604020202020204" pitchFamily="34" charset="0"/>
              </a:defRPr>
            </a:lvl1pPr>
          </a:lstStyle>
          <a:p>
            <a:r>
              <a:rPr lang="cs-CZ" dirty="0"/>
              <a:t>Děkujeme</a:t>
            </a:r>
            <a:br>
              <a:rPr lang="cs-CZ" dirty="0"/>
            </a:br>
            <a:r>
              <a:rPr lang="cs-CZ" dirty="0"/>
              <a:t>za pozornost</a:t>
            </a:r>
          </a:p>
        </p:txBody>
      </p:sp>
      <p:sp>
        <p:nvSpPr>
          <p:cNvPr id="8" name="Podnadpis 2">
            <a:extLst>
              <a:ext uri="{FF2B5EF4-FFF2-40B4-BE49-F238E27FC236}">
                <a16:creationId xmlns:a16="http://schemas.microsoft.com/office/drawing/2014/main" id="{AAF84FE4-A791-154D-8D89-7AE14B2F073F}"/>
              </a:ext>
            </a:extLst>
          </p:cNvPr>
          <p:cNvSpPr>
            <a:spLocks noGrp="1"/>
          </p:cNvSpPr>
          <p:nvPr>
            <p:ph type="subTitle" idx="1" hasCustomPrompt="1"/>
          </p:nvPr>
        </p:nvSpPr>
        <p:spPr>
          <a:xfrm>
            <a:off x="495300" y="4736873"/>
            <a:ext cx="9144000" cy="1655762"/>
          </a:xfrm>
          <a:prstGeom prst="rect">
            <a:avLst/>
          </a:prstGeom>
          <a:noFill/>
        </p:spPr>
        <p:txBody>
          <a:bodyPr anchor="b"/>
          <a:lstStyle>
            <a:lvl1pPr marL="0" indent="0" algn="l">
              <a:lnSpc>
                <a:spcPct val="60000"/>
              </a:lnSpc>
              <a:buNone/>
              <a:defRPr sz="2400" b="0" i="0">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dirty="0"/>
              <a:t>Krajský úřad ZK</a:t>
            </a:r>
          </a:p>
          <a:p>
            <a:r>
              <a:rPr lang="cs-CZ" dirty="0"/>
              <a:t>Třída Tomáše Bati 21</a:t>
            </a:r>
          </a:p>
          <a:p>
            <a:r>
              <a:rPr lang="cs-CZ" dirty="0"/>
              <a:t>Zlín 761 90</a:t>
            </a:r>
          </a:p>
        </p:txBody>
      </p:sp>
      <p:pic>
        <p:nvPicPr>
          <p:cNvPr id="9" name="Obrázek 8">
            <a:extLst>
              <a:ext uri="{FF2B5EF4-FFF2-40B4-BE49-F238E27FC236}">
                <a16:creationId xmlns:a16="http://schemas.microsoft.com/office/drawing/2014/main" id="{E34A837E-901A-C645-93E3-46FC598A675D}"/>
              </a:ext>
            </a:extLst>
          </p:cNvPr>
          <p:cNvPicPr>
            <a:picLocks noChangeAspect="1"/>
          </p:cNvPicPr>
          <p:nvPr/>
        </p:nvPicPr>
        <p:blipFill>
          <a:blip r:embed="rId2"/>
          <a:stretch>
            <a:fillRect/>
          </a:stretch>
        </p:blipFill>
        <p:spPr>
          <a:xfrm>
            <a:off x="8707437" y="5509395"/>
            <a:ext cx="3042271" cy="883240"/>
          </a:xfrm>
          <a:prstGeom prst="rect">
            <a:avLst/>
          </a:prstGeom>
          <a:noFill/>
        </p:spPr>
      </p:pic>
    </p:spTree>
    <p:extLst>
      <p:ext uri="{BB962C8B-B14F-4D97-AF65-F5344CB8AC3E}">
        <p14:creationId xmlns:p14="http://schemas.microsoft.com/office/powerpoint/2010/main" val="13566027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68BBF5F4-3DF4-D44B-9838-6CB84E6AABD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dirty="0"/>
              <a:t>Kliknutím lze upravit styl.</a:t>
            </a:r>
          </a:p>
        </p:txBody>
      </p:sp>
      <p:sp>
        <p:nvSpPr>
          <p:cNvPr id="3" name="Zástupný text 2">
            <a:extLst>
              <a:ext uri="{FF2B5EF4-FFF2-40B4-BE49-F238E27FC236}">
                <a16:creationId xmlns:a16="http://schemas.microsoft.com/office/drawing/2014/main" id="{555FD67A-23F8-3A4C-8A09-6F2FFDD2806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dirty="0"/>
              <a:t>Po kliknutí můžete upravovat styly textu v předloze.</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a:extLst>
              <a:ext uri="{FF2B5EF4-FFF2-40B4-BE49-F238E27FC236}">
                <a16:creationId xmlns:a16="http://schemas.microsoft.com/office/drawing/2014/main" id="{33E14E2A-7861-2E4E-AE70-2C50E156B65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Arial" panose="020B0604020202020204" pitchFamily="34" charset="0"/>
              </a:defRPr>
            </a:lvl1pPr>
          </a:lstStyle>
          <a:p>
            <a:fld id="{A7EFC59B-10BD-D14D-AB9A-171FF071635D}" type="datetime1">
              <a:rPr lang="cs-CZ" smtClean="0"/>
              <a:pPr/>
              <a:t>21.08.2026</a:t>
            </a:fld>
            <a:endParaRPr lang="cs-CZ" dirty="0"/>
          </a:p>
        </p:txBody>
      </p:sp>
      <p:sp>
        <p:nvSpPr>
          <p:cNvPr id="5" name="Zástupný symbol pro zápatí 4">
            <a:extLst>
              <a:ext uri="{FF2B5EF4-FFF2-40B4-BE49-F238E27FC236}">
                <a16:creationId xmlns:a16="http://schemas.microsoft.com/office/drawing/2014/main" id="{C41FCBC8-96E6-C244-ACD4-C5CE32D2442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Arial" panose="020B0604020202020204" pitchFamily="34" charset="0"/>
              </a:defRPr>
            </a:lvl1pPr>
          </a:lstStyle>
          <a:p>
            <a:endParaRPr lang="cs-CZ" dirty="0"/>
          </a:p>
        </p:txBody>
      </p:sp>
      <p:sp>
        <p:nvSpPr>
          <p:cNvPr id="6" name="Zástupný symbol pro číslo snímku 5">
            <a:extLst>
              <a:ext uri="{FF2B5EF4-FFF2-40B4-BE49-F238E27FC236}">
                <a16:creationId xmlns:a16="http://schemas.microsoft.com/office/drawing/2014/main" id="{542C4FB4-DF05-094A-A789-D60084923A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panose="020B0604020202020204" pitchFamily="34" charset="0"/>
              </a:defRPr>
            </a:lvl1pPr>
          </a:lstStyle>
          <a:p>
            <a:fld id="{157D43A2-98E4-B24E-9228-7624BE346F8E}" type="slidenum">
              <a:rPr lang="cs-CZ" smtClean="0"/>
              <a:pPr/>
              <a:t>‹#›</a:t>
            </a:fld>
            <a:endParaRPr lang="cs-CZ" dirty="0"/>
          </a:p>
        </p:txBody>
      </p:sp>
    </p:spTree>
    <p:extLst>
      <p:ext uri="{BB962C8B-B14F-4D97-AF65-F5344CB8AC3E}">
        <p14:creationId xmlns:p14="http://schemas.microsoft.com/office/powerpoint/2010/main" val="2271583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Arial" panose="020B0604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Wingdings" pitchFamily="2" charset="2"/>
        <a:buChar char="§"/>
        <a:defRPr sz="2800" b="0" i="0" kern="1200">
          <a:solidFill>
            <a:schemeClr val="tx1"/>
          </a:solidFill>
          <a:latin typeface="Arial" panose="020B0604020202020204" pitchFamily="34" charset="0"/>
          <a:ea typeface="+mn-ea"/>
          <a:cs typeface="+mn-cs"/>
        </a:defRPr>
      </a:lvl1pPr>
      <a:lvl2pPr marL="685800" indent="-228600" algn="l" defTabSz="914400" rtl="0" eaLnBrk="1" latinLnBrk="0" hangingPunct="1">
        <a:lnSpc>
          <a:spcPct val="90000"/>
        </a:lnSpc>
        <a:spcBef>
          <a:spcPts val="500"/>
        </a:spcBef>
        <a:buFont typeface="Wingdings" pitchFamily="2" charset="2"/>
        <a:buChar char="§"/>
        <a:defRPr sz="2400" b="0" i="0" kern="1200">
          <a:solidFill>
            <a:schemeClr val="tx1"/>
          </a:solidFill>
          <a:latin typeface="Arial" panose="020B0604020202020204" pitchFamily="34" charset="0"/>
          <a:ea typeface="+mn-ea"/>
          <a:cs typeface="+mn-cs"/>
        </a:defRPr>
      </a:lvl2pPr>
      <a:lvl3pPr marL="1143000" indent="-228600" algn="l" defTabSz="914400" rtl="0" eaLnBrk="1" latinLnBrk="0" hangingPunct="1">
        <a:lnSpc>
          <a:spcPct val="90000"/>
        </a:lnSpc>
        <a:spcBef>
          <a:spcPts val="500"/>
        </a:spcBef>
        <a:buFont typeface="Wingdings" pitchFamily="2" charset="2"/>
        <a:buChar char="§"/>
        <a:defRPr sz="2000" b="0" i="0" kern="1200">
          <a:solidFill>
            <a:schemeClr val="tx1"/>
          </a:solidFill>
          <a:latin typeface="Arial" panose="020B0604020202020204" pitchFamily="34" charset="0"/>
          <a:ea typeface="+mn-ea"/>
          <a:cs typeface="+mn-cs"/>
        </a:defRPr>
      </a:lvl3pPr>
      <a:lvl4pPr marL="1600200" indent="-228600" algn="l" defTabSz="914400" rtl="0" eaLnBrk="1" latinLnBrk="0" hangingPunct="1">
        <a:lnSpc>
          <a:spcPct val="90000"/>
        </a:lnSpc>
        <a:spcBef>
          <a:spcPts val="500"/>
        </a:spcBef>
        <a:buFont typeface="Wingdings" pitchFamily="2" charset="2"/>
        <a:buChar char="§"/>
        <a:defRPr sz="1800" b="0" i="0" kern="1200">
          <a:solidFill>
            <a:schemeClr val="tx1"/>
          </a:solidFill>
          <a:latin typeface="Arial" panose="020B0604020202020204" pitchFamily="34" charset="0"/>
          <a:ea typeface="+mn-ea"/>
          <a:cs typeface="+mn-cs"/>
        </a:defRPr>
      </a:lvl4pPr>
      <a:lvl5pPr marL="2057400" indent="-228600" algn="l" defTabSz="914400" rtl="0" eaLnBrk="1" latinLnBrk="0" hangingPunct="1">
        <a:lnSpc>
          <a:spcPct val="90000"/>
        </a:lnSpc>
        <a:spcBef>
          <a:spcPts val="500"/>
        </a:spcBef>
        <a:buFont typeface="Wingdings" pitchFamily="2" charset="2"/>
        <a:buChar char="§"/>
        <a:defRPr sz="1800" b="0" i="0" kern="1200">
          <a:solidFill>
            <a:schemeClr val="tx1"/>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blanka.durdakova@zlinskykraj.cz" TargetMode="External"/><Relationship Id="rId2" Type="http://schemas.openxmlformats.org/officeDocument/2006/relationships/hyperlink" Target="mailto:andrea.polehlova@zlinskykraj.cz" TargetMode="External"/><Relationship Id="rId1" Type="http://schemas.openxmlformats.org/officeDocument/2006/relationships/slideLayout" Target="../slideLayouts/slideLayout2.xml"/><Relationship Id="rId6" Type="http://schemas.openxmlformats.org/officeDocument/2006/relationships/hyperlink" Target="mailto:katerina.valentova@zlinskykraj.cz" TargetMode="External"/><Relationship Id="rId5" Type="http://schemas.openxmlformats.org/officeDocument/2006/relationships/hyperlink" Target="mailto:pavla.doupovcova@zlinskykraj.cz" TargetMode="External"/><Relationship Id="rId4" Type="http://schemas.openxmlformats.org/officeDocument/2006/relationships/hyperlink" Target="mailto:darina.zmolikova@zlinskykraj.cz"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hyperlink" Target="https://share.google/7Etlc2PWcjtIy7xqE"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hyperlink" Target="https://app.beck-online.cz/bo/document-view.seam?documentId=onrf6mrqgezf6obzfzygmmrs&amp;refSource=text" TargetMode="Externa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D900"/>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A464F62-C66D-7747-AE1D-B98617324826}"/>
              </a:ext>
            </a:extLst>
          </p:cNvPr>
          <p:cNvSpPr>
            <a:spLocks noGrp="1"/>
          </p:cNvSpPr>
          <p:nvPr>
            <p:ph type="ctrTitle"/>
          </p:nvPr>
        </p:nvSpPr>
        <p:spPr>
          <a:xfrm>
            <a:off x="451560" y="465365"/>
            <a:ext cx="10681878" cy="3027135"/>
          </a:xfrm>
        </p:spPr>
        <p:txBody>
          <a:bodyPr anchor="t">
            <a:normAutofit/>
          </a:bodyPr>
          <a:lstStyle/>
          <a:p>
            <a:pPr algn="ctr">
              <a:lnSpc>
                <a:spcPct val="70000"/>
              </a:lnSpc>
            </a:pPr>
            <a:br>
              <a:rPr lang="cs-CZ" sz="6000" b="1" spc="50" dirty="0">
                <a:latin typeface="+mj-lt"/>
              </a:rPr>
            </a:br>
            <a:br>
              <a:rPr lang="cs-CZ" sz="6000" dirty="0">
                <a:latin typeface="+mj-lt"/>
              </a:rPr>
            </a:br>
            <a:r>
              <a:rPr lang="cs-CZ" sz="6000" dirty="0">
                <a:latin typeface="+mj-lt"/>
              </a:rPr>
              <a:t>Metodická porada </a:t>
            </a:r>
            <a:br>
              <a:rPr lang="cs-CZ" sz="6000" dirty="0">
                <a:latin typeface="+mj-lt"/>
              </a:rPr>
            </a:br>
            <a:r>
              <a:rPr lang="cs-CZ" sz="6000" dirty="0">
                <a:latin typeface="+mj-lt"/>
              </a:rPr>
              <a:t>k projednávání přestupků</a:t>
            </a:r>
            <a:endParaRPr lang="cs-CZ" sz="6000" b="1" spc="50" dirty="0">
              <a:latin typeface="+mj-lt"/>
            </a:endParaRPr>
          </a:p>
        </p:txBody>
      </p:sp>
      <p:sp>
        <p:nvSpPr>
          <p:cNvPr id="3" name="Podnadpis 2">
            <a:extLst>
              <a:ext uri="{FF2B5EF4-FFF2-40B4-BE49-F238E27FC236}">
                <a16:creationId xmlns:a16="http://schemas.microsoft.com/office/drawing/2014/main" id="{A470C84C-FA25-4B48-8EA5-40D03BC15649}"/>
              </a:ext>
            </a:extLst>
          </p:cNvPr>
          <p:cNvSpPr>
            <a:spLocks noGrp="1"/>
          </p:cNvSpPr>
          <p:nvPr>
            <p:ph type="subTitle" idx="1"/>
          </p:nvPr>
        </p:nvSpPr>
        <p:spPr>
          <a:xfrm>
            <a:off x="451560" y="3492500"/>
            <a:ext cx="9144000" cy="1243998"/>
          </a:xfrm>
        </p:spPr>
        <p:txBody>
          <a:bodyPr anchor="t">
            <a:normAutofit lnSpcReduction="10000"/>
          </a:bodyPr>
          <a:lstStyle/>
          <a:p>
            <a:pPr algn="l"/>
            <a:endParaRPr lang="cs-CZ" altLang="cs-CZ" dirty="0">
              <a:latin typeface="+mj-lt"/>
            </a:endParaRPr>
          </a:p>
          <a:p>
            <a:pPr algn="l"/>
            <a:endParaRPr lang="cs-CZ" altLang="cs-CZ" dirty="0">
              <a:latin typeface="+mj-lt"/>
            </a:endParaRPr>
          </a:p>
          <a:p>
            <a:pPr algn="l"/>
            <a:r>
              <a:rPr lang="cs-CZ" altLang="cs-CZ" dirty="0">
                <a:latin typeface="+mj-lt"/>
              </a:rPr>
              <a:t>Zlín, duben 2026</a:t>
            </a:r>
            <a:endParaRPr lang="cs-CZ" dirty="0">
              <a:latin typeface="+mj-lt"/>
            </a:endParaRPr>
          </a:p>
        </p:txBody>
      </p:sp>
    </p:spTree>
    <p:extLst>
      <p:ext uri="{BB962C8B-B14F-4D97-AF65-F5344CB8AC3E}">
        <p14:creationId xmlns:p14="http://schemas.microsoft.com/office/powerpoint/2010/main" val="21346534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0" indent="0">
              <a:buNone/>
            </a:pPr>
            <a:r>
              <a:rPr lang="cs-CZ" sz="2400" dirty="0"/>
              <a:t>Odbor právní a Krajský živnostenský úřad</a:t>
            </a:r>
          </a:p>
          <a:p>
            <a:pPr marL="0" indent="0">
              <a:buNone/>
            </a:pPr>
            <a:r>
              <a:rPr lang="cs-CZ" sz="2400" dirty="0"/>
              <a:t>oddělení státního občanství a přestupků</a:t>
            </a:r>
          </a:p>
          <a:p>
            <a:pPr marL="0" indent="0">
              <a:buNone/>
            </a:pPr>
            <a:endParaRPr lang="cs-CZ" dirty="0"/>
          </a:p>
          <a:p>
            <a:pPr marL="0" indent="0">
              <a:buNone/>
            </a:pPr>
            <a:r>
              <a:rPr lang="cs-CZ" sz="2400" dirty="0"/>
              <a:t>Mgr. Andrea Polehlová, vedoucí oddělení - </a:t>
            </a:r>
            <a:r>
              <a:rPr lang="cs-CZ" sz="2400" dirty="0">
                <a:hlinkClick r:id="rId2"/>
              </a:rPr>
              <a:t>andrea.polehlova@zlinskykraj.cz</a:t>
            </a:r>
            <a:r>
              <a:rPr lang="cs-CZ" sz="2400" dirty="0"/>
              <a:t> </a:t>
            </a:r>
          </a:p>
          <a:p>
            <a:pPr marL="0" indent="0">
              <a:buNone/>
            </a:pPr>
            <a:r>
              <a:rPr lang="cs-CZ" sz="2400" dirty="0"/>
              <a:t>Mgr. Blanka Durďáková - </a:t>
            </a:r>
            <a:r>
              <a:rPr lang="cs-CZ" sz="2400" dirty="0">
                <a:hlinkClick r:id="rId3"/>
              </a:rPr>
              <a:t>blanka.durdakova@zlinskykraj.cz</a:t>
            </a:r>
            <a:r>
              <a:rPr lang="cs-CZ" sz="2400" dirty="0"/>
              <a:t> </a:t>
            </a:r>
          </a:p>
          <a:p>
            <a:pPr marL="0" indent="0">
              <a:buNone/>
            </a:pPr>
            <a:r>
              <a:rPr lang="cs-CZ" sz="2400" dirty="0"/>
              <a:t>JUDr. Darina Žmolíková, Ph.D. - </a:t>
            </a:r>
            <a:r>
              <a:rPr lang="cs-CZ" sz="2400" dirty="0">
                <a:hlinkClick r:id="rId4"/>
              </a:rPr>
              <a:t>darina.zmolikova@zlinskykraj.cz</a:t>
            </a:r>
            <a:r>
              <a:rPr lang="cs-CZ" sz="2400" dirty="0"/>
              <a:t> </a:t>
            </a:r>
          </a:p>
          <a:p>
            <a:pPr marL="0" indent="0">
              <a:buNone/>
            </a:pPr>
            <a:r>
              <a:rPr lang="cs-CZ" sz="2400" dirty="0"/>
              <a:t>Mgr. Pavla Doupovcová - </a:t>
            </a:r>
            <a:r>
              <a:rPr lang="cs-CZ" sz="2400" dirty="0">
                <a:hlinkClick r:id="rId5"/>
              </a:rPr>
              <a:t>pavla.doupovcova@zlinskykraj.cz</a:t>
            </a:r>
            <a:r>
              <a:rPr lang="cs-CZ" sz="2400" dirty="0"/>
              <a:t> </a:t>
            </a:r>
          </a:p>
          <a:p>
            <a:pPr marL="0" indent="0">
              <a:buNone/>
            </a:pPr>
            <a:r>
              <a:rPr lang="cs-CZ" sz="2400" dirty="0"/>
              <a:t>Mgr. Kateřina Valentová - </a:t>
            </a:r>
            <a:r>
              <a:rPr lang="cs-CZ" sz="2400" dirty="0">
                <a:hlinkClick r:id="rId6"/>
              </a:rPr>
              <a:t>katerina.valentova@zlinskykraj.cz</a:t>
            </a:r>
            <a:r>
              <a:rPr lang="cs-CZ" sz="2400" dirty="0"/>
              <a:t> </a:t>
            </a:r>
          </a:p>
          <a:p>
            <a:pPr marL="0" indent="0">
              <a:buNone/>
            </a:pPr>
            <a:endParaRPr lang="cs-CZ" dirty="0"/>
          </a:p>
        </p:txBody>
      </p:sp>
      <p:sp>
        <p:nvSpPr>
          <p:cNvPr id="3" name="Zástupný symbol pro číslo snímku 2"/>
          <p:cNvSpPr>
            <a:spLocks noGrp="1"/>
          </p:cNvSpPr>
          <p:nvPr>
            <p:ph type="sldNum" sz="quarter" idx="12"/>
          </p:nvPr>
        </p:nvSpPr>
        <p:spPr/>
        <p:txBody>
          <a:bodyPr/>
          <a:lstStyle/>
          <a:p>
            <a:fld id="{157D43A2-98E4-B24E-9228-7624BE346F8E}" type="slidenum">
              <a:rPr lang="cs-CZ" smtClean="0"/>
              <a:pPr/>
              <a:t>2</a:t>
            </a:fld>
            <a:endParaRPr lang="cs-CZ" dirty="0"/>
          </a:p>
        </p:txBody>
      </p:sp>
      <p:sp>
        <p:nvSpPr>
          <p:cNvPr id="4" name="Nadpis 3"/>
          <p:cNvSpPr>
            <a:spLocks noGrp="1"/>
          </p:cNvSpPr>
          <p:nvPr>
            <p:ph type="title"/>
          </p:nvPr>
        </p:nvSpPr>
        <p:spPr/>
        <p:txBody>
          <a:bodyPr/>
          <a:lstStyle/>
          <a:p>
            <a:r>
              <a:rPr lang="cs-CZ" dirty="0"/>
              <a:t>Personální obsazení</a:t>
            </a:r>
          </a:p>
        </p:txBody>
      </p:sp>
    </p:spTree>
    <p:extLst>
      <p:ext uri="{BB962C8B-B14F-4D97-AF65-F5344CB8AC3E}">
        <p14:creationId xmlns:p14="http://schemas.microsoft.com/office/powerpoint/2010/main" val="28448988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3600" dirty="0"/>
              <a:t>Zahájení</a:t>
            </a:r>
          </a:p>
          <a:p>
            <a:r>
              <a:rPr lang="cs-CZ" sz="3600" dirty="0"/>
              <a:t>Aktuální legislativní změny</a:t>
            </a:r>
          </a:p>
          <a:p>
            <a:r>
              <a:rPr lang="cs-CZ" sz="3600" dirty="0"/>
              <a:t>Souhlas s uzavřením VPS</a:t>
            </a:r>
          </a:p>
          <a:p>
            <a:r>
              <a:rPr lang="cs-CZ" sz="3600" dirty="0"/>
              <a:t>Závěry z konzultačního dne na MV</a:t>
            </a:r>
          </a:p>
          <a:p>
            <a:r>
              <a:rPr lang="cs-CZ" sz="3600" dirty="0"/>
              <a:t>Poznatky z odvolacích a přezkumných řízení </a:t>
            </a:r>
            <a:br>
              <a:rPr lang="cs-CZ" sz="3600" dirty="0"/>
            </a:br>
            <a:r>
              <a:rPr lang="cs-CZ" sz="3600" dirty="0"/>
              <a:t>a z kontrolní činnosti</a:t>
            </a:r>
            <a:endParaRPr lang="cs-CZ" sz="2000" dirty="0"/>
          </a:p>
          <a:p>
            <a:r>
              <a:rPr lang="cs-CZ" sz="3600" dirty="0"/>
              <a:t>Dotazy (předem zaslané)</a:t>
            </a:r>
          </a:p>
        </p:txBody>
      </p:sp>
      <p:sp>
        <p:nvSpPr>
          <p:cNvPr id="3" name="Zástupný symbol pro číslo snímku 2"/>
          <p:cNvSpPr>
            <a:spLocks noGrp="1"/>
          </p:cNvSpPr>
          <p:nvPr>
            <p:ph type="sldNum" sz="quarter" idx="12"/>
          </p:nvPr>
        </p:nvSpPr>
        <p:spPr/>
        <p:txBody>
          <a:bodyPr/>
          <a:lstStyle/>
          <a:p>
            <a:fld id="{157D43A2-98E4-B24E-9228-7624BE346F8E}" type="slidenum">
              <a:rPr lang="cs-CZ" smtClean="0"/>
              <a:pPr/>
              <a:t>3</a:t>
            </a:fld>
            <a:endParaRPr lang="cs-CZ" dirty="0"/>
          </a:p>
        </p:txBody>
      </p:sp>
      <p:sp>
        <p:nvSpPr>
          <p:cNvPr id="4" name="Nadpis 3"/>
          <p:cNvSpPr>
            <a:spLocks noGrp="1"/>
          </p:cNvSpPr>
          <p:nvPr>
            <p:ph type="title"/>
          </p:nvPr>
        </p:nvSpPr>
        <p:spPr/>
        <p:txBody>
          <a:bodyPr/>
          <a:lstStyle/>
          <a:p>
            <a:r>
              <a:rPr lang="cs-CZ" dirty="0"/>
              <a:t>Program</a:t>
            </a:r>
          </a:p>
        </p:txBody>
      </p:sp>
    </p:spTree>
    <p:extLst>
      <p:ext uri="{BB962C8B-B14F-4D97-AF65-F5344CB8AC3E}">
        <p14:creationId xmlns:p14="http://schemas.microsoft.com/office/powerpoint/2010/main" val="1800510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2F20A5CA-4109-CAEF-25A4-4700514009B4}"/>
              </a:ext>
            </a:extLst>
          </p:cNvPr>
          <p:cNvSpPr>
            <a:spLocks noGrp="1"/>
          </p:cNvSpPr>
          <p:nvPr>
            <p:ph idx="1"/>
          </p:nvPr>
        </p:nvSpPr>
        <p:spPr>
          <a:xfrm>
            <a:off x="422026" y="1473200"/>
            <a:ext cx="11264900" cy="5384800"/>
          </a:xfrm>
        </p:spPr>
        <p:txBody>
          <a:bodyPr>
            <a:normAutofit/>
          </a:bodyPr>
          <a:lstStyle/>
          <a:p>
            <a:pPr marL="0" indent="0" algn="just">
              <a:buNone/>
            </a:pPr>
            <a:r>
              <a:rPr lang="cs-CZ" sz="2600" dirty="0"/>
              <a:t>V poslanecké sněmovně jsou v současné době tři návrhy na novelizace zákonů, které se dotknou činnosti orgánů projednávajících přestupky (vše v 1. čtení – schůze od 14. 4. 2026):</a:t>
            </a:r>
          </a:p>
          <a:p>
            <a:pPr marL="0" indent="0">
              <a:buNone/>
            </a:pPr>
            <a:r>
              <a:rPr lang="cs-CZ" b="1" dirty="0">
                <a:solidFill>
                  <a:srgbClr val="00B050"/>
                </a:solidFill>
              </a:rPr>
              <a:t>Sněmovní tisk č. 7 </a:t>
            </a:r>
            <a:r>
              <a:rPr lang="cs-CZ" dirty="0"/>
              <a:t>(souvisí s tiskem č. 6) – novela zákona </a:t>
            </a:r>
            <a:br>
              <a:rPr lang="cs-CZ" dirty="0"/>
            </a:br>
            <a:r>
              <a:rPr lang="cs-CZ" dirty="0"/>
              <a:t>č. 159/2006 Sb., o střetu zájmů – </a:t>
            </a:r>
            <a:r>
              <a:rPr lang="cs-CZ" sz="2000" dirty="0"/>
              <a:t>kromě nové skutkové podstaty je navrhováno, aby v I. stupni přestupky projednával KÚ (odvolání by řešil nový Úřad pro prevenci korupce a střetu zájmů)</a:t>
            </a:r>
          </a:p>
          <a:p>
            <a:pPr marL="0" indent="0">
              <a:buNone/>
            </a:pPr>
            <a:r>
              <a:rPr lang="cs-CZ" b="1" dirty="0">
                <a:solidFill>
                  <a:srgbClr val="00B050"/>
                </a:solidFill>
              </a:rPr>
              <a:t>Sněmovní tisk č. 24 </a:t>
            </a:r>
            <a:r>
              <a:rPr lang="cs-CZ" dirty="0"/>
              <a:t>– navrhována mimo jiné novelizace SŘ</a:t>
            </a:r>
          </a:p>
          <a:p>
            <a:pPr>
              <a:buFontTx/>
              <a:buChar char="-"/>
            </a:pPr>
            <a:r>
              <a:rPr lang="cs-CZ" sz="2000" dirty="0"/>
              <a:t>využití videokonference při ústním jednání (§ 49a)</a:t>
            </a:r>
          </a:p>
          <a:p>
            <a:pPr>
              <a:buFontTx/>
              <a:buChar char="-"/>
            </a:pPr>
            <a:r>
              <a:rPr lang="cs-CZ" sz="2000" dirty="0"/>
              <a:t>automatizované vedení řízení (§ 15a)</a:t>
            </a:r>
          </a:p>
          <a:p>
            <a:pPr marL="0" indent="0">
              <a:buNone/>
            </a:pPr>
            <a:r>
              <a:rPr lang="cs-CZ" b="1" dirty="0">
                <a:solidFill>
                  <a:srgbClr val="00B050"/>
                </a:solidFill>
              </a:rPr>
              <a:t>Sněmovní tisk č. 103 </a:t>
            </a:r>
            <a:r>
              <a:rPr lang="cs-CZ" dirty="0"/>
              <a:t>– mimo jiné změna zákona č. 300/2008 Sb., o elektronických úkonech a autorizované konverzi dokumentů</a:t>
            </a:r>
          </a:p>
          <a:p>
            <a:pPr>
              <a:buFontTx/>
              <a:buChar char="-"/>
            </a:pPr>
            <a:r>
              <a:rPr lang="cs-CZ" sz="2000" dirty="0"/>
              <a:t>aby cizinci, kteří budou pobírat dávky či důchod měli automaticky zřízenu datovou schránku</a:t>
            </a:r>
          </a:p>
          <a:p>
            <a:endParaRPr lang="cs-CZ" dirty="0">
              <a:highlight>
                <a:srgbClr val="FFFF00"/>
              </a:highlight>
            </a:endParaRPr>
          </a:p>
          <a:p>
            <a:pPr marL="0" indent="0">
              <a:buNone/>
            </a:pPr>
            <a:endParaRPr lang="cs-CZ" dirty="0">
              <a:highlight>
                <a:srgbClr val="FFFF00"/>
              </a:highlight>
            </a:endParaRPr>
          </a:p>
          <a:p>
            <a:pPr marL="0" indent="0">
              <a:buNone/>
            </a:pPr>
            <a:endParaRPr lang="cs-CZ" dirty="0">
              <a:highlight>
                <a:srgbClr val="FFFF00"/>
              </a:highlight>
            </a:endParaRPr>
          </a:p>
          <a:p>
            <a:pPr marL="0" indent="0">
              <a:buNone/>
            </a:pPr>
            <a:endParaRPr lang="cs-CZ" dirty="0">
              <a:highlight>
                <a:srgbClr val="FFFF00"/>
              </a:highlight>
            </a:endParaRPr>
          </a:p>
          <a:p>
            <a:pPr marL="0" indent="0">
              <a:buNone/>
            </a:pPr>
            <a:endParaRPr lang="cs-CZ" dirty="0">
              <a:highlight>
                <a:srgbClr val="FFFF00"/>
              </a:highlight>
            </a:endParaRPr>
          </a:p>
          <a:p>
            <a:endParaRPr lang="cs-CZ" dirty="0">
              <a:highlight>
                <a:srgbClr val="FFFF00"/>
              </a:highlight>
            </a:endParaRPr>
          </a:p>
          <a:p>
            <a:endParaRPr lang="cs-CZ" dirty="0">
              <a:highlight>
                <a:srgbClr val="FFFF00"/>
              </a:highlight>
            </a:endParaRPr>
          </a:p>
          <a:p>
            <a:endParaRPr lang="cs-CZ" dirty="0">
              <a:highlight>
                <a:srgbClr val="FFFF00"/>
              </a:highlight>
            </a:endParaRPr>
          </a:p>
          <a:p>
            <a:endParaRPr lang="cs-CZ" dirty="0">
              <a:highlight>
                <a:srgbClr val="FFFF00"/>
              </a:highlight>
            </a:endParaRPr>
          </a:p>
          <a:p>
            <a:endParaRPr lang="cs-CZ" dirty="0">
              <a:highlight>
                <a:srgbClr val="FFFF00"/>
              </a:highlight>
            </a:endParaRPr>
          </a:p>
        </p:txBody>
      </p:sp>
      <p:sp>
        <p:nvSpPr>
          <p:cNvPr id="3" name="Zástupný symbol pro číslo snímku 2">
            <a:extLst>
              <a:ext uri="{FF2B5EF4-FFF2-40B4-BE49-F238E27FC236}">
                <a16:creationId xmlns:a16="http://schemas.microsoft.com/office/drawing/2014/main" id="{B2369372-F973-B3C1-F73E-0DE14D7974BB}"/>
              </a:ext>
            </a:extLst>
          </p:cNvPr>
          <p:cNvSpPr>
            <a:spLocks noGrp="1"/>
          </p:cNvSpPr>
          <p:nvPr>
            <p:ph type="sldNum" sz="quarter" idx="12"/>
          </p:nvPr>
        </p:nvSpPr>
        <p:spPr>
          <a:xfrm>
            <a:off x="11297920" y="5951387"/>
            <a:ext cx="792480" cy="525613"/>
          </a:xfrm>
        </p:spPr>
        <p:txBody>
          <a:bodyPr/>
          <a:lstStyle/>
          <a:p>
            <a:fld id="{157D43A2-98E4-B24E-9228-7624BE346F8E}" type="slidenum">
              <a:rPr lang="cs-CZ" smtClean="0"/>
              <a:pPr/>
              <a:t>4</a:t>
            </a:fld>
            <a:endParaRPr lang="cs-CZ" dirty="0"/>
          </a:p>
        </p:txBody>
      </p:sp>
      <p:sp>
        <p:nvSpPr>
          <p:cNvPr id="4" name="Nadpis 3">
            <a:extLst>
              <a:ext uri="{FF2B5EF4-FFF2-40B4-BE49-F238E27FC236}">
                <a16:creationId xmlns:a16="http://schemas.microsoft.com/office/drawing/2014/main" id="{C3C72B60-3E52-D564-9814-683D0007B5AA}"/>
              </a:ext>
            </a:extLst>
          </p:cNvPr>
          <p:cNvSpPr>
            <a:spLocks noGrp="1"/>
          </p:cNvSpPr>
          <p:nvPr>
            <p:ph type="title"/>
          </p:nvPr>
        </p:nvSpPr>
        <p:spPr/>
        <p:txBody>
          <a:bodyPr/>
          <a:lstStyle/>
          <a:p>
            <a:r>
              <a:rPr lang="cs-CZ" dirty="0"/>
              <a:t>Připravované legislativní změny   </a:t>
            </a:r>
          </a:p>
        </p:txBody>
      </p:sp>
    </p:spTree>
    <p:extLst>
      <p:ext uri="{BB962C8B-B14F-4D97-AF65-F5344CB8AC3E}">
        <p14:creationId xmlns:p14="http://schemas.microsoft.com/office/powerpoint/2010/main" val="1678060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1AB21708-0443-DEEF-89E6-0F3964F47A47}"/>
              </a:ext>
            </a:extLst>
          </p:cNvPr>
          <p:cNvSpPr>
            <a:spLocks noGrp="1"/>
          </p:cNvSpPr>
          <p:nvPr>
            <p:ph idx="1"/>
          </p:nvPr>
        </p:nvSpPr>
        <p:spPr/>
        <p:txBody>
          <a:bodyPr>
            <a:normAutofit fontScale="77500" lnSpcReduction="20000"/>
          </a:bodyPr>
          <a:lstStyle/>
          <a:p>
            <a:r>
              <a:rPr lang="cs-CZ" dirty="0"/>
              <a:t>správní řízení - vedeno </a:t>
            </a:r>
            <a:r>
              <a:rPr lang="cs-CZ" b="1" dirty="0">
                <a:solidFill>
                  <a:srgbClr val="FF0000"/>
                </a:solidFill>
              </a:rPr>
              <a:t>na žádost</a:t>
            </a:r>
            <a:r>
              <a:rPr lang="cs-CZ" dirty="0"/>
              <a:t>, žadatelé – smluvní obce</a:t>
            </a:r>
          </a:p>
          <a:p>
            <a:r>
              <a:rPr lang="cs-CZ" b="1" dirty="0"/>
              <a:t>žádost </a:t>
            </a:r>
            <a:r>
              <a:rPr lang="cs-CZ" dirty="0"/>
              <a:t>– zasílat </a:t>
            </a:r>
            <a:r>
              <a:rPr lang="cs-CZ" b="1" dirty="0">
                <a:solidFill>
                  <a:srgbClr val="00B0F0"/>
                </a:solidFill>
              </a:rPr>
              <a:t>elektronicky</a:t>
            </a:r>
            <a:r>
              <a:rPr lang="cs-CZ" dirty="0">
                <a:solidFill>
                  <a:srgbClr val="00B0F0"/>
                </a:solidFill>
              </a:rPr>
              <a:t> </a:t>
            </a:r>
            <a:r>
              <a:rPr lang="cs-CZ" dirty="0"/>
              <a:t>(DS), zcela vyj. v listinné podobě </a:t>
            </a:r>
          </a:p>
          <a:p>
            <a:r>
              <a:rPr lang="cs-CZ" dirty="0"/>
              <a:t>krajský úřad má na vyřízení žádosti </a:t>
            </a:r>
            <a:r>
              <a:rPr lang="cs-CZ" dirty="0">
                <a:solidFill>
                  <a:srgbClr val="FF0000"/>
                </a:solidFill>
              </a:rPr>
              <a:t>lhůtu 30 dnů</a:t>
            </a:r>
          </a:p>
          <a:p>
            <a:pPr marL="0" indent="0">
              <a:buNone/>
            </a:pPr>
            <a:endParaRPr lang="cs-CZ" dirty="0"/>
          </a:p>
          <a:p>
            <a:pPr marL="0" indent="0">
              <a:buNone/>
            </a:pPr>
            <a:r>
              <a:rPr lang="cs-CZ" u="sng" dirty="0"/>
              <a:t>Přílohy žádosti </a:t>
            </a:r>
          </a:p>
          <a:p>
            <a:pPr lvl="1">
              <a:buFontTx/>
              <a:buChar char="-"/>
            </a:pPr>
            <a:r>
              <a:rPr lang="cs-CZ" dirty="0"/>
              <a:t>uzavřená VPS</a:t>
            </a:r>
          </a:p>
          <a:p>
            <a:pPr lvl="1">
              <a:buFontTx/>
              <a:buChar char="-"/>
            </a:pPr>
            <a:r>
              <a:rPr lang="cs-CZ" dirty="0"/>
              <a:t>usnesení orgánů obcí, jimiž byl vysloven souhlas s uzavřením VPS (usnesení formulovat tak, aby nebylo pochyb o tom, co je předmětem uzavírané VPS)</a:t>
            </a:r>
          </a:p>
          <a:p>
            <a:pPr lvl="1">
              <a:buFontTx/>
              <a:buChar char="-"/>
            </a:pPr>
            <a:r>
              <a:rPr lang="cs-CZ" dirty="0"/>
              <a:t>v žádosti musí být alespoň stručně uveden </a:t>
            </a:r>
            <a:r>
              <a:rPr lang="cs-CZ" u="sng" dirty="0"/>
              <a:t>důvod</a:t>
            </a:r>
            <a:r>
              <a:rPr lang="cs-CZ" dirty="0"/>
              <a:t>, proč má být s uzavřením smlouvy krajským úřadem vysloven souhlas (např. obec, která působnost smlouvou předává nemá personální ani technické zajištění pro výkon této agendy)</a:t>
            </a:r>
          </a:p>
          <a:p>
            <a:pPr marL="0" indent="0">
              <a:buNone/>
            </a:pPr>
            <a:endParaRPr lang="cs-CZ" dirty="0"/>
          </a:p>
          <a:p>
            <a:pPr marL="0" indent="0">
              <a:buNone/>
            </a:pPr>
            <a:r>
              <a:rPr lang="cs-CZ" dirty="0"/>
              <a:t>Při zaslání DS (jednodušší, navíc se jednotlivé agendy digitalizují) – elektronické podpisy obou starostů musí být </a:t>
            </a:r>
            <a:r>
              <a:rPr lang="cs-CZ" u="sng" dirty="0"/>
              <a:t>na jedné smlouvě </a:t>
            </a:r>
            <a:r>
              <a:rPr lang="cs-CZ" sz="2200" dirty="0"/>
              <a:t>(u žádosti mohou být podpisy na jedné společné žádosti nebo bude mít každá obec svoji žádost na samostatném dokumentu i s podpisem, podpisy i na usneseních orgánů obcí).</a:t>
            </a:r>
          </a:p>
          <a:p>
            <a:pPr marL="0" indent="0">
              <a:buNone/>
            </a:pPr>
            <a:endParaRPr lang="cs-CZ" dirty="0"/>
          </a:p>
        </p:txBody>
      </p:sp>
      <p:sp>
        <p:nvSpPr>
          <p:cNvPr id="3" name="Zástupný symbol pro číslo snímku 2">
            <a:extLst>
              <a:ext uri="{FF2B5EF4-FFF2-40B4-BE49-F238E27FC236}">
                <a16:creationId xmlns:a16="http://schemas.microsoft.com/office/drawing/2014/main" id="{84BE3C9B-0127-FA6F-24DC-B279016E321E}"/>
              </a:ext>
            </a:extLst>
          </p:cNvPr>
          <p:cNvSpPr>
            <a:spLocks noGrp="1"/>
          </p:cNvSpPr>
          <p:nvPr>
            <p:ph type="sldNum" sz="quarter" idx="12"/>
          </p:nvPr>
        </p:nvSpPr>
        <p:spPr/>
        <p:txBody>
          <a:bodyPr/>
          <a:lstStyle/>
          <a:p>
            <a:fld id="{157D43A2-98E4-B24E-9228-7624BE346F8E}" type="slidenum">
              <a:rPr lang="cs-CZ" smtClean="0"/>
              <a:pPr/>
              <a:t>5</a:t>
            </a:fld>
            <a:endParaRPr lang="cs-CZ" dirty="0"/>
          </a:p>
        </p:txBody>
      </p:sp>
      <p:sp>
        <p:nvSpPr>
          <p:cNvPr id="4" name="Nadpis 3">
            <a:extLst>
              <a:ext uri="{FF2B5EF4-FFF2-40B4-BE49-F238E27FC236}">
                <a16:creationId xmlns:a16="http://schemas.microsoft.com/office/drawing/2014/main" id="{30AE814D-1268-9952-B1EB-9B7481F5E2AC}"/>
              </a:ext>
            </a:extLst>
          </p:cNvPr>
          <p:cNvSpPr>
            <a:spLocks noGrp="1"/>
          </p:cNvSpPr>
          <p:nvPr>
            <p:ph type="title"/>
          </p:nvPr>
        </p:nvSpPr>
        <p:spPr/>
        <p:txBody>
          <a:bodyPr>
            <a:noAutofit/>
          </a:bodyPr>
          <a:lstStyle/>
          <a:p>
            <a:r>
              <a:rPr lang="cs-CZ" sz="3200" dirty="0"/>
              <a:t>Souhlas s uzavřením VPS na přenos výkonu přenesené působnosti                </a:t>
            </a:r>
          </a:p>
        </p:txBody>
      </p:sp>
    </p:spTree>
    <p:extLst>
      <p:ext uri="{BB962C8B-B14F-4D97-AF65-F5344CB8AC3E}">
        <p14:creationId xmlns:p14="http://schemas.microsoft.com/office/powerpoint/2010/main" val="3267048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A5BA3681-8E5F-1C02-98EE-D0614CDA55FE}"/>
              </a:ext>
            </a:extLst>
          </p:cNvPr>
          <p:cNvSpPr>
            <a:spLocks noGrp="1"/>
          </p:cNvSpPr>
          <p:nvPr>
            <p:ph idx="1"/>
          </p:nvPr>
        </p:nvSpPr>
        <p:spPr>
          <a:xfrm>
            <a:off x="422026" y="1298713"/>
            <a:ext cx="11264900" cy="4980912"/>
          </a:xfrm>
        </p:spPr>
        <p:txBody>
          <a:bodyPr/>
          <a:lstStyle/>
          <a:p>
            <a:pPr marL="0" indent="0">
              <a:buNone/>
            </a:pPr>
            <a:r>
              <a:rPr lang="cs-CZ" b="1" dirty="0"/>
              <a:t>Konzultační den k přestupkové problematice konaný odborem všeobecné správy Ministerstva vnitra pro zpracovatele přestupkové agendy se konal dne 21. 10. 2025</a:t>
            </a:r>
          </a:p>
          <a:p>
            <a:r>
              <a:rPr lang="cs-CZ" dirty="0"/>
              <a:t>Již pozvánka obsahovala </a:t>
            </a:r>
          </a:p>
          <a:p>
            <a:pPr lvl="1"/>
            <a:r>
              <a:rPr lang="cs-CZ" dirty="0"/>
              <a:t>stanovisko Ministerstva vnitra k úředním záznamům o podání vysvětlení pořizovaných Policií ČR a k podpisu osoby podávající vysvětlení</a:t>
            </a:r>
          </a:p>
          <a:p>
            <a:pPr lvl="1"/>
            <a:r>
              <a:rPr lang="cs-CZ" dirty="0"/>
              <a:t>a informaci o nové možnosti vyžádat si pro účely přestupkového řízení fotografii z evidence občanských průkazů. – MV informovalo o možnosti vyžádat si pro účely přestupkového řízení fotografii z evidence občanských průkazů, což je </a:t>
            </a:r>
            <a:r>
              <a:rPr lang="cs-CZ" b="1" dirty="0"/>
              <a:t>umožněno v souvislosti se změnou registrace agendy v registru práv a povinností </a:t>
            </a:r>
            <a:r>
              <a:rPr lang="cs-CZ" dirty="0"/>
              <a:t>(žádost je třeba adresovat odboru správních činností Ministerstva vnitra, který je správcem této evidence).</a:t>
            </a:r>
          </a:p>
          <a:p>
            <a:pPr lvl="1"/>
            <a:endParaRPr lang="cs-CZ" dirty="0"/>
          </a:p>
        </p:txBody>
      </p:sp>
      <p:sp>
        <p:nvSpPr>
          <p:cNvPr id="3" name="Zástupný symbol pro číslo snímku 2">
            <a:extLst>
              <a:ext uri="{FF2B5EF4-FFF2-40B4-BE49-F238E27FC236}">
                <a16:creationId xmlns:a16="http://schemas.microsoft.com/office/drawing/2014/main" id="{63EBC52E-D5A6-393D-D3DD-026C85CF11EB}"/>
              </a:ext>
            </a:extLst>
          </p:cNvPr>
          <p:cNvSpPr>
            <a:spLocks noGrp="1"/>
          </p:cNvSpPr>
          <p:nvPr>
            <p:ph type="sldNum" sz="quarter" idx="12"/>
          </p:nvPr>
        </p:nvSpPr>
        <p:spPr/>
        <p:txBody>
          <a:bodyPr/>
          <a:lstStyle/>
          <a:p>
            <a:fld id="{157D43A2-98E4-B24E-9228-7624BE346F8E}" type="slidenum">
              <a:rPr lang="cs-CZ" smtClean="0"/>
              <a:pPr/>
              <a:t>6</a:t>
            </a:fld>
            <a:endParaRPr lang="cs-CZ" dirty="0"/>
          </a:p>
        </p:txBody>
      </p:sp>
      <p:sp>
        <p:nvSpPr>
          <p:cNvPr id="4" name="Nadpis 3">
            <a:extLst>
              <a:ext uri="{FF2B5EF4-FFF2-40B4-BE49-F238E27FC236}">
                <a16:creationId xmlns:a16="http://schemas.microsoft.com/office/drawing/2014/main" id="{079FAC13-B81E-81EB-74DE-9074C9A740C2}"/>
              </a:ext>
            </a:extLst>
          </p:cNvPr>
          <p:cNvSpPr>
            <a:spLocks noGrp="1"/>
          </p:cNvSpPr>
          <p:nvPr>
            <p:ph type="title"/>
          </p:nvPr>
        </p:nvSpPr>
        <p:spPr/>
        <p:txBody>
          <a:bodyPr/>
          <a:lstStyle/>
          <a:p>
            <a:r>
              <a:rPr lang="cs-CZ" dirty="0"/>
              <a:t>Závěry z konzultačního dne na MV</a:t>
            </a:r>
          </a:p>
        </p:txBody>
      </p:sp>
    </p:spTree>
    <p:extLst>
      <p:ext uri="{BB962C8B-B14F-4D97-AF65-F5344CB8AC3E}">
        <p14:creationId xmlns:p14="http://schemas.microsoft.com/office/powerpoint/2010/main" val="3739183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9B20D8D9-3852-0C6A-06B8-DDDC7AE34683}"/>
              </a:ext>
            </a:extLst>
          </p:cNvPr>
          <p:cNvSpPr>
            <a:spLocks noGrp="1"/>
          </p:cNvSpPr>
          <p:nvPr>
            <p:ph idx="1"/>
          </p:nvPr>
        </p:nvSpPr>
        <p:spPr>
          <a:xfrm>
            <a:off x="422026" y="1391920"/>
            <a:ext cx="11264900" cy="4887705"/>
          </a:xfrm>
        </p:spPr>
        <p:txBody>
          <a:bodyPr>
            <a:normAutofit fontScale="92500" lnSpcReduction="10000"/>
          </a:bodyPr>
          <a:lstStyle/>
          <a:p>
            <a:r>
              <a:rPr lang="cs-CZ" b="1" dirty="0">
                <a:solidFill>
                  <a:srgbClr val="00B050"/>
                </a:solidFill>
              </a:rPr>
              <a:t>Podpis osoby podávající vysvětlení není povinnou náležitostí</a:t>
            </a:r>
            <a:r>
              <a:rPr lang="cs-CZ" dirty="0">
                <a:solidFill>
                  <a:srgbClr val="00B050"/>
                </a:solidFill>
              </a:rPr>
              <a:t> úředního záznamu Policie ČR o podání vysvětlení podle § 61 zákona o Policii ČR.</a:t>
            </a:r>
          </a:p>
          <a:p>
            <a:r>
              <a:rPr lang="cs-CZ" dirty="0">
                <a:solidFill>
                  <a:srgbClr val="00B050"/>
                </a:solidFill>
              </a:rPr>
              <a:t>Úřední záznam je </a:t>
            </a:r>
            <a:r>
              <a:rPr lang="cs-CZ" b="1" dirty="0">
                <a:solidFill>
                  <a:srgbClr val="00B050"/>
                </a:solidFill>
              </a:rPr>
              <a:t>platný i bez podpisu této osoby</a:t>
            </a:r>
            <a:r>
              <a:rPr lang="cs-CZ" dirty="0">
                <a:solidFill>
                  <a:srgbClr val="00B050"/>
                </a:solidFill>
              </a:rPr>
              <a:t>, pokud obsahuje zákonem požadované náležitosti a je autorizován oprávněnou úřední osobou.</a:t>
            </a:r>
          </a:p>
          <a:p>
            <a:r>
              <a:rPr lang="cs-CZ" dirty="0">
                <a:solidFill>
                  <a:srgbClr val="00B050"/>
                </a:solidFill>
              </a:rPr>
              <a:t>Takový záznam lze využít jako </a:t>
            </a:r>
            <a:r>
              <a:rPr lang="cs-CZ" b="1" dirty="0">
                <a:solidFill>
                  <a:srgbClr val="00B050"/>
                </a:solidFill>
              </a:rPr>
              <a:t>podklad pro další postup správního orgánu</a:t>
            </a:r>
            <a:r>
              <a:rPr lang="cs-CZ" dirty="0">
                <a:solidFill>
                  <a:srgbClr val="00B050"/>
                </a:solidFill>
              </a:rPr>
              <a:t>, nelze jím však nahrazovat svědecký výslech po zahájení řízení.</a:t>
            </a:r>
          </a:p>
          <a:p>
            <a:r>
              <a:rPr lang="cs-CZ" dirty="0"/>
              <a:t>Po Policii ČR </a:t>
            </a:r>
            <a:r>
              <a:rPr lang="cs-CZ" b="1" dirty="0"/>
              <a:t>nelze požadovat dodatečné doplňování podpisu ani opakování úkonu</a:t>
            </a:r>
            <a:r>
              <a:rPr lang="cs-CZ" dirty="0"/>
              <a:t> jen z toho důvodu, že podpis osoby na záznamu chybí.</a:t>
            </a:r>
          </a:p>
          <a:p>
            <a:r>
              <a:rPr lang="cs-CZ" dirty="0"/>
              <a:t>Připojení podpisu závisí pouze na </a:t>
            </a:r>
            <a:r>
              <a:rPr lang="cs-CZ" b="1" dirty="0"/>
              <a:t>okolnostech konkrétního případu</a:t>
            </a:r>
            <a:r>
              <a:rPr lang="cs-CZ" dirty="0"/>
              <a:t>, nikoli na obecné zákonné povinnosti.</a:t>
            </a:r>
          </a:p>
        </p:txBody>
      </p:sp>
      <p:sp>
        <p:nvSpPr>
          <p:cNvPr id="3" name="Zástupný symbol pro číslo snímku 2">
            <a:extLst>
              <a:ext uri="{FF2B5EF4-FFF2-40B4-BE49-F238E27FC236}">
                <a16:creationId xmlns:a16="http://schemas.microsoft.com/office/drawing/2014/main" id="{495D0B79-D687-9FB2-4530-C5D6D8256147}"/>
              </a:ext>
            </a:extLst>
          </p:cNvPr>
          <p:cNvSpPr>
            <a:spLocks noGrp="1"/>
          </p:cNvSpPr>
          <p:nvPr>
            <p:ph type="sldNum" sz="quarter" idx="12"/>
          </p:nvPr>
        </p:nvSpPr>
        <p:spPr/>
        <p:txBody>
          <a:bodyPr/>
          <a:lstStyle/>
          <a:p>
            <a:fld id="{157D43A2-98E4-B24E-9228-7624BE346F8E}" type="slidenum">
              <a:rPr lang="cs-CZ" smtClean="0"/>
              <a:pPr/>
              <a:t>7</a:t>
            </a:fld>
            <a:endParaRPr lang="cs-CZ" dirty="0"/>
          </a:p>
        </p:txBody>
      </p:sp>
      <p:sp>
        <p:nvSpPr>
          <p:cNvPr id="4" name="Nadpis 3">
            <a:extLst>
              <a:ext uri="{FF2B5EF4-FFF2-40B4-BE49-F238E27FC236}">
                <a16:creationId xmlns:a16="http://schemas.microsoft.com/office/drawing/2014/main" id="{9F02F8C4-BC73-5DF5-F4F7-724DF4494347}"/>
              </a:ext>
            </a:extLst>
          </p:cNvPr>
          <p:cNvSpPr>
            <a:spLocks noGrp="1"/>
          </p:cNvSpPr>
          <p:nvPr>
            <p:ph type="title"/>
          </p:nvPr>
        </p:nvSpPr>
        <p:spPr>
          <a:xfrm>
            <a:off x="422026" y="0"/>
            <a:ext cx="11264900" cy="1481977"/>
          </a:xfrm>
        </p:spPr>
        <p:txBody>
          <a:bodyPr>
            <a:noAutofit/>
          </a:bodyPr>
          <a:lstStyle/>
          <a:p>
            <a:r>
              <a:rPr lang="cs-CZ" sz="3200" dirty="0"/>
              <a:t>Stanovisko MV k ÚZ o podání vysvětlení pořizovaných PČR a k podpisu osoby podávající vysvětlení</a:t>
            </a:r>
          </a:p>
        </p:txBody>
      </p:sp>
    </p:spTree>
    <p:extLst>
      <p:ext uri="{BB962C8B-B14F-4D97-AF65-F5344CB8AC3E}">
        <p14:creationId xmlns:p14="http://schemas.microsoft.com/office/powerpoint/2010/main" val="30489150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DE2824F3-DCD3-9903-8F70-B9FB2E7AE0F8}"/>
              </a:ext>
            </a:extLst>
          </p:cNvPr>
          <p:cNvSpPr>
            <a:spLocks noGrp="1"/>
          </p:cNvSpPr>
          <p:nvPr>
            <p:ph idx="1"/>
          </p:nvPr>
        </p:nvSpPr>
        <p:spPr/>
        <p:txBody>
          <a:bodyPr>
            <a:normAutofit lnSpcReduction="10000"/>
          </a:bodyPr>
          <a:lstStyle/>
          <a:p>
            <a:r>
              <a:rPr lang="cs-CZ" dirty="0"/>
              <a:t>V souvislosti s výše uvedeným stanoviskem MV k formě úředních záznamů o podání vysvětlení pořizovaných Policií ČR </a:t>
            </a:r>
            <a:r>
              <a:rPr lang="cs-CZ" b="1" dirty="0"/>
              <a:t>se diskutovala otázka</a:t>
            </a:r>
            <a:r>
              <a:rPr lang="cs-CZ" dirty="0"/>
              <a:t>, </a:t>
            </a:r>
            <a:r>
              <a:rPr lang="cs-CZ" b="1" dirty="0">
                <a:solidFill>
                  <a:srgbClr val="00B050"/>
                </a:solidFill>
              </a:rPr>
              <a:t>zda lze jako doručovací adresu přijmout adresu uvedenou na úředním záznamu </a:t>
            </a:r>
            <a:r>
              <a:rPr lang="cs-CZ" dirty="0"/>
              <a:t>o podání vysvětlení bez podpisu osoby, která vysvětlení podala; přítomní zástupci krajských úřadů i Ministerstva vnitra se shodli, že </a:t>
            </a:r>
            <a:r>
              <a:rPr lang="cs-CZ" b="1" dirty="0">
                <a:solidFill>
                  <a:srgbClr val="00B050"/>
                </a:solidFill>
              </a:rPr>
              <a:t>ano</a:t>
            </a:r>
            <a:r>
              <a:rPr lang="cs-CZ" dirty="0"/>
              <a:t>. (</a:t>
            </a:r>
            <a:r>
              <a:rPr lang="cs-CZ" dirty="0" err="1"/>
              <a:t>koment</a:t>
            </a:r>
            <a:r>
              <a:rPr lang="cs-CZ" dirty="0"/>
              <a:t>.: pozor na přístup policie)</a:t>
            </a:r>
          </a:p>
          <a:p>
            <a:r>
              <a:rPr lang="cs-CZ" dirty="0"/>
              <a:t>Poté se diskutovalo, jakým způsobem správní orgán splní svou povinnost podle § 7 odst. 8 ZOP (</a:t>
            </a:r>
            <a:r>
              <a:rPr lang="cs-CZ" b="1" dirty="0">
                <a:solidFill>
                  <a:srgbClr val="00B050"/>
                </a:solidFill>
              </a:rPr>
              <a:t>pokus o smír</a:t>
            </a:r>
            <a:r>
              <a:rPr lang="cs-CZ" dirty="0"/>
              <a:t>); dané problematice se bude podrobně v souladu s tímto závěrem věnovat kolegyně ve svém výkladu; </a:t>
            </a:r>
            <a:r>
              <a:rPr lang="cs-CZ" sz="2200" dirty="0"/>
              <a:t>jen stručně: Podle přijatých závěrů postačuje uvést tuto možnost v poučení oznámení zahájení řízení, případně v rámci podání souhlasu </a:t>
            </a:r>
          </a:p>
        </p:txBody>
      </p:sp>
      <p:sp>
        <p:nvSpPr>
          <p:cNvPr id="3" name="Zástupný symbol pro číslo snímku 2">
            <a:extLst>
              <a:ext uri="{FF2B5EF4-FFF2-40B4-BE49-F238E27FC236}">
                <a16:creationId xmlns:a16="http://schemas.microsoft.com/office/drawing/2014/main" id="{A2204E42-0691-6DAF-18B3-52C64878093F}"/>
              </a:ext>
            </a:extLst>
          </p:cNvPr>
          <p:cNvSpPr>
            <a:spLocks noGrp="1"/>
          </p:cNvSpPr>
          <p:nvPr>
            <p:ph type="sldNum" sz="quarter" idx="12"/>
          </p:nvPr>
        </p:nvSpPr>
        <p:spPr/>
        <p:txBody>
          <a:bodyPr/>
          <a:lstStyle/>
          <a:p>
            <a:fld id="{157D43A2-98E4-B24E-9228-7624BE346F8E}" type="slidenum">
              <a:rPr lang="cs-CZ" smtClean="0"/>
              <a:pPr/>
              <a:t>8</a:t>
            </a:fld>
            <a:endParaRPr lang="cs-CZ" dirty="0"/>
          </a:p>
        </p:txBody>
      </p:sp>
      <p:sp>
        <p:nvSpPr>
          <p:cNvPr id="4" name="Nadpis 3">
            <a:extLst>
              <a:ext uri="{FF2B5EF4-FFF2-40B4-BE49-F238E27FC236}">
                <a16:creationId xmlns:a16="http://schemas.microsoft.com/office/drawing/2014/main" id="{EBCB78BB-73C5-A2E3-9277-010F0D0A0CA9}"/>
              </a:ext>
            </a:extLst>
          </p:cNvPr>
          <p:cNvSpPr>
            <a:spLocks noGrp="1"/>
          </p:cNvSpPr>
          <p:nvPr>
            <p:ph type="title"/>
          </p:nvPr>
        </p:nvSpPr>
        <p:spPr/>
        <p:txBody>
          <a:bodyPr/>
          <a:lstStyle/>
          <a:p>
            <a:r>
              <a:rPr lang="cs-CZ" dirty="0"/>
              <a:t>Závěry v rámci závěrečné diskuze</a:t>
            </a:r>
          </a:p>
        </p:txBody>
      </p:sp>
    </p:spTree>
    <p:extLst>
      <p:ext uri="{BB962C8B-B14F-4D97-AF65-F5344CB8AC3E}">
        <p14:creationId xmlns:p14="http://schemas.microsoft.com/office/powerpoint/2010/main" val="957909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9C34D436-3867-44C8-14DA-19E9FD22F285}"/>
              </a:ext>
            </a:extLst>
          </p:cNvPr>
          <p:cNvSpPr>
            <a:spLocks noGrp="1"/>
          </p:cNvSpPr>
          <p:nvPr>
            <p:ph idx="1"/>
          </p:nvPr>
        </p:nvSpPr>
        <p:spPr>
          <a:xfrm>
            <a:off x="422026" y="1298712"/>
            <a:ext cx="11264900" cy="5396727"/>
          </a:xfrm>
        </p:spPr>
        <p:txBody>
          <a:bodyPr>
            <a:normAutofit/>
          </a:bodyPr>
          <a:lstStyle/>
          <a:p>
            <a:pPr marL="0" indent="0">
              <a:buNone/>
            </a:pPr>
            <a:r>
              <a:rPr lang="cs-CZ" b="1" dirty="0"/>
              <a:t>ZÁPIS JE K DISPOZICI NA WEBOVÝCH STRÁNKÁCH MV</a:t>
            </a:r>
          </a:p>
          <a:p>
            <a:r>
              <a:rPr lang="cs-CZ" b="1" dirty="0"/>
              <a:t>Vyžádání fotografie z evidence občanských průkazů </a:t>
            </a:r>
            <a:r>
              <a:rPr lang="cs-CZ" dirty="0"/>
              <a:t>(lze využít fotografie vyžádané z evidence občanských průkazů)</a:t>
            </a:r>
          </a:p>
          <a:p>
            <a:r>
              <a:rPr lang="cs-CZ" b="1" dirty="0"/>
              <a:t>Námitka podjatosti vůči znalci (</a:t>
            </a:r>
            <a:r>
              <a:rPr lang="cs-CZ" dirty="0"/>
              <a:t>představený je podle § 14 odst. 3 SŘ služebně nadřízený úřední osoby nebo ten, kdo má obdobné postavení. </a:t>
            </a:r>
            <a:r>
              <a:rPr lang="cs-CZ" dirty="0">
                <a:solidFill>
                  <a:srgbClr val="00B050"/>
                </a:solidFill>
              </a:rPr>
              <a:t>V případě tlumočníka to bude oprávněná úřední osoba, která vede dané řízení. </a:t>
            </a:r>
          </a:p>
          <a:p>
            <a:r>
              <a:rPr lang="cs-CZ" dirty="0"/>
              <a:t>Řešila se </a:t>
            </a:r>
            <a:r>
              <a:rPr lang="cs-CZ" b="1" dirty="0"/>
              <a:t>místní příslušnost u distančních přestupků</a:t>
            </a:r>
          </a:p>
          <a:p>
            <a:r>
              <a:rPr lang="cs-CZ" b="1" dirty="0"/>
              <a:t>Náhrada škody </a:t>
            </a:r>
            <a:r>
              <a:rPr lang="cs-CZ" dirty="0"/>
              <a:t>(lze přiznat ve výši, ve které nebyla vykryta úhradou z pojištění) např. pouze spoluúčast</a:t>
            </a:r>
          </a:p>
        </p:txBody>
      </p:sp>
      <p:sp>
        <p:nvSpPr>
          <p:cNvPr id="3" name="Zástupný symbol pro číslo snímku 2">
            <a:extLst>
              <a:ext uri="{FF2B5EF4-FFF2-40B4-BE49-F238E27FC236}">
                <a16:creationId xmlns:a16="http://schemas.microsoft.com/office/drawing/2014/main" id="{DD4FD8F2-CE38-D318-65C0-828D1DEFA72C}"/>
              </a:ext>
            </a:extLst>
          </p:cNvPr>
          <p:cNvSpPr>
            <a:spLocks noGrp="1"/>
          </p:cNvSpPr>
          <p:nvPr>
            <p:ph type="sldNum" sz="quarter" idx="12"/>
          </p:nvPr>
        </p:nvSpPr>
        <p:spPr/>
        <p:txBody>
          <a:bodyPr/>
          <a:lstStyle/>
          <a:p>
            <a:fld id="{157D43A2-98E4-B24E-9228-7624BE346F8E}" type="slidenum">
              <a:rPr lang="cs-CZ" smtClean="0"/>
              <a:pPr/>
              <a:t>9</a:t>
            </a:fld>
            <a:endParaRPr lang="cs-CZ" dirty="0"/>
          </a:p>
        </p:txBody>
      </p:sp>
      <p:sp>
        <p:nvSpPr>
          <p:cNvPr id="4" name="Nadpis 3">
            <a:extLst>
              <a:ext uri="{FF2B5EF4-FFF2-40B4-BE49-F238E27FC236}">
                <a16:creationId xmlns:a16="http://schemas.microsoft.com/office/drawing/2014/main" id="{1F4E6A95-BA88-ED96-55B7-EB3854C94F58}"/>
              </a:ext>
            </a:extLst>
          </p:cNvPr>
          <p:cNvSpPr>
            <a:spLocks noGrp="1"/>
          </p:cNvSpPr>
          <p:nvPr>
            <p:ph type="title"/>
          </p:nvPr>
        </p:nvSpPr>
        <p:spPr>
          <a:xfrm>
            <a:off x="422026" y="0"/>
            <a:ext cx="11264900" cy="1298713"/>
          </a:xfrm>
        </p:spPr>
        <p:txBody>
          <a:bodyPr>
            <a:normAutofit/>
          </a:bodyPr>
          <a:lstStyle/>
          <a:p>
            <a:r>
              <a:rPr lang="cs-CZ" dirty="0"/>
              <a:t>Témata konzultačního dne (odpovědi na dotazy)</a:t>
            </a:r>
          </a:p>
        </p:txBody>
      </p:sp>
    </p:spTree>
    <p:extLst>
      <p:ext uri="{BB962C8B-B14F-4D97-AF65-F5344CB8AC3E}">
        <p14:creationId xmlns:p14="http://schemas.microsoft.com/office/powerpoint/2010/main" val="22174760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28D424FC-1DD8-3384-AB98-E3194787EBB4}"/>
              </a:ext>
            </a:extLst>
          </p:cNvPr>
          <p:cNvSpPr>
            <a:spLocks noGrp="1"/>
          </p:cNvSpPr>
          <p:nvPr>
            <p:ph idx="1"/>
          </p:nvPr>
        </p:nvSpPr>
        <p:spPr/>
        <p:txBody>
          <a:bodyPr>
            <a:normAutofit fontScale="92500" lnSpcReduction="10000"/>
          </a:bodyPr>
          <a:lstStyle/>
          <a:p>
            <a:r>
              <a:rPr lang="cs-CZ" b="1" dirty="0"/>
              <a:t>Bolestné</a:t>
            </a:r>
            <a:r>
              <a:rPr lang="cs-CZ" dirty="0"/>
              <a:t> – nelze přiznat – jde o náhradu nemajetkové újmy</a:t>
            </a:r>
          </a:p>
          <a:p>
            <a:r>
              <a:rPr lang="cs-CZ" b="1" dirty="0"/>
              <a:t>Přezkum podle § 100 ZOP </a:t>
            </a:r>
            <a:r>
              <a:rPr lang="cs-CZ" dirty="0"/>
              <a:t>v případě, že Odv.org. Rozhodl o odvolání – o přezkumu rozhoduje jeho nadřízený orgán</a:t>
            </a:r>
          </a:p>
          <a:p>
            <a:r>
              <a:rPr lang="cs-CZ" b="1" dirty="0"/>
              <a:t>Email obsahující přílohu opatřenou elektronickým podpisem- </a:t>
            </a:r>
            <a:r>
              <a:rPr lang="cs-CZ" dirty="0"/>
              <a:t>postačuje, pokud je elektronicky podepsáno vlastní podání obsažené v příloze e-mailu.</a:t>
            </a:r>
          </a:p>
          <a:p>
            <a:r>
              <a:rPr lang="cs-CZ" b="1" dirty="0"/>
              <a:t>Vzdání se odporu – </a:t>
            </a:r>
            <a:r>
              <a:rPr lang="cs-CZ" dirty="0"/>
              <a:t>setrvává se na </a:t>
            </a:r>
            <a:r>
              <a:rPr lang="pl-PL" dirty="0"/>
              <a:t>závěru prezentovanému na konzultačním dni 12. 6. 2007, </a:t>
            </a:r>
            <a:r>
              <a:rPr lang="cs-CZ" dirty="0"/>
              <a:t>že je možné se analogicky k vzdání se práva na odvolání vzdát také práva na odpor. </a:t>
            </a:r>
          </a:p>
          <a:p>
            <a:pPr marL="0" indent="0">
              <a:buNone/>
            </a:pPr>
            <a:r>
              <a:rPr lang="cs-CZ" dirty="0"/>
              <a:t>Na web. str. MV v příloze č. 3 k zápisu z </a:t>
            </a:r>
            <a:r>
              <a:rPr lang="cs-CZ" dirty="0" err="1"/>
              <a:t>konz</a:t>
            </a:r>
            <a:r>
              <a:rPr lang="cs-CZ" dirty="0"/>
              <a:t>. dne je uvedena </a:t>
            </a:r>
            <a:r>
              <a:rPr lang="cs-CZ" dirty="0">
                <a:solidFill>
                  <a:srgbClr val="00B050"/>
                </a:solidFill>
              </a:rPr>
              <a:t>aktuální judikatura</a:t>
            </a:r>
            <a:r>
              <a:rPr lang="cs-CZ" dirty="0"/>
              <a:t>; příloha č. 2 – </a:t>
            </a:r>
            <a:r>
              <a:rPr lang="cs-CZ" dirty="0" err="1"/>
              <a:t>legisl</a:t>
            </a:r>
            <a:r>
              <a:rPr lang="cs-CZ" dirty="0"/>
              <a:t>. změny a </a:t>
            </a:r>
            <a:r>
              <a:rPr lang="cs-CZ" dirty="0" err="1"/>
              <a:t>připr</a:t>
            </a:r>
            <a:r>
              <a:rPr lang="cs-CZ" dirty="0"/>
              <a:t>. Změny (aktuální k tehdejšímu datu); informace o činnosti poradního sboru apod.  </a:t>
            </a:r>
          </a:p>
        </p:txBody>
      </p:sp>
      <p:sp>
        <p:nvSpPr>
          <p:cNvPr id="3" name="Zástupný symbol pro číslo snímku 2">
            <a:extLst>
              <a:ext uri="{FF2B5EF4-FFF2-40B4-BE49-F238E27FC236}">
                <a16:creationId xmlns:a16="http://schemas.microsoft.com/office/drawing/2014/main" id="{16759031-2961-731E-FDAB-2FDCC95F1D54}"/>
              </a:ext>
            </a:extLst>
          </p:cNvPr>
          <p:cNvSpPr>
            <a:spLocks noGrp="1"/>
          </p:cNvSpPr>
          <p:nvPr>
            <p:ph type="sldNum" sz="quarter" idx="12"/>
          </p:nvPr>
        </p:nvSpPr>
        <p:spPr>
          <a:xfrm>
            <a:off x="9042400" y="5951387"/>
            <a:ext cx="3058160" cy="805013"/>
          </a:xfrm>
        </p:spPr>
        <p:txBody>
          <a:bodyPr/>
          <a:lstStyle/>
          <a:p>
            <a:fld id="{157D43A2-98E4-B24E-9228-7624BE346F8E}" type="slidenum">
              <a:rPr lang="cs-CZ" smtClean="0"/>
              <a:pPr/>
              <a:t>10</a:t>
            </a:fld>
            <a:endParaRPr lang="cs-CZ" dirty="0"/>
          </a:p>
        </p:txBody>
      </p:sp>
      <p:sp>
        <p:nvSpPr>
          <p:cNvPr id="4" name="Nadpis 3">
            <a:extLst>
              <a:ext uri="{FF2B5EF4-FFF2-40B4-BE49-F238E27FC236}">
                <a16:creationId xmlns:a16="http://schemas.microsoft.com/office/drawing/2014/main" id="{B3A9D9A1-A7CC-CC50-16FC-D85E0D6BA36F}"/>
              </a:ext>
            </a:extLst>
          </p:cNvPr>
          <p:cNvSpPr>
            <a:spLocks noGrp="1"/>
          </p:cNvSpPr>
          <p:nvPr>
            <p:ph type="title"/>
          </p:nvPr>
        </p:nvSpPr>
        <p:spPr>
          <a:xfrm>
            <a:off x="422026" y="101600"/>
            <a:ext cx="11264900" cy="1197113"/>
          </a:xfrm>
        </p:spPr>
        <p:txBody>
          <a:bodyPr>
            <a:normAutofit fontScale="90000"/>
          </a:bodyPr>
          <a:lstStyle/>
          <a:p>
            <a:r>
              <a:rPr lang="cs-CZ" dirty="0"/>
              <a:t>Témata konzultačního dne (odpovědi na dotazy)</a:t>
            </a:r>
          </a:p>
        </p:txBody>
      </p:sp>
    </p:spTree>
    <p:extLst>
      <p:ext uri="{BB962C8B-B14F-4D97-AF65-F5344CB8AC3E}">
        <p14:creationId xmlns:p14="http://schemas.microsoft.com/office/powerpoint/2010/main" val="243711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8556C9F4-3988-31D4-CFDB-F6EC96DE9814}"/>
              </a:ext>
            </a:extLst>
          </p:cNvPr>
          <p:cNvSpPr>
            <a:spLocks noGrp="1"/>
          </p:cNvSpPr>
          <p:nvPr>
            <p:ph idx="1"/>
          </p:nvPr>
        </p:nvSpPr>
        <p:spPr>
          <a:xfrm>
            <a:off x="463550" y="1679353"/>
            <a:ext cx="11264900" cy="4600272"/>
          </a:xfrm>
        </p:spPr>
        <p:txBody>
          <a:bodyPr>
            <a:normAutofit lnSpcReduction="10000"/>
          </a:bodyPr>
          <a:lstStyle/>
          <a:p>
            <a:pPr>
              <a:buFontTx/>
              <a:buChar char="-"/>
            </a:pPr>
            <a:r>
              <a:rPr lang="cs-CZ" sz="2400" dirty="0"/>
              <a:t>správní orgán vydává rozhodnutí, usnesení jen v těch případech, kdy to stanoví zákon (viz § 76 odst. 1 SŘ)</a:t>
            </a:r>
          </a:p>
          <a:p>
            <a:pPr>
              <a:buFontTx/>
              <a:buChar char="-"/>
            </a:pPr>
            <a:r>
              <a:rPr lang="cs-CZ" sz="2400" dirty="0"/>
              <a:t>rozhodnutí se oznamuje účastníkům řízení + OPPSP, případně zákonnému zástupci a OSPOD</a:t>
            </a:r>
          </a:p>
          <a:p>
            <a:pPr>
              <a:buFontTx/>
              <a:buChar char="-"/>
            </a:pPr>
            <a:r>
              <a:rPr lang="cs-CZ" sz="2400" dirty="0"/>
              <a:t>usnesení se oznamuje, nestanoví-li zákon, že se pouze poznamená do spisu (viz § 76 odst. 3 SŘ)</a:t>
            </a:r>
          </a:p>
          <a:p>
            <a:pPr>
              <a:buFontTx/>
              <a:buChar char="-"/>
            </a:pPr>
            <a:r>
              <a:rPr lang="cs-CZ" sz="2400" dirty="0"/>
              <a:t>kdy vydat </a:t>
            </a:r>
            <a:r>
              <a:rPr lang="cs-CZ" sz="2400" b="1" dirty="0">
                <a:solidFill>
                  <a:srgbClr val="00B0F0"/>
                </a:solidFill>
              </a:rPr>
              <a:t>rozhodnutí</a:t>
            </a:r>
            <a:r>
              <a:rPr lang="cs-CZ" sz="2400" dirty="0"/>
              <a:t> – při uznání viny (i příkaz je formou rozhodnutí), </a:t>
            </a:r>
            <a:r>
              <a:rPr lang="cs-CZ" sz="2400" b="1" dirty="0"/>
              <a:t>odvolání</a:t>
            </a:r>
            <a:r>
              <a:rPr lang="cs-CZ" sz="2400" dirty="0"/>
              <a:t> </a:t>
            </a:r>
            <a:r>
              <a:rPr lang="cs-CZ" sz="2400" b="1" dirty="0"/>
              <a:t>má odkladný účinek</a:t>
            </a:r>
          </a:p>
          <a:p>
            <a:pPr>
              <a:buFontTx/>
              <a:buChar char="-"/>
            </a:pPr>
            <a:r>
              <a:rPr lang="cs-CZ" sz="2400" dirty="0"/>
              <a:t>kdy vydat </a:t>
            </a:r>
            <a:r>
              <a:rPr lang="cs-CZ" sz="2400" b="1" dirty="0">
                <a:solidFill>
                  <a:srgbClr val="00B0F0"/>
                </a:solidFill>
              </a:rPr>
              <a:t>usnesení</a:t>
            </a:r>
            <a:r>
              <a:rPr lang="cs-CZ" sz="2400" dirty="0"/>
              <a:t> – při zastavení řízení, odložení věci, nahlížení do spisu, námitka podjatosti, prominutí zmeškání úkonu, zamítnutí návrhu obviněného na provedení ústního jednání atd. (pokud se usnesení podle zákona oznamuje, má účastník </a:t>
            </a:r>
            <a:r>
              <a:rPr lang="cs-CZ" sz="2400" b="1" dirty="0"/>
              <a:t>právo na odvolání, ale není odkladný účinek</a:t>
            </a:r>
            <a:r>
              <a:rPr lang="cs-CZ" sz="2400" dirty="0"/>
              <a:t>; usnesení poznamenané do spisu – nelze se odvolat - § 76 odst. 5 SŘ) </a:t>
            </a:r>
            <a:r>
              <a:rPr lang="cs-CZ" sz="1400" dirty="0"/>
              <a:t>                                                         </a:t>
            </a:r>
          </a:p>
        </p:txBody>
      </p:sp>
      <p:sp>
        <p:nvSpPr>
          <p:cNvPr id="3" name="Zástupný symbol pro číslo snímku 2">
            <a:extLst>
              <a:ext uri="{FF2B5EF4-FFF2-40B4-BE49-F238E27FC236}">
                <a16:creationId xmlns:a16="http://schemas.microsoft.com/office/drawing/2014/main" id="{9808F3E9-D2B8-0BE5-471E-6700EFB34FDB}"/>
              </a:ext>
            </a:extLst>
          </p:cNvPr>
          <p:cNvSpPr>
            <a:spLocks noGrp="1"/>
          </p:cNvSpPr>
          <p:nvPr>
            <p:ph type="sldNum" sz="quarter" idx="12"/>
          </p:nvPr>
        </p:nvSpPr>
        <p:spPr/>
        <p:txBody>
          <a:bodyPr/>
          <a:lstStyle/>
          <a:p>
            <a:fld id="{157D43A2-98E4-B24E-9228-7624BE346F8E}" type="slidenum">
              <a:rPr lang="cs-CZ" smtClean="0"/>
              <a:pPr/>
              <a:t>11</a:t>
            </a:fld>
            <a:endParaRPr lang="cs-CZ" dirty="0"/>
          </a:p>
        </p:txBody>
      </p:sp>
      <p:sp>
        <p:nvSpPr>
          <p:cNvPr id="4" name="Nadpis 3">
            <a:extLst>
              <a:ext uri="{FF2B5EF4-FFF2-40B4-BE49-F238E27FC236}">
                <a16:creationId xmlns:a16="http://schemas.microsoft.com/office/drawing/2014/main" id="{CAA0ED21-EE5C-C2CA-0379-774DE3DFC19B}"/>
              </a:ext>
            </a:extLst>
          </p:cNvPr>
          <p:cNvSpPr>
            <a:spLocks noGrp="1"/>
          </p:cNvSpPr>
          <p:nvPr>
            <p:ph type="title"/>
          </p:nvPr>
        </p:nvSpPr>
        <p:spPr>
          <a:xfrm>
            <a:off x="608638" y="0"/>
            <a:ext cx="11264900" cy="1298713"/>
          </a:xfrm>
        </p:spPr>
        <p:txBody>
          <a:bodyPr>
            <a:noAutofit/>
          </a:bodyPr>
          <a:lstStyle/>
          <a:p>
            <a:pPr algn="just"/>
            <a:r>
              <a:rPr lang="cs-CZ" sz="4000" dirty="0"/>
              <a:t>Rozhodnutí </a:t>
            </a:r>
            <a:r>
              <a:rPr lang="cs-CZ" sz="4000" dirty="0" err="1"/>
              <a:t>vers</a:t>
            </a:r>
            <a:r>
              <a:rPr lang="cs-CZ" sz="4000" dirty="0"/>
              <a:t>. usnesení   </a:t>
            </a:r>
          </a:p>
        </p:txBody>
      </p:sp>
    </p:spTree>
    <p:extLst>
      <p:ext uri="{BB962C8B-B14F-4D97-AF65-F5344CB8AC3E}">
        <p14:creationId xmlns:p14="http://schemas.microsoft.com/office/powerpoint/2010/main" val="1492802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4EA0E89E-5473-CEF8-EBDE-CE9545D83759}"/>
              </a:ext>
            </a:extLst>
          </p:cNvPr>
          <p:cNvSpPr>
            <a:spLocks noGrp="1"/>
          </p:cNvSpPr>
          <p:nvPr>
            <p:ph idx="1"/>
          </p:nvPr>
        </p:nvSpPr>
        <p:spPr/>
        <p:txBody>
          <a:bodyPr>
            <a:normAutofit lnSpcReduction="10000"/>
          </a:bodyPr>
          <a:lstStyle/>
          <a:p>
            <a:pPr algn="just">
              <a:buFontTx/>
              <a:buChar char="-"/>
            </a:pPr>
            <a:r>
              <a:rPr lang="cs-CZ" dirty="0"/>
              <a:t>součástí rozhodnutí o vině je někdy i výrok o zastavení řízení o jiném přestupku – správně má být o zastavení řízení rozhodnuto formou usnesení (eliminuje se tím odvolání zvláště u společných řízení nebo u řízení s OPPSP)</a:t>
            </a:r>
          </a:p>
          <a:p>
            <a:pPr algn="just">
              <a:buFontTx/>
              <a:buChar char="-"/>
            </a:pPr>
            <a:r>
              <a:rPr lang="cs-CZ" dirty="0"/>
              <a:t>pokud je výrok o zastavení součástí rozhodnutí o vině musí být na to pamatováno i </a:t>
            </a:r>
            <a:r>
              <a:rPr lang="cs-CZ" b="1" dirty="0"/>
              <a:t>adekvátní formulací poučení</a:t>
            </a:r>
            <a:r>
              <a:rPr lang="cs-CZ" dirty="0"/>
              <a:t> včetně odkladného účinku – často se na formulaci odpovídajícího poučení zapomíná</a:t>
            </a:r>
          </a:p>
          <a:p>
            <a:pPr algn="just">
              <a:buFontTx/>
              <a:buChar char="-"/>
            </a:pPr>
            <a:r>
              <a:rPr lang="cs-CZ" dirty="0"/>
              <a:t>v praxi jsou i případy, kdy rozhodnutí o vině obsahuje i výrok o odložení věci (</a:t>
            </a:r>
            <a:r>
              <a:rPr lang="cs-CZ" dirty="0">
                <a:solidFill>
                  <a:srgbClr val="FF0000"/>
                </a:solidFill>
              </a:rPr>
              <a:t>ne!!!</a:t>
            </a:r>
            <a:r>
              <a:rPr lang="cs-CZ" dirty="0"/>
              <a:t>); pokud je potřeba informovat o odložení, tak udělat samostatné usnesení (lze doručit ve stejné obálce s rozhodnutím – pozor na správné označení čísel jednacích na doručence)</a:t>
            </a:r>
          </a:p>
        </p:txBody>
      </p:sp>
      <p:sp>
        <p:nvSpPr>
          <p:cNvPr id="3" name="Zástupný symbol pro číslo snímku 2">
            <a:extLst>
              <a:ext uri="{FF2B5EF4-FFF2-40B4-BE49-F238E27FC236}">
                <a16:creationId xmlns:a16="http://schemas.microsoft.com/office/drawing/2014/main" id="{307A4034-4659-230A-765C-AD9A40C6618B}"/>
              </a:ext>
            </a:extLst>
          </p:cNvPr>
          <p:cNvSpPr>
            <a:spLocks noGrp="1"/>
          </p:cNvSpPr>
          <p:nvPr>
            <p:ph type="sldNum" sz="quarter" idx="12"/>
          </p:nvPr>
        </p:nvSpPr>
        <p:spPr/>
        <p:txBody>
          <a:bodyPr/>
          <a:lstStyle/>
          <a:p>
            <a:fld id="{157D43A2-98E4-B24E-9228-7624BE346F8E}" type="slidenum">
              <a:rPr lang="cs-CZ" smtClean="0"/>
              <a:pPr/>
              <a:t>12</a:t>
            </a:fld>
            <a:endParaRPr lang="cs-CZ" dirty="0"/>
          </a:p>
        </p:txBody>
      </p:sp>
      <p:sp>
        <p:nvSpPr>
          <p:cNvPr id="4" name="Nadpis 3">
            <a:extLst>
              <a:ext uri="{FF2B5EF4-FFF2-40B4-BE49-F238E27FC236}">
                <a16:creationId xmlns:a16="http://schemas.microsoft.com/office/drawing/2014/main" id="{2C8D3067-46D9-1B1E-14EE-5F6A41A011ED}"/>
              </a:ext>
            </a:extLst>
          </p:cNvPr>
          <p:cNvSpPr>
            <a:spLocks noGrp="1"/>
          </p:cNvSpPr>
          <p:nvPr>
            <p:ph type="title"/>
          </p:nvPr>
        </p:nvSpPr>
        <p:spPr>
          <a:xfrm>
            <a:off x="320511" y="103696"/>
            <a:ext cx="11366415" cy="1195018"/>
          </a:xfrm>
        </p:spPr>
        <p:txBody>
          <a:bodyPr>
            <a:noAutofit/>
          </a:bodyPr>
          <a:lstStyle/>
          <a:p>
            <a:pPr algn="just"/>
            <a:r>
              <a:rPr lang="cs-CZ" sz="4000" dirty="0"/>
              <a:t>Rozhodnutí </a:t>
            </a:r>
            <a:r>
              <a:rPr lang="cs-CZ" sz="4000" dirty="0" err="1"/>
              <a:t>vers</a:t>
            </a:r>
            <a:r>
              <a:rPr lang="cs-CZ" sz="4000" dirty="0"/>
              <a:t>. usnesení   </a:t>
            </a:r>
          </a:p>
        </p:txBody>
      </p:sp>
    </p:spTree>
    <p:extLst>
      <p:ext uri="{BB962C8B-B14F-4D97-AF65-F5344CB8AC3E}">
        <p14:creationId xmlns:p14="http://schemas.microsoft.com/office/powerpoint/2010/main" val="5751382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749A467F-454C-0D9D-844A-63B0C29E16F7}"/>
              </a:ext>
            </a:extLst>
          </p:cNvPr>
          <p:cNvSpPr>
            <a:spLocks noGrp="1"/>
          </p:cNvSpPr>
          <p:nvPr>
            <p:ph idx="1"/>
          </p:nvPr>
        </p:nvSpPr>
        <p:spPr/>
        <p:txBody>
          <a:bodyPr>
            <a:normAutofit/>
          </a:bodyPr>
          <a:lstStyle/>
          <a:p>
            <a:pPr>
              <a:buFontTx/>
              <a:buChar char="-"/>
            </a:pPr>
            <a:r>
              <a:rPr lang="cs-CZ" sz="2400" dirty="0"/>
              <a:t>ústní jednání se nařídí pokud to stanoví zákon, nebo je to nezbytné ke splnění účelu řízení nebo uplatnění práv účastníka řízení (§ 49 odst. 1 SŘ).</a:t>
            </a:r>
          </a:p>
          <a:p>
            <a:pPr>
              <a:buFontTx/>
              <a:buChar char="-"/>
            </a:pPr>
            <a:r>
              <a:rPr lang="cs-CZ" sz="2400" dirty="0"/>
              <a:t>§ 80 odst. 1 ZOP – správní orgán může o přestupku nařídit ústní jednání</a:t>
            </a:r>
          </a:p>
          <a:p>
            <a:pPr>
              <a:buFontTx/>
              <a:buChar char="-"/>
            </a:pPr>
            <a:r>
              <a:rPr lang="cs-CZ" sz="2400" dirty="0"/>
              <a:t>obviněný a poškozený mohou o nařízení ústního jednání </a:t>
            </a:r>
            <a:r>
              <a:rPr lang="cs-CZ" sz="2400" b="1" dirty="0"/>
              <a:t>požádat</a:t>
            </a:r>
            <a:r>
              <a:rPr lang="cs-CZ" sz="2400" dirty="0"/>
              <a:t> (při splnění podmínek § 80 odst. 2 a 3 ZOP), o svém právu musí být poučeni; nevyhovění = nutnost vydat </a:t>
            </a:r>
            <a:r>
              <a:rPr lang="cs-CZ" sz="2400" b="1" dirty="0">
                <a:solidFill>
                  <a:srgbClr val="FF0000"/>
                </a:solidFill>
              </a:rPr>
              <a:t>usnesení </a:t>
            </a:r>
            <a:r>
              <a:rPr lang="cs-CZ" sz="2400" dirty="0"/>
              <a:t>(oznamuje se obviněnému nebo poškozenému, právo na odvolání)</a:t>
            </a:r>
          </a:p>
          <a:p>
            <a:pPr>
              <a:buFontTx/>
              <a:buChar char="-"/>
            </a:pPr>
            <a:r>
              <a:rPr lang="cs-CZ" sz="2400" dirty="0"/>
              <a:t>obviněný nemusí svůj požadavek na nařízení </a:t>
            </a:r>
            <a:r>
              <a:rPr lang="cs-CZ" sz="2400" dirty="0" err="1"/>
              <a:t>ú.j</a:t>
            </a:r>
            <a:r>
              <a:rPr lang="cs-CZ" sz="2400" dirty="0"/>
              <a:t>. formulovat výslovně, ale z jím uvedeného textu může vyplývat implicitně – např. požaduje být přítomen při dokazování (dokazování se provádí při ústním jednání - )</a:t>
            </a:r>
          </a:p>
          <a:p>
            <a:pPr marL="0" indent="0">
              <a:buNone/>
            </a:pPr>
            <a:endParaRPr lang="cs-CZ" sz="2400" dirty="0"/>
          </a:p>
        </p:txBody>
      </p:sp>
      <p:sp>
        <p:nvSpPr>
          <p:cNvPr id="3" name="Zástupný symbol pro číslo snímku 2">
            <a:extLst>
              <a:ext uri="{FF2B5EF4-FFF2-40B4-BE49-F238E27FC236}">
                <a16:creationId xmlns:a16="http://schemas.microsoft.com/office/drawing/2014/main" id="{FA6112BB-4330-C6D1-B78C-47E144535348}"/>
              </a:ext>
            </a:extLst>
          </p:cNvPr>
          <p:cNvSpPr>
            <a:spLocks noGrp="1"/>
          </p:cNvSpPr>
          <p:nvPr>
            <p:ph type="sldNum" sz="quarter" idx="12"/>
          </p:nvPr>
        </p:nvSpPr>
        <p:spPr/>
        <p:txBody>
          <a:bodyPr/>
          <a:lstStyle/>
          <a:p>
            <a:fld id="{157D43A2-98E4-B24E-9228-7624BE346F8E}" type="slidenum">
              <a:rPr lang="cs-CZ" smtClean="0"/>
              <a:pPr/>
              <a:t>13</a:t>
            </a:fld>
            <a:endParaRPr lang="cs-CZ" dirty="0"/>
          </a:p>
        </p:txBody>
      </p:sp>
      <p:sp>
        <p:nvSpPr>
          <p:cNvPr id="4" name="Nadpis 3">
            <a:extLst>
              <a:ext uri="{FF2B5EF4-FFF2-40B4-BE49-F238E27FC236}">
                <a16:creationId xmlns:a16="http://schemas.microsoft.com/office/drawing/2014/main" id="{24BC4559-8A5B-1CF9-AB2D-0E8F915D40FF}"/>
              </a:ext>
            </a:extLst>
          </p:cNvPr>
          <p:cNvSpPr>
            <a:spLocks noGrp="1"/>
          </p:cNvSpPr>
          <p:nvPr>
            <p:ph type="title"/>
          </p:nvPr>
        </p:nvSpPr>
        <p:spPr>
          <a:xfrm>
            <a:off x="422026" y="0"/>
            <a:ext cx="11264900" cy="1298713"/>
          </a:xfrm>
        </p:spPr>
        <p:txBody>
          <a:bodyPr>
            <a:noAutofit/>
          </a:bodyPr>
          <a:lstStyle/>
          <a:p>
            <a:pPr algn="just"/>
            <a:r>
              <a:rPr lang="cs-CZ" sz="4000" dirty="0"/>
              <a:t>Ústní jednání o přestupku      </a:t>
            </a:r>
          </a:p>
        </p:txBody>
      </p:sp>
    </p:spTree>
    <p:extLst>
      <p:ext uri="{BB962C8B-B14F-4D97-AF65-F5344CB8AC3E}">
        <p14:creationId xmlns:p14="http://schemas.microsoft.com/office/powerpoint/2010/main" val="4005379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157094B6-3E21-9A3A-5077-A8D474A80DDB}"/>
              </a:ext>
            </a:extLst>
          </p:cNvPr>
          <p:cNvSpPr>
            <a:spLocks noGrp="1"/>
          </p:cNvSpPr>
          <p:nvPr>
            <p:ph idx="1"/>
          </p:nvPr>
        </p:nvSpPr>
        <p:spPr/>
        <p:txBody>
          <a:bodyPr/>
          <a:lstStyle/>
          <a:p>
            <a:pPr>
              <a:buFontTx/>
              <a:buChar char="-"/>
            </a:pPr>
            <a:r>
              <a:rPr lang="cs-CZ" sz="2400" dirty="0"/>
              <a:t>ústní jednání </a:t>
            </a:r>
            <a:r>
              <a:rPr lang="cs-CZ" sz="2400" b="1" dirty="0">
                <a:solidFill>
                  <a:srgbClr val="FF0000"/>
                </a:solidFill>
              </a:rPr>
              <a:t>musí SO nařídit</a:t>
            </a:r>
            <a:r>
              <a:rPr lang="cs-CZ" sz="2400" dirty="0"/>
              <a:t>, když </a:t>
            </a:r>
          </a:p>
          <a:p>
            <a:pPr marL="914400" lvl="1" indent="-457200">
              <a:buAutoNum type="arabicPeriod"/>
            </a:pPr>
            <a:r>
              <a:rPr lang="cs-CZ" dirty="0"/>
              <a:t>je to nezbytné ke zjištění stavu věci (dokazování)</a:t>
            </a:r>
          </a:p>
          <a:p>
            <a:pPr marL="914400" lvl="1" indent="-457200">
              <a:buAutoNum type="arabicPeriod"/>
            </a:pPr>
            <a:r>
              <a:rPr lang="cs-CZ" dirty="0"/>
              <a:t>požádá o to obviněný a současně je to nezbytné k uplatnění jeho práv - nezbytnost posuzuje SO (správní uvážení – jaké důkazy bude v řízení provádět, zda potřebuje výslech obviněného…)</a:t>
            </a:r>
          </a:p>
          <a:p>
            <a:pPr marL="914400" lvl="1" indent="-457200">
              <a:buAutoNum type="arabicPeriod"/>
            </a:pPr>
            <a:r>
              <a:rPr lang="cs-CZ" dirty="0"/>
              <a:t>obviněným je mladistvý</a:t>
            </a:r>
          </a:p>
          <a:p>
            <a:pPr marL="0" indent="0">
              <a:buNone/>
            </a:pPr>
            <a:r>
              <a:rPr lang="cs-CZ" sz="2400" b="1" dirty="0"/>
              <a:t>- </a:t>
            </a:r>
            <a:r>
              <a:rPr lang="cs-CZ" sz="2400" dirty="0"/>
              <a:t>ústní jednání </a:t>
            </a:r>
            <a:r>
              <a:rPr lang="cs-CZ" sz="2400" b="1" dirty="0">
                <a:solidFill>
                  <a:srgbClr val="FF0000"/>
                </a:solidFill>
              </a:rPr>
              <a:t>může SO nařídit</a:t>
            </a:r>
            <a:r>
              <a:rPr lang="cs-CZ" sz="2400" dirty="0"/>
              <a:t> i na žádost poškozeného – je-li to potřeba k rozhodnutí o nároku na náhradu škody nebo nároku na vydání bezdůvodného obohacení</a:t>
            </a:r>
          </a:p>
          <a:p>
            <a:pPr marL="0" indent="0">
              <a:buNone/>
            </a:pPr>
            <a:r>
              <a:rPr lang="cs-CZ" sz="2400" b="1" dirty="0"/>
              <a:t>- </a:t>
            </a:r>
            <a:r>
              <a:rPr lang="cs-CZ" sz="2400" dirty="0"/>
              <a:t>nenařízení </a:t>
            </a:r>
            <a:r>
              <a:rPr lang="cs-CZ" sz="2400" dirty="0" err="1"/>
              <a:t>ú.</a:t>
            </a:r>
            <a:r>
              <a:rPr lang="cs-CZ" sz="2400" dirty="0"/>
              <a:t> j. – např. je zřejmé, že obviněný nekomunikuje a na </a:t>
            </a:r>
            <a:r>
              <a:rPr lang="cs-CZ" sz="2400" dirty="0" err="1"/>
              <a:t>ú.j</a:t>
            </a:r>
            <a:r>
              <a:rPr lang="cs-CZ" sz="2400" dirty="0"/>
              <a:t>. by se nedostavil</a:t>
            </a:r>
          </a:p>
          <a:p>
            <a:pPr marL="0" indent="0">
              <a:buNone/>
            </a:pPr>
            <a:endParaRPr lang="cs-CZ" dirty="0"/>
          </a:p>
        </p:txBody>
      </p:sp>
      <p:sp>
        <p:nvSpPr>
          <p:cNvPr id="3" name="Zástupný symbol pro číslo snímku 2">
            <a:extLst>
              <a:ext uri="{FF2B5EF4-FFF2-40B4-BE49-F238E27FC236}">
                <a16:creationId xmlns:a16="http://schemas.microsoft.com/office/drawing/2014/main" id="{D0A6CBDE-BCCE-3D41-6DB9-BC42E6DCED02}"/>
              </a:ext>
            </a:extLst>
          </p:cNvPr>
          <p:cNvSpPr>
            <a:spLocks noGrp="1"/>
          </p:cNvSpPr>
          <p:nvPr>
            <p:ph type="sldNum" sz="quarter" idx="12"/>
          </p:nvPr>
        </p:nvSpPr>
        <p:spPr/>
        <p:txBody>
          <a:bodyPr/>
          <a:lstStyle/>
          <a:p>
            <a:fld id="{157D43A2-98E4-B24E-9228-7624BE346F8E}" type="slidenum">
              <a:rPr lang="cs-CZ" smtClean="0"/>
              <a:pPr/>
              <a:t>14</a:t>
            </a:fld>
            <a:endParaRPr lang="cs-CZ" dirty="0"/>
          </a:p>
        </p:txBody>
      </p:sp>
      <p:sp>
        <p:nvSpPr>
          <p:cNvPr id="4" name="Nadpis 3">
            <a:extLst>
              <a:ext uri="{FF2B5EF4-FFF2-40B4-BE49-F238E27FC236}">
                <a16:creationId xmlns:a16="http://schemas.microsoft.com/office/drawing/2014/main" id="{96E52768-C013-C40D-E5A6-ABC7D16CFDF2}"/>
              </a:ext>
            </a:extLst>
          </p:cNvPr>
          <p:cNvSpPr>
            <a:spLocks noGrp="1"/>
          </p:cNvSpPr>
          <p:nvPr>
            <p:ph type="title"/>
          </p:nvPr>
        </p:nvSpPr>
        <p:spPr/>
        <p:txBody>
          <a:bodyPr/>
          <a:lstStyle/>
          <a:p>
            <a:r>
              <a:rPr lang="cs-CZ" dirty="0"/>
              <a:t>Ústní jednání                </a:t>
            </a:r>
          </a:p>
        </p:txBody>
      </p:sp>
    </p:spTree>
    <p:extLst>
      <p:ext uri="{BB962C8B-B14F-4D97-AF65-F5344CB8AC3E}">
        <p14:creationId xmlns:p14="http://schemas.microsoft.com/office/powerpoint/2010/main" val="21143218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C4806296-E8B0-0B46-EF62-61774BD098EC}"/>
              </a:ext>
            </a:extLst>
          </p:cNvPr>
          <p:cNvSpPr>
            <a:spLocks noGrp="1"/>
          </p:cNvSpPr>
          <p:nvPr>
            <p:ph idx="1"/>
          </p:nvPr>
        </p:nvSpPr>
        <p:spPr/>
        <p:txBody>
          <a:bodyPr/>
          <a:lstStyle/>
          <a:p>
            <a:pPr>
              <a:buFontTx/>
              <a:buChar char="-"/>
            </a:pPr>
            <a:r>
              <a:rPr lang="cs-CZ" dirty="0"/>
              <a:t>podmínky pro </a:t>
            </a:r>
            <a:r>
              <a:rPr lang="cs-CZ" b="1" dirty="0"/>
              <a:t>ústní jednání v nepřítomnosti obviněného</a:t>
            </a:r>
            <a:r>
              <a:rPr lang="cs-CZ" dirty="0"/>
              <a:t> – </a:t>
            </a:r>
            <a:r>
              <a:rPr lang="cs-CZ" b="1" dirty="0">
                <a:solidFill>
                  <a:srgbClr val="FF0000"/>
                </a:solidFill>
              </a:rPr>
              <a:t>řádně</a:t>
            </a:r>
            <a:r>
              <a:rPr lang="cs-CZ" dirty="0"/>
              <a:t> předvolán (</a:t>
            </a:r>
            <a:r>
              <a:rPr lang="cs-CZ" dirty="0">
                <a:solidFill>
                  <a:srgbClr val="FF0000"/>
                </a:solidFill>
              </a:rPr>
              <a:t>předstih 5 dnů </a:t>
            </a:r>
            <a:r>
              <a:rPr lang="cs-CZ" dirty="0"/>
              <a:t>– SO musí mít v okamžiku konání jednání vykázáno doručení předvolání) a </a:t>
            </a:r>
          </a:p>
          <a:p>
            <a:pPr marL="971550" lvl="1" indent="-514350">
              <a:buAutoNum type="arabicPeriod"/>
            </a:pPr>
            <a:r>
              <a:rPr lang="cs-CZ" dirty="0"/>
              <a:t>souhlasí s jeho konáním bez vlastní přítomnosti nebo </a:t>
            </a:r>
          </a:p>
          <a:p>
            <a:pPr marL="971550" lvl="1" indent="-514350">
              <a:buAutoNum type="arabicPeriod"/>
            </a:pPr>
            <a:r>
              <a:rPr lang="cs-CZ" dirty="0"/>
              <a:t>se nedostaví bez </a:t>
            </a:r>
            <a:r>
              <a:rPr lang="cs-CZ" b="1" dirty="0">
                <a:solidFill>
                  <a:srgbClr val="FF0000"/>
                </a:solidFill>
              </a:rPr>
              <a:t>náležité</a:t>
            </a:r>
            <a:r>
              <a:rPr lang="cs-CZ" dirty="0"/>
              <a:t> omluvy nebo </a:t>
            </a:r>
            <a:r>
              <a:rPr lang="cs-CZ" b="1" dirty="0">
                <a:solidFill>
                  <a:srgbClr val="FF0000"/>
                </a:solidFill>
              </a:rPr>
              <a:t>dostatečného</a:t>
            </a:r>
            <a:r>
              <a:rPr lang="cs-CZ" dirty="0"/>
              <a:t> důvodu</a:t>
            </a:r>
          </a:p>
          <a:p>
            <a:pPr marL="0" indent="0">
              <a:buNone/>
            </a:pPr>
            <a:r>
              <a:rPr lang="cs-CZ" dirty="0"/>
              <a:t>Poškozený předem vyjádří vůli nedostavit se k ústnímu jednání a nechce k němu ani být předvolán – minimálně je třeba ho informovat o tom, že se ústní jednání bude konat a jaké se na něm budou provádět důkazy (mohou mít význam i pro výrok o náhradě škody) + poučení o právech a povinnostech (včetně možnosti seznámit se s podklady rozhodnutí a vyjádřit se k nim). </a:t>
            </a:r>
          </a:p>
        </p:txBody>
      </p:sp>
      <p:sp>
        <p:nvSpPr>
          <p:cNvPr id="3" name="Zástupný symbol pro číslo snímku 2">
            <a:extLst>
              <a:ext uri="{FF2B5EF4-FFF2-40B4-BE49-F238E27FC236}">
                <a16:creationId xmlns:a16="http://schemas.microsoft.com/office/drawing/2014/main" id="{2D2CBD61-3EE9-92ED-5EFC-31BC52FE063A}"/>
              </a:ext>
            </a:extLst>
          </p:cNvPr>
          <p:cNvSpPr>
            <a:spLocks noGrp="1"/>
          </p:cNvSpPr>
          <p:nvPr>
            <p:ph type="sldNum" sz="quarter" idx="12"/>
          </p:nvPr>
        </p:nvSpPr>
        <p:spPr/>
        <p:txBody>
          <a:bodyPr/>
          <a:lstStyle/>
          <a:p>
            <a:fld id="{157D43A2-98E4-B24E-9228-7624BE346F8E}" type="slidenum">
              <a:rPr lang="cs-CZ" smtClean="0"/>
              <a:pPr/>
              <a:t>15</a:t>
            </a:fld>
            <a:endParaRPr lang="cs-CZ" dirty="0"/>
          </a:p>
        </p:txBody>
      </p:sp>
      <p:sp>
        <p:nvSpPr>
          <p:cNvPr id="4" name="Nadpis 3">
            <a:extLst>
              <a:ext uri="{FF2B5EF4-FFF2-40B4-BE49-F238E27FC236}">
                <a16:creationId xmlns:a16="http://schemas.microsoft.com/office/drawing/2014/main" id="{12C35468-6494-9A92-A14A-C74B9B0922ED}"/>
              </a:ext>
            </a:extLst>
          </p:cNvPr>
          <p:cNvSpPr>
            <a:spLocks noGrp="1"/>
          </p:cNvSpPr>
          <p:nvPr>
            <p:ph type="title"/>
          </p:nvPr>
        </p:nvSpPr>
        <p:spPr/>
        <p:txBody>
          <a:bodyPr/>
          <a:lstStyle/>
          <a:p>
            <a:r>
              <a:rPr lang="cs-CZ" dirty="0"/>
              <a:t>Ústní jednání o přestupku   </a:t>
            </a:r>
          </a:p>
        </p:txBody>
      </p:sp>
    </p:spTree>
    <p:extLst>
      <p:ext uri="{BB962C8B-B14F-4D97-AF65-F5344CB8AC3E}">
        <p14:creationId xmlns:p14="http://schemas.microsoft.com/office/powerpoint/2010/main" val="20579910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F31F4FB8-EF05-0F3B-3E67-8116F9518B10}"/>
              </a:ext>
            </a:extLst>
          </p:cNvPr>
          <p:cNvSpPr>
            <a:spLocks noGrp="1"/>
          </p:cNvSpPr>
          <p:nvPr>
            <p:ph idx="1"/>
          </p:nvPr>
        </p:nvSpPr>
        <p:spPr/>
        <p:txBody>
          <a:bodyPr>
            <a:normAutofit lnSpcReduction="10000"/>
          </a:bodyPr>
          <a:lstStyle/>
          <a:p>
            <a:pPr marL="0" indent="0">
              <a:buNone/>
            </a:pPr>
            <a:r>
              <a:rPr lang="cs-CZ" sz="2200" b="1" dirty="0"/>
              <a:t>Možnost rozhodovat bez nařízení ústního jednání, když o ústní jednání nepožádá ve stanovené lhůtě žádný z účastníků řízení</a:t>
            </a:r>
          </a:p>
          <a:p>
            <a:pPr>
              <a:buFontTx/>
              <a:buChar char="-"/>
            </a:pPr>
            <a:r>
              <a:rPr lang="cs-CZ" sz="2200" b="1" dirty="0"/>
              <a:t>Co musí být obsaženo ve spisu, aby mohlo být rozhodováno bez nařízení ústního jednání? Postačuje Úřední záznam Policie ČR, která byla na místo vyslána nebo Úřední záznamy o podání vysvětlení podezřelého/svědků? </a:t>
            </a:r>
            <a:r>
              <a:rPr lang="cs-CZ" sz="2200" dirty="0"/>
              <a:t>– </a:t>
            </a:r>
            <a:r>
              <a:rPr lang="cs-CZ" sz="2200" dirty="0">
                <a:solidFill>
                  <a:srgbClr val="FF0000"/>
                </a:solidFill>
              </a:rPr>
              <a:t>vždy záleží na okolnostech konkrétní věci.</a:t>
            </a:r>
          </a:p>
          <a:p>
            <a:pPr>
              <a:buFontTx/>
              <a:buChar char="-"/>
            </a:pPr>
            <a:r>
              <a:rPr lang="cs-CZ" sz="2200" b="1" dirty="0"/>
              <a:t>Jak provést důkaz kamerovým záznamem, když správní orgán nechce nařizovat ústní jednání, pokud má být důkaz proveden dle § 51 správního řádu? </a:t>
            </a:r>
            <a:r>
              <a:rPr lang="cs-CZ" sz="2200" dirty="0"/>
              <a:t>– </a:t>
            </a:r>
            <a:r>
              <a:rPr lang="cs-CZ" sz="2200" dirty="0">
                <a:solidFill>
                  <a:srgbClr val="FF0000"/>
                </a:solidFill>
              </a:rPr>
              <a:t>minimálně informovat o tom, jaké jsou podklady rozhodnutí (v oznámení o zahájení řízení), aby věděl, s čím konkrétně se může seznámit (je otázkou, zda není vhodnější, jsou-li splněny podmínky, rozhodnout příkazem)</a:t>
            </a:r>
          </a:p>
          <a:p>
            <a:pPr marL="0" indent="0">
              <a:buNone/>
            </a:pPr>
            <a:r>
              <a:rPr lang="cs-CZ" sz="2200" dirty="0"/>
              <a:t>- </a:t>
            </a:r>
            <a:r>
              <a:rPr lang="cs-CZ" sz="2200" b="1" dirty="0"/>
              <a:t>Jak nazývat v rozhodnutí osoby, které obviněného viděly při spáchání skutku, když správní orgán neprovádí důkaz svědeckou výpovědí? Nazývat je svědky?</a:t>
            </a:r>
            <a:r>
              <a:rPr lang="cs-CZ" b="1" dirty="0"/>
              <a:t> </a:t>
            </a:r>
            <a:r>
              <a:rPr lang="cs-CZ" dirty="0"/>
              <a:t>- </a:t>
            </a:r>
            <a:r>
              <a:rPr lang="cs-CZ" sz="2200" dirty="0">
                <a:solidFill>
                  <a:srgbClr val="FF0000"/>
                </a:solidFill>
              </a:rPr>
              <a:t>to si určí správní orgán (např. jmenovitě – František Novák)</a:t>
            </a:r>
          </a:p>
          <a:p>
            <a:endParaRPr lang="cs-CZ" dirty="0"/>
          </a:p>
        </p:txBody>
      </p:sp>
      <p:sp>
        <p:nvSpPr>
          <p:cNvPr id="3" name="Zástupný symbol pro číslo snímku 2">
            <a:extLst>
              <a:ext uri="{FF2B5EF4-FFF2-40B4-BE49-F238E27FC236}">
                <a16:creationId xmlns:a16="http://schemas.microsoft.com/office/drawing/2014/main" id="{3172B34B-CF42-6321-3797-BC77975E1398}"/>
              </a:ext>
            </a:extLst>
          </p:cNvPr>
          <p:cNvSpPr>
            <a:spLocks noGrp="1"/>
          </p:cNvSpPr>
          <p:nvPr>
            <p:ph type="sldNum" sz="quarter" idx="12"/>
          </p:nvPr>
        </p:nvSpPr>
        <p:spPr/>
        <p:txBody>
          <a:bodyPr/>
          <a:lstStyle/>
          <a:p>
            <a:fld id="{157D43A2-98E4-B24E-9228-7624BE346F8E}" type="slidenum">
              <a:rPr lang="cs-CZ" smtClean="0"/>
              <a:pPr/>
              <a:t>16</a:t>
            </a:fld>
            <a:endParaRPr lang="cs-CZ" dirty="0"/>
          </a:p>
        </p:txBody>
      </p:sp>
      <p:sp>
        <p:nvSpPr>
          <p:cNvPr id="4" name="Nadpis 3">
            <a:extLst>
              <a:ext uri="{FF2B5EF4-FFF2-40B4-BE49-F238E27FC236}">
                <a16:creationId xmlns:a16="http://schemas.microsoft.com/office/drawing/2014/main" id="{5D0E80C8-1D2D-C548-A4CC-C232F4F5BE2B}"/>
              </a:ext>
            </a:extLst>
          </p:cNvPr>
          <p:cNvSpPr>
            <a:spLocks noGrp="1"/>
          </p:cNvSpPr>
          <p:nvPr>
            <p:ph type="title"/>
          </p:nvPr>
        </p:nvSpPr>
        <p:spPr>
          <a:xfrm>
            <a:off x="422026" y="226244"/>
            <a:ext cx="11264900" cy="1072470"/>
          </a:xfrm>
        </p:spPr>
        <p:txBody>
          <a:bodyPr>
            <a:noAutofit/>
          </a:bodyPr>
          <a:lstStyle/>
          <a:p>
            <a:r>
              <a:rPr lang="cs-CZ" sz="3600" dirty="0"/>
              <a:t>Dotazy – projednání bez nařízení ústního jednání </a:t>
            </a:r>
          </a:p>
        </p:txBody>
      </p:sp>
    </p:spTree>
    <p:extLst>
      <p:ext uri="{BB962C8B-B14F-4D97-AF65-F5344CB8AC3E}">
        <p14:creationId xmlns:p14="http://schemas.microsoft.com/office/powerpoint/2010/main" val="763279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1FC22C56-3679-55A1-EBE5-C481506468AA}"/>
              </a:ext>
            </a:extLst>
          </p:cNvPr>
          <p:cNvSpPr>
            <a:spLocks noGrp="1"/>
          </p:cNvSpPr>
          <p:nvPr>
            <p:ph idx="1"/>
          </p:nvPr>
        </p:nvSpPr>
        <p:spPr>
          <a:xfrm>
            <a:off x="422026" y="1653308"/>
            <a:ext cx="11264900" cy="5076675"/>
          </a:xfrm>
        </p:spPr>
        <p:txBody>
          <a:bodyPr>
            <a:normAutofit/>
          </a:bodyPr>
          <a:lstStyle/>
          <a:p>
            <a:r>
              <a:rPr lang="cs-CZ" dirty="0"/>
              <a:t>Již na minulých poradách jsme opakovaně upozorňovali na chyby v praxi: </a:t>
            </a:r>
          </a:p>
          <a:p>
            <a:pPr lvl="1"/>
            <a:r>
              <a:rPr lang="cs-CZ" dirty="0">
                <a:solidFill>
                  <a:srgbClr val="FF0000"/>
                </a:solidFill>
              </a:rPr>
              <a:t>Nadbytečné vydání usnesení – </a:t>
            </a:r>
          </a:p>
          <a:p>
            <a:pPr lvl="2"/>
            <a:r>
              <a:rPr lang="cs-CZ" b="1" dirty="0"/>
              <a:t>Důvod neustálého chybování</a:t>
            </a:r>
            <a:r>
              <a:rPr lang="cs-CZ" dirty="0"/>
              <a:t> – porad se účastní úřední osoby, které o přestupcích rozhodují, nikoliv jejich představení, kteří pak řeší buď námitku podjatosti úředníka či oznámení o vlastní podjatosti podané přímo úředníkem</a:t>
            </a:r>
            <a:endParaRPr lang="cs-CZ" dirty="0">
              <a:solidFill>
                <a:srgbClr val="FF0000"/>
              </a:solidFill>
            </a:endParaRPr>
          </a:p>
          <a:p>
            <a:pPr lvl="1"/>
            <a:r>
              <a:rPr lang="cs-CZ" dirty="0"/>
              <a:t>Pokud není v dané problematice fundovaný přímý nadřízený, </a:t>
            </a:r>
            <a:r>
              <a:rPr lang="cs-CZ" b="1" dirty="0">
                <a:highlight>
                  <a:srgbClr val="00FF00"/>
                </a:highlight>
              </a:rPr>
              <a:t>je potřeba ho poučit</a:t>
            </a:r>
            <a:r>
              <a:rPr lang="cs-CZ" dirty="0"/>
              <a:t>!!</a:t>
            </a:r>
          </a:p>
          <a:p>
            <a:pPr lvl="1"/>
            <a:r>
              <a:rPr lang="cs-CZ" dirty="0"/>
              <a:t>z uvedeného důvodu se budeme dané problematice věnovat </a:t>
            </a:r>
            <a:r>
              <a:rPr lang="cs-CZ" b="1" u="sng" dirty="0"/>
              <a:t>opakovaně</a:t>
            </a:r>
            <a:r>
              <a:rPr lang="cs-CZ" dirty="0"/>
              <a:t>; </a:t>
            </a:r>
          </a:p>
          <a:p>
            <a:pPr lvl="1"/>
            <a:r>
              <a:rPr lang="cs-CZ" dirty="0"/>
              <a:t>současně chceme prezentovat </a:t>
            </a:r>
            <a:r>
              <a:rPr lang="cs-CZ" dirty="0">
                <a:highlight>
                  <a:srgbClr val="00FF00"/>
                </a:highlight>
              </a:rPr>
              <a:t>2 stanoviska MV </a:t>
            </a:r>
            <a:r>
              <a:rPr lang="cs-CZ" dirty="0"/>
              <a:t>k otázce předkládání přestupkových věcí k delegaci a splnění zákonných podmínek</a:t>
            </a:r>
          </a:p>
        </p:txBody>
      </p:sp>
      <p:sp>
        <p:nvSpPr>
          <p:cNvPr id="3" name="Zástupný symbol pro číslo snímku 2">
            <a:extLst>
              <a:ext uri="{FF2B5EF4-FFF2-40B4-BE49-F238E27FC236}">
                <a16:creationId xmlns:a16="http://schemas.microsoft.com/office/drawing/2014/main" id="{3C50C34F-E2EE-0BFD-F373-8C0ABBD59A17}"/>
              </a:ext>
            </a:extLst>
          </p:cNvPr>
          <p:cNvSpPr>
            <a:spLocks noGrp="1"/>
          </p:cNvSpPr>
          <p:nvPr>
            <p:ph type="sldNum" sz="quarter" idx="12"/>
          </p:nvPr>
        </p:nvSpPr>
        <p:spPr/>
        <p:txBody>
          <a:bodyPr/>
          <a:lstStyle/>
          <a:p>
            <a:fld id="{157D43A2-98E4-B24E-9228-7624BE346F8E}" type="slidenum">
              <a:rPr lang="cs-CZ" smtClean="0"/>
              <a:pPr/>
              <a:t>17</a:t>
            </a:fld>
            <a:endParaRPr lang="cs-CZ" dirty="0"/>
          </a:p>
        </p:txBody>
      </p:sp>
      <p:sp>
        <p:nvSpPr>
          <p:cNvPr id="4" name="Nadpis 3">
            <a:extLst>
              <a:ext uri="{FF2B5EF4-FFF2-40B4-BE49-F238E27FC236}">
                <a16:creationId xmlns:a16="http://schemas.microsoft.com/office/drawing/2014/main" id="{C55F2162-61DD-63E9-9D25-D42C9D235B7D}"/>
              </a:ext>
            </a:extLst>
          </p:cNvPr>
          <p:cNvSpPr>
            <a:spLocks noGrp="1"/>
          </p:cNvSpPr>
          <p:nvPr>
            <p:ph type="title"/>
          </p:nvPr>
        </p:nvSpPr>
        <p:spPr/>
        <p:txBody>
          <a:bodyPr>
            <a:normAutofit/>
          </a:bodyPr>
          <a:lstStyle/>
          <a:p>
            <a:r>
              <a:rPr lang="cs-CZ" dirty="0"/>
              <a:t>Podjatost úřední osoby    </a:t>
            </a:r>
            <a:endParaRPr lang="cs-CZ" sz="1800" dirty="0"/>
          </a:p>
        </p:txBody>
      </p:sp>
    </p:spTree>
    <p:extLst>
      <p:ext uri="{BB962C8B-B14F-4D97-AF65-F5344CB8AC3E}">
        <p14:creationId xmlns:p14="http://schemas.microsoft.com/office/powerpoint/2010/main" val="3959569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FB7BC976-4048-FC48-149D-06B2C98A7593}"/>
              </a:ext>
            </a:extLst>
          </p:cNvPr>
          <p:cNvSpPr>
            <a:spLocks noGrp="1"/>
          </p:cNvSpPr>
          <p:nvPr>
            <p:ph idx="1"/>
          </p:nvPr>
        </p:nvSpPr>
        <p:spPr/>
        <p:txBody>
          <a:bodyPr/>
          <a:lstStyle/>
          <a:p>
            <a:pPr lvl="1"/>
            <a:r>
              <a:rPr lang="cs-CZ" dirty="0"/>
              <a:t>Mohou nastat 2 situace:</a:t>
            </a:r>
          </a:p>
          <a:p>
            <a:pPr lvl="2"/>
            <a:r>
              <a:rPr lang="cs-CZ" sz="2400" b="1" dirty="0"/>
              <a:t>účastník řízení</a:t>
            </a:r>
            <a:r>
              <a:rPr lang="cs-CZ" sz="2400" dirty="0"/>
              <a:t> vznese námitku podjatosti (§ 14 odst. 3 SŘ) - O námitce </a:t>
            </a:r>
            <a:r>
              <a:rPr lang="cs-CZ" sz="2400" dirty="0">
                <a:solidFill>
                  <a:srgbClr val="FF0000"/>
                </a:solidFill>
              </a:rPr>
              <a:t>rozhodne bezodkladně usnesením</a:t>
            </a:r>
            <a:r>
              <a:rPr lang="cs-CZ" sz="2400" dirty="0"/>
              <a:t> služebně nadřízený úřední osoby nebo ten, kdo má obdobné postavení (dále jen "</a:t>
            </a:r>
            <a:r>
              <a:rPr lang="cs-CZ" sz="2400" dirty="0">
                <a:solidFill>
                  <a:srgbClr val="FF0000"/>
                </a:solidFill>
              </a:rPr>
              <a:t>představený</a:t>
            </a:r>
            <a:r>
              <a:rPr lang="cs-CZ" sz="2400" dirty="0"/>
              <a:t>") – </a:t>
            </a:r>
            <a:r>
              <a:rPr lang="cs-CZ" sz="2400" b="1" dirty="0">
                <a:highlight>
                  <a:srgbClr val="FFFF00"/>
                </a:highlight>
              </a:rPr>
              <a:t>ROZHODUJE SE O PODJATOSTI</a:t>
            </a:r>
            <a:r>
              <a:rPr lang="cs-CZ" sz="2400" dirty="0"/>
              <a:t>.</a:t>
            </a:r>
          </a:p>
          <a:p>
            <a:pPr lvl="2"/>
            <a:r>
              <a:rPr lang="cs-CZ" sz="2400" b="1" dirty="0"/>
              <a:t>úřední osoba </a:t>
            </a:r>
            <a:r>
              <a:rPr lang="cs-CZ" sz="2400" dirty="0"/>
              <a:t>je povinna bezodkladně </a:t>
            </a:r>
            <a:r>
              <a:rPr lang="cs-CZ" sz="2400" dirty="0">
                <a:solidFill>
                  <a:srgbClr val="FF0000"/>
                </a:solidFill>
              </a:rPr>
              <a:t>uvědomit představeného</a:t>
            </a:r>
            <a:r>
              <a:rPr lang="cs-CZ" sz="2400" dirty="0"/>
              <a:t>, že je vyloučena (§ 14 odst. 4 SŘ) – představený usnesením určí jinou úřední osobu (§ 14 odst. 5 SŘ); </a:t>
            </a:r>
            <a:r>
              <a:rPr lang="cs-CZ" sz="2400" b="1" dirty="0">
                <a:highlight>
                  <a:srgbClr val="FFFF00"/>
                </a:highlight>
              </a:rPr>
              <a:t>NEROZHODUJE SE O PODJATOSTI, ALE O URČENÍ JINÉ OSOBY</a:t>
            </a:r>
          </a:p>
          <a:p>
            <a:endParaRPr lang="cs-CZ" dirty="0"/>
          </a:p>
        </p:txBody>
      </p:sp>
      <p:sp>
        <p:nvSpPr>
          <p:cNvPr id="3" name="Zástupný symbol pro číslo snímku 2">
            <a:extLst>
              <a:ext uri="{FF2B5EF4-FFF2-40B4-BE49-F238E27FC236}">
                <a16:creationId xmlns:a16="http://schemas.microsoft.com/office/drawing/2014/main" id="{C68FBDA0-4BEB-0D45-23AD-BC8E087521DC}"/>
              </a:ext>
            </a:extLst>
          </p:cNvPr>
          <p:cNvSpPr>
            <a:spLocks noGrp="1"/>
          </p:cNvSpPr>
          <p:nvPr>
            <p:ph type="sldNum" sz="quarter" idx="12"/>
          </p:nvPr>
        </p:nvSpPr>
        <p:spPr/>
        <p:txBody>
          <a:bodyPr/>
          <a:lstStyle/>
          <a:p>
            <a:fld id="{157D43A2-98E4-B24E-9228-7624BE346F8E}" type="slidenum">
              <a:rPr lang="cs-CZ" smtClean="0"/>
              <a:pPr/>
              <a:t>18</a:t>
            </a:fld>
            <a:endParaRPr lang="cs-CZ" dirty="0"/>
          </a:p>
        </p:txBody>
      </p:sp>
      <p:sp>
        <p:nvSpPr>
          <p:cNvPr id="4" name="Nadpis 3">
            <a:extLst>
              <a:ext uri="{FF2B5EF4-FFF2-40B4-BE49-F238E27FC236}">
                <a16:creationId xmlns:a16="http://schemas.microsoft.com/office/drawing/2014/main" id="{4540C00C-DEB9-6E3E-B1B6-34089F6920DB}"/>
              </a:ext>
            </a:extLst>
          </p:cNvPr>
          <p:cNvSpPr>
            <a:spLocks noGrp="1"/>
          </p:cNvSpPr>
          <p:nvPr>
            <p:ph type="title"/>
          </p:nvPr>
        </p:nvSpPr>
        <p:spPr/>
        <p:txBody>
          <a:bodyPr/>
          <a:lstStyle/>
          <a:p>
            <a:r>
              <a:rPr lang="cs-CZ" dirty="0"/>
              <a:t>Podjatost úřední osoby   </a:t>
            </a:r>
          </a:p>
        </p:txBody>
      </p:sp>
    </p:spTree>
    <p:extLst>
      <p:ext uri="{BB962C8B-B14F-4D97-AF65-F5344CB8AC3E}">
        <p14:creationId xmlns:p14="http://schemas.microsoft.com/office/powerpoint/2010/main" val="37122528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7413B726-07BE-8136-D950-4BE13578B563}"/>
              </a:ext>
            </a:extLst>
          </p:cNvPr>
          <p:cNvSpPr>
            <a:spLocks noGrp="1"/>
          </p:cNvSpPr>
          <p:nvPr>
            <p:ph idx="1"/>
          </p:nvPr>
        </p:nvSpPr>
        <p:spPr>
          <a:xfrm>
            <a:off x="422026" y="1394690"/>
            <a:ext cx="11264900" cy="5463309"/>
          </a:xfrm>
        </p:spPr>
        <p:txBody>
          <a:bodyPr>
            <a:normAutofit fontScale="92500" lnSpcReduction="10000"/>
          </a:bodyPr>
          <a:lstStyle/>
          <a:p>
            <a:pPr marL="0" indent="0">
              <a:buNone/>
            </a:pPr>
            <a:r>
              <a:rPr lang="cs-CZ" b="1" dirty="0">
                <a:cs typeface="Arial" panose="020B0604020202020204" pitchFamily="34" charset="0"/>
              </a:rPr>
              <a:t>V rámci rozhodování konzistentně dodržujeme tyto podmínky:</a:t>
            </a:r>
          </a:p>
          <a:p>
            <a:r>
              <a:rPr lang="cs-CZ" dirty="0">
                <a:cs typeface="Arial" panose="020B0604020202020204" pitchFamily="34" charset="0"/>
              </a:rPr>
              <a:t>Nadřízený orgán pověřuje jiný správní orgán až tehdy, </a:t>
            </a:r>
            <a:r>
              <a:rPr lang="cs-CZ" b="1" dirty="0">
                <a:cs typeface="Arial" panose="020B0604020202020204" pitchFamily="34" charset="0"/>
              </a:rPr>
              <a:t>když není možné určit žádnou jinou úřední osobu</a:t>
            </a:r>
            <a:r>
              <a:rPr lang="cs-CZ" dirty="0">
                <a:cs typeface="Arial" panose="020B0604020202020204" pitchFamily="34" charset="0"/>
              </a:rPr>
              <a:t> v rámci původního orgánu (§ 131 odst. 4 SŘ)</a:t>
            </a:r>
          </a:p>
          <a:p>
            <a:pPr lvl="1"/>
            <a:r>
              <a:rPr lang="cs-CZ" dirty="0">
                <a:cs typeface="Arial" panose="020B0604020202020204" pitchFamily="34" charset="0"/>
              </a:rPr>
              <a:t>Tento krok je tedy </a:t>
            </a:r>
            <a:r>
              <a:rPr lang="cs-CZ" b="1" dirty="0">
                <a:cs typeface="Arial" panose="020B0604020202020204" pitchFamily="34" charset="0"/>
              </a:rPr>
              <a:t>až poslední možností</a:t>
            </a:r>
            <a:r>
              <a:rPr lang="cs-CZ" dirty="0">
                <a:cs typeface="Arial" panose="020B0604020202020204" pitchFamily="34" charset="0"/>
              </a:rPr>
              <a:t>, nikoli prvním řešením.</a:t>
            </a:r>
          </a:p>
          <a:p>
            <a:r>
              <a:rPr lang="cs-CZ" b="1" dirty="0">
                <a:cs typeface="Arial" panose="020B0604020202020204" pitchFamily="34" charset="0"/>
              </a:rPr>
              <a:t>Postup při vyloučení úřední osoby</a:t>
            </a:r>
          </a:p>
          <a:p>
            <a:pPr lvl="1"/>
            <a:r>
              <a:rPr lang="cs-CZ" dirty="0">
                <a:cs typeface="Arial" panose="020B0604020202020204" pitchFamily="34" charset="0"/>
              </a:rPr>
              <a:t>Musí být posouzeno, zda je v rámci úřadu jiná úřední osoba se splněnými kvalifikačními předpoklady.</a:t>
            </a:r>
          </a:p>
          <a:p>
            <a:pPr lvl="1"/>
            <a:r>
              <a:rPr lang="cs-CZ" dirty="0">
                <a:cs typeface="Arial" panose="020B0604020202020204" pitchFamily="34" charset="0"/>
              </a:rPr>
              <a:t>Nelze vycházet z toho, že agenda je výhradně svěřena jednomu odboru</a:t>
            </a:r>
          </a:p>
          <a:p>
            <a:pPr lvl="1"/>
            <a:r>
              <a:rPr lang="cs-CZ" dirty="0">
                <a:cs typeface="Arial" panose="020B0604020202020204" pitchFamily="34" charset="0"/>
              </a:rPr>
              <a:t>Podjatost vedoucího jednoho odboru </a:t>
            </a:r>
            <a:r>
              <a:rPr lang="cs-CZ" b="1" dirty="0">
                <a:cs typeface="Arial" panose="020B0604020202020204" pitchFamily="34" charset="0"/>
              </a:rPr>
              <a:t>neznamená automaticky podjatost všech zaměstnanců</a:t>
            </a:r>
            <a:endParaRPr lang="cs-CZ" dirty="0">
              <a:cs typeface="Arial" panose="020B0604020202020204" pitchFamily="34" charset="0"/>
            </a:endParaRPr>
          </a:p>
          <a:p>
            <a:r>
              <a:rPr lang="cs-CZ" b="1" dirty="0">
                <a:cs typeface="Arial" panose="020B0604020202020204" pitchFamily="34" charset="0"/>
              </a:rPr>
              <a:t>Výklad poradního sboru MV (závěr č. 166/2019)</a:t>
            </a:r>
          </a:p>
          <a:p>
            <a:pPr lvl="1"/>
            <a:r>
              <a:rPr lang="cs-CZ" dirty="0">
                <a:cs typeface="Arial" panose="020B0604020202020204" pitchFamily="34" charset="0"/>
              </a:rPr>
              <a:t>Úřední osoba může být určena </a:t>
            </a:r>
            <a:r>
              <a:rPr lang="cs-CZ" b="1" dirty="0">
                <a:cs typeface="Arial" panose="020B0604020202020204" pitchFamily="34" charset="0"/>
              </a:rPr>
              <a:t>i mimo příslušný odbor</a:t>
            </a:r>
            <a:r>
              <a:rPr lang="cs-CZ" dirty="0">
                <a:cs typeface="Arial" panose="020B0604020202020204" pitchFamily="34" charset="0"/>
              </a:rPr>
              <a:t>.</a:t>
            </a:r>
          </a:p>
          <a:p>
            <a:pPr lvl="1"/>
            <a:r>
              <a:rPr lang="cs-CZ" dirty="0">
                <a:cs typeface="Arial" panose="020B0604020202020204" pitchFamily="34" charset="0"/>
              </a:rPr>
              <a:t>Rozhodující je splnění zákonných kvalifikačních předpokladů, </a:t>
            </a:r>
            <a:r>
              <a:rPr lang="cs-CZ" b="1" dirty="0">
                <a:cs typeface="Arial" panose="020B0604020202020204" pitchFamily="34" charset="0"/>
              </a:rPr>
              <a:t>nikoliv pracovní náplň</a:t>
            </a:r>
            <a:r>
              <a:rPr lang="cs-CZ" dirty="0">
                <a:cs typeface="Arial" panose="020B0604020202020204" pitchFamily="34" charset="0"/>
              </a:rPr>
              <a:t>.</a:t>
            </a:r>
          </a:p>
          <a:p>
            <a:endParaRPr lang="cs-CZ" dirty="0"/>
          </a:p>
        </p:txBody>
      </p:sp>
      <p:sp>
        <p:nvSpPr>
          <p:cNvPr id="3" name="Zástupný symbol pro číslo snímku 2">
            <a:extLst>
              <a:ext uri="{FF2B5EF4-FFF2-40B4-BE49-F238E27FC236}">
                <a16:creationId xmlns:a16="http://schemas.microsoft.com/office/drawing/2014/main" id="{8FB82BA4-838A-8488-F426-198D4E1BDDE9}"/>
              </a:ext>
            </a:extLst>
          </p:cNvPr>
          <p:cNvSpPr>
            <a:spLocks noGrp="1"/>
          </p:cNvSpPr>
          <p:nvPr>
            <p:ph type="sldNum" sz="quarter" idx="12"/>
          </p:nvPr>
        </p:nvSpPr>
        <p:spPr/>
        <p:txBody>
          <a:bodyPr/>
          <a:lstStyle/>
          <a:p>
            <a:fld id="{157D43A2-98E4-B24E-9228-7624BE346F8E}" type="slidenum">
              <a:rPr lang="cs-CZ" smtClean="0"/>
              <a:pPr/>
              <a:t>19</a:t>
            </a:fld>
            <a:endParaRPr lang="cs-CZ" dirty="0"/>
          </a:p>
        </p:txBody>
      </p:sp>
      <p:sp>
        <p:nvSpPr>
          <p:cNvPr id="4" name="Nadpis 3">
            <a:extLst>
              <a:ext uri="{FF2B5EF4-FFF2-40B4-BE49-F238E27FC236}">
                <a16:creationId xmlns:a16="http://schemas.microsoft.com/office/drawing/2014/main" id="{CC3AE1D4-3547-BA2C-5BA5-A3250229B3E2}"/>
              </a:ext>
            </a:extLst>
          </p:cNvPr>
          <p:cNvSpPr>
            <a:spLocks noGrp="1"/>
          </p:cNvSpPr>
          <p:nvPr>
            <p:ph type="title"/>
          </p:nvPr>
        </p:nvSpPr>
        <p:spPr/>
        <p:txBody>
          <a:bodyPr>
            <a:normAutofit/>
          </a:bodyPr>
          <a:lstStyle/>
          <a:p>
            <a:r>
              <a:rPr lang="cs-CZ" dirty="0"/>
              <a:t>Podjatost úřední osoby        </a:t>
            </a:r>
            <a:r>
              <a:rPr lang="cs-CZ" sz="1800" dirty="0"/>
              <a:t>      </a:t>
            </a:r>
          </a:p>
        </p:txBody>
      </p:sp>
    </p:spTree>
    <p:extLst>
      <p:ext uri="{BB962C8B-B14F-4D97-AF65-F5344CB8AC3E}">
        <p14:creationId xmlns:p14="http://schemas.microsoft.com/office/powerpoint/2010/main" val="37597512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01AE004A-83FC-5E64-7299-DB074BA962F0}"/>
              </a:ext>
            </a:extLst>
          </p:cNvPr>
          <p:cNvSpPr>
            <a:spLocks noGrp="1"/>
          </p:cNvSpPr>
          <p:nvPr>
            <p:ph idx="1"/>
          </p:nvPr>
        </p:nvSpPr>
        <p:spPr>
          <a:xfrm>
            <a:off x="254000" y="1402080"/>
            <a:ext cx="11866880" cy="5349701"/>
          </a:xfrm>
        </p:spPr>
        <p:txBody>
          <a:bodyPr>
            <a:normAutofit fontScale="77500" lnSpcReduction="20000"/>
          </a:bodyPr>
          <a:lstStyle/>
          <a:p>
            <a:pPr marL="0" indent="0">
              <a:buNone/>
            </a:pPr>
            <a:r>
              <a:rPr lang="cs-CZ" b="1" dirty="0"/>
              <a:t>1.</a:t>
            </a:r>
            <a:r>
              <a:rPr lang="cs-CZ" sz="3100" b="1" dirty="0"/>
              <a:t>Věcná příslušnost</a:t>
            </a:r>
          </a:p>
          <a:p>
            <a:r>
              <a:rPr lang="cs-CZ" sz="3100" dirty="0"/>
              <a:t>Určuje, </a:t>
            </a:r>
            <a:r>
              <a:rPr lang="cs-CZ" sz="3100" b="1" dirty="0"/>
              <a:t>který správní orgán podle druhu agendy</a:t>
            </a:r>
            <a:r>
              <a:rPr lang="cs-CZ" sz="3100" dirty="0"/>
              <a:t> je oprávněn věc projednat a rozhodnout. </a:t>
            </a:r>
          </a:p>
          <a:p>
            <a:r>
              <a:rPr lang="cs-CZ" sz="3100" dirty="0"/>
              <a:t>Jde o vymezení pravomoci mezi jednotlivými správními orgány podle zákona. </a:t>
            </a:r>
          </a:p>
          <a:p>
            <a:pPr marL="0" indent="0">
              <a:buNone/>
            </a:pPr>
            <a:r>
              <a:rPr lang="cs-CZ" sz="3100" b="1" dirty="0"/>
              <a:t>2. Místní příslušnost</a:t>
            </a:r>
          </a:p>
          <a:p>
            <a:r>
              <a:rPr lang="cs-CZ" sz="3100" dirty="0"/>
              <a:t>Určuje, </a:t>
            </a:r>
            <a:r>
              <a:rPr lang="cs-CZ" sz="3100" b="1" dirty="0"/>
              <a:t>který konkrétní správní orgán z více věcně příslušných orgánů</a:t>
            </a:r>
            <a:r>
              <a:rPr lang="cs-CZ" sz="3100" dirty="0"/>
              <a:t> věc projedná. </a:t>
            </a:r>
          </a:p>
          <a:p>
            <a:r>
              <a:rPr lang="cs-CZ" sz="3100" dirty="0"/>
              <a:t>Odvíjí se zpravidla od zákonných kritérií, zejména od místa, k němuž má věc vztah. </a:t>
            </a:r>
          </a:p>
          <a:p>
            <a:pPr marL="0" indent="0">
              <a:buNone/>
            </a:pPr>
            <a:r>
              <a:rPr lang="cs-CZ" sz="3100" b="1" dirty="0"/>
              <a:t>3. Funkční příslušnost</a:t>
            </a:r>
          </a:p>
          <a:p>
            <a:r>
              <a:rPr lang="cs-CZ" sz="3100" dirty="0"/>
              <a:t>Funkční příslušnost představuje </a:t>
            </a:r>
            <a:r>
              <a:rPr lang="cs-CZ" sz="3100" b="1" dirty="0"/>
              <a:t>vnitřní rozdělení agendy uvnitř úřadu</a:t>
            </a:r>
            <a:r>
              <a:rPr lang="cs-CZ" sz="3100" dirty="0"/>
              <a:t>, například mezi odbory nebo konkrétní úřední osoby. </a:t>
            </a:r>
          </a:p>
          <a:p>
            <a:r>
              <a:rPr lang="cs-CZ" sz="3100" dirty="0"/>
              <a:t>Nejde o zákonnou příslušnost správního orgánu navenek, ale o </a:t>
            </a:r>
            <a:r>
              <a:rPr lang="cs-CZ" sz="3100" b="1" dirty="0"/>
              <a:t>interní organizační pravidlo</a:t>
            </a:r>
            <a:r>
              <a:rPr lang="cs-CZ" sz="3100" dirty="0"/>
              <a:t>. </a:t>
            </a:r>
          </a:p>
          <a:p>
            <a:r>
              <a:rPr lang="cs-CZ" sz="3100" dirty="0"/>
              <a:t>Proto sama o sobě nevylučuje, aby byla při vyloučení původní úřední osoby určena jiná oprávněná úřední osoba, i z jiného odboru, pokud splňuje zákonné požadavky a byla řádně pověřena.</a:t>
            </a:r>
          </a:p>
        </p:txBody>
      </p:sp>
      <p:sp>
        <p:nvSpPr>
          <p:cNvPr id="3" name="Zástupný symbol pro číslo snímku 2">
            <a:extLst>
              <a:ext uri="{FF2B5EF4-FFF2-40B4-BE49-F238E27FC236}">
                <a16:creationId xmlns:a16="http://schemas.microsoft.com/office/drawing/2014/main" id="{A3A23DEF-4078-7F10-6761-86C444EDD6BF}"/>
              </a:ext>
            </a:extLst>
          </p:cNvPr>
          <p:cNvSpPr>
            <a:spLocks noGrp="1"/>
          </p:cNvSpPr>
          <p:nvPr>
            <p:ph type="sldNum" sz="quarter" idx="12"/>
          </p:nvPr>
        </p:nvSpPr>
        <p:spPr>
          <a:xfrm>
            <a:off x="9042400" y="5951387"/>
            <a:ext cx="3078480" cy="903761"/>
          </a:xfrm>
        </p:spPr>
        <p:txBody>
          <a:bodyPr/>
          <a:lstStyle/>
          <a:p>
            <a:fld id="{157D43A2-98E4-B24E-9228-7624BE346F8E}" type="slidenum">
              <a:rPr lang="cs-CZ" smtClean="0"/>
              <a:pPr/>
              <a:t>20</a:t>
            </a:fld>
            <a:endParaRPr lang="cs-CZ" dirty="0"/>
          </a:p>
        </p:txBody>
      </p:sp>
      <p:sp>
        <p:nvSpPr>
          <p:cNvPr id="4" name="Nadpis 3">
            <a:extLst>
              <a:ext uri="{FF2B5EF4-FFF2-40B4-BE49-F238E27FC236}">
                <a16:creationId xmlns:a16="http://schemas.microsoft.com/office/drawing/2014/main" id="{CCE53BDE-16AC-6C18-4539-E36A189B87E0}"/>
              </a:ext>
            </a:extLst>
          </p:cNvPr>
          <p:cNvSpPr>
            <a:spLocks noGrp="1"/>
          </p:cNvSpPr>
          <p:nvPr>
            <p:ph type="title"/>
          </p:nvPr>
        </p:nvSpPr>
        <p:spPr/>
        <p:txBody>
          <a:bodyPr>
            <a:normAutofit/>
          </a:bodyPr>
          <a:lstStyle/>
          <a:p>
            <a:r>
              <a:rPr lang="cs-CZ" dirty="0"/>
              <a:t>Podjatost ÚO – příslušnost SO   </a:t>
            </a:r>
            <a:endParaRPr lang="cs-CZ" sz="1600" dirty="0"/>
          </a:p>
        </p:txBody>
      </p:sp>
    </p:spTree>
    <p:extLst>
      <p:ext uri="{BB962C8B-B14F-4D97-AF65-F5344CB8AC3E}">
        <p14:creationId xmlns:p14="http://schemas.microsoft.com/office/powerpoint/2010/main" val="36180397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0F5B757E-0844-8B4B-A6F3-021ED982B8DA}"/>
              </a:ext>
            </a:extLst>
          </p:cNvPr>
          <p:cNvSpPr>
            <a:spLocks noGrp="1"/>
          </p:cNvSpPr>
          <p:nvPr>
            <p:ph idx="1"/>
          </p:nvPr>
        </p:nvSpPr>
        <p:spPr/>
        <p:txBody>
          <a:bodyPr>
            <a:normAutofit/>
          </a:bodyPr>
          <a:lstStyle/>
          <a:p>
            <a:r>
              <a:rPr lang="cs-CZ" dirty="0"/>
              <a:t>Je-li vyloučena pouze konkrétní úřední osoba, lze zpravidla určit </a:t>
            </a:r>
            <a:r>
              <a:rPr lang="cs-CZ" b="1" dirty="0"/>
              <a:t>jinou oprávněnou úřední osobu v rámci téhož správního orgánu</a:t>
            </a:r>
            <a:r>
              <a:rPr lang="cs-CZ" dirty="0"/>
              <a:t>. </a:t>
            </a:r>
          </a:p>
          <a:p>
            <a:r>
              <a:rPr lang="cs-CZ" dirty="0"/>
              <a:t>Jsou-li však z projednání věci vyloučeny </a:t>
            </a:r>
            <a:r>
              <a:rPr lang="cs-CZ" b="1" dirty="0"/>
              <a:t>všechny úřední osoby příslušného správního orgánu</a:t>
            </a:r>
            <a:r>
              <a:rPr lang="cs-CZ" dirty="0"/>
              <a:t>, nelze věc uvnitř úřadu vyřešit jen změnou funkční příslušnosti. </a:t>
            </a:r>
          </a:p>
          <a:p>
            <a:r>
              <a:rPr lang="cs-CZ" dirty="0"/>
              <a:t>V takovém případě dochází k </a:t>
            </a:r>
            <a:r>
              <a:rPr lang="cs-CZ" b="1" dirty="0"/>
              <a:t>delegaci na jiný správní orgán</a:t>
            </a:r>
            <a:r>
              <a:rPr lang="cs-CZ" dirty="0"/>
              <a:t>, tedy ke změně </a:t>
            </a:r>
            <a:r>
              <a:rPr lang="cs-CZ" b="1" dirty="0"/>
              <a:t>místní příslušnosti</a:t>
            </a:r>
            <a:r>
              <a:rPr lang="cs-CZ" dirty="0"/>
              <a:t>, nikoli příslušnosti věcné. </a:t>
            </a:r>
          </a:p>
          <a:p>
            <a:r>
              <a:rPr lang="cs-CZ" dirty="0"/>
              <a:t>Věc se pak projedná u </a:t>
            </a:r>
            <a:r>
              <a:rPr lang="cs-CZ" b="1" dirty="0"/>
              <a:t>jiného, ale stále věcně příslušného správního orgánu</a:t>
            </a:r>
            <a:r>
              <a:rPr lang="cs-CZ" dirty="0"/>
              <a:t>.</a:t>
            </a:r>
          </a:p>
          <a:p>
            <a:endParaRPr lang="cs-CZ" dirty="0"/>
          </a:p>
        </p:txBody>
      </p:sp>
      <p:sp>
        <p:nvSpPr>
          <p:cNvPr id="3" name="Zástupný symbol pro číslo snímku 2">
            <a:extLst>
              <a:ext uri="{FF2B5EF4-FFF2-40B4-BE49-F238E27FC236}">
                <a16:creationId xmlns:a16="http://schemas.microsoft.com/office/drawing/2014/main" id="{733A8715-0BC5-FEA1-2D4E-9974B9DC1105}"/>
              </a:ext>
            </a:extLst>
          </p:cNvPr>
          <p:cNvSpPr>
            <a:spLocks noGrp="1"/>
          </p:cNvSpPr>
          <p:nvPr>
            <p:ph type="sldNum" sz="quarter" idx="12"/>
          </p:nvPr>
        </p:nvSpPr>
        <p:spPr/>
        <p:txBody>
          <a:bodyPr/>
          <a:lstStyle/>
          <a:p>
            <a:fld id="{157D43A2-98E4-B24E-9228-7624BE346F8E}" type="slidenum">
              <a:rPr lang="cs-CZ" smtClean="0"/>
              <a:pPr/>
              <a:t>21</a:t>
            </a:fld>
            <a:endParaRPr lang="cs-CZ" dirty="0"/>
          </a:p>
        </p:txBody>
      </p:sp>
      <p:sp>
        <p:nvSpPr>
          <p:cNvPr id="4" name="Nadpis 3">
            <a:extLst>
              <a:ext uri="{FF2B5EF4-FFF2-40B4-BE49-F238E27FC236}">
                <a16:creationId xmlns:a16="http://schemas.microsoft.com/office/drawing/2014/main" id="{799E0340-947A-3957-D03E-147E08F62C57}"/>
              </a:ext>
            </a:extLst>
          </p:cNvPr>
          <p:cNvSpPr>
            <a:spLocks noGrp="1"/>
          </p:cNvSpPr>
          <p:nvPr>
            <p:ph type="title"/>
          </p:nvPr>
        </p:nvSpPr>
        <p:spPr/>
        <p:txBody>
          <a:bodyPr>
            <a:normAutofit fontScale="90000"/>
          </a:bodyPr>
          <a:lstStyle/>
          <a:p>
            <a:r>
              <a:rPr lang="cs-CZ" dirty="0"/>
              <a:t>Podjatost a změna příslušnosti   </a:t>
            </a:r>
            <a:br>
              <a:rPr lang="cs-CZ" dirty="0"/>
            </a:br>
            <a:endParaRPr lang="cs-CZ" dirty="0"/>
          </a:p>
        </p:txBody>
      </p:sp>
    </p:spTree>
    <p:extLst>
      <p:ext uri="{BB962C8B-B14F-4D97-AF65-F5344CB8AC3E}">
        <p14:creationId xmlns:p14="http://schemas.microsoft.com/office/powerpoint/2010/main" val="27406017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6399B45C-0A33-F299-7085-EFE6CE6A71AA}"/>
              </a:ext>
            </a:extLst>
          </p:cNvPr>
          <p:cNvSpPr>
            <a:spLocks noGrp="1"/>
          </p:cNvSpPr>
          <p:nvPr>
            <p:ph idx="1"/>
          </p:nvPr>
        </p:nvSpPr>
        <p:spPr>
          <a:xfrm>
            <a:off x="142240" y="1298713"/>
            <a:ext cx="11938000" cy="5559287"/>
          </a:xfrm>
        </p:spPr>
        <p:txBody>
          <a:bodyPr>
            <a:normAutofit fontScale="85000" lnSpcReduction="10000"/>
          </a:bodyPr>
          <a:lstStyle/>
          <a:p>
            <a:r>
              <a:rPr lang="cs-CZ" dirty="0"/>
              <a:t>V jedno konkrétním případě správní orgán </a:t>
            </a:r>
            <a:r>
              <a:rPr lang="cs-CZ" b="1" dirty="0"/>
              <a:t>nezvolil změnu funkční příslušnosti</a:t>
            </a:r>
            <a:r>
              <a:rPr lang="cs-CZ" dirty="0"/>
              <a:t>, a předložil spis k delegaci – spis byl vrácen z důvodu, že nadřízený orgán z úřední činnosti věděl, že na jiném odboru SO disponuje kvalifikovaným úředníkem</a:t>
            </a:r>
          </a:p>
          <a:p>
            <a:r>
              <a:rPr lang="cs-CZ" dirty="0"/>
              <a:t>Po vrácení spisu nadřízeným orgánem s požadavkem na vyřízení věci uvnitř úřadu se SO obrátil na </a:t>
            </a:r>
            <a:r>
              <a:rPr lang="cs-CZ" b="1" dirty="0"/>
              <a:t>Ministerstvo vnitra</a:t>
            </a:r>
            <a:r>
              <a:rPr lang="cs-CZ" dirty="0"/>
              <a:t>.</a:t>
            </a:r>
          </a:p>
          <a:p>
            <a:r>
              <a:rPr lang="cs-CZ" dirty="0"/>
              <a:t>SO předložil spis opětovně s tím, že u jiného kvalifikovaného úředníka mimo dotčený odbor </a:t>
            </a:r>
            <a:r>
              <a:rPr lang="cs-CZ" b="1" dirty="0"/>
              <a:t>nebyl sjednán druh práce</a:t>
            </a:r>
            <a:r>
              <a:rPr lang="cs-CZ" dirty="0"/>
              <a:t> zahrnující projednávání přestupků.</a:t>
            </a:r>
          </a:p>
          <a:p>
            <a:r>
              <a:rPr lang="cs-CZ" dirty="0"/>
              <a:t>K dispozici jsou nyní dvě stanoviska MV– jedno zprostředkované správním orgánem a jedno námi posléze vyžádané samostatně za účelem ověření, </a:t>
            </a:r>
            <a:r>
              <a:rPr lang="cs-CZ" b="1" dirty="0"/>
              <a:t>zda se mění dosavadní správní praxe</a:t>
            </a:r>
            <a:r>
              <a:rPr lang="cs-CZ" dirty="0"/>
              <a:t>, tedy zda je nadále použitelný </a:t>
            </a:r>
            <a:r>
              <a:rPr lang="cs-CZ" b="1" dirty="0"/>
              <a:t>závěr poradního sboru č. 166</a:t>
            </a:r>
            <a:r>
              <a:rPr lang="cs-CZ" dirty="0"/>
              <a:t>, podle něhož </a:t>
            </a:r>
            <a:r>
              <a:rPr lang="cs-CZ" b="1" dirty="0"/>
              <a:t>delegace není možná, pokud správní orgán disponuje i mimo dotčený odbor jinou kvalifikovanou osobou</a:t>
            </a:r>
            <a:r>
              <a:rPr lang="cs-CZ" dirty="0"/>
              <a:t> splňující požadavky ZOP. (v </a:t>
            </a:r>
            <a:r>
              <a:rPr lang="cs-CZ" sz="1900" dirty="0" err="1"/>
              <a:t>Z.č</a:t>
            </a:r>
            <a:r>
              <a:rPr lang="cs-CZ" sz="1900" dirty="0"/>
              <a:t>. 166 vyjádřil poradní sbor následující právní názor: </a:t>
            </a:r>
            <a:r>
              <a:rPr lang="cs-CZ" sz="1900" i="1" dirty="0"/>
              <a:t>„c) Podmínku „nelze určit nikoho jiného“ v § 14 odst. 5 SŘ je třeba vykládat tak, že nelze určit jinou úřední osobu v rámci příslušného správního orgánu, nikoliv v rámci věcně příslušného odboru. Rozhodující je tedy skutečnost, zda úřední osoba splňuje formální požadavky na vedení daného správního řízení (odbornou způsobilost), nikoliv to, zda vedení předmětného typu řízení spadá do rámce její běžné činnosti. </a:t>
            </a:r>
          </a:p>
          <a:p>
            <a:r>
              <a:rPr lang="cs-CZ" dirty="0"/>
              <a:t>V praxi se tak otevřela otázka, zda je rozhodující </a:t>
            </a:r>
            <a:r>
              <a:rPr lang="cs-CZ" b="1" dirty="0"/>
              <a:t>pouhá existence kvalifikované osoby na úřadě</a:t>
            </a:r>
            <a:r>
              <a:rPr lang="cs-CZ" dirty="0"/>
              <a:t>, nebo i její </a:t>
            </a:r>
            <a:r>
              <a:rPr lang="cs-CZ" b="1" dirty="0"/>
              <a:t>pracovní zařazení a pracovněprávní limity</a:t>
            </a:r>
            <a:r>
              <a:rPr lang="cs-CZ" dirty="0"/>
              <a:t>.</a:t>
            </a:r>
          </a:p>
        </p:txBody>
      </p:sp>
      <p:sp>
        <p:nvSpPr>
          <p:cNvPr id="3" name="Zástupný symbol pro číslo snímku 2">
            <a:extLst>
              <a:ext uri="{FF2B5EF4-FFF2-40B4-BE49-F238E27FC236}">
                <a16:creationId xmlns:a16="http://schemas.microsoft.com/office/drawing/2014/main" id="{C1480364-16D5-59FC-FD9C-836B863861B9}"/>
              </a:ext>
            </a:extLst>
          </p:cNvPr>
          <p:cNvSpPr>
            <a:spLocks noGrp="1"/>
          </p:cNvSpPr>
          <p:nvPr>
            <p:ph type="sldNum" sz="quarter" idx="12"/>
          </p:nvPr>
        </p:nvSpPr>
        <p:spPr>
          <a:xfrm>
            <a:off x="9042400" y="5951387"/>
            <a:ext cx="3149600" cy="805013"/>
          </a:xfrm>
        </p:spPr>
        <p:txBody>
          <a:bodyPr/>
          <a:lstStyle/>
          <a:p>
            <a:fld id="{157D43A2-98E4-B24E-9228-7624BE346F8E}" type="slidenum">
              <a:rPr lang="cs-CZ" smtClean="0"/>
              <a:pPr/>
              <a:t>22</a:t>
            </a:fld>
            <a:endParaRPr lang="cs-CZ" dirty="0"/>
          </a:p>
        </p:txBody>
      </p:sp>
      <p:sp>
        <p:nvSpPr>
          <p:cNvPr id="4" name="Nadpis 3">
            <a:extLst>
              <a:ext uri="{FF2B5EF4-FFF2-40B4-BE49-F238E27FC236}">
                <a16:creationId xmlns:a16="http://schemas.microsoft.com/office/drawing/2014/main" id="{4E1EA167-2F97-8B1F-275D-86240CFEB991}"/>
              </a:ext>
            </a:extLst>
          </p:cNvPr>
          <p:cNvSpPr>
            <a:spLocks noGrp="1"/>
          </p:cNvSpPr>
          <p:nvPr>
            <p:ph type="title"/>
          </p:nvPr>
        </p:nvSpPr>
        <p:spPr/>
        <p:txBody>
          <a:bodyPr/>
          <a:lstStyle/>
          <a:p>
            <a:r>
              <a:rPr lang="cs-CZ" dirty="0"/>
              <a:t>Podjatost – 2 stanoviska MV    </a:t>
            </a:r>
          </a:p>
        </p:txBody>
      </p:sp>
    </p:spTree>
    <p:extLst>
      <p:ext uri="{BB962C8B-B14F-4D97-AF65-F5344CB8AC3E}">
        <p14:creationId xmlns:p14="http://schemas.microsoft.com/office/powerpoint/2010/main" val="12407317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CC236BB1-C78E-D07D-50BB-06958B098C14}"/>
              </a:ext>
            </a:extLst>
          </p:cNvPr>
          <p:cNvSpPr>
            <a:spLocks noGrp="1"/>
          </p:cNvSpPr>
          <p:nvPr>
            <p:ph idx="1"/>
          </p:nvPr>
        </p:nvSpPr>
        <p:spPr>
          <a:xfrm>
            <a:off x="213360" y="1381760"/>
            <a:ext cx="11473566" cy="5476240"/>
          </a:xfrm>
        </p:spPr>
        <p:txBody>
          <a:bodyPr>
            <a:normAutofit fontScale="92500" lnSpcReduction="10000"/>
          </a:bodyPr>
          <a:lstStyle/>
          <a:p>
            <a:pPr marL="0" indent="0">
              <a:buNone/>
            </a:pPr>
            <a:r>
              <a:rPr lang="cs-CZ" dirty="0"/>
              <a:t>SO nám předal jím získané nezávazné stanovisko </a:t>
            </a:r>
            <a:r>
              <a:rPr lang="cs-CZ" u="sng" dirty="0"/>
              <a:t>Odboru legislativy a koordinace předpisů, oddělení koordinace správního řízení a správního trestání:</a:t>
            </a:r>
          </a:p>
          <a:p>
            <a:r>
              <a:rPr lang="cs-CZ" sz="3000" dirty="0"/>
              <a:t>Je-li vedoucí odboru vyloučen pro podjatost, je nutné nejprve </a:t>
            </a:r>
            <a:r>
              <a:rPr lang="cs-CZ" sz="3000" b="1" dirty="0"/>
              <a:t>v rámci celého správního orgánu</a:t>
            </a:r>
            <a:r>
              <a:rPr lang="cs-CZ" sz="3000" dirty="0"/>
              <a:t> zkoumat, zda existuje jiná úřední osoba, která může věc převzít.</a:t>
            </a:r>
          </a:p>
          <a:p>
            <a:r>
              <a:rPr lang="cs-CZ" sz="3000" dirty="0"/>
              <a:t>Nestačí pouze zjištění, že na úřadě působí osoba s </a:t>
            </a:r>
            <a:r>
              <a:rPr lang="cs-CZ" sz="3000" b="1" dirty="0"/>
              <a:t>právnickým vzděláním</a:t>
            </a:r>
            <a:r>
              <a:rPr lang="cs-CZ" sz="3000" dirty="0"/>
              <a:t>; rozhodující je její </a:t>
            </a:r>
            <a:r>
              <a:rPr lang="cs-CZ" sz="3000" b="1" dirty="0"/>
              <a:t>organizační oprávnění, odborná způsobilost a pracovněprávní možnost</a:t>
            </a:r>
            <a:r>
              <a:rPr lang="cs-CZ" sz="3000" dirty="0"/>
              <a:t> věc projednat.</a:t>
            </a:r>
          </a:p>
          <a:p>
            <a:r>
              <a:rPr lang="cs-CZ" sz="3000" dirty="0"/>
              <a:t>Správní řád připouští hledání jiné úřední osoby </a:t>
            </a:r>
            <a:r>
              <a:rPr lang="cs-CZ" sz="3000" b="1" dirty="0"/>
              <a:t>i mimo vyloučený odbor</a:t>
            </a:r>
            <a:r>
              <a:rPr lang="cs-CZ" sz="3000" dirty="0"/>
              <a:t>, avšak </a:t>
            </a:r>
            <a:r>
              <a:rPr lang="cs-CZ" sz="3000" b="1" dirty="0"/>
              <a:t>neprolamuje pracovněprávní limity</a:t>
            </a:r>
            <a:r>
              <a:rPr lang="cs-CZ" sz="3000" dirty="0"/>
              <a:t>.</a:t>
            </a:r>
          </a:p>
          <a:p>
            <a:r>
              <a:rPr lang="cs-CZ" sz="3000" dirty="0"/>
              <a:t>Výraz „nelze určit nikoho jiného“ znamená, že </a:t>
            </a:r>
            <a:r>
              <a:rPr lang="cs-CZ" sz="3000" b="1" dirty="0"/>
              <a:t>neexistuje žádná reálně a právně dostupná úřední osoba</a:t>
            </a:r>
            <a:r>
              <a:rPr lang="cs-CZ" sz="3000" dirty="0"/>
              <a:t>, která by mohla věc zákonně projednat a rozhodnout.</a:t>
            </a:r>
          </a:p>
          <a:p>
            <a:endParaRPr lang="cs-CZ" dirty="0"/>
          </a:p>
          <a:p>
            <a:endParaRPr lang="cs-CZ" dirty="0"/>
          </a:p>
        </p:txBody>
      </p:sp>
      <p:sp>
        <p:nvSpPr>
          <p:cNvPr id="3" name="Zástupný symbol pro číslo snímku 2">
            <a:extLst>
              <a:ext uri="{FF2B5EF4-FFF2-40B4-BE49-F238E27FC236}">
                <a16:creationId xmlns:a16="http://schemas.microsoft.com/office/drawing/2014/main" id="{C01A20A8-5466-E1DF-5FA0-2DF7AA9A367E}"/>
              </a:ext>
            </a:extLst>
          </p:cNvPr>
          <p:cNvSpPr>
            <a:spLocks noGrp="1"/>
          </p:cNvSpPr>
          <p:nvPr>
            <p:ph type="sldNum" sz="quarter" idx="12"/>
          </p:nvPr>
        </p:nvSpPr>
        <p:spPr/>
        <p:txBody>
          <a:bodyPr/>
          <a:lstStyle/>
          <a:p>
            <a:fld id="{157D43A2-98E4-B24E-9228-7624BE346F8E}" type="slidenum">
              <a:rPr lang="cs-CZ" smtClean="0"/>
              <a:pPr/>
              <a:t>23</a:t>
            </a:fld>
            <a:endParaRPr lang="cs-CZ" dirty="0"/>
          </a:p>
        </p:txBody>
      </p:sp>
      <p:sp>
        <p:nvSpPr>
          <p:cNvPr id="4" name="Nadpis 3">
            <a:extLst>
              <a:ext uri="{FF2B5EF4-FFF2-40B4-BE49-F238E27FC236}">
                <a16:creationId xmlns:a16="http://schemas.microsoft.com/office/drawing/2014/main" id="{5957DF04-70D9-B337-2D82-6FBDA49FBF82}"/>
              </a:ext>
            </a:extLst>
          </p:cNvPr>
          <p:cNvSpPr>
            <a:spLocks noGrp="1"/>
          </p:cNvSpPr>
          <p:nvPr>
            <p:ph type="title"/>
          </p:nvPr>
        </p:nvSpPr>
        <p:spPr/>
        <p:txBody>
          <a:bodyPr/>
          <a:lstStyle/>
          <a:p>
            <a:r>
              <a:rPr lang="cs-CZ" dirty="0"/>
              <a:t>Stanovisko MV z 18. 12. 2025      </a:t>
            </a:r>
          </a:p>
        </p:txBody>
      </p:sp>
    </p:spTree>
    <p:extLst>
      <p:ext uri="{BB962C8B-B14F-4D97-AF65-F5344CB8AC3E}">
        <p14:creationId xmlns:p14="http://schemas.microsoft.com/office/powerpoint/2010/main" val="25115799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1F47A421-C833-4D23-4991-882DDDA9AF06}"/>
              </a:ext>
            </a:extLst>
          </p:cNvPr>
          <p:cNvSpPr>
            <a:spLocks noGrp="1"/>
          </p:cNvSpPr>
          <p:nvPr>
            <p:ph idx="1"/>
          </p:nvPr>
        </p:nvSpPr>
        <p:spPr>
          <a:xfrm>
            <a:off x="213360" y="1442720"/>
            <a:ext cx="11663680" cy="5415280"/>
          </a:xfrm>
        </p:spPr>
        <p:txBody>
          <a:bodyPr>
            <a:normAutofit/>
          </a:bodyPr>
          <a:lstStyle/>
          <a:p>
            <a:r>
              <a:rPr lang="cs-CZ" dirty="0"/>
              <a:t>Představený správního orgánu musí toto posouzení </a:t>
            </a:r>
            <a:r>
              <a:rPr lang="cs-CZ" b="1" dirty="0"/>
              <a:t>aktivně provést, odůvodnit a promítnout do sdělení</a:t>
            </a:r>
            <a:r>
              <a:rPr lang="cs-CZ" dirty="0"/>
              <a:t> nadřízenému správnímu orgánu.</a:t>
            </a:r>
          </a:p>
          <a:p>
            <a:r>
              <a:rPr lang="cs-CZ" dirty="0"/>
              <a:t>Poradní sbor neprosazuje mechanické pověřování „jakéhokoli právníka“, ale požaduje </a:t>
            </a:r>
            <a:r>
              <a:rPr lang="cs-CZ" b="1" dirty="0"/>
              <a:t>individuální posouzení konkrétní osoby a splnění zákonných předpokladů</a:t>
            </a:r>
            <a:r>
              <a:rPr lang="cs-CZ" dirty="0"/>
              <a:t>.</a:t>
            </a:r>
          </a:p>
          <a:p>
            <a:r>
              <a:rPr lang="cs-CZ" dirty="0"/>
              <a:t>Nadřízený orgán má návrh na delegaci posuzovat </a:t>
            </a:r>
            <a:r>
              <a:rPr lang="cs-CZ" b="1" dirty="0"/>
              <a:t>konzistentně, přezkoumatelně a srozumitelně odůvodněně</a:t>
            </a:r>
            <a:r>
              <a:rPr lang="cs-CZ" dirty="0"/>
              <a:t>; vrací-li věc zpět, měl by jasně uvést proč.</a:t>
            </a:r>
          </a:p>
          <a:p>
            <a:r>
              <a:rPr lang="cs-CZ" dirty="0"/>
              <a:t>Posouzení podjatosti i možnosti určit jinou úřední osobu je vždy </a:t>
            </a:r>
            <a:r>
              <a:rPr lang="cs-CZ" b="1" dirty="0"/>
              <a:t>otázkou konkrétního případu</a:t>
            </a:r>
            <a:r>
              <a:rPr lang="cs-CZ" dirty="0"/>
              <a:t>; nelze stanovit jedno univerzální řešení.</a:t>
            </a:r>
          </a:p>
        </p:txBody>
      </p:sp>
      <p:sp>
        <p:nvSpPr>
          <p:cNvPr id="3" name="Zástupný symbol pro číslo snímku 2">
            <a:extLst>
              <a:ext uri="{FF2B5EF4-FFF2-40B4-BE49-F238E27FC236}">
                <a16:creationId xmlns:a16="http://schemas.microsoft.com/office/drawing/2014/main" id="{B2D71774-00E1-CC6E-98CC-BACC1B73AFAF}"/>
              </a:ext>
            </a:extLst>
          </p:cNvPr>
          <p:cNvSpPr>
            <a:spLocks noGrp="1"/>
          </p:cNvSpPr>
          <p:nvPr>
            <p:ph type="sldNum" sz="quarter" idx="12"/>
          </p:nvPr>
        </p:nvSpPr>
        <p:spPr/>
        <p:txBody>
          <a:bodyPr/>
          <a:lstStyle/>
          <a:p>
            <a:fld id="{157D43A2-98E4-B24E-9228-7624BE346F8E}" type="slidenum">
              <a:rPr lang="cs-CZ" smtClean="0"/>
              <a:pPr/>
              <a:t>24</a:t>
            </a:fld>
            <a:endParaRPr lang="cs-CZ" dirty="0"/>
          </a:p>
        </p:txBody>
      </p:sp>
      <p:sp>
        <p:nvSpPr>
          <p:cNvPr id="4" name="Nadpis 3">
            <a:extLst>
              <a:ext uri="{FF2B5EF4-FFF2-40B4-BE49-F238E27FC236}">
                <a16:creationId xmlns:a16="http://schemas.microsoft.com/office/drawing/2014/main" id="{7975EE5E-4ED6-97C7-C5E6-5921077994BE}"/>
              </a:ext>
            </a:extLst>
          </p:cNvPr>
          <p:cNvSpPr>
            <a:spLocks noGrp="1"/>
          </p:cNvSpPr>
          <p:nvPr>
            <p:ph type="title"/>
          </p:nvPr>
        </p:nvSpPr>
        <p:spPr/>
        <p:txBody>
          <a:bodyPr/>
          <a:lstStyle/>
          <a:p>
            <a:r>
              <a:rPr lang="cs-CZ" dirty="0"/>
              <a:t>Stanovisko MV z 18. 12. 2025     </a:t>
            </a:r>
          </a:p>
        </p:txBody>
      </p:sp>
    </p:spTree>
    <p:extLst>
      <p:ext uri="{BB962C8B-B14F-4D97-AF65-F5344CB8AC3E}">
        <p14:creationId xmlns:p14="http://schemas.microsoft.com/office/powerpoint/2010/main" val="4371511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B998544B-6B53-7F7B-30B6-79029497E2E8}"/>
              </a:ext>
            </a:extLst>
          </p:cNvPr>
          <p:cNvSpPr>
            <a:spLocks noGrp="1"/>
          </p:cNvSpPr>
          <p:nvPr>
            <p:ph idx="1"/>
          </p:nvPr>
        </p:nvSpPr>
        <p:spPr>
          <a:xfrm>
            <a:off x="422026" y="1381760"/>
            <a:ext cx="11264900" cy="5476240"/>
          </a:xfrm>
        </p:spPr>
        <p:txBody>
          <a:bodyPr>
            <a:normAutofit fontScale="92500"/>
          </a:bodyPr>
          <a:lstStyle/>
          <a:p>
            <a:r>
              <a:rPr lang="cs-CZ" b="1" dirty="0"/>
              <a:t>Vyžádali jsme si k tomu stanovisko MV odboru správy vnitřních věcí, dne 16. 2. 2026 jsme obdrželi toto sdělení: </a:t>
            </a:r>
          </a:p>
          <a:p>
            <a:r>
              <a:rPr lang="cs-CZ" b="1" dirty="0"/>
              <a:t>Stanovisko ze dne 18. 12. 2025 nemění závěr poradního sboru č. 166</a:t>
            </a:r>
            <a:r>
              <a:rPr lang="cs-CZ" dirty="0"/>
              <a:t>; Ministerstvo vnitra výslovně uvedlo, že z něj nadále vychází. </a:t>
            </a:r>
          </a:p>
          <a:p>
            <a:pPr lvl="1"/>
            <a:r>
              <a:rPr lang="cs-CZ" sz="2800" b="1" dirty="0"/>
              <a:t>Primárně má být určena jiná úřední osoba v rámci téhož správního orgánu</a:t>
            </a:r>
            <a:r>
              <a:rPr lang="cs-CZ" sz="2800" dirty="0"/>
              <a:t> podle § 14 odst. 5 správního řádu; delegace na jiný orgán přichází v úvahu až tehdy, pokud takovou osobu nelze určit.</a:t>
            </a:r>
          </a:p>
          <a:p>
            <a:r>
              <a:rPr lang="cs-CZ" dirty="0"/>
              <a:t>Ministerstvo ve vyjádření ze dne 18. 12. 2025 shrnuje, že se rozlišují tři podmínky: úřední osoba musí být </a:t>
            </a:r>
          </a:p>
          <a:p>
            <a:pPr marL="514350" indent="-514350">
              <a:buFont typeface="+mj-lt"/>
              <a:buAutoNum type="arabicPeriod"/>
            </a:pPr>
            <a:r>
              <a:rPr lang="cs-CZ" b="1" dirty="0">
                <a:solidFill>
                  <a:srgbClr val="FF0000"/>
                </a:solidFill>
              </a:rPr>
              <a:t>organizačně oprávněná</a:t>
            </a:r>
            <a:r>
              <a:rPr lang="cs-CZ" b="1" dirty="0"/>
              <a:t>, </a:t>
            </a:r>
          </a:p>
          <a:p>
            <a:pPr marL="514350" indent="-514350">
              <a:buFont typeface="+mj-lt"/>
              <a:buAutoNum type="arabicPeriod"/>
            </a:pPr>
            <a:r>
              <a:rPr lang="cs-CZ" b="1" dirty="0">
                <a:solidFill>
                  <a:srgbClr val="FF0000"/>
                </a:solidFill>
              </a:rPr>
              <a:t>odborně způsobilá </a:t>
            </a:r>
            <a:r>
              <a:rPr lang="cs-CZ" b="1" dirty="0"/>
              <a:t>a </a:t>
            </a:r>
          </a:p>
          <a:p>
            <a:pPr marL="514350" indent="-514350">
              <a:buFont typeface="+mj-lt"/>
              <a:buAutoNum type="arabicPeriod"/>
            </a:pPr>
            <a:r>
              <a:rPr lang="cs-CZ" b="1" dirty="0">
                <a:solidFill>
                  <a:srgbClr val="FF0000"/>
                </a:solidFill>
              </a:rPr>
              <a:t>pracovněprávně způsobilá</a:t>
            </a:r>
            <a:r>
              <a:rPr lang="cs-CZ" dirty="0"/>
              <a:t>; správní řád podle něj „neprolamuje zákoník práce“</a:t>
            </a:r>
          </a:p>
        </p:txBody>
      </p:sp>
      <p:sp>
        <p:nvSpPr>
          <p:cNvPr id="3" name="Zástupný symbol pro číslo snímku 2">
            <a:extLst>
              <a:ext uri="{FF2B5EF4-FFF2-40B4-BE49-F238E27FC236}">
                <a16:creationId xmlns:a16="http://schemas.microsoft.com/office/drawing/2014/main" id="{25F4E735-EC35-670E-B395-959ECDE926E1}"/>
              </a:ext>
            </a:extLst>
          </p:cNvPr>
          <p:cNvSpPr>
            <a:spLocks noGrp="1"/>
          </p:cNvSpPr>
          <p:nvPr>
            <p:ph type="sldNum" sz="quarter" idx="12"/>
          </p:nvPr>
        </p:nvSpPr>
        <p:spPr>
          <a:xfrm>
            <a:off x="9235440" y="6309359"/>
            <a:ext cx="2794000" cy="438647"/>
          </a:xfrm>
        </p:spPr>
        <p:txBody>
          <a:bodyPr/>
          <a:lstStyle/>
          <a:p>
            <a:fld id="{157D43A2-98E4-B24E-9228-7624BE346F8E}" type="slidenum">
              <a:rPr lang="cs-CZ" smtClean="0"/>
              <a:pPr/>
              <a:t>25</a:t>
            </a:fld>
            <a:endParaRPr lang="cs-CZ" dirty="0"/>
          </a:p>
        </p:txBody>
      </p:sp>
      <p:sp>
        <p:nvSpPr>
          <p:cNvPr id="4" name="Nadpis 3">
            <a:extLst>
              <a:ext uri="{FF2B5EF4-FFF2-40B4-BE49-F238E27FC236}">
                <a16:creationId xmlns:a16="http://schemas.microsoft.com/office/drawing/2014/main" id="{1E77412B-9D5C-92AC-1D73-01F9D157A99B}"/>
              </a:ext>
            </a:extLst>
          </p:cNvPr>
          <p:cNvSpPr>
            <a:spLocks noGrp="1"/>
          </p:cNvSpPr>
          <p:nvPr>
            <p:ph type="title"/>
          </p:nvPr>
        </p:nvSpPr>
        <p:spPr/>
        <p:txBody>
          <a:bodyPr/>
          <a:lstStyle/>
          <a:p>
            <a:r>
              <a:rPr lang="cs-CZ" dirty="0"/>
              <a:t>Stanovisko MV z 16. 2. 2026       </a:t>
            </a:r>
          </a:p>
        </p:txBody>
      </p:sp>
    </p:spTree>
    <p:extLst>
      <p:ext uri="{BB962C8B-B14F-4D97-AF65-F5344CB8AC3E}">
        <p14:creationId xmlns:p14="http://schemas.microsoft.com/office/powerpoint/2010/main" val="37706819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B658CECB-FDED-4862-CA49-12F1EF93422F}"/>
              </a:ext>
            </a:extLst>
          </p:cNvPr>
          <p:cNvSpPr>
            <a:spLocks noGrp="1"/>
          </p:cNvSpPr>
          <p:nvPr>
            <p:ph idx="1"/>
          </p:nvPr>
        </p:nvSpPr>
        <p:spPr>
          <a:xfrm>
            <a:off x="121920" y="1298714"/>
            <a:ext cx="11968480" cy="5417046"/>
          </a:xfrm>
        </p:spPr>
        <p:txBody>
          <a:bodyPr>
            <a:normAutofit/>
          </a:bodyPr>
          <a:lstStyle/>
          <a:p>
            <a:r>
              <a:rPr lang="cs-CZ" dirty="0">
                <a:solidFill>
                  <a:srgbClr val="FF0000"/>
                </a:solidFill>
              </a:rPr>
              <a:t>K bodu 1 – osoba organizačně oprávněná</a:t>
            </a:r>
            <a:r>
              <a:rPr lang="cs-CZ" dirty="0"/>
              <a:t>: </a:t>
            </a:r>
          </a:p>
          <a:p>
            <a:pPr lvl="1"/>
            <a:r>
              <a:rPr lang="cs-CZ" sz="2800" dirty="0"/>
              <a:t>Jiná úřední osoba může být určena </a:t>
            </a:r>
            <a:r>
              <a:rPr lang="cs-CZ" sz="2800" b="1" dirty="0"/>
              <a:t>i mimo věcně příslušný odbor (v jiném útvaru)</a:t>
            </a:r>
          </a:p>
          <a:p>
            <a:pPr lvl="1"/>
            <a:r>
              <a:rPr lang="cs-CZ" sz="2800" dirty="0"/>
              <a:t>Je možné prolomení funkční příslušnosti podle organizačního řádu</a:t>
            </a:r>
          </a:p>
          <a:p>
            <a:pPr lvl="1"/>
            <a:r>
              <a:rPr lang="cs-CZ" sz="2800" dirty="0"/>
              <a:t>rozhodující není běžná agenda odboru, ale splnění formálních podmínek</a:t>
            </a:r>
          </a:p>
          <a:p>
            <a:pPr lvl="1"/>
            <a:r>
              <a:rPr lang="cs-CZ" sz="2800" dirty="0"/>
              <a:t>poukázal na možnost ad hoc pověření podle § 15 odst. 2 správního řádu (prolomení organizačního řádu) formou interního individuálního aktu. </a:t>
            </a:r>
          </a:p>
          <a:p>
            <a:pPr lvl="1"/>
            <a:r>
              <a:rPr lang="cs-CZ" sz="2800" dirty="0" err="1"/>
              <a:t>Int</a:t>
            </a:r>
            <a:r>
              <a:rPr lang="cs-CZ" sz="2800" dirty="0"/>
              <a:t>. Ind. Akt je využitelný při </a:t>
            </a:r>
            <a:r>
              <a:rPr lang="cs-CZ" dirty="0"/>
              <a:t>určování jiné úřední osoby na základě § 14 odst. 5 správního řádu, neboť vnitřní předpisy správních orgánů obvykle nepředepisují postup v této situaci </a:t>
            </a:r>
            <a:endParaRPr lang="cs-CZ" sz="2800" dirty="0"/>
          </a:p>
        </p:txBody>
      </p:sp>
      <p:sp>
        <p:nvSpPr>
          <p:cNvPr id="3" name="Zástupný symbol pro číslo snímku 2">
            <a:extLst>
              <a:ext uri="{FF2B5EF4-FFF2-40B4-BE49-F238E27FC236}">
                <a16:creationId xmlns:a16="http://schemas.microsoft.com/office/drawing/2014/main" id="{82F54DA1-6C79-EFB8-5F7A-8A25A2D40BA4}"/>
              </a:ext>
            </a:extLst>
          </p:cNvPr>
          <p:cNvSpPr>
            <a:spLocks noGrp="1"/>
          </p:cNvSpPr>
          <p:nvPr>
            <p:ph type="sldNum" sz="quarter" idx="12"/>
          </p:nvPr>
        </p:nvSpPr>
        <p:spPr/>
        <p:txBody>
          <a:bodyPr/>
          <a:lstStyle/>
          <a:p>
            <a:fld id="{157D43A2-98E4-B24E-9228-7624BE346F8E}" type="slidenum">
              <a:rPr lang="cs-CZ" smtClean="0"/>
              <a:pPr/>
              <a:t>26</a:t>
            </a:fld>
            <a:endParaRPr lang="cs-CZ" dirty="0"/>
          </a:p>
        </p:txBody>
      </p:sp>
      <p:sp>
        <p:nvSpPr>
          <p:cNvPr id="4" name="Nadpis 3">
            <a:extLst>
              <a:ext uri="{FF2B5EF4-FFF2-40B4-BE49-F238E27FC236}">
                <a16:creationId xmlns:a16="http://schemas.microsoft.com/office/drawing/2014/main" id="{2C48C3F5-ABCE-883D-A159-51E3DFFE2FF9}"/>
              </a:ext>
            </a:extLst>
          </p:cNvPr>
          <p:cNvSpPr>
            <a:spLocks noGrp="1"/>
          </p:cNvSpPr>
          <p:nvPr>
            <p:ph type="title"/>
          </p:nvPr>
        </p:nvSpPr>
        <p:spPr/>
        <p:txBody>
          <a:bodyPr/>
          <a:lstStyle/>
          <a:p>
            <a:r>
              <a:rPr lang="cs-CZ" dirty="0"/>
              <a:t>Stanovisko MV z 16. 2. 2026       </a:t>
            </a:r>
          </a:p>
        </p:txBody>
      </p:sp>
    </p:spTree>
    <p:extLst>
      <p:ext uri="{BB962C8B-B14F-4D97-AF65-F5344CB8AC3E}">
        <p14:creationId xmlns:p14="http://schemas.microsoft.com/office/powerpoint/2010/main" val="11280415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3D233164-7837-BF3E-FF57-6EC77C886D97}"/>
              </a:ext>
            </a:extLst>
          </p:cNvPr>
          <p:cNvSpPr>
            <a:spLocks noGrp="1"/>
          </p:cNvSpPr>
          <p:nvPr>
            <p:ph idx="1"/>
          </p:nvPr>
        </p:nvSpPr>
        <p:spPr>
          <a:xfrm>
            <a:off x="422026" y="1493520"/>
            <a:ext cx="11264900" cy="4786105"/>
          </a:xfrm>
        </p:spPr>
        <p:txBody>
          <a:bodyPr>
            <a:normAutofit fontScale="92500" lnSpcReduction="10000"/>
          </a:bodyPr>
          <a:lstStyle/>
          <a:p>
            <a:r>
              <a:rPr lang="cs-CZ" dirty="0">
                <a:solidFill>
                  <a:srgbClr val="FF0000"/>
                </a:solidFill>
              </a:rPr>
              <a:t>K bodu 2: odborná způsobilost – kvalifikační předpoklady</a:t>
            </a:r>
          </a:p>
          <a:p>
            <a:r>
              <a:rPr lang="cs-CZ" dirty="0"/>
              <a:t>V případě přestupkové agendy půjde o požadavky předepsané v § 111 odst. 1 </a:t>
            </a:r>
            <a:r>
              <a:rPr lang="cs-CZ" b="1" u="sng" dirty="0"/>
              <a:t>zákona o odpovědnosti za přestupky </a:t>
            </a:r>
            <a:r>
              <a:rPr lang="cs-CZ" dirty="0"/>
              <a:t>a </a:t>
            </a:r>
          </a:p>
          <a:p>
            <a:r>
              <a:rPr lang="cs-CZ" dirty="0"/>
              <a:t>pokud je úřední osoba projednávající přestupky na daném úseku státní správy úředníkem územního samosprávného celku, musí splnit také kvalifikační požadavky stanovené zákonem č. 312/2002 Sb., </a:t>
            </a:r>
            <a:r>
              <a:rPr lang="cs-CZ" b="1" u="sng" dirty="0"/>
              <a:t>o úřednících územních samosprávných celků </a:t>
            </a:r>
            <a:r>
              <a:rPr lang="cs-CZ" dirty="0"/>
              <a:t>a o změně některých zákonů, ve znění pozdějších předpisů. </a:t>
            </a:r>
          </a:p>
          <a:p>
            <a:r>
              <a:rPr lang="cs-CZ" dirty="0">
                <a:solidFill>
                  <a:srgbClr val="00B050"/>
                </a:solidFill>
              </a:rPr>
              <a:t>V praxi našeho posuzování to znamená, že tzv. ZOZ-ku a Zk. Dle 250tky nemá nikdo napsanou na čele, právnické vzdělání však je z mnoha okolností </a:t>
            </a:r>
            <a:r>
              <a:rPr lang="cs-CZ" dirty="0" err="1">
                <a:solidFill>
                  <a:srgbClr val="00B050"/>
                </a:solidFill>
              </a:rPr>
              <a:t>dovoditelné</a:t>
            </a:r>
            <a:r>
              <a:rPr lang="cs-CZ" dirty="0">
                <a:solidFill>
                  <a:srgbClr val="00B050"/>
                </a:solidFill>
              </a:rPr>
              <a:t>, a tudíž i splnění kvalifikačních předpokladů – nehledá se tedy jen právník – ale většinou o právníka jde, protože je jeho kvalifikace průkaznější</a:t>
            </a:r>
          </a:p>
        </p:txBody>
      </p:sp>
      <p:sp>
        <p:nvSpPr>
          <p:cNvPr id="3" name="Zástupný symbol pro číslo snímku 2">
            <a:extLst>
              <a:ext uri="{FF2B5EF4-FFF2-40B4-BE49-F238E27FC236}">
                <a16:creationId xmlns:a16="http://schemas.microsoft.com/office/drawing/2014/main" id="{92065563-8F89-D09E-7849-511CB544EE9E}"/>
              </a:ext>
            </a:extLst>
          </p:cNvPr>
          <p:cNvSpPr>
            <a:spLocks noGrp="1"/>
          </p:cNvSpPr>
          <p:nvPr>
            <p:ph type="sldNum" sz="quarter" idx="12"/>
          </p:nvPr>
        </p:nvSpPr>
        <p:spPr>
          <a:xfrm>
            <a:off x="9042400" y="5951387"/>
            <a:ext cx="2987040" cy="744053"/>
          </a:xfrm>
        </p:spPr>
        <p:txBody>
          <a:bodyPr/>
          <a:lstStyle/>
          <a:p>
            <a:fld id="{157D43A2-98E4-B24E-9228-7624BE346F8E}" type="slidenum">
              <a:rPr lang="cs-CZ" smtClean="0"/>
              <a:pPr/>
              <a:t>27</a:t>
            </a:fld>
            <a:endParaRPr lang="cs-CZ" dirty="0"/>
          </a:p>
        </p:txBody>
      </p:sp>
      <p:sp>
        <p:nvSpPr>
          <p:cNvPr id="4" name="Nadpis 3">
            <a:extLst>
              <a:ext uri="{FF2B5EF4-FFF2-40B4-BE49-F238E27FC236}">
                <a16:creationId xmlns:a16="http://schemas.microsoft.com/office/drawing/2014/main" id="{26C5D059-CACA-C4C0-68C1-D6D4C7B2E67F}"/>
              </a:ext>
            </a:extLst>
          </p:cNvPr>
          <p:cNvSpPr>
            <a:spLocks noGrp="1"/>
          </p:cNvSpPr>
          <p:nvPr>
            <p:ph type="title"/>
          </p:nvPr>
        </p:nvSpPr>
        <p:spPr/>
        <p:txBody>
          <a:bodyPr/>
          <a:lstStyle/>
          <a:p>
            <a:r>
              <a:rPr lang="cs-CZ" dirty="0"/>
              <a:t>Stanovisko MV z 16. 2. 2026       </a:t>
            </a:r>
          </a:p>
        </p:txBody>
      </p:sp>
    </p:spTree>
    <p:extLst>
      <p:ext uri="{BB962C8B-B14F-4D97-AF65-F5344CB8AC3E}">
        <p14:creationId xmlns:p14="http://schemas.microsoft.com/office/powerpoint/2010/main" val="4535217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D4D9795E-3C6B-B939-7818-710F6235331D}"/>
              </a:ext>
            </a:extLst>
          </p:cNvPr>
          <p:cNvSpPr>
            <a:spLocks noGrp="1"/>
          </p:cNvSpPr>
          <p:nvPr>
            <p:ph idx="1"/>
          </p:nvPr>
        </p:nvSpPr>
        <p:spPr/>
        <p:txBody>
          <a:bodyPr>
            <a:normAutofit lnSpcReduction="10000"/>
          </a:bodyPr>
          <a:lstStyle/>
          <a:p>
            <a:r>
              <a:rPr lang="cs-CZ" dirty="0">
                <a:solidFill>
                  <a:srgbClr val="FF0000"/>
                </a:solidFill>
              </a:rPr>
              <a:t>K bodu 3: pracovně právní způsobilost </a:t>
            </a:r>
            <a:r>
              <a:rPr lang="cs-CZ" dirty="0"/>
              <a:t>(V závěru č. 166 není tato možnost zvažována)</a:t>
            </a:r>
            <a:endParaRPr lang="cs-CZ" dirty="0">
              <a:solidFill>
                <a:srgbClr val="FF0000"/>
              </a:solidFill>
            </a:endParaRPr>
          </a:p>
          <a:p>
            <a:pPr lvl="1"/>
            <a:r>
              <a:rPr lang="cs-CZ" b="1" dirty="0"/>
              <a:t>Pokud pracovní smlouva umožňuje výkon dané činnosti</a:t>
            </a:r>
            <a:r>
              <a:rPr lang="cs-CZ" dirty="0"/>
              <a:t>, nelze se pracovněprávních důvodů dovolávat; případná překážka v </a:t>
            </a:r>
            <a:r>
              <a:rPr lang="cs-CZ" b="1" dirty="0">
                <a:solidFill>
                  <a:srgbClr val="FF0000"/>
                </a:solidFill>
              </a:rPr>
              <a:t>pracovní náplni </a:t>
            </a:r>
            <a:r>
              <a:rPr lang="cs-CZ" dirty="0">
                <a:solidFill>
                  <a:srgbClr val="FF0000"/>
                </a:solidFill>
              </a:rPr>
              <a:t>(většinou není součástí </a:t>
            </a:r>
            <a:r>
              <a:rPr lang="cs-CZ" dirty="0" err="1">
                <a:solidFill>
                  <a:srgbClr val="FF0000"/>
                </a:solidFill>
              </a:rPr>
              <a:t>prac</a:t>
            </a:r>
            <a:r>
              <a:rPr lang="cs-CZ" dirty="0">
                <a:solidFill>
                  <a:srgbClr val="FF0000"/>
                </a:solidFill>
              </a:rPr>
              <a:t>. </a:t>
            </a:r>
            <a:r>
              <a:rPr lang="cs-CZ" dirty="0" err="1">
                <a:solidFill>
                  <a:srgbClr val="FF0000"/>
                </a:solidFill>
              </a:rPr>
              <a:t>sml</a:t>
            </a:r>
            <a:r>
              <a:rPr lang="cs-CZ" dirty="0">
                <a:solidFill>
                  <a:srgbClr val="FF0000"/>
                </a:solidFill>
              </a:rPr>
              <a:t>.) </a:t>
            </a:r>
            <a:r>
              <a:rPr lang="cs-CZ" dirty="0"/>
              <a:t>může být odstraněna vnitřním opatřením či pověřením dle § 15/2 SŔ.</a:t>
            </a:r>
          </a:p>
          <a:p>
            <a:pPr lvl="1"/>
            <a:r>
              <a:rPr lang="cs-CZ" b="1" dirty="0"/>
              <a:t>Pokud však činnost nelze podřadit pod sjednaný </a:t>
            </a:r>
            <a:r>
              <a:rPr lang="cs-CZ" b="1" dirty="0">
                <a:solidFill>
                  <a:srgbClr val="FF0000"/>
                </a:solidFill>
              </a:rPr>
              <a:t>druh práce</a:t>
            </a:r>
            <a:r>
              <a:rPr lang="cs-CZ" dirty="0"/>
              <a:t>, nemá být takový zaměstnanec určen a při nemožnosti určit jinou osobu jsou splněny předpoklady pro delegaci podle § 131 odst. 4 správního řádu.</a:t>
            </a:r>
          </a:p>
          <a:p>
            <a:pPr lvl="1"/>
            <a:r>
              <a:rPr lang="cs-CZ" dirty="0"/>
              <a:t>Tvrdí-li podřízený správní orgán pracovněprávní překážky, měl by je </a:t>
            </a:r>
            <a:r>
              <a:rPr lang="cs-CZ" b="1" dirty="0"/>
              <a:t>nadřízenému orgánu řádně odůvodnit a doložit</a:t>
            </a:r>
            <a:r>
              <a:rPr lang="cs-CZ" dirty="0"/>
              <a:t>, například pracovní smlouvou nebo její částí. </a:t>
            </a:r>
          </a:p>
          <a:p>
            <a:pPr lvl="1"/>
            <a:r>
              <a:rPr lang="cs-CZ" b="1" dirty="0"/>
              <a:t>Konečné posouzení podmínek pro delegaci náleží nadřízenému správnímu orgánu</a:t>
            </a:r>
            <a:r>
              <a:rPr lang="cs-CZ" dirty="0"/>
              <a:t>, nikoli orgánu podřízenému.</a:t>
            </a:r>
          </a:p>
          <a:p>
            <a:pPr lvl="1"/>
            <a:endParaRPr lang="cs-CZ" dirty="0">
              <a:solidFill>
                <a:srgbClr val="FF0000"/>
              </a:solidFill>
            </a:endParaRPr>
          </a:p>
          <a:p>
            <a:pPr lvl="1"/>
            <a:endParaRPr lang="cs-CZ" dirty="0">
              <a:solidFill>
                <a:srgbClr val="FF0000"/>
              </a:solidFill>
            </a:endParaRPr>
          </a:p>
        </p:txBody>
      </p:sp>
      <p:sp>
        <p:nvSpPr>
          <p:cNvPr id="3" name="Zástupný symbol pro číslo snímku 2">
            <a:extLst>
              <a:ext uri="{FF2B5EF4-FFF2-40B4-BE49-F238E27FC236}">
                <a16:creationId xmlns:a16="http://schemas.microsoft.com/office/drawing/2014/main" id="{70C1A7D9-C00C-9B11-D155-952A69C41D3D}"/>
              </a:ext>
            </a:extLst>
          </p:cNvPr>
          <p:cNvSpPr>
            <a:spLocks noGrp="1"/>
          </p:cNvSpPr>
          <p:nvPr>
            <p:ph type="sldNum" sz="quarter" idx="12"/>
          </p:nvPr>
        </p:nvSpPr>
        <p:spPr>
          <a:xfrm>
            <a:off x="9042400" y="5951387"/>
            <a:ext cx="3027680" cy="906613"/>
          </a:xfrm>
        </p:spPr>
        <p:txBody>
          <a:bodyPr/>
          <a:lstStyle/>
          <a:p>
            <a:fld id="{157D43A2-98E4-B24E-9228-7624BE346F8E}" type="slidenum">
              <a:rPr lang="cs-CZ" smtClean="0"/>
              <a:pPr/>
              <a:t>28</a:t>
            </a:fld>
            <a:endParaRPr lang="cs-CZ" dirty="0"/>
          </a:p>
        </p:txBody>
      </p:sp>
      <p:sp>
        <p:nvSpPr>
          <p:cNvPr id="4" name="Nadpis 3">
            <a:extLst>
              <a:ext uri="{FF2B5EF4-FFF2-40B4-BE49-F238E27FC236}">
                <a16:creationId xmlns:a16="http://schemas.microsoft.com/office/drawing/2014/main" id="{582C270F-1C70-D4D0-1ACA-A4E2FC1DB91B}"/>
              </a:ext>
            </a:extLst>
          </p:cNvPr>
          <p:cNvSpPr>
            <a:spLocks noGrp="1"/>
          </p:cNvSpPr>
          <p:nvPr>
            <p:ph type="title"/>
          </p:nvPr>
        </p:nvSpPr>
        <p:spPr/>
        <p:txBody>
          <a:bodyPr/>
          <a:lstStyle/>
          <a:p>
            <a:r>
              <a:rPr lang="cs-CZ" dirty="0"/>
              <a:t>Stanovisko MV z 16. 2. 2026       </a:t>
            </a:r>
          </a:p>
        </p:txBody>
      </p:sp>
    </p:spTree>
    <p:extLst>
      <p:ext uri="{BB962C8B-B14F-4D97-AF65-F5344CB8AC3E}">
        <p14:creationId xmlns:p14="http://schemas.microsoft.com/office/powerpoint/2010/main" val="36693198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008964A1-8791-6BA9-B26E-332B039350DE}"/>
              </a:ext>
            </a:extLst>
          </p:cNvPr>
          <p:cNvSpPr>
            <a:spLocks noGrp="1"/>
          </p:cNvSpPr>
          <p:nvPr>
            <p:ph idx="1"/>
          </p:nvPr>
        </p:nvSpPr>
        <p:spPr>
          <a:xfrm>
            <a:off x="422026" y="1679352"/>
            <a:ext cx="11264900" cy="5036407"/>
          </a:xfrm>
        </p:spPr>
        <p:txBody>
          <a:bodyPr>
            <a:normAutofit fontScale="92500"/>
          </a:bodyPr>
          <a:lstStyle/>
          <a:p>
            <a:r>
              <a:rPr lang="cs-CZ" dirty="0"/>
              <a:t>V případě organizační způsobilosti (změny funkční příslušnosti) se praxe nezměnila – nelze se odkazovat na vnitřní funkční rozdělení agend mezi odbory – nástroje pro pověření existují</a:t>
            </a:r>
          </a:p>
          <a:p>
            <a:r>
              <a:rPr lang="cs-CZ" dirty="0"/>
              <a:t>Pokud jde o kvalifikaci, rovněž jsou závěry MV konzistentní, nelze se odvolávat na nezkušenost ale posuzuje se skutečně formální splnění kvalifikačních požadavků (když nejsme schopni dovodit ZOZ a zk. dle 250, právní vzdělání většinou dovodit lze)</a:t>
            </a:r>
          </a:p>
          <a:p>
            <a:r>
              <a:rPr lang="cs-CZ" dirty="0"/>
              <a:t>Pokud jde o pracovně právní důvody, nelze jít nad rámec sjednaného druhu práce (nikoliv náplně), většina pracovních smluv úředníků nemá druh vymezen tak úzce, aby pověření ad hoc nebylo možné, případně obsahuje dovětek „výkon práce dle pověření vedoucího“; podstatné však je, že i kdyby nebylo pověření z pracovněprávního hlediska možné, musí to SO při předložení spisu k delegaci prokázat.</a:t>
            </a:r>
          </a:p>
          <a:p>
            <a:endParaRPr lang="cs-CZ" dirty="0"/>
          </a:p>
        </p:txBody>
      </p:sp>
      <p:sp>
        <p:nvSpPr>
          <p:cNvPr id="3" name="Zástupný symbol pro číslo snímku 2">
            <a:extLst>
              <a:ext uri="{FF2B5EF4-FFF2-40B4-BE49-F238E27FC236}">
                <a16:creationId xmlns:a16="http://schemas.microsoft.com/office/drawing/2014/main" id="{B6169CDB-52BF-D131-F0BA-434A67416EBE}"/>
              </a:ext>
            </a:extLst>
          </p:cNvPr>
          <p:cNvSpPr>
            <a:spLocks noGrp="1"/>
          </p:cNvSpPr>
          <p:nvPr>
            <p:ph type="sldNum" sz="quarter" idx="12"/>
          </p:nvPr>
        </p:nvSpPr>
        <p:spPr>
          <a:xfrm>
            <a:off x="9042400" y="5951387"/>
            <a:ext cx="3068320" cy="683093"/>
          </a:xfrm>
        </p:spPr>
        <p:txBody>
          <a:bodyPr/>
          <a:lstStyle/>
          <a:p>
            <a:fld id="{157D43A2-98E4-B24E-9228-7624BE346F8E}" type="slidenum">
              <a:rPr lang="cs-CZ" smtClean="0"/>
              <a:pPr/>
              <a:t>29</a:t>
            </a:fld>
            <a:endParaRPr lang="cs-CZ" dirty="0"/>
          </a:p>
        </p:txBody>
      </p:sp>
      <p:sp>
        <p:nvSpPr>
          <p:cNvPr id="4" name="Nadpis 3">
            <a:extLst>
              <a:ext uri="{FF2B5EF4-FFF2-40B4-BE49-F238E27FC236}">
                <a16:creationId xmlns:a16="http://schemas.microsoft.com/office/drawing/2014/main" id="{297A9A21-EA33-9017-043A-7229984D6F10}"/>
              </a:ext>
            </a:extLst>
          </p:cNvPr>
          <p:cNvSpPr>
            <a:spLocks noGrp="1"/>
          </p:cNvSpPr>
          <p:nvPr>
            <p:ph type="title"/>
          </p:nvPr>
        </p:nvSpPr>
        <p:spPr>
          <a:xfrm>
            <a:off x="422026" y="142240"/>
            <a:ext cx="11264900" cy="1156473"/>
          </a:xfrm>
        </p:spPr>
        <p:txBody>
          <a:bodyPr>
            <a:normAutofit fontScale="90000"/>
          </a:bodyPr>
          <a:lstStyle/>
          <a:p>
            <a:r>
              <a:rPr lang="cs-CZ" dirty="0"/>
              <a:t>Delegace na základě podjatosti úředních osob – shrnutí          </a:t>
            </a:r>
          </a:p>
        </p:txBody>
      </p:sp>
    </p:spTree>
    <p:extLst>
      <p:ext uri="{BB962C8B-B14F-4D97-AF65-F5344CB8AC3E}">
        <p14:creationId xmlns:p14="http://schemas.microsoft.com/office/powerpoint/2010/main" val="5950364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4F128218-EEAC-2EF0-DBDB-40976AE22085}"/>
              </a:ext>
            </a:extLst>
          </p:cNvPr>
          <p:cNvSpPr>
            <a:spLocks noGrp="1"/>
          </p:cNvSpPr>
          <p:nvPr>
            <p:ph idx="1"/>
          </p:nvPr>
        </p:nvSpPr>
        <p:spPr>
          <a:xfrm>
            <a:off x="422026" y="1432560"/>
            <a:ext cx="11769974" cy="5425439"/>
          </a:xfrm>
        </p:spPr>
        <p:txBody>
          <a:bodyPr>
            <a:normAutofit/>
          </a:bodyPr>
          <a:lstStyle/>
          <a:p>
            <a:pPr marL="0" indent="0">
              <a:buNone/>
            </a:pPr>
            <a:r>
              <a:rPr lang="cs-CZ" b="1" dirty="0">
                <a:highlight>
                  <a:srgbClr val="FFFFFF"/>
                </a:highlight>
              </a:rPr>
              <a:t>Co to je</a:t>
            </a:r>
          </a:p>
          <a:p>
            <a:r>
              <a:rPr lang="cs-CZ" dirty="0">
                <a:highlight>
                  <a:srgbClr val="FFFFFF"/>
                </a:highlight>
              </a:rPr>
              <a:t>Rozhodnutí správního orgánu I. stupně je nepřezkoumatelné tehdy, když z něj </a:t>
            </a:r>
            <a:r>
              <a:rPr lang="cs-CZ" b="1" dirty="0">
                <a:highlight>
                  <a:srgbClr val="FFFFFF"/>
                </a:highlight>
              </a:rPr>
              <a:t>není zřejmé, z jakých skutkových a právních úvah (důvodů) správní orgán vycházel a na jejich základě rozhodl a </a:t>
            </a:r>
            <a:r>
              <a:rPr lang="cs-CZ" dirty="0">
                <a:highlight>
                  <a:srgbClr val="FFFFFF"/>
                </a:highlight>
              </a:rPr>
              <a:t>jak se vypořádal s podstatnými námitkami účastníka.</a:t>
            </a:r>
          </a:p>
          <a:p>
            <a:r>
              <a:rPr lang="cs-CZ" dirty="0">
                <a:highlight>
                  <a:srgbClr val="FFFFFF"/>
                </a:highlight>
              </a:rPr>
              <a:t>odvolací orgán ani soud tak nemohou řádně ověřit správnost jeho úvah. </a:t>
            </a:r>
          </a:p>
          <a:p>
            <a:r>
              <a:rPr lang="cs-CZ" dirty="0">
                <a:highlight>
                  <a:srgbClr val="FFFFFF"/>
                </a:highlight>
              </a:rPr>
              <a:t>základní požadavky na odůvodnění stanoví § 68 odst. 3</a:t>
            </a:r>
            <a:r>
              <a:rPr lang="cs-CZ" dirty="0">
                <a:solidFill>
                  <a:srgbClr val="1F1F1F"/>
                </a:solidFill>
              </a:rPr>
              <a:t> SŘ: „V </a:t>
            </a:r>
            <a:r>
              <a:rPr lang="cs-CZ" dirty="0">
                <a:solidFill>
                  <a:srgbClr val="040C28"/>
                </a:solidFill>
              </a:rPr>
              <a:t>odůvodnění</a:t>
            </a:r>
            <a:r>
              <a:rPr lang="cs-CZ" dirty="0">
                <a:solidFill>
                  <a:srgbClr val="1F1F1F"/>
                </a:solidFill>
              </a:rPr>
              <a:t> se </a:t>
            </a:r>
            <a:r>
              <a:rPr lang="cs-CZ" dirty="0">
                <a:solidFill>
                  <a:srgbClr val="FF0000"/>
                </a:solidFill>
              </a:rPr>
              <a:t>uvedou důvody </a:t>
            </a:r>
            <a:r>
              <a:rPr lang="cs-CZ" dirty="0">
                <a:solidFill>
                  <a:srgbClr val="1F1F1F"/>
                </a:solidFill>
              </a:rPr>
              <a:t>výroku nebo výroků </a:t>
            </a:r>
            <a:r>
              <a:rPr lang="cs-CZ" dirty="0">
                <a:solidFill>
                  <a:srgbClr val="040C28"/>
                </a:solidFill>
              </a:rPr>
              <a:t>rozhodnutí</a:t>
            </a:r>
            <a:r>
              <a:rPr lang="cs-CZ" dirty="0">
                <a:solidFill>
                  <a:srgbClr val="1F1F1F"/>
                </a:solidFill>
              </a:rPr>
              <a:t>, podklady pro jeho vydání, úvahy, kterými se správní </a:t>
            </a:r>
            <a:r>
              <a:rPr lang="cs-CZ" dirty="0">
                <a:solidFill>
                  <a:srgbClr val="040C28"/>
                </a:solidFill>
              </a:rPr>
              <a:t>orgán</a:t>
            </a:r>
            <a:r>
              <a:rPr lang="cs-CZ" dirty="0">
                <a:solidFill>
                  <a:srgbClr val="1F1F1F"/>
                </a:solidFill>
              </a:rPr>
              <a:t> řídil při jejich hodnocení a při výkladu právních předpisů, a informace o tom, jak se správní </a:t>
            </a:r>
            <a:r>
              <a:rPr lang="cs-CZ" dirty="0">
                <a:solidFill>
                  <a:srgbClr val="040C28"/>
                </a:solidFill>
              </a:rPr>
              <a:t>orgán</a:t>
            </a:r>
            <a:r>
              <a:rPr lang="cs-CZ" dirty="0">
                <a:solidFill>
                  <a:srgbClr val="1F1F1F"/>
                </a:solidFill>
              </a:rPr>
              <a:t> vypořádal s návrhy a námitkami účastníků a s jejich vyjádřením k podkladům </a:t>
            </a:r>
            <a:r>
              <a:rPr lang="cs-CZ" dirty="0">
                <a:solidFill>
                  <a:srgbClr val="040C28"/>
                </a:solidFill>
              </a:rPr>
              <a:t>rozhodnutí</a:t>
            </a:r>
            <a:r>
              <a:rPr lang="cs-CZ" dirty="0">
                <a:solidFill>
                  <a:srgbClr val="1F1F1F"/>
                </a:solidFill>
              </a:rPr>
              <a:t>.“</a:t>
            </a:r>
          </a:p>
          <a:p>
            <a:endParaRPr lang="cs-CZ" dirty="0">
              <a:highlight>
                <a:srgbClr val="FFFFFF"/>
              </a:highlight>
            </a:endParaRPr>
          </a:p>
        </p:txBody>
      </p:sp>
      <p:sp>
        <p:nvSpPr>
          <p:cNvPr id="3" name="Zástupný symbol pro číslo snímku 2">
            <a:extLst>
              <a:ext uri="{FF2B5EF4-FFF2-40B4-BE49-F238E27FC236}">
                <a16:creationId xmlns:a16="http://schemas.microsoft.com/office/drawing/2014/main" id="{F2CFA5DF-AF9B-05BD-174C-847C3DB94B36}"/>
              </a:ext>
            </a:extLst>
          </p:cNvPr>
          <p:cNvSpPr>
            <a:spLocks noGrp="1"/>
          </p:cNvSpPr>
          <p:nvPr>
            <p:ph type="sldNum" sz="quarter" idx="12"/>
          </p:nvPr>
        </p:nvSpPr>
        <p:spPr>
          <a:xfrm>
            <a:off x="9042400" y="6279625"/>
            <a:ext cx="2987040" cy="405655"/>
          </a:xfrm>
        </p:spPr>
        <p:txBody>
          <a:bodyPr/>
          <a:lstStyle/>
          <a:p>
            <a:fld id="{157D43A2-98E4-B24E-9228-7624BE346F8E}" type="slidenum">
              <a:rPr lang="cs-CZ" smtClean="0"/>
              <a:pPr/>
              <a:t>30</a:t>
            </a:fld>
            <a:endParaRPr lang="cs-CZ" dirty="0"/>
          </a:p>
        </p:txBody>
      </p:sp>
      <p:sp>
        <p:nvSpPr>
          <p:cNvPr id="4" name="Nadpis 3">
            <a:extLst>
              <a:ext uri="{FF2B5EF4-FFF2-40B4-BE49-F238E27FC236}">
                <a16:creationId xmlns:a16="http://schemas.microsoft.com/office/drawing/2014/main" id="{072378EF-FFC2-BCF7-9325-9CA20FBBF662}"/>
              </a:ext>
            </a:extLst>
          </p:cNvPr>
          <p:cNvSpPr>
            <a:spLocks noGrp="1"/>
          </p:cNvSpPr>
          <p:nvPr>
            <p:ph type="title"/>
          </p:nvPr>
        </p:nvSpPr>
        <p:spPr>
          <a:xfrm>
            <a:off x="323273" y="81280"/>
            <a:ext cx="11582400" cy="955040"/>
          </a:xfrm>
        </p:spPr>
        <p:txBody>
          <a:bodyPr>
            <a:noAutofit/>
          </a:bodyPr>
          <a:lstStyle/>
          <a:p>
            <a:r>
              <a:rPr lang="cs-CZ" dirty="0"/>
              <a:t>Nepřezkoumatelnost - § 68/3 SŘ</a:t>
            </a:r>
          </a:p>
        </p:txBody>
      </p:sp>
    </p:spTree>
    <p:extLst>
      <p:ext uri="{BB962C8B-B14F-4D97-AF65-F5344CB8AC3E}">
        <p14:creationId xmlns:p14="http://schemas.microsoft.com/office/powerpoint/2010/main" val="33436873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896D70EF-139B-EF42-DD42-EA4E3C982DFD}"/>
              </a:ext>
            </a:extLst>
          </p:cNvPr>
          <p:cNvSpPr>
            <a:spLocks noGrp="1"/>
          </p:cNvSpPr>
          <p:nvPr>
            <p:ph idx="1"/>
          </p:nvPr>
        </p:nvSpPr>
        <p:spPr>
          <a:xfrm>
            <a:off x="422026" y="1371600"/>
            <a:ext cx="11648054" cy="5486400"/>
          </a:xfrm>
        </p:spPr>
        <p:txBody>
          <a:bodyPr>
            <a:normAutofit/>
          </a:bodyPr>
          <a:lstStyle/>
          <a:p>
            <a:r>
              <a:rPr lang="cs-CZ" b="1" dirty="0">
                <a:solidFill>
                  <a:srgbClr val="FF0000"/>
                </a:solidFill>
                <a:latin typeface="+mj-lt"/>
              </a:rPr>
              <a:t>V praxi </a:t>
            </a:r>
            <a:r>
              <a:rPr lang="cs-CZ" dirty="0">
                <a:latin typeface="+mj-lt"/>
              </a:rPr>
              <a:t>- SO velmi obšírně </a:t>
            </a:r>
            <a:r>
              <a:rPr lang="cs-CZ" b="1" dirty="0">
                <a:latin typeface="+mj-lt"/>
              </a:rPr>
              <a:t>popisuje</a:t>
            </a:r>
            <a:r>
              <a:rPr lang="cs-CZ" dirty="0">
                <a:latin typeface="+mj-lt"/>
              </a:rPr>
              <a:t> průběh řízení, rekapituluje obsah spisu, vyjmenovává provedené důkazy a uvádí, co z nich zjistil. </a:t>
            </a:r>
          </a:p>
          <a:p>
            <a:r>
              <a:rPr lang="cs-CZ" dirty="0">
                <a:latin typeface="+mj-lt"/>
              </a:rPr>
              <a:t>V rozhodující části odůvodnění však často chybí vlastní konkrétní hodnotící úvahy vztažené přímo k projednávané věci. </a:t>
            </a:r>
          </a:p>
          <a:p>
            <a:r>
              <a:rPr lang="cs-CZ" dirty="0">
                <a:latin typeface="+mj-lt"/>
              </a:rPr>
              <a:t>Správní orgán se namísto toho spokojí převážně s </a:t>
            </a:r>
            <a:r>
              <a:rPr lang="cs-CZ" dirty="0">
                <a:solidFill>
                  <a:srgbClr val="FF0000"/>
                </a:solidFill>
                <a:latin typeface="+mj-lt"/>
              </a:rPr>
              <a:t>obecným citováním </a:t>
            </a:r>
            <a:r>
              <a:rPr lang="cs-CZ" dirty="0">
                <a:latin typeface="+mj-lt"/>
              </a:rPr>
              <a:t>právních ustanovení, judikatury či teoretických východisek, </a:t>
            </a:r>
            <a:r>
              <a:rPr lang="cs-CZ" dirty="0">
                <a:solidFill>
                  <a:srgbClr val="FF0000"/>
                </a:solidFill>
                <a:latin typeface="+mj-lt"/>
              </a:rPr>
              <a:t>aniž srozumitelně vysvětlí, jak právě v daném případě tyto úvahy vedou k závěru o vině obviněného, formě zavinění, naplnění jednotlivých znaků skutkové podstaty či k uložení konkrétního druhu a výměry správního trestu</a:t>
            </a:r>
            <a:r>
              <a:rPr lang="cs-CZ" dirty="0">
                <a:latin typeface="+mj-lt"/>
              </a:rPr>
              <a:t>. </a:t>
            </a:r>
          </a:p>
          <a:p>
            <a:r>
              <a:rPr lang="cs-CZ" dirty="0">
                <a:latin typeface="+mj-lt"/>
              </a:rPr>
              <a:t>Takové odůvodnění pak může působit spíše jako obecný výklad právní úpravy než jako přesvědčivé a přezkoumatelné zdůvodnění rozhodnutí v konkrétní věci</a:t>
            </a:r>
            <a:r>
              <a:rPr lang="cs-CZ" dirty="0"/>
              <a:t>.</a:t>
            </a:r>
          </a:p>
        </p:txBody>
      </p:sp>
      <p:sp>
        <p:nvSpPr>
          <p:cNvPr id="3" name="Zástupný symbol pro číslo snímku 2">
            <a:extLst>
              <a:ext uri="{FF2B5EF4-FFF2-40B4-BE49-F238E27FC236}">
                <a16:creationId xmlns:a16="http://schemas.microsoft.com/office/drawing/2014/main" id="{770698F3-86A7-EDD4-422C-FC23C913807D}"/>
              </a:ext>
            </a:extLst>
          </p:cNvPr>
          <p:cNvSpPr>
            <a:spLocks noGrp="1"/>
          </p:cNvSpPr>
          <p:nvPr>
            <p:ph type="sldNum" sz="quarter" idx="12"/>
          </p:nvPr>
        </p:nvSpPr>
        <p:spPr>
          <a:xfrm>
            <a:off x="9042400" y="5951387"/>
            <a:ext cx="3088640" cy="794853"/>
          </a:xfrm>
        </p:spPr>
        <p:txBody>
          <a:bodyPr/>
          <a:lstStyle/>
          <a:p>
            <a:fld id="{157D43A2-98E4-B24E-9228-7624BE346F8E}" type="slidenum">
              <a:rPr lang="cs-CZ" smtClean="0"/>
              <a:pPr/>
              <a:t>31</a:t>
            </a:fld>
            <a:endParaRPr lang="cs-CZ" dirty="0"/>
          </a:p>
        </p:txBody>
      </p:sp>
      <p:sp>
        <p:nvSpPr>
          <p:cNvPr id="4" name="Nadpis 3">
            <a:extLst>
              <a:ext uri="{FF2B5EF4-FFF2-40B4-BE49-F238E27FC236}">
                <a16:creationId xmlns:a16="http://schemas.microsoft.com/office/drawing/2014/main" id="{952BA3AA-54F1-36DF-F480-DCF61B4ABF16}"/>
              </a:ext>
            </a:extLst>
          </p:cNvPr>
          <p:cNvSpPr>
            <a:spLocks noGrp="1"/>
          </p:cNvSpPr>
          <p:nvPr>
            <p:ph type="title"/>
          </p:nvPr>
        </p:nvSpPr>
        <p:spPr>
          <a:xfrm>
            <a:off x="422026" y="111761"/>
            <a:ext cx="11264900" cy="965200"/>
          </a:xfrm>
        </p:spPr>
        <p:txBody>
          <a:bodyPr>
            <a:normAutofit/>
          </a:bodyPr>
          <a:lstStyle/>
          <a:p>
            <a:r>
              <a:rPr lang="cs-CZ" dirty="0"/>
              <a:t>Nepřezkoumatelnost v praxi </a:t>
            </a:r>
          </a:p>
        </p:txBody>
      </p:sp>
    </p:spTree>
    <p:extLst>
      <p:ext uri="{BB962C8B-B14F-4D97-AF65-F5344CB8AC3E}">
        <p14:creationId xmlns:p14="http://schemas.microsoft.com/office/powerpoint/2010/main" val="37861480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ED5D9C38-C742-3C94-39AC-0CC5763995A4}"/>
              </a:ext>
            </a:extLst>
          </p:cNvPr>
          <p:cNvSpPr>
            <a:spLocks noGrp="1"/>
          </p:cNvSpPr>
          <p:nvPr>
            <p:ph idx="1"/>
          </p:nvPr>
        </p:nvSpPr>
        <p:spPr>
          <a:xfrm>
            <a:off x="422026" y="1402080"/>
            <a:ext cx="11264900" cy="5174212"/>
          </a:xfrm>
        </p:spPr>
        <p:txBody>
          <a:bodyPr>
            <a:normAutofit/>
          </a:bodyPr>
          <a:lstStyle/>
          <a:p>
            <a:r>
              <a:rPr lang="cs-CZ" dirty="0"/>
              <a:t>Nepřezkoumatelnost neznamená každou stručnost nebo každou drobnou vadu odůvodnění. Musí jít o takový nedostatek, který </a:t>
            </a:r>
            <a:r>
              <a:rPr lang="cs-CZ" b="1" dirty="0"/>
              <a:t>skutečně brání odvolacímu nebo soudnímu přezkumu</a:t>
            </a:r>
            <a:r>
              <a:rPr lang="cs-CZ" dirty="0"/>
              <a:t> </a:t>
            </a:r>
          </a:p>
          <a:p>
            <a:r>
              <a:rPr lang="cs-CZ" dirty="0"/>
              <a:t>dílčí formulační slabina sama o sobě ještě nepřezkoumatelnost nezakládá.</a:t>
            </a:r>
          </a:p>
          <a:p>
            <a:pPr marL="0" indent="0">
              <a:buNone/>
            </a:pPr>
            <a:r>
              <a:rPr lang="cs-CZ" dirty="0"/>
              <a:t>Co to znamená?</a:t>
            </a:r>
          </a:p>
          <a:p>
            <a:r>
              <a:rPr lang="cs-CZ" dirty="0"/>
              <a:t>odvolací orgán zpravidla </a:t>
            </a:r>
            <a:r>
              <a:rPr lang="cs-CZ" b="1" dirty="0">
                <a:solidFill>
                  <a:srgbClr val="FF0000"/>
                </a:solidFill>
              </a:rPr>
              <a:t>nemá nahrazovat chybějící úvahy prvostupňového orgánu vlastním odůvodněním</a:t>
            </a:r>
            <a:r>
              <a:rPr lang="cs-CZ" dirty="0"/>
              <a:t>, ale má takovou vadu procesně řešit, typicky zrušením a vrácení k novému rozhodnutí. Smyslem je, aby účastník věděl už z rozhodnutí I. stupně, proč bylo rozhodnuto právě takto.</a:t>
            </a:r>
          </a:p>
        </p:txBody>
      </p:sp>
      <p:sp>
        <p:nvSpPr>
          <p:cNvPr id="3" name="Zástupný symbol pro číslo snímku 2">
            <a:extLst>
              <a:ext uri="{FF2B5EF4-FFF2-40B4-BE49-F238E27FC236}">
                <a16:creationId xmlns:a16="http://schemas.microsoft.com/office/drawing/2014/main" id="{ECD37203-1741-DFA8-975E-8D7926C48B6E}"/>
              </a:ext>
            </a:extLst>
          </p:cNvPr>
          <p:cNvSpPr>
            <a:spLocks noGrp="1"/>
          </p:cNvSpPr>
          <p:nvPr>
            <p:ph type="sldNum" sz="quarter" idx="12"/>
          </p:nvPr>
        </p:nvSpPr>
        <p:spPr/>
        <p:txBody>
          <a:bodyPr/>
          <a:lstStyle/>
          <a:p>
            <a:fld id="{157D43A2-98E4-B24E-9228-7624BE346F8E}" type="slidenum">
              <a:rPr lang="cs-CZ" smtClean="0"/>
              <a:pPr/>
              <a:t>32</a:t>
            </a:fld>
            <a:endParaRPr lang="cs-CZ" dirty="0"/>
          </a:p>
        </p:txBody>
      </p:sp>
      <p:sp>
        <p:nvSpPr>
          <p:cNvPr id="4" name="Nadpis 3">
            <a:extLst>
              <a:ext uri="{FF2B5EF4-FFF2-40B4-BE49-F238E27FC236}">
                <a16:creationId xmlns:a16="http://schemas.microsoft.com/office/drawing/2014/main" id="{C5017C41-BD60-B918-1A21-AD9CA3FBE297}"/>
              </a:ext>
            </a:extLst>
          </p:cNvPr>
          <p:cNvSpPr>
            <a:spLocks noGrp="1"/>
          </p:cNvSpPr>
          <p:nvPr>
            <p:ph type="title"/>
          </p:nvPr>
        </p:nvSpPr>
        <p:spPr>
          <a:xfrm>
            <a:off x="422026" y="203199"/>
            <a:ext cx="11264900" cy="894081"/>
          </a:xfrm>
        </p:spPr>
        <p:txBody>
          <a:bodyPr>
            <a:normAutofit/>
          </a:bodyPr>
          <a:lstStyle/>
          <a:p>
            <a:r>
              <a:rPr lang="cs-CZ" dirty="0"/>
              <a:t>Nepřezkoumatelnost</a:t>
            </a:r>
          </a:p>
        </p:txBody>
      </p:sp>
    </p:spTree>
    <p:extLst>
      <p:ext uri="{BB962C8B-B14F-4D97-AF65-F5344CB8AC3E}">
        <p14:creationId xmlns:p14="http://schemas.microsoft.com/office/powerpoint/2010/main" val="5284320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8A09826E-C755-4C0D-9291-8A6000BDABE8}"/>
              </a:ext>
            </a:extLst>
          </p:cNvPr>
          <p:cNvSpPr>
            <a:spLocks noGrp="1"/>
          </p:cNvSpPr>
          <p:nvPr>
            <p:ph idx="1"/>
          </p:nvPr>
        </p:nvSpPr>
        <p:spPr/>
        <p:txBody>
          <a:bodyPr>
            <a:normAutofit/>
          </a:bodyPr>
          <a:lstStyle/>
          <a:p>
            <a:r>
              <a:rPr lang="cs-CZ" dirty="0"/>
              <a:t>Seminář – MV dne 8. 12. 2025</a:t>
            </a:r>
          </a:p>
          <a:p>
            <a:r>
              <a:rPr lang="cs-CZ" dirty="0"/>
              <a:t>Upozornění na existenci metodiky pro správní orgány k postupům při projednávání případů domácího násilí</a:t>
            </a:r>
          </a:p>
          <a:p>
            <a:pPr marL="0" indent="0">
              <a:buNone/>
            </a:pPr>
            <a:endParaRPr lang="cs-CZ" dirty="0"/>
          </a:p>
        </p:txBody>
      </p:sp>
      <p:sp>
        <p:nvSpPr>
          <p:cNvPr id="3" name="Zástupný symbol pro číslo snímku 2">
            <a:extLst>
              <a:ext uri="{FF2B5EF4-FFF2-40B4-BE49-F238E27FC236}">
                <a16:creationId xmlns:a16="http://schemas.microsoft.com/office/drawing/2014/main" id="{76D68E2E-C2BD-37A7-F8D8-AA6B04921816}"/>
              </a:ext>
            </a:extLst>
          </p:cNvPr>
          <p:cNvSpPr>
            <a:spLocks noGrp="1"/>
          </p:cNvSpPr>
          <p:nvPr>
            <p:ph type="sldNum" sz="quarter" idx="12"/>
          </p:nvPr>
        </p:nvSpPr>
        <p:spPr/>
        <p:txBody>
          <a:bodyPr/>
          <a:lstStyle/>
          <a:p>
            <a:fld id="{157D43A2-98E4-B24E-9228-7624BE346F8E}" type="slidenum">
              <a:rPr lang="cs-CZ" smtClean="0"/>
              <a:pPr/>
              <a:t>33</a:t>
            </a:fld>
            <a:endParaRPr lang="cs-CZ" dirty="0"/>
          </a:p>
        </p:txBody>
      </p:sp>
      <p:sp>
        <p:nvSpPr>
          <p:cNvPr id="4" name="Nadpis 3">
            <a:extLst>
              <a:ext uri="{FF2B5EF4-FFF2-40B4-BE49-F238E27FC236}">
                <a16:creationId xmlns:a16="http://schemas.microsoft.com/office/drawing/2014/main" id="{80C79394-4D10-EE27-A6FE-035B7CCDF5BA}"/>
              </a:ext>
            </a:extLst>
          </p:cNvPr>
          <p:cNvSpPr>
            <a:spLocks noGrp="1"/>
          </p:cNvSpPr>
          <p:nvPr>
            <p:ph type="title"/>
          </p:nvPr>
        </p:nvSpPr>
        <p:spPr/>
        <p:txBody>
          <a:bodyPr>
            <a:normAutofit fontScale="90000"/>
          </a:bodyPr>
          <a:lstStyle/>
          <a:p>
            <a:r>
              <a:rPr lang="cs-CZ" dirty="0"/>
              <a:t>Praxe v souvislosti se zákonem o domácím násilí </a:t>
            </a:r>
          </a:p>
        </p:txBody>
      </p:sp>
    </p:spTree>
    <p:extLst>
      <p:ext uri="{BB962C8B-B14F-4D97-AF65-F5344CB8AC3E}">
        <p14:creationId xmlns:p14="http://schemas.microsoft.com/office/powerpoint/2010/main" val="32961529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86F2EA4B-3949-26AA-7AFD-42050A286388}"/>
              </a:ext>
            </a:extLst>
          </p:cNvPr>
          <p:cNvSpPr>
            <a:spLocks noGrp="1"/>
          </p:cNvSpPr>
          <p:nvPr>
            <p:ph idx="1"/>
          </p:nvPr>
        </p:nvSpPr>
        <p:spPr/>
        <p:txBody>
          <a:bodyPr>
            <a:normAutofit lnSpcReduction="10000"/>
          </a:bodyPr>
          <a:lstStyle/>
          <a:p>
            <a:r>
              <a:rPr lang="cs-CZ" dirty="0"/>
              <a:t>Problematika domácího násilí je velmi široká a jeho právní aspekty nalezneme v právu trestním, občanském i správním</a:t>
            </a:r>
          </a:p>
          <a:p>
            <a:r>
              <a:rPr lang="cs-CZ" dirty="0"/>
              <a:t>Občanské právo – z. č. 78/2025 Sb. doplněna legální definice domácího násilí - § 3021 občanského zákoníku </a:t>
            </a:r>
          </a:p>
          <a:p>
            <a:r>
              <a:rPr lang="cs-CZ" dirty="0"/>
              <a:t>Trestní právo </a:t>
            </a:r>
          </a:p>
          <a:p>
            <a:pPr lvl="1"/>
            <a:r>
              <a:rPr lang="cs-CZ" dirty="0"/>
              <a:t>reaguje na nejzávažnější případy domácího </a:t>
            </a:r>
            <a:r>
              <a:rPr lang="cs-CZ" dirty="0" err="1"/>
              <a:t>násílí</a:t>
            </a:r>
            <a:endParaRPr lang="cs-CZ" dirty="0"/>
          </a:p>
          <a:p>
            <a:pPr lvl="1"/>
            <a:r>
              <a:rPr lang="cs-CZ" dirty="0"/>
              <a:t>§ 199 Týrání osoby žijící ve společném obydlí (ne každé domácí </a:t>
            </a:r>
            <a:r>
              <a:rPr lang="cs-CZ" dirty="0" err="1"/>
              <a:t>násílí</a:t>
            </a:r>
            <a:r>
              <a:rPr lang="cs-CZ" dirty="0"/>
              <a:t> je týráním ve smyslu tohoto zákonného ustanovení </a:t>
            </a:r>
          </a:p>
          <a:p>
            <a:r>
              <a:rPr lang="cs-CZ" dirty="0"/>
              <a:t>Přestupkové právo</a:t>
            </a:r>
          </a:p>
          <a:p>
            <a:pPr lvl="1"/>
            <a:r>
              <a:rPr lang="cs-CZ" dirty="0"/>
              <a:t>Pokud není možné řešit domácí násilí trestním právem</a:t>
            </a:r>
          </a:p>
          <a:p>
            <a:pPr lvl="1"/>
            <a:r>
              <a:rPr lang="cs-CZ" dirty="0"/>
              <a:t>Primárně řešeno jako některý z přestupků proti občanskému </a:t>
            </a:r>
            <a:r>
              <a:rPr lang="cs-CZ" dirty="0" err="1"/>
              <a:t>soužítí</a:t>
            </a:r>
            <a:r>
              <a:rPr lang="cs-CZ" dirty="0"/>
              <a:t> </a:t>
            </a:r>
          </a:p>
        </p:txBody>
      </p:sp>
      <p:sp>
        <p:nvSpPr>
          <p:cNvPr id="3" name="Zástupný symbol pro číslo snímku 2">
            <a:extLst>
              <a:ext uri="{FF2B5EF4-FFF2-40B4-BE49-F238E27FC236}">
                <a16:creationId xmlns:a16="http://schemas.microsoft.com/office/drawing/2014/main" id="{403E3E7F-3003-9830-7260-FD5BA50DACE3}"/>
              </a:ext>
            </a:extLst>
          </p:cNvPr>
          <p:cNvSpPr>
            <a:spLocks noGrp="1"/>
          </p:cNvSpPr>
          <p:nvPr>
            <p:ph type="sldNum" sz="quarter" idx="12"/>
          </p:nvPr>
        </p:nvSpPr>
        <p:spPr/>
        <p:txBody>
          <a:bodyPr/>
          <a:lstStyle/>
          <a:p>
            <a:fld id="{157D43A2-98E4-B24E-9228-7624BE346F8E}" type="slidenum">
              <a:rPr lang="cs-CZ" smtClean="0"/>
              <a:pPr/>
              <a:t>34</a:t>
            </a:fld>
            <a:endParaRPr lang="cs-CZ" dirty="0"/>
          </a:p>
        </p:txBody>
      </p:sp>
      <p:sp>
        <p:nvSpPr>
          <p:cNvPr id="4" name="Nadpis 3">
            <a:extLst>
              <a:ext uri="{FF2B5EF4-FFF2-40B4-BE49-F238E27FC236}">
                <a16:creationId xmlns:a16="http://schemas.microsoft.com/office/drawing/2014/main" id="{9B38288D-68C2-3090-EA07-57F9B693D9F9}"/>
              </a:ext>
            </a:extLst>
          </p:cNvPr>
          <p:cNvSpPr>
            <a:spLocks noGrp="1"/>
          </p:cNvSpPr>
          <p:nvPr>
            <p:ph type="title"/>
          </p:nvPr>
        </p:nvSpPr>
        <p:spPr/>
        <p:txBody>
          <a:bodyPr/>
          <a:lstStyle/>
          <a:p>
            <a:r>
              <a:rPr lang="cs-CZ" dirty="0"/>
              <a:t>Domácí násilí </a:t>
            </a:r>
          </a:p>
        </p:txBody>
      </p:sp>
    </p:spTree>
    <p:extLst>
      <p:ext uri="{BB962C8B-B14F-4D97-AF65-F5344CB8AC3E}">
        <p14:creationId xmlns:p14="http://schemas.microsoft.com/office/powerpoint/2010/main" val="39754570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4E3C1AF9-61AC-8EDE-AB28-A97CE193C6C4}"/>
              </a:ext>
            </a:extLst>
          </p:cNvPr>
          <p:cNvSpPr>
            <a:spLocks noGrp="1"/>
          </p:cNvSpPr>
          <p:nvPr>
            <p:ph idx="1"/>
          </p:nvPr>
        </p:nvSpPr>
        <p:spPr/>
        <p:txBody>
          <a:bodyPr/>
          <a:lstStyle/>
          <a:p>
            <a:r>
              <a:rPr lang="cs-CZ" dirty="0"/>
              <a:t>Osoba, jejíž souhlas se zahájením řízení je dle § 79 odst. 1 ZOP nezbytný proto, aby řízení o přestupku mohlo být zahájeno</a:t>
            </a:r>
          </a:p>
          <a:p>
            <a:r>
              <a:rPr lang="cs-CZ" dirty="0"/>
              <a:t>Osoba dle  § 79 odst. 5 ZOP</a:t>
            </a:r>
          </a:p>
          <a:p>
            <a:endParaRPr lang="cs-CZ" dirty="0"/>
          </a:p>
        </p:txBody>
      </p:sp>
      <p:sp>
        <p:nvSpPr>
          <p:cNvPr id="3" name="Zástupný symbol pro číslo snímku 2">
            <a:extLst>
              <a:ext uri="{FF2B5EF4-FFF2-40B4-BE49-F238E27FC236}">
                <a16:creationId xmlns:a16="http://schemas.microsoft.com/office/drawing/2014/main" id="{B753318C-63F0-6F6F-38C6-C5B31B8134D7}"/>
              </a:ext>
            </a:extLst>
          </p:cNvPr>
          <p:cNvSpPr>
            <a:spLocks noGrp="1"/>
          </p:cNvSpPr>
          <p:nvPr>
            <p:ph type="sldNum" sz="quarter" idx="12"/>
          </p:nvPr>
        </p:nvSpPr>
        <p:spPr/>
        <p:txBody>
          <a:bodyPr/>
          <a:lstStyle/>
          <a:p>
            <a:fld id="{157D43A2-98E4-B24E-9228-7624BE346F8E}" type="slidenum">
              <a:rPr lang="cs-CZ" smtClean="0"/>
              <a:pPr/>
              <a:t>35</a:t>
            </a:fld>
            <a:endParaRPr lang="cs-CZ" dirty="0"/>
          </a:p>
        </p:txBody>
      </p:sp>
      <p:sp>
        <p:nvSpPr>
          <p:cNvPr id="4" name="Nadpis 3">
            <a:extLst>
              <a:ext uri="{FF2B5EF4-FFF2-40B4-BE49-F238E27FC236}">
                <a16:creationId xmlns:a16="http://schemas.microsoft.com/office/drawing/2014/main" id="{32716CD4-D6B1-EE5A-1C0F-FF5E6CA39A39}"/>
              </a:ext>
            </a:extLst>
          </p:cNvPr>
          <p:cNvSpPr>
            <a:spLocks noGrp="1"/>
          </p:cNvSpPr>
          <p:nvPr>
            <p:ph type="title"/>
          </p:nvPr>
        </p:nvSpPr>
        <p:spPr/>
        <p:txBody>
          <a:bodyPr/>
          <a:lstStyle/>
          <a:p>
            <a:r>
              <a:rPr lang="cs-CZ" dirty="0"/>
              <a:t>OPPSP - § 71 ZOP</a:t>
            </a:r>
          </a:p>
        </p:txBody>
      </p:sp>
    </p:spTree>
    <p:extLst>
      <p:ext uri="{BB962C8B-B14F-4D97-AF65-F5344CB8AC3E}">
        <p14:creationId xmlns:p14="http://schemas.microsoft.com/office/powerpoint/2010/main" val="10724680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39797CE2-DB34-A1E6-B457-2FB91590F6DD}"/>
              </a:ext>
            </a:extLst>
          </p:cNvPr>
          <p:cNvSpPr>
            <a:spLocks noGrp="1"/>
          </p:cNvSpPr>
          <p:nvPr>
            <p:ph idx="1"/>
          </p:nvPr>
        </p:nvSpPr>
        <p:spPr/>
        <p:txBody>
          <a:bodyPr>
            <a:normAutofit fontScale="77500" lnSpcReduction="20000"/>
          </a:bodyPr>
          <a:lstStyle/>
          <a:p>
            <a:r>
              <a:rPr lang="cs-CZ" dirty="0"/>
              <a:t>§ 71 odst. 2 ZOP</a:t>
            </a:r>
          </a:p>
          <a:p>
            <a:r>
              <a:rPr lang="cs-CZ" dirty="0"/>
              <a:t>Zvolení důvěrníka není třeba jakkoli prokazovat </a:t>
            </a:r>
          </a:p>
          <a:p>
            <a:pPr lvl="1"/>
            <a:r>
              <a:rPr lang="cs-CZ" dirty="0"/>
              <a:t>OPPSP v úvodu prováděného úkonu SO sdělí, že si předmětnou, plně svéprávnou fyzickou osobu zvolila svým důvěrníkem</a:t>
            </a:r>
          </a:p>
          <a:p>
            <a:pPr lvl="1"/>
            <a:r>
              <a:rPr lang="cs-CZ" dirty="0"/>
              <a:t>O možnosti mít důvěrníka je třeba OPPSP poučit již před úkonem</a:t>
            </a:r>
          </a:p>
          <a:p>
            <a:r>
              <a:rPr lang="cs-CZ" dirty="0"/>
              <a:t>Nutnost ověřit plnou svéprávnost důvěrníka</a:t>
            </a:r>
          </a:p>
          <a:p>
            <a:r>
              <a:rPr lang="cs-CZ" dirty="0"/>
              <a:t>Přítomnost důvěrníka je nutné zaznamenat do protokolu vč. jeho osobních údajů</a:t>
            </a:r>
          </a:p>
          <a:p>
            <a:r>
              <a:rPr lang="cs-CZ" dirty="0"/>
              <a:t>Nutnost poučit jej o tom, co je jeho úkolem a že nesmí jakýmkoliv způsobem zasahovat do úkonu a řízení, ani klást otázky</a:t>
            </a:r>
          </a:p>
          <a:p>
            <a:r>
              <a:rPr lang="cs-CZ" dirty="0"/>
              <a:t>Podepisuje protokolaci ÚJ</a:t>
            </a:r>
          </a:p>
          <a:p>
            <a:r>
              <a:rPr lang="cs-CZ" dirty="0"/>
              <a:t>Na každý úkon si může zvolit jiného důvěrníka</a:t>
            </a:r>
          </a:p>
          <a:p>
            <a:r>
              <a:rPr lang="cs-CZ" dirty="0"/>
              <a:t>1 důvěrník</a:t>
            </a:r>
          </a:p>
          <a:p>
            <a:r>
              <a:rPr lang="cs-CZ" dirty="0"/>
              <a:t>Nemá nárok na náhradu nákladů řízení podle § 79 odst. 1 SŘ</a:t>
            </a:r>
          </a:p>
        </p:txBody>
      </p:sp>
      <p:sp>
        <p:nvSpPr>
          <p:cNvPr id="3" name="Zástupný symbol pro číslo snímku 2">
            <a:extLst>
              <a:ext uri="{FF2B5EF4-FFF2-40B4-BE49-F238E27FC236}">
                <a16:creationId xmlns:a16="http://schemas.microsoft.com/office/drawing/2014/main" id="{E3FDF390-A64C-6F66-55DB-A6893E29153A}"/>
              </a:ext>
            </a:extLst>
          </p:cNvPr>
          <p:cNvSpPr>
            <a:spLocks noGrp="1"/>
          </p:cNvSpPr>
          <p:nvPr>
            <p:ph type="sldNum" sz="quarter" idx="12"/>
          </p:nvPr>
        </p:nvSpPr>
        <p:spPr/>
        <p:txBody>
          <a:bodyPr/>
          <a:lstStyle/>
          <a:p>
            <a:fld id="{157D43A2-98E4-B24E-9228-7624BE346F8E}" type="slidenum">
              <a:rPr lang="cs-CZ" smtClean="0"/>
              <a:pPr/>
              <a:t>36</a:t>
            </a:fld>
            <a:endParaRPr lang="cs-CZ" dirty="0"/>
          </a:p>
        </p:txBody>
      </p:sp>
      <p:sp>
        <p:nvSpPr>
          <p:cNvPr id="4" name="Nadpis 3">
            <a:extLst>
              <a:ext uri="{FF2B5EF4-FFF2-40B4-BE49-F238E27FC236}">
                <a16:creationId xmlns:a16="http://schemas.microsoft.com/office/drawing/2014/main" id="{31669EEC-5DBF-557E-B85C-FAE750FCB77C}"/>
              </a:ext>
            </a:extLst>
          </p:cNvPr>
          <p:cNvSpPr>
            <a:spLocks noGrp="1"/>
          </p:cNvSpPr>
          <p:nvPr>
            <p:ph type="title"/>
          </p:nvPr>
        </p:nvSpPr>
        <p:spPr/>
        <p:txBody>
          <a:bodyPr>
            <a:normAutofit fontScale="90000"/>
          </a:bodyPr>
          <a:lstStyle/>
          <a:p>
            <a:r>
              <a:rPr lang="cs-CZ" dirty="0"/>
              <a:t>Právo OPPSP na doprovod důvěrníkem </a:t>
            </a:r>
          </a:p>
        </p:txBody>
      </p:sp>
    </p:spTree>
    <p:extLst>
      <p:ext uri="{BB962C8B-B14F-4D97-AF65-F5344CB8AC3E}">
        <p14:creationId xmlns:p14="http://schemas.microsoft.com/office/powerpoint/2010/main" val="18227340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480C9CC8-29C5-D29C-CA88-6F0EB6A2D5C6}"/>
              </a:ext>
            </a:extLst>
          </p:cNvPr>
          <p:cNvSpPr>
            <a:spLocks noGrp="1"/>
          </p:cNvSpPr>
          <p:nvPr>
            <p:ph idx="1"/>
          </p:nvPr>
        </p:nvSpPr>
        <p:spPr/>
        <p:txBody>
          <a:bodyPr>
            <a:normAutofit fontScale="92500"/>
          </a:bodyPr>
          <a:lstStyle/>
          <a:p>
            <a:r>
              <a:rPr lang="cs-CZ" dirty="0"/>
              <a:t>Důvěrník nemůže být osoba, která má v řízení o přestupku postavení obviněného, zmocněnce obviněného, svědka, znalce nebo tlumočníka</a:t>
            </a:r>
          </a:p>
          <a:p>
            <a:r>
              <a:rPr lang="cs-CZ" dirty="0"/>
              <a:t>Vyloučení důvěrníka</a:t>
            </a:r>
          </a:p>
          <a:p>
            <a:pPr lvl="1"/>
            <a:r>
              <a:rPr lang="cs-CZ" dirty="0"/>
              <a:t>Je možné v případě, že by narušoval postup SO tím, že by rušil pořádek</a:t>
            </a:r>
          </a:p>
          <a:p>
            <a:pPr lvl="1"/>
            <a:r>
              <a:rPr lang="cs-CZ" dirty="0"/>
              <a:t>Lze mu po předchozím napomenutí podle  § 62 odst. 1 písm. b) SŘ uložit pořádkovou pokutu</a:t>
            </a:r>
          </a:p>
          <a:p>
            <a:pPr lvl="1"/>
            <a:r>
              <a:rPr lang="cs-CZ" dirty="0"/>
              <a:t>Pokud by důvěrník nepřístojným chováním rušil pořádek při ústním jednání, příp. jinému úkonu (za hrubé rušení pořádku lze považovat jednání, které znemožňuje provedení ÚJ hlasitými projevy, napadáním ostatních osob, urážkami, atd.) lze jej po předchozím upozornění podle § 63 SŘ vykázat z místa, kde se úkon koná</a:t>
            </a:r>
          </a:p>
          <a:p>
            <a:pPr lvl="1"/>
            <a:r>
              <a:rPr lang="cs-CZ" dirty="0"/>
              <a:t>Jde o krajní prostředek – pokud by OPPSP i nadále trvale na přítomnosti důvěrníka, ústní jednání se odročí, aby nedošlo k újmě jejích práv a ona si mohla zvolit jiného důvěrníka</a:t>
            </a:r>
          </a:p>
          <a:p>
            <a:endParaRPr lang="cs-CZ" dirty="0"/>
          </a:p>
        </p:txBody>
      </p:sp>
      <p:sp>
        <p:nvSpPr>
          <p:cNvPr id="3" name="Zástupný symbol pro číslo snímku 2">
            <a:extLst>
              <a:ext uri="{FF2B5EF4-FFF2-40B4-BE49-F238E27FC236}">
                <a16:creationId xmlns:a16="http://schemas.microsoft.com/office/drawing/2014/main" id="{2503F22D-9298-DC5D-B7A3-500E98AE680C}"/>
              </a:ext>
            </a:extLst>
          </p:cNvPr>
          <p:cNvSpPr>
            <a:spLocks noGrp="1"/>
          </p:cNvSpPr>
          <p:nvPr>
            <p:ph type="sldNum" sz="quarter" idx="12"/>
          </p:nvPr>
        </p:nvSpPr>
        <p:spPr/>
        <p:txBody>
          <a:bodyPr/>
          <a:lstStyle/>
          <a:p>
            <a:fld id="{157D43A2-98E4-B24E-9228-7624BE346F8E}" type="slidenum">
              <a:rPr lang="cs-CZ" smtClean="0"/>
              <a:pPr/>
              <a:t>37</a:t>
            </a:fld>
            <a:endParaRPr lang="cs-CZ" dirty="0"/>
          </a:p>
        </p:txBody>
      </p:sp>
      <p:sp>
        <p:nvSpPr>
          <p:cNvPr id="4" name="Nadpis 3">
            <a:extLst>
              <a:ext uri="{FF2B5EF4-FFF2-40B4-BE49-F238E27FC236}">
                <a16:creationId xmlns:a16="http://schemas.microsoft.com/office/drawing/2014/main" id="{830B2074-65C1-D92E-B050-2EC6A219A01C}"/>
              </a:ext>
            </a:extLst>
          </p:cNvPr>
          <p:cNvSpPr>
            <a:spLocks noGrp="1"/>
          </p:cNvSpPr>
          <p:nvPr>
            <p:ph type="title"/>
          </p:nvPr>
        </p:nvSpPr>
        <p:spPr/>
        <p:txBody>
          <a:bodyPr/>
          <a:lstStyle/>
          <a:p>
            <a:endParaRPr lang="cs-CZ"/>
          </a:p>
        </p:txBody>
      </p:sp>
    </p:spTree>
    <p:extLst>
      <p:ext uri="{BB962C8B-B14F-4D97-AF65-F5344CB8AC3E}">
        <p14:creationId xmlns:p14="http://schemas.microsoft.com/office/powerpoint/2010/main" val="39642268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C612A307-511F-0BC1-30D2-DE9F8C64FE72}"/>
              </a:ext>
            </a:extLst>
          </p:cNvPr>
          <p:cNvSpPr>
            <a:spLocks noGrp="1"/>
          </p:cNvSpPr>
          <p:nvPr>
            <p:ph idx="1"/>
          </p:nvPr>
        </p:nvSpPr>
        <p:spPr/>
        <p:txBody>
          <a:bodyPr>
            <a:normAutofit fontScale="85000" lnSpcReduction="20000"/>
          </a:bodyPr>
          <a:lstStyle/>
          <a:p>
            <a:r>
              <a:rPr lang="cs-CZ" dirty="0"/>
              <a:t>§ 72a odst. 1 ZOP</a:t>
            </a:r>
          </a:p>
          <a:p>
            <a:pPr lvl="1"/>
            <a:r>
              <a:rPr lang="cs-CZ" dirty="0"/>
              <a:t>Umožňuje zajistit ochranu soukromí a bezpečnosti osob vystupujících v řízení (tj. OPPSP, poškozeného, svědka, ZZ, opatrovníka nebo zmocněnce), aby bylo zabráněno jejich zastrašování a příp. zabráněno odvetě</a:t>
            </a:r>
          </a:p>
          <a:p>
            <a:r>
              <a:rPr lang="cs-CZ" dirty="0"/>
              <a:t>smysl </a:t>
            </a:r>
          </a:p>
          <a:p>
            <a:pPr lvl="1"/>
            <a:r>
              <a:rPr lang="cs-CZ" dirty="0"/>
              <a:t>Zvýšit ochotu spolupráce osob vystupujících v řízení</a:t>
            </a:r>
          </a:p>
          <a:p>
            <a:r>
              <a:rPr lang="cs-CZ" dirty="0"/>
              <a:t>Neposkytuje se ex offo</a:t>
            </a:r>
          </a:p>
          <a:p>
            <a:r>
              <a:rPr lang="cs-CZ" dirty="0"/>
              <a:t>Nutnost podat žádost – podání dle ust. § 37 SŘ</a:t>
            </a:r>
          </a:p>
          <a:p>
            <a:pPr lvl="1"/>
            <a:r>
              <a:rPr lang="cs-CZ" dirty="0"/>
              <a:t>Písemně </a:t>
            </a:r>
          </a:p>
          <a:p>
            <a:pPr lvl="1"/>
            <a:r>
              <a:rPr lang="cs-CZ" dirty="0"/>
              <a:t>Ústně do protokolu</a:t>
            </a:r>
          </a:p>
          <a:p>
            <a:pPr lvl="1"/>
            <a:r>
              <a:rPr lang="cs-CZ" dirty="0"/>
              <a:t>Anebo v elektronické podobě</a:t>
            </a:r>
          </a:p>
          <a:p>
            <a:r>
              <a:rPr lang="cs-CZ" dirty="0"/>
              <a:t>Vyloučení těchto údajů </a:t>
            </a:r>
          </a:p>
          <a:p>
            <a:pPr lvl="1"/>
            <a:r>
              <a:rPr lang="cs-CZ" dirty="0"/>
              <a:t>Místo trvalého pobytu, příp. bydliště, doručovací adresa</a:t>
            </a:r>
          </a:p>
          <a:p>
            <a:pPr lvl="1"/>
            <a:r>
              <a:rPr lang="cs-CZ" dirty="0"/>
              <a:t>Místo výkonu zaměstnání, povolání nebo podnikání,</a:t>
            </a:r>
          </a:p>
          <a:p>
            <a:pPr lvl="1"/>
            <a:r>
              <a:rPr lang="cs-CZ" dirty="0"/>
              <a:t>Popř. jiných údajů umožňujících kontakt (např. email, telefon</a:t>
            </a:r>
          </a:p>
          <a:p>
            <a:endParaRPr lang="cs-CZ" dirty="0"/>
          </a:p>
          <a:p>
            <a:pPr marL="0" indent="0">
              <a:buNone/>
            </a:pPr>
            <a:endParaRPr lang="cs-CZ" dirty="0"/>
          </a:p>
        </p:txBody>
      </p:sp>
      <p:sp>
        <p:nvSpPr>
          <p:cNvPr id="3" name="Zástupný symbol pro číslo snímku 2">
            <a:extLst>
              <a:ext uri="{FF2B5EF4-FFF2-40B4-BE49-F238E27FC236}">
                <a16:creationId xmlns:a16="http://schemas.microsoft.com/office/drawing/2014/main" id="{DA2837C8-B800-5F9C-F8C4-65FFA1AD405B}"/>
              </a:ext>
            </a:extLst>
          </p:cNvPr>
          <p:cNvSpPr>
            <a:spLocks noGrp="1"/>
          </p:cNvSpPr>
          <p:nvPr>
            <p:ph type="sldNum" sz="quarter" idx="12"/>
          </p:nvPr>
        </p:nvSpPr>
        <p:spPr/>
        <p:txBody>
          <a:bodyPr/>
          <a:lstStyle/>
          <a:p>
            <a:fld id="{157D43A2-98E4-B24E-9228-7624BE346F8E}" type="slidenum">
              <a:rPr lang="cs-CZ" smtClean="0"/>
              <a:pPr/>
              <a:t>38</a:t>
            </a:fld>
            <a:endParaRPr lang="cs-CZ" dirty="0"/>
          </a:p>
        </p:txBody>
      </p:sp>
      <p:sp>
        <p:nvSpPr>
          <p:cNvPr id="4" name="Nadpis 3">
            <a:extLst>
              <a:ext uri="{FF2B5EF4-FFF2-40B4-BE49-F238E27FC236}">
                <a16:creationId xmlns:a16="http://schemas.microsoft.com/office/drawing/2014/main" id="{50D5F1C6-F712-A812-16E5-87C5B8A49C7D}"/>
              </a:ext>
            </a:extLst>
          </p:cNvPr>
          <p:cNvSpPr>
            <a:spLocks noGrp="1"/>
          </p:cNvSpPr>
          <p:nvPr>
            <p:ph type="title"/>
          </p:nvPr>
        </p:nvSpPr>
        <p:spPr/>
        <p:txBody>
          <a:bodyPr>
            <a:normAutofit fontScale="90000"/>
          </a:bodyPr>
          <a:lstStyle/>
          <a:p>
            <a:r>
              <a:rPr lang="cs-CZ" dirty="0"/>
              <a:t>Ochrana osob vystupujících v řízení o přestupku </a:t>
            </a:r>
          </a:p>
        </p:txBody>
      </p:sp>
    </p:spTree>
    <p:extLst>
      <p:ext uri="{BB962C8B-B14F-4D97-AF65-F5344CB8AC3E}">
        <p14:creationId xmlns:p14="http://schemas.microsoft.com/office/powerpoint/2010/main" val="34822860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698DEA35-825A-0965-23AB-98BDA2EC43E8}"/>
              </a:ext>
            </a:extLst>
          </p:cNvPr>
          <p:cNvSpPr>
            <a:spLocks noGrp="1"/>
          </p:cNvSpPr>
          <p:nvPr>
            <p:ph idx="1"/>
          </p:nvPr>
        </p:nvSpPr>
        <p:spPr/>
        <p:txBody>
          <a:bodyPr>
            <a:normAutofit fontScale="77500" lnSpcReduction="20000"/>
          </a:bodyPr>
          <a:lstStyle/>
          <a:p>
            <a:r>
              <a:rPr lang="cs-CZ" dirty="0"/>
              <a:t>Nutnost posoudit, zda existuje důvod pro vyloučení</a:t>
            </a:r>
          </a:p>
          <a:p>
            <a:pPr lvl="1"/>
            <a:r>
              <a:rPr lang="cs-CZ" dirty="0"/>
              <a:t>Nestačí sdělení, že to vyžaduje ochrana soukromí nebo bezpečnost, ale potřeba uvést proč </a:t>
            </a:r>
          </a:p>
          <a:p>
            <a:r>
              <a:rPr lang="cs-CZ" dirty="0"/>
              <a:t>Rozhoduje se usnesením, proti němuž se lze odvolat</a:t>
            </a:r>
          </a:p>
          <a:p>
            <a:pPr lvl="1"/>
            <a:r>
              <a:rPr lang="cs-CZ" dirty="0"/>
              <a:t>Odvolání nemá odkladný účinek</a:t>
            </a:r>
          </a:p>
          <a:p>
            <a:r>
              <a:rPr lang="cs-CZ" dirty="0"/>
              <a:t>Oznamování usnesení – </a:t>
            </a:r>
            <a:r>
              <a:rPr lang="cs-CZ" b="1" dirty="0">
                <a:solidFill>
                  <a:srgbClr val="FF0000"/>
                </a:solidFill>
              </a:rPr>
              <a:t>sjednotit názor!</a:t>
            </a:r>
          </a:p>
          <a:p>
            <a:endParaRPr lang="cs-CZ" b="1" dirty="0">
              <a:solidFill>
                <a:srgbClr val="FF0000"/>
              </a:solidFill>
            </a:endParaRPr>
          </a:p>
          <a:p>
            <a:r>
              <a:rPr lang="cs-CZ" b="1" dirty="0">
                <a:solidFill>
                  <a:srgbClr val="FF0000"/>
                </a:solidFill>
              </a:rPr>
              <a:t>Dotaz </a:t>
            </a:r>
            <a:r>
              <a:rPr lang="cs-CZ" dirty="0"/>
              <a:t>- na nařízené ústní jednání se obviněný nedostaví a omluví se, že se opozdí o hodinu. Netrvá být přítomen u výpovědí svědků. Svědek dojde ve stanovený čas a žádá anonymizaci osobních údajů. Je povinnost správního orgánu toto učinit online (na počkání), nebo může v tomto případě dočasně obviněnému odmítnout nahlížení do spisu, dokud nebude ve věci vydáno Usnesení o vyhovění anonymizace? </a:t>
            </a:r>
          </a:p>
          <a:p>
            <a:pPr lvl="1"/>
            <a:r>
              <a:rPr lang="cs-CZ" dirty="0"/>
              <a:t>Existuje objektivní důvod pro odepření nahlížení</a:t>
            </a:r>
          </a:p>
          <a:p>
            <a:r>
              <a:rPr lang="cs-CZ" dirty="0"/>
              <a:t>- může o anonymizaci žádat osoba, která nebyla předvolána jako svědek, avšak ve spisu policie figuruje včetně adres, telefonních čísel, e-mailů, atp.? (například osoba, která se dostavila s předvolaným svědkem a současně o anonymizaci požádala).</a:t>
            </a:r>
          </a:p>
          <a:p>
            <a:endParaRPr lang="cs-CZ" b="1" dirty="0">
              <a:solidFill>
                <a:srgbClr val="FF0000"/>
              </a:solidFill>
            </a:endParaRPr>
          </a:p>
          <a:p>
            <a:endParaRPr lang="cs-CZ" b="1" dirty="0">
              <a:solidFill>
                <a:srgbClr val="FF0000"/>
              </a:solidFill>
            </a:endParaRPr>
          </a:p>
          <a:p>
            <a:endParaRPr lang="cs-CZ" b="1" dirty="0">
              <a:solidFill>
                <a:srgbClr val="FF0000"/>
              </a:solidFill>
            </a:endParaRPr>
          </a:p>
          <a:p>
            <a:pPr lvl="1"/>
            <a:endParaRPr lang="cs-CZ" dirty="0"/>
          </a:p>
        </p:txBody>
      </p:sp>
      <p:sp>
        <p:nvSpPr>
          <p:cNvPr id="3" name="Zástupný symbol pro číslo snímku 2">
            <a:extLst>
              <a:ext uri="{FF2B5EF4-FFF2-40B4-BE49-F238E27FC236}">
                <a16:creationId xmlns:a16="http://schemas.microsoft.com/office/drawing/2014/main" id="{A50D1F11-DE48-57D8-8C52-B1EAD5958581}"/>
              </a:ext>
            </a:extLst>
          </p:cNvPr>
          <p:cNvSpPr>
            <a:spLocks noGrp="1"/>
          </p:cNvSpPr>
          <p:nvPr>
            <p:ph type="sldNum" sz="quarter" idx="12"/>
          </p:nvPr>
        </p:nvSpPr>
        <p:spPr/>
        <p:txBody>
          <a:bodyPr/>
          <a:lstStyle/>
          <a:p>
            <a:fld id="{157D43A2-98E4-B24E-9228-7624BE346F8E}" type="slidenum">
              <a:rPr lang="cs-CZ" smtClean="0"/>
              <a:pPr/>
              <a:t>39</a:t>
            </a:fld>
            <a:endParaRPr lang="cs-CZ" dirty="0"/>
          </a:p>
        </p:txBody>
      </p:sp>
      <p:sp>
        <p:nvSpPr>
          <p:cNvPr id="4" name="Nadpis 3">
            <a:extLst>
              <a:ext uri="{FF2B5EF4-FFF2-40B4-BE49-F238E27FC236}">
                <a16:creationId xmlns:a16="http://schemas.microsoft.com/office/drawing/2014/main" id="{7DE44676-B1C8-95FF-6D8D-99AE8FBA9E43}"/>
              </a:ext>
            </a:extLst>
          </p:cNvPr>
          <p:cNvSpPr>
            <a:spLocks noGrp="1"/>
          </p:cNvSpPr>
          <p:nvPr>
            <p:ph type="title"/>
          </p:nvPr>
        </p:nvSpPr>
        <p:spPr/>
        <p:txBody>
          <a:bodyPr/>
          <a:lstStyle/>
          <a:p>
            <a:endParaRPr lang="cs-CZ"/>
          </a:p>
        </p:txBody>
      </p:sp>
    </p:spTree>
    <p:extLst>
      <p:ext uri="{BB962C8B-B14F-4D97-AF65-F5344CB8AC3E}">
        <p14:creationId xmlns:p14="http://schemas.microsoft.com/office/powerpoint/2010/main" val="10514571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5C5BAA4B-7FE7-6A94-CC1C-7ED54B63A27A}"/>
              </a:ext>
            </a:extLst>
          </p:cNvPr>
          <p:cNvSpPr>
            <a:spLocks noGrp="1"/>
          </p:cNvSpPr>
          <p:nvPr>
            <p:ph idx="1"/>
          </p:nvPr>
        </p:nvSpPr>
        <p:spPr/>
        <p:txBody>
          <a:bodyPr/>
          <a:lstStyle/>
          <a:p>
            <a:r>
              <a:rPr lang="cs-CZ" dirty="0"/>
              <a:t>Žádost – podání ve smyslu § 37 SŘ</a:t>
            </a:r>
          </a:p>
          <a:p>
            <a:r>
              <a:rPr lang="cs-CZ" dirty="0"/>
              <a:t>O podané žádosti se nerozhoduje usnesením</a:t>
            </a:r>
          </a:p>
          <a:p>
            <a:r>
              <a:rPr lang="cs-CZ" dirty="0"/>
              <a:t>Jaká opatření jsou potřebná musí objektivně posoudit oprávněná úřední osoba  - není vázán tím, co žadatel v žádosti uvede</a:t>
            </a:r>
          </a:p>
          <a:p>
            <a:r>
              <a:rPr lang="cs-CZ" dirty="0"/>
              <a:t>Je-li žádosti vyhověno (i pouze částečně) – je žádoucí, aby SO předem uvědomil osoby, které se budou úkonu účastnit o opatřeních, která budou daný úkon doprovázet a přiměřeně je poučil</a:t>
            </a:r>
          </a:p>
          <a:p>
            <a:r>
              <a:rPr lang="cs-CZ" dirty="0"/>
              <a:t>Nevyhovění – prosté sdělení</a:t>
            </a:r>
          </a:p>
          <a:p>
            <a:r>
              <a:rPr lang="cs-CZ" dirty="0"/>
              <a:t>Poučení podat stížnost dle § 175 SŘ</a:t>
            </a:r>
          </a:p>
          <a:p>
            <a:pPr marL="0" indent="0">
              <a:buNone/>
            </a:pPr>
            <a:endParaRPr lang="cs-CZ" dirty="0"/>
          </a:p>
        </p:txBody>
      </p:sp>
      <p:sp>
        <p:nvSpPr>
          <p:cNvPr id="3" name="Zástupný symbol pro číslo snímku 2">
            <a:extLst>
              <a:ext uri="{FF2B5EF4-FFF2-40B4-BE49-F238E27FC236}">
                <a16:creationId xmlns:a16="http://schemas.microsoft.com/office/drawing/2014/main" id="{6063A34C-E66B-C5A0-35AB-5436CBE73549}"/>
              </a:ext>
            </a:extLst>
          </p:cNvPr>
          <p:cNvSpPr>
            <a:spLocks noGrp="1"/>
          </p:cNvSpPr>
          <p:nvPr>
            <p:ph type="sldNum" sz="quarter" idx="12"/>
          </p:nvPr>
        </p:nvSpPr>
        <p:spPr/>
        <p:txBody>
          <a:bodyPr/>
          <a:lstStyle/>
          <a:p>
            <a:fld id="{157D43A2-98E4-B24E-9228-7624BE346F8E}" type="slidenum">
              <a:rPr lang="cs-CZ" smtClean="0"/>
              <a:pPr/>
              <a:t>40</a:t>
            </a:fld>
            <a:endParaRPr lang="cs-CZ" dirty="0"/>
          </a:p>
        </p:txBody>
      </p:sp>
      <p:sp>
        <p:nvSpPr>
          <p:cNvPr id="4" name="Nadpis 3">
            <a:extLst>
              <a:ext uri="{FF2B5EF4-FFF2-40B4-BE49-F238E27FC236}">
                <a16:creationId xmlns:a16="http://schemas.microsoft.com/office/drawing/2014/main" id="{EDECDEDE-A3B8-C9EF-17D3-9185E5225590}"/>
              </a:ext>
            </a:extLst>
          </p:cNvPr>
          <p:cNvSpPr>
            <a:spLocks noGrp="1"/>
          </p:cNvSpPr>
          <p:nvPr>
            <p:ph type="title"/>
          </p:nvPr>
        </p:nvSpPr>
        <p:spPr/>
        <p:txBody>
          <a:bodyPr>
            <a:noAutofit/>
          </a:bodyPr>
          <a:lstStyle/>
          <a:p>
            <a:r>
              <a:rPr lang="cs-CZ" sz="3200" dirty="0"/>
              <a:t>Právo OPPSP žádat o učinění potřebných opatření k zabránění jejího kontaktu s pachatelem </a:t>
            </a:r>
          </a:p>
        </p:txBody>
      </p:sp>
    </p:spTree>
    <p:extLst>
      <p:ext uri="{BB962C8B-B14F-4D97-AF65-F5344CB8AC3E}">
        <p14:creationId xmlns:p14="http://schemas.microsoft.com/office/powerpoint/2010/main" val="11373748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56F3784C-DD74-514C-EEF8-3438AAB8E0FA}"/>
              </a:ext>
            </a:extLst>
          </p:cNvPr>
          <p:cNvSpPr>
            <a:spLocks noGrp="1"/>
          </p:cNvSpPr>
          <p:nvPr>
            <p:ph idx="1"/>
          </p:nvPr>
        </p:nvSpPr>
        <p:spPr/>
        <p:txBody>
          <a:bodyPr/>
          <a:lstStyle/>
          <a:p>
            <a:r>
              <a:rPr lang="cs-CZ" dirty="0"/>
              <a:t>Podmínky určení místní příslušnosti -¨§ 62 ZOP</a:t>
            </a:r>
          </a:p>
          <a:p>
            <a:r>
              <a:rPr lang="cs-CZ" dirty="0"/>
              <a:t>U distančních přestupků se místem jejich spáchání rozumí jak místo, kde došlo k jednání pachatele, tak i místo, kde došlo k jeho následku</a:t>
            </a:r>
          </a:p>
          <a:p>
            <a:r>
              <a:rPr lang="cs-CZ" dirty="0"/>
              <a:t>Postačí znát jedno z těchto míst -&gt; místní příslušnost určena dle § 62 odst. 1 ZOP</a:t>
            </a:r>
          </a:p>
          <a:p>
            <a:r>
              <a:rPr lang="cs-CZ" dirty="0"/>
              <a:t>Znám obě místa - § 62 odst. 4 ZOP</a:t>
            </a:r>
          </a:p>
          <a:p>
            <a:pPr marL="0" indent="0">
              <a:buNone/>
            </a:pPr>
            <a:endParaRPr lang="cs-CZ" dirty="0"/>
          </a:p>
        </p:txBody>
      </p:sp>
      <p:sp>
        <p:nvSpPr>
          <p:cNvPr id="3" name="Zástupný symbol pro číslo snímku 2">
            <a:extLst>
              <a:ext uri="{FF2B5EF4-FFF2-40B4-BE49-F238E27FC236}">
                <a16:creationId xmlns:a16="http://schemas.microsoft.com/office/drawing/2014/main" id="{054C7322-764D-1217-1A53-E485D878AC55}"/>
              </a:ext>
            </a:extLst>
          </p:cNvPr>
          <p:cNvSpPr>
            <a:spLocks noGrp="1"/>
          </p:cNvSpPr>
          <p:nvPr>
            <p:ph type="sldNum" sz="quarter" idx="12"/>
          </p:nvPr>
        </p:nvSpPr>
        <p:spPr/>
        <p:txBody>
          <a:bodyPr/>
          <a:lstStyle/>
          <a:p>
            <a:fld id="{157D43A2-98E4-B24E-9228-7624BE346F8E}" type="slidenum">
              <a:rPr lang="cs-CZ" smtClean="0"/>
              <a:pPr/>
              <a:t>41</a:t>
            </a:fld>
            <a:endParaRPr lang="cs-CZ" dirty="0"/>
          </a:p>
        </p:txBody>
      </p:sp>
      <p:sp>
        <p:nvSpPr>
          <p:cNvPr id="4" name="Nadpis 3">
            <a:extLst>
              <a:ext uri="{FF2B5EF4-FFF2-40B4-BE49-F238E27FC236}">
                <a16:creationId xmlns:a16="http://schemas.microsoft.com/office/drawing/2014/main" id="{4BB5A637-4577-6759-881C-11E72B0AA42C}"/>
              </a:ext>
            </a:extLst>
          </p:cNvPr>
          <p:cNvSpPr>
            <a:spLocks noGrp="1"/>
          </p:cNvSpPr>
          <p:nvPr>
            <p:ph type="title"/>
          </p:nvPr>
        </p:nvSpPr>
        <p:spPr/>
        <p:txBody>
          <a:bodyPr>
            <a:normAutofit fontScale="90000"/>
          </a:bodyPr>
          <a:lstStyle/>
          <a:p>
            <a:r>
              <a:rPr lang="cs-CZ" dirty="0"/>
              <a:t>Místo spáchání – distanční přestupek </a:t>
            </a:r>
          </a:p>
        </p:txBody>
      </p:sp>
    </p:spTree>
    <p:extLst>
      <p:ext uri="{BB962C8B-B14F-4D97-AF65-F5344CB8AC3E}">
        <p14:creationId xmlns:p14="http://schemas.microsoft.com/office/powerpoint/2010/main" val="3679399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4157214B-9007-7DBB-AF1E-32830E4B8050}"/>
              </a:ext>
            </a:extLst>
          </p:cNvPr>
          <p:cNvSpPr>
            <a:spLocks noGrp="1"/>
          </p:cNvSpPr>
          <p:nvPr>
            <p:ph idx="1"/>
          </p:nvPr>
        </p:nvSpPr>
        <p:spPr/>
        <p:txBody>
          <a:bodyPr/>
          <a:lstStyle/>
          <a:p>
            <a:r>
              <a:rPr lang="cs-CZ" dirty="0"/>
              <a:t>K naplnění je nezbytné, aby obvinění bylo objektivně nepravdivé – přestupek nebyl vůbec spáchán nebo se nestal tak, jak tvrdí obviněný, příp. nespáchala osoba obviněným označena</a:t>
            </a:r>
          </a:p>
          <a:p>
            <a:r>
              <a:rPr lang="cs-CZ" dirty="0"/>
              <a:t>Nepostačí se pouze zabývat otázkou, zda tvrzená osoba skutečně přestupek spáchala, ale nutnost prokázat, že si byl obviněný vědom, že jinou osobu obviňuje nepravdivě</a:t>
            </a:r>
          </a:p>
          <a:p>
            <a:r>
              <a:rPr lang="cs-CZ" dirty="0"/>
              <a:t>Úmysl pachatele přivodit postih jiné osobě</a:t>
            </a:r>
          </a:p>
        </p:txBody>
      </p:sp>
      <p:sp>
        <p:nvSpPr>
          <p:cNvPr id="3" name="Zástupný symbol pro číslo snímku 2">
            <a:extLst>
              <a:ext uri="{FF2B5EF4-FFF2-40B4-BE49-F238E27FC236}">
                <a16:creationId xmlns:a16="http://schemas.microsoft.com/office/drawing/2014/main" id="{1941ECA8-DBD2-63EB-231C-6FB14E8EBE23}"/>
              </a:ext>
            </a:extLst>
          </p:cNvPr>
          <p:cNvSpPr>
            <a:spLocks noGrp="1"/>
          </p:cNvSpPr>
          <p:nvPr>
            <p:ph type="sldNum" sz="quarter" idx="12"/>
          </p:nvPr>
        </p:nvSpPr>
        <p:spPr/>
        <p:txBody>
          <a:bodyPr/>
          <a:lstStyle/>
          <a:p>
            <a:fld id="{157D43A2-98E4-B24E-9228-7624BE346F8E}" type="slidenum">
              <a:rPr lang="cs-CZ" smtClean="0"/>
              <a:pPr/>
              <a:t>42</a:t>
            </a:fld>
            <a:endParaRPr lang="cs-CZ" dirty="0"/>
          </a:p>
        </p:txBody>
      </p:sp>
      <p:sp>
        <p:nvSpPr>
          <p:cNvPr id="4" name="Nadpis 3">
            <a:extLst>
              <a:ext uri="{FF2B5EF4-FFF2-40B4-BE49-F238E27FC236}">
                <a16:creationId xmlns:a16="http://schemas.microsoft.com/office/drawing/2014/main" id="{00F52651-95E5-C545-39AF-EEC2024DE205}"/>
              </a:ext>
            </a:extLst>
          </p:cNvPr>
          <p:cNvSpPr>
            <a:spLocks noGrp="1"/>
          </p:cNvSpPr>
          <p:nvPr>
            <p:ph type="title"/>
          </p:nvPr>
        </p:nvSpPr>
        <p:spPr/>
        <p:txBody>
          <a:bodyPr/>
          <a:lstStyle/>
          <a:p>
            <a:r>
              <a:rPr lang="cs-CZ" dirty="0"/>
              <a:t>Nepravdivě obvinění z přestupku </a:t>
            </a:r>
          </a:p>
        </p:txBody>
      </p:sp>
    </p:spTree>
    <p:extLst>
      <p:ext uri="{BB962C8B-B14F-4D97-AF65-F5344CB8AC3E}">
        <p14:creationId xmlns:p14="http://schemas.microsoft.com/office/powerpoint/2010/main" val="41514628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7EA844C1-53F6-5212-43B9-AE5FC19BBB92}"/>
              </a:ext>
            </a:extLst>
          </p:cNvPr>
          <p:cNvSpPr>
            <a:spLocks noGrp="1"/>
          </p:cNvSpPr>
          <p:nvPr>
            <p:ph idx="1"/>
          </p:nvPr>
        </p:nvSpPr>
        <p:spPr/>
        <p:txBody>
          <a:bodyPr/>
          <a:lstStyle/>
          <a:p>
            <a:r>
              <a:rPr lang="cs-CZ" dirty="0"/>
              <a:t>Nutné ve spisu mít najisto postavená data pořízení/odeslání SMS</a:t>
            </a:r>
          </a:p>
          <a:p>
            <a:r>
              <a:rPr lang="cs-CZ" dirty="0"/>
              <a:t>U KZ ideálně ověřovat metadata (což může být mnohdy problematické) – dokládat údaje o videu – kontrolovat případnou úpravu data pořízení</a:t>
            </a:r>
          </a:p>
          <a:p>
            <a:r>
              <a:rPr lang="cs-CZ" dirty="0"/>
              <a:t>V rámci odvolací činnosti zjištěno, že mnohdy u SMS zpráv či zpráv zaslaných prostřednictví sociálních síti není zřejmé, že se jedná o zprávy zaslané v rozhodném období </a:t>
            </a:r>
          </a:p>
        </p:txBody>
      </p:sp>
      <p:sp>
        <p:nvSpPr>
          <p:cNvPr id="3" name="Zástupný symbol pro číslo snímku 2">
            <a:extLst>
              <a:ext uri="{FF2B5EF4-FFF2-40B4-BE49-F238E27FC236}">
                <a16:creationId xmlns:a16="http://schemas.microsoft.com/office/drawing/2014/main" id="{86BE3906-A24F-1B54-2D68-78326433C1B6}"/>
              </a:ext>
            </a:extLst>
          </p:cNvPr>
          <p:cNvSpPr>
            <a:spLocks noGrp="1"/>
          </p:cNvSpPr>
          <p:nvPr>
            <p:ph type="sldNum" sz="quarter" idx="12"/>
          </p:nvPr>
        </p:nvSpPr>
        <p:spPr/>
        <p:txBody>
          <a:bodyPr/>
          <a:lstStyle/>
          <a:p>
            <a:fld id="{157D43A2-98E4-B24E-9228-7624BE346F8E}" type="slidenum">
              <a:rPr lang="cs-CZ" smtClean="0"/>
              <a:pPr/>
              <a:t>43</a:t>
            </a:fld>
            <a:endParaRPr lang="cs-CZ" dirty="0"/>
          </a:p>
        </p:txBody>
      </p:sp>
      <p:sp>
        <p:nvSpPr>
          <p:cNvPr id="4" name="Nadpis 3">
            <a:extLst>
              <a:ext uri="{FF2B5EF4-FFF2-40B4-BE49-F238E27FC236}">
                <a16:creationId xmlns:a16="http://schemas.microsoft.com/office/drawing/2014/main" id="{CC828CB0-D535-67C9-08D8-85C09828DEB0}"/>
              </a:ext>
            </a:extLst>
          </p:cNvPr>
          <p:cNvSpPr>
            <a:spLocks noGrp="1"/>
          </p:cNvSpPr>
          <p:nvPr>
            <p:ph type="title"/>
          </p:nvPr>
        </p:nvSpPr>
        <p:spPr/>
        <p:txBody>
          <a:bodyPr>
            <a:normAutofit fontScale="90000"/>
          </a:bodyPr>
          <a:lstStyle/>
          <a:p>
            <a:r>
              <a:rPr lang="cs-CZ" dirty="0"/>
              <a:t>Datum pořízení KZ a odeslání SMS zpráv </a:t>
            </a:r>
          </a:p>
        </p:txBody>
      </p:sp>
    </p:spTree>
    <p:extLst>
      <p:ext uri="{BB962C8B-B14F-4D97-AF65-F5344CB8AC3E}">
        <p14:creationId xmlns:p14="http://schemas.microsoft.com/office/powerpoint/2010/main" val="11757864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9E0DB209-3894-16CD-A207-7CEBF9A2154A}"/>
              </a:ext>
            </a:extLst>
          </p:cNvPr>
          <p:cNvSpPr>
            <a:spLocks noGrp="1"/>
          </p:cNvSpPr>
          <p:nvPr>
            <p:ph idx="1"/>
          </p:nvPr>
        </p:nvSpPr>
        <p:spPr/>
        <p:txBody>
          <a:bodyPr/>
          <a:lstStyle/>
          <a:p>
            <a:r>
              <a:rPr lang="cs-CZ" dirty="0"/>
              <a:t>Souhlas – neuvádět OPPSP konkrétní jednání – OPPSP má sama uvést</a:t>
            </a:r>
          </a:p>
          <a:p>
            <a:pPr lvl="1"/>
            <a:r>
              <a:rPr lang="cs-CZ" dirty="0"/>
              <a:t>K podání souhlasu zmocněncem – trvat na výslovném zmocnění</a:t>
            </a:r>
          </a:p>
          <a:p>
            <a:r>
              <a:rPr lang="cs-CZ" dirty="0"/>
              <a:t>Vady podání – výzva dle § 37 odst. 3 SŘ</a:t>
            </a:r>
          </a:p>
          <a:p>
            <a:r>
              <a:rPr lang="cs-CZ" dirty="0"/>
              <a:t>Usmíření § 7 odst. 8 ZNP</a:t>
            </a:r>
          </a:p>
          <a:p>
            <a:pPr lvl="1"/>
            <a:r>
              <a:rPr lang="cs-CZ" dirty="0"/>
              <a:t>Změna praxe v rámci odvolacího řízení (viz stanovisko MV k dané problematice) – formalistický přístup</a:t>
            </a:r>
          </a:p>
          <a:p>
            <a:pPr lvl="1"/>
            <a:r>
              <a:rPr lang="cs-CZ" dirty="0"/>
              <a:t>Důležité vždy ve smyslu § 7 odst. 8 ZNP poučit – dát např. již do předvolání, obviněný i OPPSP vždy musí být o možnosti usmíření poučení </a:t>
            </a:r>
          </a:p>
          <a:p>
            <a:pPr lvl="1"/>
            <a:r>
              <a:rPr lang="cs-CZ" dirty="0"/>
              <a:t>Vyjádření souhlasu s usmířením – zmocněnec – nutnost výslovného zmocnění</a:t>
            </a:r>
          </a:p>
          <a:p>
            <a:pPr lvl="1"/>
            <a:endParaRPr lang="cs-CZ" dirty="0"/>
          </a:p>
        </p:txBody>
      </p:sp>
      <p:sp>
        <p:nvSpPr>
          <p:cNvPr id="3" name="Zástupný symbol pro číslo snímku 2">
            <a:extLst>
              <a:ext uri="{FF2B5EF4-FFF2-40B4-BE49-F238E27FC236}">
                <a16:creationId xmlns:a16="http://schemas.microsoft.com/office/drawing/2014/main" id="{A03C3B0D-CA66-2A4C-FC61-CA39A2223298}"/>
              </a:ext>
            </a:extLst>
          </p:cNvPr>
          <p:cNvSpPr>
            <a:spLocks noGrp="1"/>
          </p:cNvSpPr>
          <p:nvPr>
            <p:ph type="sldNum" sz="quarter" idx="12"/>
          </p:nvPr>
        </p:nvSpPr>
        <p:spPr/>
        <p:txBody>
          <a:bodyPr/>
          <a:lstStyle/>
          <a:p>
            <a:fld id="{157D43A2-98E4-B24E-9228-7624BE346F8E}" type="slidenum">
              <a:rPr lang="cs-CZ" smtClean="0"/>
              <a:pPr/>
              <a:t>44</a:t>
            </a:fld>
            <a:endParaRPr lang="cs-CZ" dirty="0"/>
          </a:p>
        </p:txBody>
      </p:sp>
      <p:sp>
        <p:nvSpPr>
          <p:cNvPr id="4" name="Nadpis 3">
            <a:extLst>
              <a:ext uri="{FF2B5EF4-FFF2-40B4-BE49-F238E27FC236}">
                <a16:creationId xmlns:a16="http://schemas.microsoft.com/office/drawing/2014/main" id="{2267D9BE-7E48-85B7-DEF4-D624ACC6D490}"/>
              </a:ext>
            </a:extLst>
          </p:cNvPr>
          <p:cNvSpPr>
            <a:spLocks noGrp="1"/>
          </p:cNvSpPr>
          <p:nvPr>
            <p:ph type="title"/>
          </p:nvPr>
        </p:nvSpPr>
        <p:spPr/>
        <p:txBody>
          <a:bodyPr/>
          <a:lstStyle/>
          <a:p>
            <a:r>
              <a:rPr lang="cs-CZ" dirty="0"/>
              <a:t>Souhlas/usmíření </a:t>
            </a:r>
          </a:p>
        </p:txBody>
      </p:sp>
    </p:spTree>
    <p:extLst>
      <p:ext uri="{BB962C8B-B14F-4D97-AF65-F5344CB8AC3E}">
        <p14:creationId xmlns:p14="http://schemas.microsoft.com/office/powerpoint/2010/main" val="316230943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B6305B46-DD92-C210-673D-2429733623B9}"/>
              </a:ext>
            </a:extLst>
          </p:cNvPr>
          <p:cNvSpPr>
            <a:spLocks noGrp="1"/>
          </p:cNvSpPr>
          <p:nvPr>
            <p:ph idx="1"/>
          </p:nvPr>
        </p:nvSpPr>
        <p:spPr/>
        <p:txBody>
          <a:bodyPr/>
          <a:lstStyle/>
          <a:p>
            <a:pPr marL="0" indent="0">
              <a:buNone/>
            </a:pPr>
            <a:r>
              <a:rPr lang="cs-CZ" dirty="0"/>
              <a:t>Obecná úprava - § 140 SŘ</a:t>
            </a:r>
          </a:p>
          <a:p>
            <a:pPr lvl="1"/>
            <a:r>
              <a:rPr lang="cs-CZ" dirty="0"/>
              <a:t>o spojení více správních řízení se vydává usnesení.</a:t>
            </a:r>
          </a:p>
          <a:p>
            <a:pPr marL="0" indent="0">
              <a:buNone/>
            </a:pPr>
            <a:r>
              <a:rPr lang="cs-CZ" dirty="0"/>
              <a:t>Speciální úprava - § 88 ZOP</a:t>
            </a:r>
          </a:p>
          <a:p>
            <a:pPr lvl="1"/>
            <a:r>
              <a:rPr lang="cs-CZ" dirty="0"/>
              <a:t>Není třeba vydávat usnesení, neboť se vede automaticky</a:t>
            </a:r>
          </a:p>
          <a:p>
            <a:pPr marL="457200" lvl="1" indent="0">
              <a:buNone/>
            </a:pPr>
            <a:endParaRPr lang="cs-CZ" dirty="0"/>
          </a:p>
          <a:p>
            <a:pPr marL="0" indent="0">
              <a:buNone/>
            </a:pPr>
            <a:r>
              <a:rPr lang="cs-CZ" dirty="0"/>
              <a:t>Kdy se společné řízení vede:</a:t>
            </a:r>
          </a:p>
          <a:p>
            <a:pPr marL="514350" indent="-514350">
              <a:buAutoNum type="arabicParenR"/>
            </a:pPr>
            <a:r>
              <a:rPr lang="cs-CZ" dirty="0"/>
              <a:t>Více přestupků jednoho pachatele</a:t>
            </a:r>
          </a:p>
          <a:p>
            <a:pPr marL="514350" indent="-514350">
              <a:buAutoNum type="arabicParenR"/>
            </a:pPr>
            <a:r>
              <a:rPr lang="cs-CZ" dirty="0"/>
              <a:t>Přestupky více pachatelů, které spolu souvisejí</a:t>
            </a:r>
          </a:p>
          <a:p>
            <a:endParaRPr lang="cs-CZ" dirty="0"/>
          </a:p>
        </p:txBody>
      </p:sp>
      <p:sp>
        <p:nvSpPr>
          <p:cNvPr id="3" name="Zástupný symbol pro číslo snímku 2">
            <a:extLst>
              <a:ext uri="{FF2B5EF4-FFF2-40B4-BE49-F238E27FC236}">
                <a16:creationId xmlns:a16="http://schemas.microsoft.com/office/drawing/2014/main" id="{D6BA8B56-C641-4E1A-693E-6982DA055D78}"/>
              </a:ext>
            </a:extLst>
          </p:cNvPr>
          <p:cNvSpPr>
            <a:spLocks noGrp="1"/>
          </p:cNvSpPr>
          <p:nvPr>
            <p:ph type="sldNum" sz="quarter" idx="12"/>
          </p:nvPr>
        </p:nvSpPr>
        <p:spPr/>
        <p:txBody>
          <a:bodyPr/>
          <a:lstStyle/>
          <a:p>
            <a:fld id="{157D43A2-98E4-B24E-9228-7624BE346F8E}" type="slidenum">
              <a:rPr lang="cs-CZ" smtClean="0"/>
              <a:pPr/>
              <a:t>45</a:t>
            </a:fld>
            <a:endParaRPr lang="cs-CZ" dirty="0"/>
          </a:p>
        </p:txBody>
      </p:sp>
      <p:sp>
        <p:nvSpPr>
          <p:cNvPr id="4" name="Nadpis 3">
            <a:extLst>
              <a:ext uri="{FF2B5EF4-FFF2-40B4-BE49-F238E27FC236}">
                <a16:creationId xmlns:a16="http://schemas.microsoft.com/office/drawing/2014/main" id="{523D1EF8-BFFA-8B35-40BE-F01DF69B7157}"/>
              </a:ext>
            </a:extLst>
          </p:cNvPr>
          <p:cNvSpPr>
            <a:spLocks noGrp="1"/>
          </p:cNvSpPr>
          <p:nvPr>
            <p:ph type="title"/>
          </p:nvPr>
        </p:nvSpPr>
        <p:spPr/>
        <p:txBody>
          <a:bodyPr>
            <a:normAutofit/>
          </a:bodyPr>
          <a:lstStyle/>
          <a:p>
            <a:r>
              <a:rPr lang="cs-CZ" dirty="0"/>
              <a:t>Společné řízení </a:t>
            </a:r>
          </a:p>
        </p:txBody>
      </p:sp>
    </p:spTree>
    <p:extLst>
      <p:ext uri="{BB962C8B-B14F-4D97-AF65-F5344CB8AC3E}">
        <p14:creationId xmlns:p14="http://schemas.microsoft.com/office/powerpoint/2010/main" val="26475337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EBF67FD4-A59D-A53D-5953-1B0F47F3531C}"/>
              </a:ext>
            </a:extLst>
          </p:cNvPr>
          <p:cNvSpPr>
            <a:spLocks noGrp="1"/>
          </p:cNvSpPr>
          <p:nvPr>
            <p:ph idx="1"/>
          </p:nvPr>
        </p:nvSpPr>
        <p:spPr/>
        <p:txBody>
          <a:bodyPr>
            <a:normAutofit fontScale="92500" lnSpcReduction="20000"/>
          </a:bodyPr>
          <a:lstStyle/>
          <a:p>
            <a:r>
              <a:rPr lang="cs-CZ" dirty="0"/>
              <a:t>Ve společném řízení se projedná přestupek, který byl spáchán do zahájení řízení o jiném přestupku (§ 88 odst. 3 ZOP).</a:t>
            </a:r>
          </a:p>
          <a:p>
            <a:r>
              <a:rPr lang="cs-CZ" dirty="0"/>
              <a:t>Nutnost sdělit rozšíření obvinění – postup dle § 78 odst. 2 a 3 ZOP</a:t>
            </a:r>
          </a:p>
          <a:p>
            <a:r>
              <a:rPr lang="cs-CZ" dirty="0"/>
              <a:t>Ukládání správních trestů za přestupky jednoho pachatele  - § 41 odst. 1 a 2 (zásada absorpční a zásada </a:t>
            </a:r>
            <a:r>
              <a:rPr lang="cs-CZ" dirty="0" err="1"/>
              <a:t>asperační</a:t>
            </a:r>
            <a:r>
              <a:rPr lang="cs-CZ" dirty="0"/>
              <a:t>).</a:t>
            </a:r>
          </a:p>
          <a:p>
            <a:r>
              <a:rPr lang="cs-CZ" dirty="0"/>
              <a:t>Pokud nebude vedeno společné řízení je nutné uplatit zásadu absorpce</a:t>
            </a:r>
          </a:p>
          <a:p>
            <a:r>
              <a:rPr lang="cs-CZ" dirty="0"/>
              <a:t>Obecně platí, že se v každé věci zakládá spis (§ 17 odst. 1 SŘ, resp. podle zákona o archivnictví a spisové službě).</a:t>
            </a:r>
          </a:p>
          <a:p>
            <a:r>
              <a:rPr lang="cs-CZ" dirty="0"/>
              <a:t>Pokud je vedeno společné řízení, </a:t>
            </a:r>
            <a:r>
              <a:rPr lang="cs-CZ" b="1" dirty="0"/>
              <a:t>zakládá se pouze jeden spis </a:t>
            </a:r>
            <a:br>
              <a:rPr lang="cs-CZ" b="1" dirty="0"/>
            </a:br>
            <a:r>
              <a:rPr lang="cs-CZ" dirty="0"/>
              <a:t>(§ 140 odst. 5 SŘ).</a:t>
            </a:r>
          </a:p>
          <a:p>
            <a:r>
              <a:rPr lang="cs-CZ" dirty="0"/>
              <a:t>Dojde-li ke spojení věcí až v průběhu řízení, budou spojeny rovněž jejich spisy.</a:t>
            </a:r>
          </a:p>
          <a:p>
            <a:endParaRPr lang="cs-CZ" dirty="0"/>
          </a:p>
        </p:txBody>
      </p:sp>
      <p:sp>
        <p:nvSpPr>
          <p:cNvPr id="3" name="Zástupný symbol pro číslo snímku 2">
            <a:extLst>
              <a:ext uri="{FF2B5EF4-FFF2-40B4-BE49-F238E27FC236}">
                <a16:creationId xmlns:a16="http://schemas.microsoft.com/office/drawing/2014/main" id="{7D9EBAE4-0715-E2DB-BC77-B461C453B71A}"/>
              </a:ext>
            </a:extLst>
          </p:cNvPr>
          <p:cNvSpPr>
            <a:spLocks noGrp="1"/>
          </p:cNvSpPr>
          <p:nvPr>
            <p:ph type="sldNum" sz="quarter" idx="12"/>
          </p:nvPr>
        </p:nvSpPr>
        <p:spPr/>
        <p:txBody>
          <a:bodyPr/>
          <a:lstStyle/>
          <a:p>
            <a:fld id="{157D43A2-98E4-B24E-9228-7624BE346F8E}" type="slidenum">
              <a:rPr lang="cs-CZ" smtClean="0"/>
              <a:pPr/>
              <a:t>46</a:t>
            </a:fld>
            <a:endParaRPr lang="cs-CZ" dirty="0"/>
          </a:p>
        </p:txBody>
      </p:sp>
      <p:sp>
        <p:nvSpPr>
          <p:cNvPr id="4" name="Nadpis 3">
            <a:extLst>
              <a:ext uri="{FF2B5EF4-FFF2-40B4-BE49-F238E27FC236}">
                <a16:creationId xmlns:a16="http://schemas.microsoft.com/office/drawing/2014/main" id="{977EBE97-2946-1A68-212A-AE2F22C49D28}"/>
              </a:ext>
            </a:extLst>
          </p:cNvPr>
          <p:cNvSpPr>
            <a:spLocks noGrp="1"/>
          </p:cNvSpPr>
          <p:nvPr>
            <p:ph type="title"/>
          </p:nvPr>
        </p:nvSpPr>
        <p:spPr/>
        <p:txBody>
          <a:bodyPr/>
          <a:lstStyle/>
          <a:p>
            <a:endParaRPr lang="cs-CZ" dirty="0"/>
          </a:p>
        </p:txBody>
      </p:sp>
    </p:spTree>
    <p:extLst>
      <p:ext uri="{BB962C8B-B14F-4D97-AF65-F5344CB8AC3E}">
        <p14:creationId xmlns:p14="http://schemas.microsoft.com/office/powerpoint/2010/main" val="16954858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EA60BEB4-384B-5BE6-61BD-0166716810C5}"/>
              </a:ext>
            </a:extLst>
          </p:cNvPr>
          <p:cNvSpPr>
            <a:spLocks noGrp="1"/>
          </p:cNvSpPr>
          <p:nvPr>
            <p:ph idx="1"/>
          </p:nvPr>
        </p:nvSpPr>
        <p:spPr/>
        <p:txBody>
          <a:bodyPr/>
          <a:lstStyle/>
          <a:p>
            <a:pPr marL="0" indent="0">
              <a:buNone/>
            </a:pPr>
            <a:r>
              <a:rPr lang="cs-CZ" dirty="0"/>
              <a:t>Společné řízení se 2 obviněnými</a:t>
            </a:r>
          </a:p>
          <a:p>
            <a:pPr marL="0" indent="0">
              <a:buNone/>
            </a:pPr>
            <a:r>
              <a:rPr lang="cs-CZ" dirty="0"/>
              <a:t>- 1. obviněný dojde a vypoví a 2. obviněný nedojde </a:t>
            </a:r>
          </a:p>
          <a:p>
            <a:pPr marL="0" indent="0">
              <a:buNone/>
            </a:pPr>
            <a:r>
              <a:rPr lang="cs-CZ" dirty="0"/>
              <a:t>- nařídíme další jednání, na kterém již nechce být 1. obviněný přítomen a 2. obviněný se dostaví a vypovídá </a:t>
            </a:r>
          </a:p>
          <a:p>
            <a:pPr marL="0" indent="0">
              <a:buNone/>
            </a:pPr>
            <a:r>
              <a:rPr lang="cs-CZ" dirty="0"/>
              <a:t>- Musíme znovu předvolat 1. obviněného coby svědka k 2. obviněnému? </a:t>
            </a:r>
          </a:p>
          <a:p>
            <a:endParaRPr lang="cs-CZ" dirty="0"/>
          </a:p>
        </p:txBody>
      </p:sp>
      <p:sp>
        <p:nvSpPr>
          <p:cNvPr id="3" name="Zástupný symbol pro číslo snímku 2">
            <a:extLst>
              <a:ext uri="{FF2B5EF4-FFF2-40B4-BE49-F238E27FC236}">
                <a16:creationId xmlns:a16="http://schemas.microsoft.com/office/drawing/2014/main" id="{8DDA7FC0-7285-63D8-1D7B-4716BE091950}"/>
              </a:ext>
            </a:extLst>
          </p:cNvPr>
          <p:cNvSpPr>
            <a:spLocks noGrp="1"/>
          </p:cNvSpPr>
          <p:nvPr>
            <p:ph type="sldNum" sz="quarter" idx="12"/>
          </p:nvPr>
        </p:nvSpPr>
        <p:spPr/>
        <p:txBody>
          <a:bodyPr/>
          <a:lstStyle/>
          <a:p>
            <a:fld id="{157D43A2-98E4-B24E-9228-7624BE346F8E}" type="slidenum">
              <a:rPr lang="cs-CZ" smtClean="0"/>
              <a:pPr/>
              <a:t>47</a:t>
            </a:fld>
            <a:endParaRPr lang="cs-CZ" dirty="0"/>
          </a:p>
        </p:txBody>
      </p:sp>
      <p:sp>
        <p:nvSpPr>
          <p:cNvPr id="4" name="Nadpis 3">
            <a:extLst>
              <a:ext uri="{FF2B5EF4-FFF2-40B4-BE49-F238E27FC236}">
                <a16:creationId xmlns:a16="http://schemas.microsoft.com/office/drawing/2014/main" id="{F458FBBC-7155-BFC3-0015-FA948E8ED1F4}"/>
              </a:ext>
            </a:extLst>
          </p:cNvPr>
          <p:cNvSpPr>
            <a:spLocks noGrp="1"/>
          </p:cNvSpPr>
          <p:nvPr>
            <p:ph type="title"/>
          </p:nvPr>
        </p:nvSpPr>
        <p:spPr/>
        <p:txBody>
          <a:bodyPr/>
          <a:lstStyle/>
          <a:p>
            <a:endParaRPr lang="cs-CZ" dirty="0"/>
          </a:p>
        </p:txBody>
      </p:sp>
    </p:spTree>
    <p:extLst>
      <p:ext uri="{BB962C8B-B14F-4D97-AF65-F5344CB8AC3E}">
        <p14:creationId xmlns:p14="http://schemas.microsoft.com/office/powerpoint/2010/main" val="12154145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BB67C2EB-F8F5-9894-5B81-E7367ED4BC12}"/>
              </a:ext>
            </a:extLst>
          </p:cNvPr>
          <p:cNvSpPr>
            <a:spLocks noGrp="1"/>
          </p:cNvSpPr>
          <p:nvPr>
            <p:ph idx="1"/>
          </p:nvPr>
        </p:nvSpPr>
        <p:spPr/>
        <p:txBody>
          <a:bodyPr>
            <a:normAutofit fontScale="92500"/>
          </a:bodyPr>
          <a:lstStyle/>
          <a:p>
            <a:r>
              <a:rPr lang="cs-CZ" dirty="0"/>
              <a:t>je-li po zahájení společného řízení shledán důvod pro vyloučení jednotlivého skutku ze společného řízení, správní orgán dle § 88 odst. 5 zákona č. 250/2016 Sb., o odpovědnosti za přestupky, ve znění pozdějších předpisů, vydá usnesení, které se podle § 76 odst. 3 zákona č. 500/2004 Sb., správní řád, ve znění pozdějších předpisů (dále jen „správní řád“), oznamuje účastníkům řízení, příp. osobám s vybranými procesními právy. </a:t>
            </a:r>
          </a:p>
          <a:p>
            <a:r>
              <a:rPr lang="cs-CZ" dirty="0"/>
              <a:t>Podle § 76 odst. 5 správního řádu se proti tomuto usnesení může odvolat jen účastník řízení, případně poškozený, ovšem ten pouze v případě, že vylučovaný skutek souvisí s uplatněným nárokem na náhradu škody. Dále upozorňujeme, že důvod, pro nějž je skutek ze společného řízení vyloučen, je nutné uvést ve výrokové části usnesení. </a:t>
            </a:r>
          </a:p>
          <a:p>
            <a:endParaRPr lang="cs-CZ" dirty="0"/>
          </a:p>
        </p:txBody>
      </p:sp>
      <p:sp>
        <p:nvSpPr>
          <p:cNvPr id="3" name="Zástupný symbol pro číslo snímku 2">
            <a:extLst>
              <a:ext uri="{FF2B5EF4-FFF2-40B4-BE49-F238E27FC236}">
                <a16:creationId xmlns:a16="http://schemas.microsoft.com/office/drawing/2014/main" id="{CBC0FAFB-0E14-3391-C701-18A4DA7ED2BF}"/>
              </a:ext>
            </a:extLst>
          </p:cNvPr>
          <p:cNvSpPr>
            <a:spLocks noGrp="1"/>
          </p:cNvSpPr>
          <p:nvPr>
            <p:ph type="sldNum" sz="quarter" idx="12"/>
          </p:nvPr>
        </p:nvSpPr>
        <p:spPr/>
        <p:txBody>
          <a:bodyPr/>
          <a:lstStyle/>
          <a:p>
            <a:fld id="{157D43A2-98E4-B24E-9228-7624BE346F8E}" type="slidenum">
              <a:rPr lang="cs-CZ" smtClean="0"/>
              <a:pPr/>
              <a:t>48</a:t>
            </a:fld>
            <a:endParaRPr lang="cs-CZ" dirty="0"/>
          </a:p>
        </p:txBody>
      </p:sp>
      <p:sp>
        <p:nvSpPr>
          <p:cNvPr id="4" name="Nadpis 3">
            <a:extLst>
              <a:ext uri="{FF2B5EF4-FFF2-40B4-BE49-F238E27FC236}">
                <a16:creationId xmlns:a16="http://schemas.microsoft.com/office/drawing/2014/main" id="{18089143-338A-27DD-BAAE-784529ECF2AE}"/>
              </a:ext>
            </a:extLst>
          </p:cNvPr>
          <p:cNvSpPr>
            <a:spLocks noGrp="1"/>
          </p:cNvSpPr>
          <p:nvPr>
            <p:ph type="title"/>
          </p:nvPr>
        </p:nvSpPr>
        <p:spPr/>
        <p:txBody>
          <a:bodyPr/>
          <a:lstStyle/>
          <a:p>
            <a:r>
              <a:rPr lang="cs-CZ" dirty="0"/>
              <a:t>Usnesení o vyloučení skutku </a:t>
            </a:r>
          </a:p>
        </p:txBody>
      </p:sp>
    </p:spTree>
    <p:extLst>
      <p:ext uri="{BB962C8B-B14F-4D97-AF65-F5344CB8AC3E}">
        <p14:creationId xmlns:p14="http://schemas.microsoft.com/office/powerpoint/2010/main" val="9249882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617DF7B6-E59F-D910-591A-096AF44D5054}"/>
              </a:ext>
            </a:extLst>
          </p:cNvPr>
          <p:cNvSpPr>
            <a:spLocks noGrp="1"/>
          </p:cNvSpPr>
          <p:nvPr>
            <p:ph idx="1"/>
          </p:nvPr>
        </p:nvSpPr>
        <p:spPr/>
        <p:txBody>
          <a:bodyPr/>
          <a:lstStyle/>
          <a:p>
            <a:r>
              <a:rPr lang="cs-CZ" dirty="0"/>
              <a:t>čl. 38 odst. 2 LZPS</a:t>
            </a:r>
          </a:p>
          <a:p>
            <a:pPr lvl="1"/>
            <a:r>
              <a:rPr lang="cs-CZ" dirty="0"/>
              <a:t>Garance práva na vyjádření se ke všem prováděným důkazům</a:t>
            </a:r>
          </a:p>
          <a:p>
            <a:r>
              <a:rPr lang="cs-CZ" dirty="0"/>
              <a:t>§ 36 odst. 3 SŘ</a:t>
            </a:r>
          </a:p>
          <a:p>
            <a:pPr lvl="1"/>
            <a:r>
              <a:rPr lang="cs-CZ" dirty="0"/>
              <a:t>Nestanoví-li zákon jinak, </a:t>
            </a:r>
            <a:r>
              <a:rPr lang="cs-CZ" dirty="0">
                <a:solidFill>
                  <a:srgbClr val="FF0000"/>
                </a:solidFill>
              </a:rPr>
              <a:t>musí</a:t>
            </a:r>
            <a:r>
              <a:rPr lang="cs-CZ" dirty="0"/>
              <a:t> být účastníkům před vydáním rozhodnutí ve věci dána </a:t>
            </a:r>
            <a:r>
              <a:rPr lang="cs-CZ" dirty="0">
                <a:solidFill>
                  <a:srgbClr val="FF0000"/>
                </a:solidFill>
              </a:rPr>
              <a:t>možnost </a:t>
            </a:r>
            <a:r>
              <a:rPr lang="cs-CZ" dirty="0"/>
              <a:t>vyjádřit se k podkladům rozhodnutí, to se netýká žadatele, pokud se jeho žádosti v plném rozsahu vyhovuje a účastníka, který se práva vyjádřit se k podkladům rozhodnutí vzdal</a:t>
            </a:r>
          </a:p>
          <a:p>
            <a:r>
              <a:rPr lang="cs-CZ" dirty="0"/>
              <a:t>povinnost SO účastníkovi řízení sdělit, že proces shromažďování pokladů pro rozhodnutí má za ukončený, neboť účastník řízení si sám nemůže učinit právně relevantní úsudek o tom, kdy okamžik ukončení shromažďování podkladů nastal</a:t>
            </a:r>
          </a:p>
        </p:txBody>
      </p:sp>
      <p:sp>
        <p:nvSpPr>
          <p:cNvPr id="3" name="Zástupný symbol pro číslo snímku 2">
            <a:extLst>
              <a:ext uri="{FF2B5EF4-FFF2-40B4-BE49-F238E27FC236}">
                <a16:creationId xmlns:a16="http://schemas.microsoft.com/office/drawing/2014/main" id="{28B6B959-F7DA-48D9-FDFF-A3B9AFF06A5A}"/>
              </a:ext>
            </a:extLst>
          </p:cNvPr>
          <p:cNvSpPr>
            <a:spLocks noGrp="1"/>
          </p:cNvSpPr>
          <p:nvPr>
            <p:ph type="sldNum" sz="quarter" idx="12"/>
          </p:nvPr>
        </p:nvSpPr>
        <p:spPr/>
        <p:txBody>
          <a:bodyPr/>
          <a:lstStyle/>
          <a:p>
            <a:fld id="{157D43A2-98E4-B24E-9228-7624BE346F8E}" type="slidenum">
              <a:rPr lang="cs-CZ" smtClean="0"/>
              <a:pPr/>
              <a:t>49</a:t>
            </a:fld>
            <a:endParaRPr lang="cs-CZ" dirty="0"/>
          </a:p>
        </p:txBody>
      </p:sp>
      <p:sp>
        <p:nvSpPr>
          <p:cNvPr id="4" name="Nadpis 3">
            <a:extLst>
              <a:ext uri="{FF2B5EF4-FFF2-40B4-BE49-F238E27FC236}">
                <a16:creationId xmlns:a16="http://schemas.microsoft.com/office/drawing/2014/main" id="{BB71DC24-05BD-A651-0E8D-4A94ABB269F0}"/>
              </a:ext>
            </a:extLst>
          </p:cNvPr>
          <p:cNvSpPr>
            <a:spLocks noGrp="1"/>
          </p:cNvSpPr>
          <p:nvPr>
            <p:ph type="title"/>
          </p:nvPr>
        </p:nvSpPr>
        <p:spPr>
          <a:xfrm>
            <a:off x="422026" y="81280"/>
            <a:ext cx="11264900" cy="1217433"/>
          </a:xfrm>
        </p:spPr>
        <p:txBody>
          <a:bodyPr>
            <a:normAutofit/>
          </a:bodyPr>
          <a:lstStyle/>
          <a:p>
            <a:r>
              <a:rPr lang="cs-CZ" dirty="0"/>
              <a:t>§ 36 odst. 3 správního řádu </a:t>
            </a:r>
          </a:p>
        </p:txBody>
      </p:sp>
    </p:spTree>
    <p:extLst>
      <p:ext uri="{BB962C8B-B14F-4D97-AF65-F5344CB8AC3E}">
        <p14:creationId xmlns:p14="http://schemas.microsoft.com/office/powerpoint/2010/main" val="20835080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44D83A77-101D-4B52-53EF-C8F0AA8D7EF4}"/>
              </a:ext>
            </a:extLst>
          </p:cNvPr>
          <p:cNvSpPr>
            <a:spLocks noGrp="1"/>
          </p:cNvSpPr>
          <p:nvPr>
            <p:ph idx="1"/>
          </p:nvPr>
        </p:nvSpPr>
        <p:spPr/>
        <p:txBody>
          <a:bodyPr>
            <a:normAutofit/>
          </a:bodyPr>
          <a:lstStyle/>
          <a:p>
            <a:pPr marL="0" indent="0">
              <a:buNone/>
            </a:pPr>
            <a:r>
              <a:rPr lang="cs-CZ" sz="2000" b="1" dirty="0"/>
              <a:t>Doklady prokazující výši škody</a:t>
            </a:r>
          </a:p>
          <a:p>
            <a:pPr marL="0" indent="0">
              <a:buNone/>
            </a:pPr>
            <a:r>
              <a:rPr lang="cs-CZ" sz="2000" b="1" dirty="0"/>
              <a:t>- Někdy obchody pouze vyfotografují zboží s cenovkou – je dostačující pro prokázání skutečné výše škody nebo musíme požadovat doklad od zboží?</a:t>
            </a:r>
          </a:p>
          <a:p>
            <a:pPr marL="0" indent="0">
              <a:buNone/>
            </a:pPr>
            <a:r>
              <a:rPr lang="cs-CZ" sz="2000" dirty="0"/>
              <a:t>Výši škody prokazuje poškozený (nese důkazní břemeno).</a:t>
            </a:r>
          </a:p>
          <a:p>
            <a:pPr marL="0" indent="0">
              <a:buNone/>
            </a:pPr>
            <a:r>
              <a:rPr lang="cs-CZ" sz="2000" dirty="0"/>
              <a:t>Fotka pouze dokumentuje odcizené zboží v tom smyslu, aby toto mohlo být uvedené ve výroku o vině (výši škody musí poškozený řádně uplatnit). </a:t>
            </a:r>
          </a:p>
          <a:p>
            <a:endParaRPr lang="cs-CZ" dirty="0"/>
          </a:p>
        </p:txBody>
      </p:sp>
      <p:sp>
        <p:nvSpPr>
          <p:cNvPr id="3" name="Zástupný symbol pro číslo snímku 2">
            <a:extLst>
              <a:ext uri="{FF2B5EF4-FFF2-40B4-BE49-F238E27FC236}">
                <a16:creationId xmlns:a16="http://schemas.microsoft.com/office/drawing/2014/main" id="{F40A5C03-2FB4-3DAA-DF35-73C726B0CAB3}"/>
              </a:ext>
            </a:extLst>
          </p:cNvPr>
          <p:cNvSpPr>
            <a:spLocks noGrp="1"/>
          </p:cNvSpPr>
          <p:nvPr>
            <p:ph type="sldNum" sz="quarter" idx="12"/>
          </p:nvPr>
        </p:nvSpPr>
        <p:spPr/>
        <p:txBody>
          <a:bodyPr/>
          <a:lstStyle/>
          <a:p>
            <a:fld id="{157D43A2-98E4-B24E-9228-7624BE346F8E}" type="slidenum">
              <a:rPr lang="cs-CZ" smtClean="0"/>
              <a:pPr/>
              <a:t>50</a:t>
            </a:fld>
            <a:endParaRPr lang="cs-CZ" dirty="0"/>
          </a:p>
        </p:txBody>
      </p:sp>
      <p:sp>
        <p:nvSpPr>
          <p:cNvPr id="4" name="Nadpis 3">
            <a:extLst>
              <a:ext uri="{FF2B5EF4-FFF2-40B4-BE49-F238E27FC236}">
                <a16:creationId xmlns:a16="http://schemas.microsoft.com/office/drawing/2014/main" id="{F69D600D-6FB6-3449-0ADF-03F06C581CF3}"/>
              </a:ext>
            </a:extLst>
          </p:cNvPr>
          <p:cNvSpPr>
            <a:spLocks noGrp="1"/>
          </p:cNvSpPr>
          <p:nvPr>
            <p:ph type="title"/>
          </p:nvPr>
        </p:nvSpPr>
        <p:spPr>
          <a:xfrm>
            <a:off x="422026" y="160256"/>
            <a:ext cx="11264900" cy="1138457"/>
          </a:xfrm>
        </p:spPr>
        <p:txBody>
          <a:bodyPr>
            <a:normAutofit/>
          </a:bodyPr>
          <a:lstStyle/>
          <a:p>
            <a:r>
              <a:rPr lang="cs-CZ" dirty="0"/>
              <a:t>Dotazy – náhrada škody </a:t>
            </a:r>
          </a:p>
        </p:txBody>
      </p:sp>
    </p:spTree>
    <p:extLst>
      <p:ext uri="{BB962C8B-B14F-4D97-AF65-F5344CB8AC3E}">
        <p14:creationId xmlns:p14="http://schemas.microsoft.com/office/powerpoint/2010/main" val="210179580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8AD97C29-E986-7FCB-8319-BFDA6FD5BDE3}"/>
              </a:ext>
            </a:extLst>
          </p:cNvPr>
          <p:cNvSpPr>
            <a:spLocks noGrp="1"/>
          </p:cNvSpPr>
          <p:nvPr>
            <p:ph idx="1"/>
          </p:nvPr>
        </p:nvSpPr>
        <p:spPr>
          <a:xfrm>
            <a:off x="422026" y="1310640"/>
            <a:ext cx="11597254" cy="5425440"/>
          </a:xfrm>
        </p:spPr>
        <p:txBody>
          <a:bodyPr>
            <a:normAutofit fontScale="92500" lnSpcReduction="20000"/>
          </a:bodyPr>
          <a:lstStyle/>
          <a:p>
            <a:pPr marL="0" indent="0">
              <a:buNone/>
            </a:pPr>
            <a:r>
              <a:rPr lang="cs-CZ" sz="2000" dirty="0"/>
              <a:t>Osoba přímo postižená spácháním přestupku požádá o proplacení svědečného spočívajícího v ušlé mzdě. Doloží od zaměstnavatele hrubý hodinový příjem.</a:t>
            </a:r>
          </a:p>
          <a:p>
            <a:pPr marL="0" indent="0">
              <a:buNone/>
            </a:pPr>
            <a:r>
              <a:rPr lang="cs-CZ" sz="2000" dirty="0"/>
              <a:t>- Jak zní výrok rozhodnutí o svědečném? Přizná se hrubý hodinový příjem a jak se zohlední zdanění? Jakou sazbou zdanit? (například přiznává se náhrada ušlé mzdy ve výši    Kč před zdaněním?</a:t>
            </a:r>
          </a:p>
          <a:p>
            <a:pPr marL="0" indent="0">
              <a:buNone/>
            </a:pPr>
            <a:r>
              <a:rPr lang="cs-CZ" dirty="0">
                <a:solidFill>
                  <a:srgbClr val="FF0000"/>
                </a:solidFill>
              </a:rPr>
              <a:t>KÚ je původce metodické pomůcky z roku 2016, která se tomuto věnovala. Ta byla vytvořena na základě informací získaných z praxe soudů </a:t>
            </a:r>
          </a:p>
          <a:p>
            <a:r>
              <a:rPr lang="cs-CZ" b="1" u="sng" dirty="0">
                <a:solidFill>
                  <a:srgbClr val="FF0000"/>
                </a:solidFill>
              </a:rPr>
              <a:t>výrok</a:t>
            </a:r>
            <a:r>
              <a:rPr lang="cs-CZ" dirty="0">
                <a:solidFill>
                  <a:srgbClr val="FF0000"/>
                </a:solidFill>
              </a:rPr>
              <a:t> v rozhodnutí o přiznání úhrady svědečného – je třeba uvádět samostatné výroky o úhradě ušlého výdělku a o úhradě hotových výdajů – jízdného (náhrady cestovních výdajů nejsou předmětem daně z příjmu ani nepodléhají odvodu pojistného na veřejné zdravotní pojištění). </a:t>
            </a:r>
          </a:p>
          <a:p>
            <a:r>
              <a:rPr lang="cs-CZ" b="1" u="sng" dirty="0"/>
              <a:t>hrubý příjem </a:t>
            </a:r>
            <a:r>
              <a:rPr lang="cs-CZ" dirty="0"/>
              <a:t>-Podle </a:t>
            </a:r>
            <a:r>
              <a:rPr lang="cs-CZ" dirty="0" err="1"/>
              <a:t>vyhl</a:t>
            </a:r>
            <a:r>
              <a:rPr lang="cs-CZ" dirty="0"/>
              <a:t>. 520/2005 Sb. je Podklad pro výpočet náhrady ušlého výdělku jiné osoby, která je v pracovním poměru nebo v poměru obdobném pracovnímu poměru nebo v jiném pracovněprávním vztahu, tvoří průměrný hodinový výdělek vypočtený podle zvláštního právního předpisu – zákoník práce - </a:t>
            </a:r>
            <a:r>
              <a:rPr lang="cs-CZ" b="1" dirty="0"/>
              <a:t>§ 352 </a:t>
            </a:r>
            <a:r>
              <a:rPr lang="cs-CZ" dirty="0"/>
              <a:t>Průměrným výdělkem zaměstnance se rozumí průměrný hrubý výdělek, nestanoví-li pracovněprávní předpisy jinak. = </a:t>
            </a:r>
            <a:r>
              <a:rPr lang="cs-CZ" dirty="0">
                <a:solidFill>
                  <a:srgbClr val="FF0000"/>
                </a:solidFill>
              </a:rPr>
              <a:t>ve výroku se přizná částka dle potvrzení, tedy v hrubém (do výroku </a:t>
            </a:r>
            <a:r>
              <a:rPr lang="cs-CZ" dirty="0"/>
              <a:t>„před zdaněním“)</a:t>
            </a:r>
            <a:endParaRPr lang="cs-CZ" dirty="0">
              <a:solidFill>
                <a:srgbClr val="FF0000"/>
              </a:solidFill>
            </a:endParaRPr>
          </a:p>
          <a:p>
            <a:endParaRPr lang="cs-CZ" dirty="0">
              <a:solidFill>
                <a:srgbClr val="FF0000"/>
              </a:solidFill>
            </a:endParaRPr>
          </a:p>
          <a:p>
            <a:endParaRPr lang="cs-CZ" dirty="0"/>
          </a:p>
        </p:txBody>
      </p:sp>
      <p:sp>
        <p:nvSpPr>
          <p:cNvPr id="3" name="Zástupný symbol pro číslo snímku 2">
            <a:extLst>
              <a:ext uri="{FF2B5EF4-FFF2-40B4-BE49-F238E27FC236}">
                <a16:creationId xmlns:a16="http://schemas.microsoft.com/office/drawing/2014/main" id="{C5B29B68-7470-7C65-496E-F8E376018583}"/>
              </a:ext>
            </a:extLst>
          </p:cNvPr>
          <p:cNvSpPr>
            <a:spLocks noGrp="1"/>
          </p:cNvSpPr>
          <p:nvPr>
            <p:ph type="sldNum" sz="quarter" idx="12"/>
          </p:nvPr>
        </p:nvSpPr>
        <p:spPr>
          <a:xfrm>
            <a:off x="9042400" y="5951387"/>
            <a:ext cx="2976880" cy="906613"/>
          </a:xfrm>
        </p:spPr>
        <p:txBody>
          <a:bodyPr/>
          <a:lstStyle/>
          <a:p>
            <a:fld id="{157D43A2-98E4-B24E-9228-7624BE346F8E}" type="slidenum">
              <a:rPr lang="cs-CZ" smtClean="0"/>
              <a:pPr/>
              <a:t>51</a:t>
            </a:fld>
            <a:endParaRPr lang="cs-CZ" dirty="0"/>
          </a:p>
        </p:txBody>
      </p:sp>
      <p:sp>
        <p:nvSpPr>
          <p:cNvPr id="4" name="Nadpis 3">
            <a:extLst>
              <a:ext uri="{FF2B5EF4-FFF2-40B4-BE49-F238E27FC236}">
                <a16:creationId xmlns:a16="http://schemas.microsoft.com/office/drawing/2014/main" id="{758DC812-C476-C8C6-C3D5-8EB660CFC17F}"/>
              </a:ext>
            </a:extLst>
          </p:cNvPr>
          <p:cNvSpPr>
            <a:spLocks noGrp="1"/>
          </p:cNvSpPr>
          <p:nvPr>
            <p:ph type="title"/>
          </p:nvPr>
        </p:nvSpPr>
        <p:spPr>
          <a:xfrm>
            <a:off x="422026" y="286108"/>
            <a:ext cx="11264900" cy="931325"/>
          </a:xfrm>
        </p:spPr>
        <p:txBody>
          <a:bodyPr/>
          <a:lstStyle/>
          <a:p>
            <a:r>
              <a:rPr lang="cs-CZ" dirty="0"/>
              <a:t>Dotazy – svědečné    </a:t>
            </a:r>
          </a:p>
        </p:txBody>
      </p:sp>
    </p:spTree>
    <p:extLst>
      <p:ext uri="{BB962C8B-B14F-4D97-AF65-F5344CB8AC3E}">
        <p14:creationId xmlns:p14="http://schemas.microsoft.com/office/powerpoint/2010/main" val="210977641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9FE2E074-7662-8986-AB95-403DA34BC45B}"/>
              </a:ext>
            </a:extLst>
          </p:cNvPr>
          <p:cNvSpPr>
            <a:spLocks noGrp="1"/>
          </p:cNvSpPr>
          <p:nvPr>
            <p:ph idx="1"/>
          </p:nvPr>
        </p:nvSpPr>
        <p:spPr/>
        <p:txBody>
          <a:bodyPr>
            <a:normAutofit fontScale="92500"/>
          </a:bodyPr>
          <a:lstStyle/>
          <a:p>
            <a:r>
              <a:rPr lang="cs-CZ" dirty="0">
                <a:solidFill>
                  <a:srgbClr val="FF0000"/>
                </a:solidFill>
              </a:rPr>
              <a:t>zdanění – jak se zohlední zdanění, jakou sazbou zdanit? otázky danění nejsou předmětem přestupkové agendy, následně je potřeba předat mzdové účtárně - </a:t>
            </a:r>
            <a:r>
              <a:rPr lang="cs-CZ" dirty="0"/>
              <a:t>správní orgán rozhodne o přiznání částky, ale samotné zdanění je následná otázka daňového zpracování výplaty.</a:t>
            </a:r>
            <a:endParaRPr lang="cs-CZ" dirty="0">
              <a:solidFill>
                <a:srgbClr val="FF0000"/>
              </a:solidFill>
            </a:endParaRPr>
          </a:p>
          <a:p>
            <a:pPr lvl="1"/>
            <a:r>
              <a:rPr lang="cs-CZ" dirty="0">
                <a:solidFill>
                  <a:srgbClr val="FF0000"/>
                </a:solidFill>
              </a:rPr>
              <a:t>V detailech odkazujeme na naši metodiku z roku 2016 </a:t>
            </a:r>
            <a:r>
              <a:rPr lang="cs-CZ" dirty="0">
                <a:solidFill>
                  <a:srgbClr val="FF0000"/>
                </a:solidFill>
                <a:hlinkClick r:id="rId2"/>
              </a:rPr>
              <a:t>https://share.google/7Etlc2PWcjtIy7xqE</a:t>
            </a:r>
            <a:endParaRPr lang="cs-CZ" dirty="0">
              <a:solidFill>
                <a:srgbClr val="FF0000"/>
              </a:solidFill>
            </a:endParaRPr>
          </a:p>
          <a:p>
            <a:pPr lvl="1"/>
            <a:r>
              <a:rPr lang="cs-CZ" dirty="0"/>
              <a:t>Náhrada ušlého výdělku se </a:t>
            </a:r>
            <a:r>
              <a:rPr lang="cs-CZ" b="1" dirty="0"/>
              <a:t>daní jako příjem ze závislé činnosti podle zákona o daních z příjmů</a:t>
            </a:r>
          </a:p>
          <a:p>
            <a:pPr lvl="1"/>
            <a:r>
              <a:rPr lang="cs-CZ" b="1" dirty="0"/>
              <a:t>Naopak odvody na veřejné zdravotní pojištění se z tohoto plnění neodvádějí</a:t>
            </a:r>
            <a:r>
              <a:rPr lang="cs-CZ" dirty="0"/>
              <a:t>, protože podle </a:t>
            </a:r>
            <a:r>
              <a:rPr lang="cs-CZ" b="1" dirty="0"/>
              <a:t>§ 5 odst. 1 písm. a) bodu 9 zákona č. 48/1997 Sb.</a:t>
            </a:r>
            <a:r>
              <a:rPr lang="cs-CZ" dirty="0"/>
              <a:t> se osoba, které bylo přiznáno svědečné nebo náhrada ušlého výdělku za podání výpovědi, pro účely zdravotního pojištění </a:t>
            </a:r>
            <a:r>
              <a:rPr lang="cs-CZ" b="1" dirty="0"/>
              <a:t>nepovažuje za zaměstnance</a:t>
            </a:r>
            <a:r>
              <a:rPr lang="cs-CZ" dirty="0"/>
              <a:t>.</a:t>
            </a:r>
            <a:endParaRPr lang="cs-CZ" dirty="0">
              <a:solidFill>
                <a:srgbClr val="FF0000"/>
              </a:solidFill>
            </a:endParaRPr>
          </a:p>
          <a:p>
            <a:pPr marL="457200" lvl="1" indent="0">
              <a:buNone/>
            </a:pPr>
            <a:endParaRPr lang="cs-CZ" dirty="0">
              <a:solidFill>
                <a:srgbClr val="FF0000"/>
              </a:solidFill>
            </a:endParaRPr>
          </a:p>
          <a:p>
            <a:pPr lvl="1"/>
            <a:endParaRPr lang="cs-CZ" dirty="0">
              <a:solidFill>
                <a:srgbClr val="FF0000"/>
              </a:solidFill>
            </a:endParaRPr>
          </a:p>
        </p:txBody>
      </p:sp>
      <p:sp>
        <p:nvSpPr>
          <p:cNvPr id="3" name="Zástupný symbol pro číslo snímku 2">
            <a:extLst>
              <a:ext uri="{FF2B5EF4-FFF2-40B4-BE49-F238E27FC236}">
                <a16:creationId xmlns:a16="http://schemas.microsoft.com/office/drawing/2014/main" id="{AB71E3F5-8211-A232-153D-C5482A099789}"/>
              </a:ext>
            </a:extLst>
          </p:cNvPr>
          <p:cNvSpPr>
            <a:spLocks noGrp="1"/>
          </p:cNvSpPr>
          <p:nvPr>
            <p:ph type="sldNum" sz="quarter" idx="12"/>
          </p:nvPr>
        </p:nvSpPr>
        <p:spPr/>
        <p:txBody>
          <a:bodyPr/>
          <a:lstStyle/>
          <a:p>
            <a:fld id="{157D43A2-98E4-B24E-9228-7624BE346F8E}" type="slidenum">
              <a:rPr lang="cs-CZ" smtClean="0"/>
              <a:pPr/>
              <a:t>52</a:t>
            </a:fld>
            <a:endParaRPr lang="cs-CZ" dirty="0"/>
          </a:p>
        </p:txBody>
      </p:sp>
      <p:sp>
        <p:nvSpPr>
          <p:cNvPr id="4" name="Nadpis 3">
            <a:extLst>
              <a:ext uri="{FF2B5EF4-FFF2-40B4-BE49-F238E27FC236}">
                <a16:creationId xmlns:a16="http://schemas.microsoft.com/office/drawing/2014/main" id="{AE04F218-93F5-46C2-1B04-FBC983631D49}"/>
              </a:ext>
            </a:extLst>
          </p:cNvPr>
          <p:cNvSpPr>
            <a:spLocks noGrp="1"/>
          </p:cNvSpPr>
          <p:nvPr>
            <p:ph type="title"/>
          </p:nvPr>
        </p:nvSpPr>
        <p:spPr>
          <a:xfrm>
            <a:off x="422026" y="154746"/>
            <a:ext cx="11264900" cy="1143968"/>
          </a:xfrm>
        </p:spPr>
        <p:txBody>
          <a:bodyPr>
            <a:normAutofit fontScale="90000"/>
          </a:bodyPr>
          <a:lstStyle/>
          <a:p>
            <a:r>
              <a:rPr lang="cs-CZ" dirty="0"/>
              <a:t>Dotazy – svědečné – náhrada ušlého výdělku  </a:t>
            </a:r>
          </a:p>
        </p:txBody>
      </p:sp>
    </p:spTree>
    <p:extLst>
      <p:ext uri="{BB962C8B-B14F-4D97-AF65-F5344CB8AC3E}">
        <p14:creationId xmlns:p14="http://schemas.microsoft.com/office/powerpoint/2010/main" val="245989009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1984F946-B831-CC68-855D-6333CBC40C2B}"/>
              </a:ext>
            </a:extLst>
          </p:cNvPr>
          <p:cNvSpPr>
            <a:spLocks noGrp="1"/>
          </p:cNvSpPr>
          <p:nvPr>
            <p:ph idx="1"/>
          </p:nvPr>
        </p:nvSpPr>
        <p:spPr>
          <a:xfrm>
            <a:off x="422026" y="1298713"/>
            <a:ext cx="11264900" cy="4980912"/>
          </a:xfrm>
        </p:spPr>
        <p:txBody>
          <a:bodyPr>
            <a:normAutofit lnSpcReduction="10000"/>
          </a:bodyPr>
          <a:lstStyle/>
          <a:p>
            <a:r>
              <a:rPr lang="cs-CZ" dirty="0"/>
              <a:t>Pokračování předešlého dotazu: Má osoba přímo postižená spácháním přestupku, která v řízení nevystupuje jako svědek, právo na úhradu svědečného? (jedná se o urážky, u kterých nebyla OPPSP přítomna, dozvěděla se je zprostředkovaně a dotkly se její cti)</a:t>
            </a:r>
          </a:p>
          <a:p>
            <a:endParaRPr lang="cs-CZ" dirty="0"/>
          </a:p>
          <a:p>
            <a:r>
              <a:rPr lang="cs-CZ" dirty="0">
                <a:solidFill>
                  <a:srgbClr val="FF0000"/>
                </a:solidFill>
              </a:rPr>
              <a:t>NE; osoba PPSP - má specifické postavení v řízení, o veškerých úkonem má být informována a její přítomnost je dobrovolná (svědečné se jí nevyplácí – o jeho případné žádosti by se rozhodlo podle § 66/1b SŘ – žádost nepřípustná)</a:t>
            </a:r>
          </a:p>
          <a:p>
            <a:r>
              <a:rPr lang="cs-CZ" dirty="0">
                <a:solidFill>
                  <a:srgbClr val="FF0000"/>
                </a:solidFill>
              </a:rPr>
              <a:t>ANO v případě, že osoba PPSP je předvolána ke svědecké výpovědi, to je jiná situace, osoba má povinnost svědčit a má na svědečné nárok pokud o něj požádá </a:t>
            </a:r>
          </a:p>
          <a:p>
            <a:endParaRPr lang="cs-CZ" dirty="0"/>
          </a:p>
        </p:txBody>
      </p:sp>
      <p:sp>
        <p:nvSpPr>
          <p:cNvPr id="3" name="Zástupný symbol pro číslo snímku 2">
            <a:extLst>
              <a:ext uri="{FF2B5EF4-FFF2-40B4-BE49-F238E27FC236}">
                <a16:creationId xmlns:a16="http://schemas.microsoft.com/office/drawing/2014/main" id="{53FA5874-7A1E-D34A-0041-21D23B5D03F6}"/>
              </a:ext>
            </a:extLst>
          </p:cNvPr>
          <p:cNvSpPr>
            <a:spLocks noGrp="1"/>
          </p:cNvSpPr>
          <p:nvPr>
            <p:ph type="sldNum" sz="quarter" idx="12"/>
          </p:nvPr>
        </p:nvSpPr>
        <p:spPr/>
        <p:txBody>
          <a:bodyPr/>
          <a:lstStyle/>
          <a:p>
            <a:fld id="{157D43A2-98E4-B24E-9228-7624BE346F8E}" type="slidenum">
              <a:rPr lang="cs-CZ" smtClean="0"/>
              <a:pPr/>
              <a:t>53</a:t>
            </a:fld>
            <a:endParaRPr lang="cs-CZ" dirty="0"/>
          </a:p>
        </p:txBody>
      </p:sp>
      <p:sp>
        <p:nvSpPr>
          <p:cNvPr id="4" name="Nadpis 3">
            <a:extLst>
              <a:ext uri="{FF2B5EF4-FFF2-40B4-BE49-F238E27FC236}">
                <a16:creationId xmlns:a16="http://schemas.microsoft.com/office/drawing/2014/main" id="{2E01EFBE-B4D6-187C-AF48-338413AE6E09}"/>
              </a:ext>
            </a:extLst>
          </p:cNvPr>
          <p:cNvSpPr>
            <a:spLocks noGrp="1"/>
          </p:cNvSpPr>
          <p:nvPr>
            <p:ph type="title"/>
          </p:nvPr>
        </p:nvSpPr>
        <p:spPr/>
        <p:txBody>
          <a:bodyPr/>
          <a:lstStyle/>
          <a:p>
            <a:r>
              <a:rPr lang="cs-CZ" dirty="0"/>
              <a:t>Dotazy – svědečné    </a:t>
            </a:r>
          </a:p>
        </p:txBody>
      </p:sp>
    </p:spTree>
    <p:extLst>
      <p:ext uri="{BB962C8B-B14F-4D97-AF65-F5344CB8AC3E}">
        <p14:creationId xmlns:p14="http://schemas.microsoft.com/office/powerpoint/2010/main" val="18256661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B0129B64-E2D0-EE32-69C5-FBEF97A5AE2E}"/>
              </a:ext>
            </a:extLst>
          </p:cNvPr>
          <p:cNvSpPr>
            <a:spLocks noGrp="1"/>
          </p:cNvSpPr>
          <p:nvPr>
            <p:ph idx="1"/>
          </p:nvPr>
        </p:nvSpPr>
        <p:spPr>
          <a:xfrm>
            <a:off x="422026" y="1679352"/>
            <a:ext cx="11465174" cy="5178647"/>
          </a:xfrm>
        </p:spPr>
        <p:txBody>
          <a:bodyPr>
            <a:normAutofit fontScale="77500" lnSpcReduction="20000"/>
          </a:bodyPr>
          <a:lstStyle/>
          <a:p>
            <a:pPr marL="358775" indent="-358775">
              <a:buNone/>
            </a:pPr>
            <a:r>
              <a:rPr lang="cs-CZ" sz="2000" b="1" dirty="0"/>
              <a:t>V praxi řešíme přestupky spočívající ve stání vozidla na zeleni dle § 4 odst. 2 zákona č. 251/2016 Sb., kdy provozovatelem vozidla je právnická osoba nebo podnikající fyzická osoba. Tato osoba na výzvu ke sdělení totožnosti řidiče ve stanovené lhůtě nereaguje. Je v takovém případě možné uvedené jednání přičíst právnické osobě či podnikající fyzické osobě s odkazem na § 20 odst. 6 zákona č. 250/2016 Sb.?</a:t>
            </a:r>
          </a:p>
          <a:p>
            <a:pPr algn="just"/>
            <a:r>
              <a:rPr lang="cs-CZ" b="1" dirty="0">
                <a:solidFill>
                  <a:srgbClr val="FF0000"/>
                </a:solidFill>
              </a:rPr>
              <a:t>Samotná pasivita</a:t>
            </a:r>
            <a:r>
              <a:rPr lang="cs-CZ" dirty="0">
                <a:solidFill>
                  <a:srgbClr val="FF0000"/>
                </a:solidFill>
              </a:rPr>
              <a:t> PO nebo PFO po výzvě ke sdělení řidiče k přičtení přestupku nestačí. </a:t>
            </a:r>
          </a:p>
          <a:p>
            <a:pPr algn="just"/>
            <a:r>
              <a:rPr lang="cs-CZ" dirty="0">
                <a:solidFill>
                  <a:srgbClr val="FF0000"/>
                </a:solidFill>
              </a:rPr>
              <a:t>§ 20 odst. 6 ZOP pouze stanoví, že odpovědnost právnické osoby není podmíněna zjištěním konkrétní fyzické osoby; správní orgán ji nemusí zjišťovat zejména tehdy, </a:t>
            </a:r>
            <a:r>
              <a:rPr lang="cs-CZ" b="1" u="sng" dirty="0">
                <a:solidFill>
                  <a:srgbClr val="FF0000"/>
                </a:solidFill>
              </a:rPr>
              <a:t>je-li ze zjištěných skutečností zřejmé, že k jednání došlo při činnosti právnické osoby</a:t>
            </a:r>
            <a:r>
              <a:rPr lang="cs-CZ" dirty="0">
                <a:solidFill>
                  <a:srgbClr val="FF0000"/>
                </a:solidFill>
              </a:rPr>
              <a:t>. Jednání osoby je přičitatelné právnické osobě, která porušila právní povinnost uloženou právnické osobě, a to 1. </a:t>
            </a:r>
            <a:r>
              <a:rPr lang="cs-CZ" b="1" dirty="0">
                <a:solidFill>
                  <a:srgbClr val="FF0000"/>
                </a:solidFill>
              </a:rPr>
              <a:t>při činnosti právnické osoby</a:t>
            </a:r>
            <a:r>
              <a:rPr lang="cs-CZ" dirty="0">
                <a:solidFill>
                  <a:srgbClr val="FF0000"/>
                </a:solidFill>
              </a:rPr>
              <a:t>, 2. </a:t>
            </a:r>
            <a:r>
              <a:rPr lang="cs-CZ" b="1" dirty="0">
                <a:solidFill>
                  <a:srgbClr val="FF0000"/>
                </a:solidFill>
              </a:rPr>
              <a:t>v přímé souvislosti s činností právnické osoby</a:t>
            </a:r>
            <a:r>
              <a:rPr lang="cs-CZ" dirty="0">
                <a:solidFill>
                  <a:srgbClr val="FF0000"/>
                </a:solidFill>
              </a:rPr>
              <a:t> nebo 3. </a:t>
            </a:r>
            <a:r>
              <a:rPr lang="cs-CZ" b="1" dirty="0">
                <a:solidFill>
                  <a:srgbClr val="FF0000"/>
                </a:solidFill>
              </a:rPr>
              <a:t>ku prospěchu právnické osoby nebo v jejím zájmu</a:t>
            </a:r>
            <a:r>
              <a:rPr lang="cs-CZ" dirty="0">
                <a:solidFill>
                  <a:srgbClr val="FF0000"/>
                </a:solidFill>
              </a:rPr>
              <a:t>;</a:t>
            </a:r>
          </a:p>
          <a:p>
            <a:r>
              <a:rPr lang="cs-CZ" dirty="0">
                <a:solidFill>
                  <a:srgbClr val="FF0000"/>
                </a:solidFill>
              </a:rPr>
              <a:t>U PFO je třeba obdobně vycházet z toho, že k naplnění znaků přestupku muselo dojít při jejím podnikání, v přímé souvislosti s ním, ku jejímu prospěchu nebo v jejím zájmu. Nestačí tedy jen údaj, že provozovatelem vozidla je PO nebo PFO a že na výzvu nereagovala; je nutné mít další podklady prokazující souvislost jednání s činností této osoby. </a:t>
            </a:r>
          </a:p>
          <a:p>
            <a:r>
              <a:rPr lang="cs-CZ" dirty="0">
                <a:solidFill>
                  <a:srgbClr val="FF0000"/>
                </a:solidFill>
              </a:rPr>
              <a:t>Přestupek podle § 4 odst. 2 zákona č. 251/2016 Sb. sice může spáchat i právnická osoba nebo podnikající fyzická osoba, ale jejich odpovědnost musí být řádně prokázána, nikoli pouze dovozena z mlčení adresáta výzvy.</a:t>
            </a:r>
            <a:endParaRPr lang="cs-CZ" b="1" dirty="0">
              <a:solidFill>
                <a:srgbClr val="FF0000"/>
              </a:solidFill>
            </a:endParaRPr>
          </a:p>
        </p:txBody>
      </p:sp>
      <p:sp>
        <p:nvSpPr>
          <p:cNvPr id="3" name="Zástupný symbol pro číslo snímku 2">
            <a:extLst>
              <a:ext uri="{FF2B5EF4-FFF2-40B4-BE49-F238E27FC236}">
                <a16:creationId xmlns:a16="http://schemas.microsoft.com/office/drawing/2014/main" id="{F04CDB83-8F35-908D-AE7C-15DEB1A96314}"/>
              </a:ext>
            </a:extLst>
          </p:cNvPr>
          <p:cNvSpPr>
            <a:spLocks noGrp="1"/>
          </p:cNvSpPr>
          <p:nvPr>
            <p:ph type="sldNum" sz="quarter" idx="12"/>
          </p:nvPr>
        </p:nvSpPr>
        <p:spPr>
          <a:xfrm>
            <a:off x="9042400" y="5951387"/>
            <a:ext cx="3068320" cy="815173"/>
          </a:xfrm>
        </p:spPr>
        <p:txBody>
          <a:bodyPr/>
          <a:lstStyle/>
          <a:p>
            <a:fld id="{157D43A2-98E4-B24E-9228-7624BE346F8E}" type="slidenum">
              <a:rPr lang="cs-CZ" smtClean="0"/>
              <a:pPr/>
              <a:t>54</a:t>
            </a:fld>
            <a:endParaRPr lang="cs-CZ" dirty="0"/>
          </a:p>
        </p:txBody>
      </p:sp>
      <p:sp>
        <p:nvSpPr>
          <p:cNvPr id="4" name="Nadpis 3">
            <a:extLst>
              <a:ext uri="{FF2B5EF4-FFF2-40B4-BE49-F238E27FC236}">
                <a16:creationId xmlns:a16="http://schemas.microsoft.com/office/drawing/2014/main" id="{478F940D-D47A-CC1B-5EE1-D993FF340599}"/>
              </a:ext>
            </a:extLst>
          </p:cNvPr>
          <p:cNvSpPr>
            <a:spLocks noGrp="1"/>
          </p:cNvSpPr>
          <p:nvPr>
            <p:ph type="title"/>
          </p:nvPr>
        </p:nvSpPr>
        <p:spPr>
          <a:xfrm>
            <a:off x="422026" y="188279"/>
            <a:ext cx="11264900" cy="931325"/>
          </a:xfrm>
        </p:spPr>
        <p:txBody>
          <a:bodyPr>
            <a:noAutofit/>
          </a:bodyPr>
          <a:lstStyle/>
          <a:p>
            <a:r>
              <a:rPr lang="cs-CZ" sz="3600" dirty="0"/>
              <a:t>Dotazy – stání vozidla na zeleni </a:t>
            </a:r>
            <a:r>
              <a:rPr lang="cs-CZ" sz="3600" dirty="0" err="1"/>
              <a:t>vers</a:t>
            </a:r>
            <a:r>
              <a:rPr lang="cs-CZ" sz="3600" dirty="0"/>
              <a:t>. odpovědnost PO nebo PFO                 </a:t>
            </a:r>
          </a:p>
        </p:txBody>
      </p:sp>
    </p:spTree>
    <p:extLst>
      <p:ext uri="{BB962C8B-B14F-4D97-AF65-F5344CB8AC3E}">
        <p14:creationId xmlns:p14="http://schemas.microsoft.com/office/powerpoint/2010/main" val="32536340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77A373A1-6DDE-D6D1-60AA-7938F0257B7E}"/>
              </a:ext>
            </a:extLst>
          </p:cNvPr>
          <p:cNvSpPr>
            <a:spLocks noGrp="1"/>
          </p:cNvSpPr>
          <p:nvPr>
            <p:ph idx="1"/>
          </p:nvPr>
        </p:nvSpPr>
        <p:spPr/>
        <p:txBody>
          <a:bodyPr>
            <a:normAutofit fontScale="92500" lnSpcReduction="20000"/>
          </a:bodyPr>
          <a:lstStyle/>
          <a:p>
            <a:pPr marL="0" indent="0" algn="just">
              <a:buNone/>
            </a:pPr>
            <a:r>
              <a:rPr lang="cs-CZ" sz="2000" b="1" dirty="0"/>
              <a:t>Ve shodných případech se provozovatel vozidla (právnická osoba nebo podnikající fyzická osoba) na výzvu ke sdělení totožnosti řidiče odkazuje na čl. 37 Listiny základních práv a svobod. Je takový postup vůbec možný, resp. lze se tohoto práva v dané situaci dovolávat?</a:t>
            </a:r>
          </a:p>
          <a:p>
            <a:pPr marL="0" indent="0">
              <a:buNone/>
            </a:pPr>
            <a:r>
              <a:rPr lang="cs-CZ" dirty="0"/>
              <a:t>Čl. 37 Listina - zákaz sebeobviňování, který se v judikatuře vztahuje i na správní trestání. </a:t>
            </a:r>
          </a:p>
          <a:p>
            <a:pPr marL="0" indent="0">
              <a:buNone/>
            </a:pPr>
            <a:r>
              <a:rPr lang="cs-CZ" dirty="0">
                <a:solidFill>
                  <a:srgbClr val="FF0000"/>
                </a:solidFill>
              </a:rPr>
              <a:t>Shodly jsme se, že PO nemá osobu blízkou a na čl. 37 listiny se nelze odkazovat. </a:t>
            </a:r>
            <a:r>
              <a:rPr lang="cs-CZ" b="1" dirty="0"/>
              <a:t>Osobu blízkou </a:t>
            </a:r>
            <a:r>
              <a:rPr lang="cs-CZ" dirty="0"/>
              <a:t>je třeba posuzovat podle </a:t>
            </a:r>
            <a:r>
              <a:rPr lang="cs-CZ" dirty="0">
                <a:hlinkClick r:id="rId2"/>
              </a:rPr>
              <a:t>§ 22 </a:t>
            </a:r>
            <a:r>
              <a:rPr lang="cs-CZ" dirty="0" err="1">
                <a:hlinkClick r:id="rId2"/>
              </a:rPr>
              <a:t>ObčZ</a:t>
            </a:r>
            <a:r>
              <a:rPr lang="cs-CZ" dirty="0"/>
              <a:t>, který stanoví, že osobou blízkou je příbuzný v řadě přímé, sourozenec a manžel nebo partner podle jiného zákona upravujícího registrované partnerství; jiné osoby v poměru rodinném nebo obdobném se pokládají za osoby sobě navzájem blízké, pokud by újmu, kterou utrpěla jedna z nich, druhá důvodně pociťovala jako újmu vlastní. Dále se má za to, že osobami blízkými jsou i osoby </a:t>
            </a:r>
            <a:r>
              <a:rPr lang="cs-CZ" dirty="0" err="1"/>
              <a:t>sešvagřené</a:t>
            </a:r>
            <a:r>
              <a:rPr lang="cs-CZ" dirty="0"/>
              <a:t> nebo osoby, které spolu trvale žijí. Aplikovat to může FO jednající jménem PO.</a:t>
            </a:r>
            <a:endParaRPr lang="cs-CZ" dirty="0">
              <a:solidFill>
                <a:srgbClr val="00B050"/>
              </a:solidFill>
            </a:endParaRPr>
          </a:p>
          <a:p>
            <a:pPr marL="0" indent="0">
              <a:buNone/>
            </a:pPr>
            <a:r>
              <a:rPr lang="cs-CZ" dirty="0">
                <a:solidFill>
                  <a:srgbClr val="FF0000"/>
                </a:solidFill>
              </a:rPr>
              <a:t>PFO již je odvozena od FO a osobu blízkou lze dovodit od této FO</a:t>
            </a:r>
          </a:p>
        </p:txBody>
      </p:sp>
      <p:sp>
        <p:nvSpPr>
          <p:cNvPr id="3" name="Zástupný symbol pro číslo snímku 2">
            <a:extLst>
              <a:ext uri="{FF2B5EF4-FFF2-40B4-BE49-F238E27FC236}">
                <a16:creationId xmlns:a16="http://schemas.microsoft.com/office/drawing/2014/main" id="{7DA1B304-947A-2C3A-00BC-0B9F33E2019B}"/>
              </a:ext>
            </a:extLst>
          </p:cNvPr>
          <p:cNvSpPr>
            <a:spLocks noGrp="1"/>
          </p:cNvSpPr>
          <p:nvPr>
            <p:ph type="sldNum" sz="quarter" idx="12"/>
          </p:nvPr>
        </p:nvSpPr>
        <p:spPr/>
        <p:txBody>
          <a:bodyPr/>
          <a:lstStyle/>
          <a:p>
            <a:fld id="{157D43A2-98E4-B24E-9228-7624BE346F8E}" type="slidenum">
              <a:rPr lang="cs-CZ" smtClean="0"/>
              <a:pPr/>
              <a:t>55</a:t>
            </a:fld>
            <a:endParaRPr lang="cs-CZ" dirty="0"/>
          </a:p>
        </p:txBody>
      </p:sp>
      <p:sp>
        <p:nvSpPr>
          <p:cNvPr id="4" name="Nadpis 3">
            <a:extLst>
              <a:ext uri="{FF2B5EF4-FFF2-40B4-BE49-F238E27FC236}">
                <a16:creationId xmlns:a16="http://schemas.microsoft.com/office/drawing/2014/main" id="{5F6DBACC-6CF3-BAA1-91CD-E4E17FE0D5D0}"/>
              </a:ext>
            </a:extLst>
          </p:cNvPr>
          <p:cNvSpPr>
            <a:spLocks noGrp="1"/>
          </p:cNvSpPr>
          <p:nvPr>
            <p:ph type="title"/>
          </p:nvPr>
        </p:nvSpPr>
        <p:spPr>
          <a:xfrm>
            <a:off x="339365" y="103696"/>
            <a:ext cx="11347561" cy="1195018"/>
          </a:xfrm>
        </p:spPr>
        <p:txBody>
          <a:bodyPr>
            <a:normAutofit/>
          </a:bodyPr>
          <a:lstStyle/>
          <a:p>
            <a:r>
              <a:rPr lang="cs-CZ" dirty="0"/>
              <a:t>Dotazy – přestupek PO a PFO        </a:t>
            </a:r>
          </a:p>
        </p:txBody>
      </p:sp>
    </p:spTree>
    <p:extLst>
      <p:ext uri="{BB962C8B-B14F-4D97-AF65-F5344CB8AC3E}">
        <p14:creationId xmlns:p14="http://schemas.microsoft.com/office/powerpoint/2010/main" val="125212054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675AE0F7-DDAC-11C2-7116-74EBF8460469}"/>
              </a:ext>
            </a:extLst>
          </p:cNvPr>
          <p:cNvSpPr>
            <a:spLocks noGrp="1"/>
          </p:cNvSpPr>
          <p:nvPr>
            <p:ph idx="1"/>
          </p:nvPr>
        </p:nvSpPr>
        <p:spPr/>
        <p:txBody>
          <a:bodyPr>
            <a:normAutofit fontScale="92500" lnSpcReduction="10000"/>
          </a:bodyPr>
          <a:lstStyle/>
          <a:p>
            <a:r>
              <a:rPr lang="cs-CZ" dirty="0"/>
              <a:t>vždy je nutné posuzovat, zda jednání pachatele nelze postihnout podle jiných zákonů – jednání by mohlo být postihnutelné podle zákona o silničním provozu </a:t>
            </a:r>
          </a:p>
          <a:p>
            <a:r>
              <a:rPr lang="cs-CZ" dirty="0"/>
              <a:t>§ 10 odst. 3 zákona o silničním provozu </a:t>
            </a:r>
          </a:p>
          <a:p>
            <a:pPr lvl="1"/>
            <a:r>
              <a:rPr lang="cs-CZ" dirty="0"/>
              <a:t>provozovatel vozidla je povinen zajistit, aby při užití vozidla na pozemní komunikaci byly dodržovány povinnosti řidiče a pravidla provozu na pozemních komunikacích stanovená zákonem o silničním provozu</a:t>
            </a:r>
          </a:p>
          <a:p>
            <a:r>
              <a:rPr lang="cs-CZ" dirty="0"/>
              <a:t>§ 27 zákona o silničním provozu </a:t>
            </a:r>
          </a:p>
          <a:p>
            <a:pPr lvl="1"/>
            <a:r>
              <a:rPr lang="cs-CZ" dirty="0"/>
              <a:t>stanovena místa, na nichž nesmí řidič zastavit a stát</a:t>
            </a:r>
          </a:p>
          <a:p>
            <a:pPr lvl="1"/>
            <a:r>
              <a:rPr lang="cs-CZ" dirty="0"/>
              <a:t>Stálo-li na takovém místě – mohlo by dojít k naplnění přestupku dle § 125f odst. 1 zákona o silničním provozu</a:t>
            </a:r>
          </a:p>
          <a:p>
            <a:pPr lvl="1"/>
            <a:r>
              <a:rPr lang="cs-CZ" dirty="0"/>
              <a:t>podezřelý/obviněný jako provozovatel vozidla nezajistil, aby při užití vozidla na pozemní komunikaci byly dodržovány povinnosti řidiče a pravidla provozu na pozemních komunikacích stanovená zákonem o silničním provozu,  </a:t>
            </a:r>
          </a:p>
        </p:txBody>
      </p:sp>
      <p:sp>
        <p:nvSpPr>
          <p:cNvPr id="3" name="Zástupný symbol pro číslo snímku 2">
            <a:extLst>
              <a:ext uri="{FF2B5EF4-FFF2-40B4-BE49-F238E27FC236}">
                <a16:creationId xmlns:a16="http://schemas.microsoft.com/office/drawing/2014/main" id="{E4F0A2E9-00F4-CFBE-5E86-73736E9C131A}"/>
              </a:ext>
            </a:extLst>
          </p:cNvPr>
          <p:cNvSpPr>
            <a:spLocks noGrp="1"/>
          </p:cNvSpPr>
          <p:nvPr>
            <p:ph type="sldNum" sz="quarter" idx="12"/>
          </p:nvPr>
        </p:nvSpPr>
        <p:spPr/>
        <p:txBody>
          <a:bodyPr/>
          <a:lstStyle/>
          <a:p>
            <a:fld id="{157D43A2-98E4-B24E-9228-7624BE346F8E}" type="slidenum">
              <a:rPr lang="cs-CZ" smtClean="0"/>
              <a:pPr/>
              <a:t>56</a:t>
            </a:fld>
            <a:endParaRPr lang="cs-CZ" dirty="0"/>
          </a:p>
        </p:txBody>
      </p:sp>
      <p:sp>
        <p:nvSpPr>
          <p:cNvPr id="4" name="Nadpis 3">
            <a:extLst>
              <a:ext uri="{FF2B5EF4-FFF2-40B4-BE49-F238E27FC236}">
                <a16:creationId xmlns:a16="http://schemas.microsoft.com/office/drawing/2014/main" id="{35BEBD04-92C6-B86D-C6E1-BA388C47D782}"/>
              </a:ext>
            </a:extLst>
          </p:cNvPr>
          <p:cNvSpPr>
            <a:spLocks noGrp="1"/>
          </p:cNvSpPr>
          <p:nvPr>
            <p:ph type="title"/>
          </p:nvPr>
        </p:nvSpPr>
        <p:spPr/>
        <p:txBody>
          <a:bodyPr/>
          <a:lstStyle/>
          <a:p>
            <a:r>
              <a:rPr lang="cs-CZ" dirty="0"/>
              <a:t>Diskuze ke stání na zelení</a:t>
            </a:r>
          </a:p>
        </p:txBody>
      </p:sp>
    </p:spTree>
    <p:extLst>
      <p:ext uri="{BB962C8B-B14F-4D97-AF65-F5344CB8AC3E}">
        <p14:creationId xmlns:p14="http://schemas.microsoft.com/office/powerpoint/2010/main" val="115328520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5241A4DF-7796-D637-764E-DC7CB50112BB}"/>
              </a:ext>
            </a:extLst>
          </p:cNvPr>
          <p:cNvSpPr>
            <a:spLocks noGrp="1"/>
          </p:cNvSpPr>
          <p:nvPr>
            <p:ph idx="1"/>
          </p:nvPr>
        </p:nvSpPr>
        <p:spPr/>
        <p:txBody>
          <a:bodyPr>
            <a:normAutofit lnSpcReduction="10000"/>
          </a:bodyPr>
          <a:lstStyle/>
          <a:p>
            <a:pPr marL="0" indent="0" algn="just">
              <a:buNone/>
            </a:pPr>
            <a:r>
              <a:rPr lang="cs-CZ" sz="2400" b="1" dirty="0"/>
              <a:t>OPPSP dá souhlas se zahájením řízení pro ublížení na cti ve věci nadávky se slovem „debil“. Při ústním jednání vyšlo najevo, že nepadlo slovo „debil“ ale „hovado a kráva“, musím řízení zastavit, nebo můžu obviněného uznat vinným s těchto dvou slov, když mi je svědecké výpovědi potvrdí, ale nebyly uvedeny v souhlasu ani v obvinění.</a:t>
            </a:r>
          </a:p>
          <a:p>
            <a:pPr marL="0" indent="0" algn="just">
              <a:buNone/>
            </a:pPr>
            <a:r>
              <a:rPr lang="cs-CZ" sz="2400" dirty="0">
                <a:solidFill>
                  <a:srgbClr val="FF0000"/>
                </a:solidFill>
              </a:rPr>
              <a:t>OPPSP musí ve svém souhlasu označit výrazy, jimiž došlo u ní k ublížení na cti. SO je vůli OPPSP </a:t>
            </a:r>
            <a:r>
              <a:rPr lang="cs-CZ" sz="2400" b="1" dirty="0">
                <a:solidFill>
                  <a:srgbClr val="00B050"/>
                </a:solidFill>
              </a:rPr>
              <a:t>vázán</a:t>
            </a:r>
            <a:r>
              <a:rPr lang="cs-CZ" sz="2400" dirty="0">
                <a:solidFill>
                  <a:srgbClr val="FF0000"/>
                </a:solidFill>
              </a:rPr>
              <a:t> a i když v řízení vyjde najevo, že padly jiné urážky, které ale nejsou v souhlasu uvedeny, nemůže SO vůli OPPSP nahrazovat. </a:t>
            </a:r>
          </a:p>
          <a:p>
            <a:pPr marL="0" indent="0" algn="just">
              <a:buNone/>
            </a:pPr>
            <a:r>
              <a:rPr lang="cs-CZ" sz="2400" dirty="0">
                <a:solidFill>
                  <a:srgbClr val="FF0000"/>
                </a:solidFill>
              </a:rPr>
              <a:t>Pokud by ústní jednání bylo nařízeno ještě ve lhůtě pro podání souhlasu (málo pravděpodobné, že se to stihne), mohla by OPPSP svůj souhlas udělit i při ústním jednání. Pozor! – nutnost rozšířit obvinění.</a:t>
            </a:r>
          </a:p>
          <a:p>
            <a:pPr marL="0" indent="0" algn="just">
              <a:buNone/>
            </a:pPr>
            <a:r>
              <a:rPr lang="cs-CZ" sz="2400" dirty="0">
                <a:solidFill>
                  <a:srgbClr val="FF0000"/>
                </a:solidFill>
              </a:rPr>
              <a:t>Pokud se výrazy uvedené OPPSP v podaném souhlasu vůbec neprokáží, řízení se zastaví. Pokud se prokáže pouze některý z výroků, o něm se rozhodne; se zbytkem se SO vypořádá v odůvodnění rozhodnutí.</a:t>
            </a:r>
          </a:p>
          <a:p>
            <a:pPr marL="0" indent="0" algn="just">
              <a:buNone/>
            </a:pPr>
            <a:endParaRPr lang="cs-CZ" dirty="0">
              <a:solidFill>
                <a:srgbClr val="00B050"/>
              </a:solidFill>
            </a:endParaRPr>
          </a:p>
        </p:txBody>
      </p:sp>
      <p:sp>
        <p:nvSpPr>
          <p:cNvPr id="3" name="Zástupný symbol pro číslo snímku 2">
            <a:extLst>
              <a:ext uri="{FF2B5EF4-FFF2-40B4-BE49-F238E27FC236}">
                <a16:creationId xmlns:a16="http://schemas.microsoft.com/office/drawing/2014/main" id="{CA0C4FF9-550A-AA78-057C-6F7C51D13DF7}"/>
              </a:ext>
            </a:extLst>
          </p:cNvPr>
          <p:cNvSpPr>
            <a:spLocks noGrp="1"/>
          </p:cNvSpPr>
          <p:nvPr>
            <p:ph type="sldNum" sz="quarter" idx="12"/>
          </p:nvPr>
        </p:nvSpPr>
        <p:spPr/>
        <p:txBody>
          <a:bodyPr/>
          <a:lstStyle/>
          <a:p>
            <a:fld id="{157D43A2-98E4-B24E-9228-7624BE346F8E}" type="slidenum">
              <a:rPr lang="cs-CZ" smtClean="0"/>
              <a:pPr/>
              <a:t>57</a:t>
            </a:fld>
            <a:endParaRPr lang="cs-CZ" dirty="0"/>
          </a:p>
        </p:txBody>
      </p:sp>
      <p:sp>
        <p:nvSpPr>
          <p:cNvPr id="4" name="Nadpis 3">
            <a:extLst>
              <a:ext uri="{FF2B5EF4-FFF2-40B4-BE49-F238E27FC236}">
                <a16:creationId xmlns:a16="http://schemas.microsoft.com/office/drawing/2014/main" id="{EB4B1001-9C4C-22B1-07E5-F7F5D2B30A2D}"/>
              </a:ext>
            </a:extLst>
          </p:cNvPr>
          <p:cNvSpPr>
            <a:spLocks noGrp="1"/>
          </p:cNvSpPr>
          <p:nvPr>
            <p:ph type="title"/>
          </p:nvPr>
        </p:nvSpPr>
        <p:spPr>
          <a:xfrm>
            <a:off x="422026" y="122548"/>
            <a:ext cx="11264900" cy="1176165"/>
          </a:xfrm>
        </p:spPr>
        <p:txBody>
          <a:bodyPr>
            <a:normAutofit/>
          </a:bodyPr>
          <a:lstStyle/>
          <a:p>
            <a:r>
              <a:rPr lang="cs-CZ" dirty="0"/>
              <a:t>Dotazy – urážky a souhlas OPPSP   </a:t>
            </a:r>
          </a:p>
        </p:txBody>
      </p:sp>
    </p:spTree>
    <p:extLst>
      <p:ext uri="{BB962C8B-B14F-4D97-AF65-F5344CB8AC3E}">
        <p14:creationId xmlns:p14="http://schemas.microsoft.com/office/powerpoint/2010/main" val="180001216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A634D905-E0A0-3BF5-4C8C-A5AA50EDF4B1}"/>
              </a:ext>
            </a:extLst>
          </p:cNvPr>
          <p:cNvSpPr>
            <a:spLocks noGrp="1"/>
          </p:cNvSpPr>
          <p:nvPr>
            <p:ph idx="1"/>
          </p:nvPr>
        </p:nvSpPr>
        <p:spPr/>
        <p:txBody>
          <a:bodyPr>
            <a:normAutofit lnSpcReduction="10000"/>
          </a:bodyPr>
          <a:lstStyle/>
          <a:p>
            <a:pPr marL="0" indent="0">
              <a:buNone/>
            </a:pPr>
            <a:r>
              <a:rPr lang="cs-CZ" b="1" dirty="0"/>
              <a:t>U ústního jednání vyjde najevo nový důkaz (video, foto) je potřeba nařídit nové ústní jednání k provedení důkazu, aby se s tímto dopředu seznámili účastníci řízení? Nebo se může provést u probíhajícího jednání a případně se dá pouze lhůta k vyjádření?</a:t>
            </a:r>
          </a:p>
          <a:p>
            <a:pPr marL="0" indent="0">
              <a:buNone/>
            </a:pPr>
            <a:r>
              <a:rPr lang="cs-CZ" dirty="0">
                <a:solidFill>
                  <a:srgbClr val="FF0000"/>
                </a:solidFill>
              </a:rPr>
              <a:t>Záleží na okolnostech konkrétní věci. Pokud je ten důkaz při ústním jednání předložen a je tam i obviněný, není důvod důkaz neprovést.</a:t>
            </a:r>
          </a:p>
          <a:p>
            <a:pPr marL="0" indent="0">
              <a:buNone/>
            </a:pPr>
            <a:r>
              <a:rPr lang="cs-CZ" dirty="0">
                <a:solidFill>
                  <a:srgbClr val="FF0000"/>
                </a:solidFill>
              </a:rPr>
              <a:t>Obrazové a zvukové záznamy – popsat do protokolu, co na záznamech je (ideálně vždy).</a:t>
            </a:r>
          </a:p>
          <a:p>
            <a:pPr marL="0" indent="0">
              <a:buNone/>
            </a:pPr>
            <a:r>
              <a:rPr lang="cs-CZ" dirty="0">
                <a:solidFill>
                  <a:srgbClr val="FF0000"/>
                </a:solidFill>
              </a:rPr>
              <a:t>Netrvá-li obviněný nebo jiný účastník či OPPSP na přehrání záznamu při jednání s tím, že je mu jeho obsah znám (nebo i z jiného důvodu), je potřeba toto uvést do protokolu z ústního jednání.</a:t>
            </a:r>
          </a:p>
        </p:txBody>
      </p:sp>
      <p:sp>
        <p:nvSpPr>
          <p:cNvPr id="3" name="Zástupný symbol pro číslo snímku 2">
            <a:extLst>
              <a:ext uri="{FF2B5EF4-FFF2-40B4-BE49-F238E27FC236}">
                <a16:creationId xmlns:a16="http://schemas.microsoft.com/office/drawing/2014/main" id="{1329873C-A4ED-B5DA-CCE7-49F25CD42462}"/>
              </a:ext>
            </a:extLst>
          </p:cNvPr>
          <p:cNvSpPr>
            <a:spLocks noGrp="1"/>
          </p:cNvSpPr>
          <p:nvPr>
            <p:ph type="sldNum" sz="quarter" idx="12"/>
          </p:nvPr>
        </p:nvSpPr>
        <p:spPr/>
        <p:txBody>
          <a:bodyPr/>
          <a:lstStyle/>
          <a:p>
            <a:fld id="{157D43A2-98E4-B24E-9228-7624BE346F8E}" type="slidenum">
              <a:rPr lang="cs-CZ" smtClean="0"/>
              <a:pPr/>
              <a:t>58</a:t>
            </a:fld>
            <a:endParaRPr lang="cs-CZ" dirty="0"/>
          </a:p>
        </p:txBody>
      </p:sp>
      <p:sp>
        <p:nvSpPr>
          <p:cNvPr id="4" name="Nadpis 3">
            <a:extLst>
              <a:ext uri="{FF2B5EF4-FFF2-40B4-BE49-F238E27FC236}">
                <a16:creationId xmlns:a16="http://schemas.microsoft.com/office/drawing/2014/main" id="{4D47AD14-6A05-A1A4-5F0B-AC1A7425792E}"/>
              </a:ext>
            </a:extLst>
          </p:cNvPr>
          <p:cNvSpPr>
            <a:spLocks noGrp="1"/>
          </p:cNvSpPr>
          <p:nvPr>
            <p:ph type="title"/>
          </p:nvPr>
        </p:nvSpPr>
        <p:spPr/>
        <p:txBody>
          <a:bodyPr/>
          <a:lstStyle/>
          <a:p>
            <a:r>
              <a:rPr lang="cs-CZ" dirty="0"/>
              <a:t>Dotazy – dokazování </a:t>
            </a:r>
          </a:p>
        </p:txBody>
      </p:sp>
    </p:spTree>
    <p:extLst>
      <p:ext uri="{BB962C8B-B14F-4D97-AF65-F5344CB8AC3E}">
        <p14:creationId xmlns:p14="http://schemas.microsoft.com/office/powerpoint/2010/main" val="308057026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518D4365-33CC-6F1A-BCCB-EA48DCB14394}"/>
              </a:ext>
            </a:extLst>
          </p:cNvPr>
          <p:cNvSpPr>
            <a:spLocks noGrp="1"/>
          </p:cNvSpPr>
          <p:nvPr>
            <p:ph idx="1"/>
          </p:nvPr>
        </p:nvSpPr>
        <p:spPr>
          <a:xfrm>
            <a:off x="422026" y="1679352"/>
            <a:ext cx="11264900" cy="5178647"/>
          </a:xfrm>
        </p:spPr>
        <p:txBody>
          <a:bodyPr>
            <a:normAutofit fontScale="92500" lnSpcReduction="10000"/>
          </a:bodyPr>
          <a:lstStyle/>
          <a:p>
            <a:pPr marL="0" indent="0" algn="just">
              <a:buNone/>
            </a:pPr>
            <a:r>
              <a:rPr lang="cs-CZ" dirty="0"/>
              <a:t>V § 7 odst. 1 písm. c) bod 4 je uvedeno: </a:t>
            </a:r>
            <a:r>
              <a:rPr lang="cs-CZ" i="1" dirty="0"/>
              <a:t>FO se dopustí přestupku tím, že úmyslně naruší občanské soužití tak, že se </a:t>
            </a:r>
            <a:r>
              <a:rPr lang="cs-CZ" b="1" i="1" dirty="0"/>
              <a:t>vůči jinému</a:t>
            </a:r>
            <a:r>
              <a:rPr lang="cs-CZ" i="1" dirty="0"/>
              <a:t> dopustí jiného hrubého jednání. </a:t>
            </a:r>
            <a:r>
              <a:rPr lang="cs-CZ" dirty="0"/>
              <a:t>Je možné hrubé jednání napasovat i např. na kopání do dveří, kopání do reklamních tabulí, když nejedná o jednání </a:t>
            </a:r>
            <a:r>
              <a:rPr lang="cs-CZ" b="1" dirty="0"/>
              <a:t>vůči jinému</a:t>
            </a:r>
            <a:r>
              <a:rPr lang="cs-CZ" dirty="0"/>
              <a:t>?</a:t>
            </a:r>
          </a:p>
          <a:p>
            <a:pPr marL="0" lvl="0" indent="0" algn="just">
              <a:buNone/>
            </a:pPr>
            <a:r>
              <a:rPr lang="cs-CZ" dirty="0">
                <a:solidFill>
                  <a:srgbClr val="FF0000"/>
                </a:solidFill>
              </a:rPr>
              <a:t>Vždy záleží na konkrétních okolnostech případu a nelze odpovědět zcela obecně. U kopání do reklamní tabule o hrubé jednání ve smyslu citovaného ustanovení půjde zpravidla stěží, protože takové jednání obvykle nesměřuje vůči jiné osobě ani bezprostředně nenarušuje občanské soužití mezi konkrétními osobami. U kopání do dveří by o hrubé jednání za určitých okolností jít mohlo, zejména pokud je takové jednání demonstrativně namířeno proti konkrétní osobě, má zastrašující, výhrůžný či silně obtěžující charakter a je způsobilé citelně zasáhnout do občanského soužití. Vodítkem je vždy objekt přestupku jako formální znak, tedy ochrana občanského soužití, nikoli jen samotná nevhodnost či agresivita projevu, navíc namířena pouze na určitou věc.</a:t>
            </a:r>
          </a:p>
        </p:txBody>
      </p:sp>
      <p:sp>
        <p:nvSpPr>
          <p:cNvPr id="3" name="Zástupný symbol pro číslo snímku 2">
            <a:extLst>
              <a:ext uri="{FF2B5EF4-FFF2-40B4-BE49-F238E27FC236}">
                <a16:creationId xmlns:a16="http://schemas.microsoft.com/office/drawing/2014/main" id="{F9CC4212-F191-3DEF-91FA-DE81FD983733}"/>
              </a:ext>
            </a:extLst>
          </p:cNvPr>
          <p:cNvSpPr>
            <a:spLocks noGrp="1"/>
          </p:cNvSpPr>
          <p:nvPr>
            <p:ph type="sldNum" sz="quarter" idx="12"/>
          </p:nvPr>
        </p:nvSpPr>
        <p:spPr>
          <a:xfrm>
            <a:off x="9042400" y="5951387"/>
            <a:ext cx="2987040" cy="906613"/>
          </a:xfrm>
        </p:spPr>
        <p:txBody>
          <a:bodyPr/>
          <a:lstStyle/>
          <a:p>
            <a:fld id="{157D43A2-98E4-B24E-9228-7624BE346F8E}" type="slidenum">
              <a:rPr lang="cs-CZ" smtClean="0"/>
              <a:pPr/>
              <a:t>59</a:t>
            </a:fld>
            <a:endParaRPr lang="cs-CZ" dirty="0"/>
          </a:p>
        </p:txBody>
      </p:sp>
      <p:sp>
        <p:nvSpPr>
          <p:cNvPr id="4" name="Nadpis 3">
            <a:extLst>
              <a:ext uri="{FF2B5EF4-FFF2-40B4-BE49-F238E27FC236}">
                <a16:creationId xmlns:a16="http://schemas.microsoft.com/office/drawing/2014/main" id="{DB3DC1A1-1527-AE29-1141-EE983EFDA6B5}"/>
              </a:ext>
            </a:extLst>
          </p:cNvPr>
          <p:cNvSpPr>
            <a:spLocks noGrp="1"/>
          </p:cNvSpPr>
          <p:nvPr>
            <p:ph type="title"/>
          </p:nvPr>
        </p:nvSpPr>
        <p:spPr>
          <a:xfrm>
            <a:off x="422026" y="179110"/>
            <a:ext cx="11264900" cy="1119604"/>
          </a:xfrm>
        </p:spPr>
        <p:txBody>
          <a:bodyPr>
            <a:noAutofit/>
          </a:bodyPr>
          <a:lstStyle/>
          <a:p>
            <a:r>
              <a:rPr lang="cs-CZ" sz="3600" dirty="0"/>
              <a:t>Dotazy – jiné hrubé jednání                  </a:t>
            </a:r>
          </a:p>
        </p:txBody>
      </p:sp>
    </p:spTree>
    <p:extLst>
      <p:ext uri="{BB962C8B-B14F-4D97-AF65-F5344CB8AC3E}">
        <p14:creationId xmlns:p14="http://schemas.microsoft.com/office/powerpoint/2010/main" val="335069607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A2BC6FE9-5F5F-4FA9-9432-EC0EA871D0C7}"/>
              </a:ext>
            </a:extLst>
          </p:cNvPr>
          <p:cNvSpPr>
            <a:spLocks noGrp="1"/>
          </p:cNvSpPr>
          <p:nvPr>
            <p:ph idx="1"/>
          </p:nvPr>
        </p:nvSpPr>
        <p:spPr/>
        <p:txBody>
          <a:bodyPr>
            <a:normAutofit/>
          </a:bodyPr>
          <a:lstStyle/>
          <a:p>
            <a:pPr marL="0" indent="0" algn="just">
              <a:buNone/>
            </a:pPr>
            <a:r>
              <a:rPr lang="cs-CZ" sz="2400" b="1" dirty="0"/>
              <a:t>Již ve dvou případech se na nás obrátili, zda bychom mohli použít distanční formu výslechu (videohovor). Jak se vypořádat se zamítnutím jejich žádosti (z důvodu ztotožnění osoby a podpisu)? Pokud by to zákon umožňoval, jak by bylo možné toto v praxi aplikovat?</a:t>
            </a:r>
          </a:p>
          <a:p>
            <a:pPr marL="0" indent="0" algn="just">
              <a:buNone/>
            </a:pPr>
            <a:r>
              <a:rPr lang="cs-CZ" sz="2400" dirty="0">
                <a:solidFill>
                  <a:srgbClr val="FF0000"/>
                </a:solidFill>
              </a:rPr>
              <a:t>Prozatím to správní řád ani ZOP neupravuje. Připravuje se novela SŘ, v níž se s tímto počítá. Bude záviset na technických možnostech SO. </a:t>
            </a:r>
          </a:p>
          <a:p>
            <a:pPr marL="0" indent="0" algn="just">
              <a:buNone/>
            </a:pPr>
            <a:endParaRPr lang="cs-CZ" dirty="0">
              <a:solidFill>
                <a:srgbClr val="00B050"/>
              </a:solidFill>
            </a:endParaRPr>
          </a:p>
        </p:txBody>
      </p:sp>
      <p:sp>
        <p:nvSpPr>
          <p:cNvPr id="3" name="Zástupný symbol pro číslo snímku 2">
            <a:extLst>
              <a:ext uri="{FF2B5EF4-FFF2-40B4-BE49-F238E27FC236}">
                <a16:creationId xmlns:a16="http://schemas.microsoft.com/office/drawing/2014/main" id="{1016A4D9-1996-7397-014D-297414F0F5B6}"/>
              </a:ext>
            </a:extLst>
          </p:cNvPr>
          <p:cNvSpPr>
            <a:spLocks noGrp="1"/>
          </p:cNvSpPr>
          <p:nvPr>
            <p:ph type="sldNum" sz="quarter" idx="12"/>
          </p:nvPr>
        </p:nvSpPr>
        <p:spPr/>
        <p:txBody>
          <a:bodyPr/>
          <a:lstStyle/>
          <a:p>
            <a:fld id="{157D43A2-98E4-B24E-9228-7624BE346F8E}" type="slidenum">
              <a:rPr lang="cs-CZ" smtClean="0"/>
              <a:pPr/>
              <a:t>60</a:t>
            </a:fld>
            <a:endParaRPr lang="cs-CZ" dirty="0"/>
          </a:p>
        </p:txBody>
      </p:sp>
      <p:sp>
        <p:nvSpPr>
          <p:cNvPr id="4" name="Nadpis 3">
            <a:extLst>
              <a:ext uri="{FF2B5EF4-FFF2-40B4-BE49-F238E27FC236}">
                <a16:creationId xmlns:a16="http://schemas.microsoft.com/office/drawing/2014/main" id="{B5E79D1F-42E0-403E-F80F-C75C14B9FB61}"/>
              </a:ext>
            </a:extLst>
          </p:cNvPr>
          <p:cNvSpPr>
            <a:spLocks noGrp="1"/>
          </p:cNvSpPr>
          <p:nvPr>
            <p:ph type="title"/>
          </p:nvPr>
        </p:nvSpPr>
        <p:spPr>
          <a:xfrm>
            <a:off x="422026" y="103696"/>
            <a:ext cx="11264900" cy="1195018"/>
          </a:xfrm>
        </p:spPr>
        <p:txBody>
          <a:bodyPr>
            <a:normAutofit/>
          </a:bodyPr>
          <a:lstStyle/>
          <a:p>
            <a:r>
              <a:rPr lang="cs-CZ" sz="4000" dirty="0"/>
              <a:t>Dotazy</a:t>
            </a:r>
            <a:r>
              <a:rPr lang="cs-CZ" dirty="0"/>
              <a:t> – distanční forma výslechu </a:t>
            </a:r>
          </a:p>
        </p:txBody>
      </p:sp>
    </p:spTree>
    <p:extLst>
      <p:ext uri="{BB962C8B-B14F-4D97-AF65-F5344CB8AC3E}">
        <p14:creationId xmlns:p14="http://schemas.microsoft.com/office/powerpoint/2010/main" val="346089185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EA41471F-10E3-3AB6-4CBB-5864E6BEEC9B}"/>
              </a:ext>
            </a:extLst>
          </p:cNvPr>
          <p:cNvSpPr>
            <a:spLocks noGrp="1"/>
          </p:cNvSpPr>
          <p:nvPr>
            <p:ph idx="1"/>
          </p:nvPr>
        </p:nvSpPr>
        <p:spPr/>
        <p:txBody>
          <a:bodyPr>
            <a:normAutofit lnSpcReduction="10000"/>
          </a:bodyPr>
          <a:lstStyle/>
          <a:p>
            <a:pPr marL="0" indent="0">
              <a:buNone/>
            </a:pPr>
            <a:r>
              <a:rPr lang="cs-CZ" sz="2200" b="1" dirty="0"/>
              <a:t>Ve společném řízení o přestupcích proti občanskému soužití (v němž vystupovali 3 účastníci řízení – 2 obvinění a 1 poškozený), bylo ze strany 1 obviněného podáno odvolání proti zastavení řízení prvostupňového správního orgánu dle § 86 odst. 1 písm. h) ZOP, ostatní účastníci se neodvolali. Avšak přestupkový spis (velmi obsáhlý) se v současné době fyzicky nachází na Krajském státním zastupitelství k prošetření, zda nemohly být jednáním druhého obviněného naplněny znaky trestného činu, a to z podnětu první obviněné, která podala odvolání. Jaký by měl být správný postup prvostupňového správního orgánu, který nemá fyzicky přestupkový spis k dispozici? (Máme zaslat přípis odvolacímu orgánu s informací o podání odvolání, s tím, že až bude přestupkový spis vrácen z Krajského státního zastupitelství, bude tento odvolacímu orgánu obratem zaslán? A nebo máme zaslat odvolání až spolu se spisem, poté, co bude vrácen z Krajského státního zastupitelství?)</a:t>
            </a:r>
          </a:p>
          <a:p>
            <a:pPr marL="0" indent="0">
              <a:buNone/>
            </a:pPr>
            <a:r>
              <a:rPr lang="cs-CZ" sz="2200" dirty="0">
                <a:solidFill>
                  <a:srgbClr val="FF0000"/>
                </a:solidFill>
              </a:rPr>
              <a:t>Lze o podaném odvolání KÚ informovat s tím, že bude předloženo až se spisem (bude-li předloženo samostatně, stejně nebude možné o něm rozhodnout). Zjistit na OSZ, kdy předpokládá vyřízení věci.</a:t>
            </a:r>
          </a:p>
          <a:p>
            <a:pPr marL="0" indent="0">
              <a:buNone/>
            </a:pPr>
            <a:endParaRPr lang="cs-CZ" dirty="0"/>
          </a:p>
        </p:txBody>
      </p:sp>
      <p:sp>
        <p:nvSpPr>
          <p:cNvPr id="3" name="Zástupný symbol pro číslo snímku 2">
            <a:extLst>
              <a:ext uri="{FF2B5EF4-FFF2-40B4-BE49-F238E27FC236}">
                <a16:creationId xmlns:a16="http://schemas.microsoft.com/office/drawing/2014/main" id="{E28EFB5A-361E-0393-703F-726B753D501A}"/>
              </a:ext>
            </a:extLst>
          </p:cNvPr>
          <p:cNvSpPr>
            <a:spLocks noGrp="1"/>
          </p:cNvSpPr>
          <p:nvPr>
            <p:ph type="sldNum" sz="quarter" idx="12"/>
          </p:nvPr>
        </p:nvSpPr>
        <p:spPr/>
        <p:txBody>
          <a:bodyPr/>
          <a:lstStyle/>
          <a:p>
            <a:fld id="{157D43A2-98E4-B24E-9228-7624BE346F8E}" type="slidenum">
              <a:rPr lang="cs-CZ" smtClean="0"/>
              <a:pPr/>
              <a:t>61</a:t>
            </a:fld>
            <a:endParaRPr lang="cs-CZ" dirty="0"/>
          </a:p>
        </p:txBody>
      </p:sp>
      <p:sp>
        <p:nvSpPr>
          <p:cNvPr id="4" name="Nadpis 3">
            <a:extLst>
              <a:ext uri="{FF2B5EF4-FFF2-40B4-BE49-F238E27FC236}">
                <a16:creationId xmlns:a16="http://schemas.microsoft.com/office/drawing/2014/main" id="{D1A56360-2CBC-456B-5DED-1328CEF9B851}"/>
              </a:ext>
            </a:extLst>
          </p:cNvPr>
          <p:cNvSpPr>
            <a:spLocks noGrp="1"/>
          </p:cNvSpPr>
          <p:nvPr>
            <p:ph type="title"/>
          </p:nvPr>
        </p:nvSpPr>
        <p:spPr/>
        <p:txBody>
          <a:bodyPr/>
          <a:lstStyle/>
          <a:p>
            <a:r>
              <a:rPr lang="cs-CZ" dirty="0"/>
              <a:t>Dotazy – předložení odvolání    </a:t>
            </a:r>
          </a:p>
        </p:txBody>
      </p:sp>
    </p:spTree>
    <p:extLst>
      <p:ext uri="{BB962C8B-B14F-4D97-AF65-F5344CB8AC3E}">
        <p14:creationId xmlns:p14="http://schemas.microsoft.com/office/powerpoint/2010/main" val="419834777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a:extLst>
              <a:ext uri="{FF2B5EF4-FFF2-40B4-BE49-F238E27FC236}">
                <a16:creationId xmlns:a16="http://schemas.microsoft.com/office/drawing/2014/main" id="{E52FA94F-0539-5D48-AA3C-3C74ED6243C4}"/>
              </a:ext>
            </a:extLst>
          </p:cNvPr>
          <p:cNvSpPr>
            <a:spLocks noGrp="1"/>
          </p:cNvSpPr>
          <p:nvPr>
            <p:ph type="ctrTitle"/>
          </p:nvPr>
        </p:nvSpPr>
        <p:spPr/>
        <p:txBody>
          <a:bodyPr/>
          <a:lstStyle/>
          <a:p>
            <a:pPr algn="ctr"/>
            <a:br>
              <a:rPr lang="cs-CZ" sz="5400" dirty="0"/>
            </a:br>
            <a:br>
              <a:rPr lang="cs-CZ" sz="5400" dirty="0"/>
            </a:br>
            <a:r>
              <a:rPr lang="cs-CZ" sz="5400" dirty="0"/>
              <a:t>Děkujeme</a:t>
            </a:r>
            <a:br>
              <a:rPr lang="cs-CZ" sz="5400" dirty="0"/>
            </a:br>
            <a:r>
              <a:rPr lang="cs-CZ" sz="5400" dirty="0"/>
              <a:t>za pozornost</a:t>
            </a:r>
          </a:p>
        </p:txBody>
      </p:sp>
      <p:sp>
        <p:nvSpPr>
          <p:cNvPr id="6" name="Podnadpis 5">
            <a:extLst>
              <a:ext uri="{FF2B5EF4-FFF2-40B4-BE49-F238E27FC236}">
                <a16:creationId xmlns:a16="http://schemas.microsoft.com/office/drawing/2014/main" id="{D410835F-0A28-BD49-B480-AA3D6E59BF65}"/>
              </a:ext>
            </a:extLst>
          </p:cNvPr>
          <p:cNvSpPr>
            <a:spLocks noGrp="1"/>
          </p:cNvSpPr>
          <p:nvPr>
            <p:ph type="subTitle" idx="1"/>
          </p:nvPr>
        </p:nvSpPr>
        <p:spPr/>
        <p:txBody>
          <a:bodyPr/>
          <a:lstStyle/>
          <a:p>
            <a:r>
              <a:rPr lang="cs-CZ" dirty="0"/>
              <a:t>Odbor právní a Krajský živnostenský úřad</a:t>
            </a:r>
          </a:p>
          <a:p>
            <a:r>
              <a:rPr lang="cs-CZ" dirty="0"/>
              <a:t>oddělení státního občanství a přestupků</a:t>
            </a:r>
          </a:p>
        </p:txBody>
      </p:sp>
    </p:spTree>
    <p:extLst>
      <p:ext uri="{BB962C8B-B14F-4D97-AF65-F5344CB8AC3E}">
        <p14:creationId xmlns:p14="http://schemas.microsoft.com/office/powerpoint/2010/main" val="745454274"/>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1C176AD870A0C448B7EF302593BEBDDA" ma:contentTypeVersion="7" ma:contentTypeDescription="Vytvoří nový dokument" ma:contentTypeScope="" ma:versionID="4779653994c55bca2788a20b0edc89b3">
  <xsd:schema xmlns:xsd="http://www.w3.org/2001/XMLSchema" xmlns:xs="http://www.w3.org/2001/XMLSchema" xmlns:p="http://schemas.microsoft.com/office/2006/metadata/properties" xmlns:ns3="e9488e27-62b4-47cf-9353-e24b519013c0" targetNamespace="http://schemas.microsoft.com/office/2006/metadata/properties" ma:root="true" ma:fieldsID="57b0adb5b2563c32cf31d144bf41f52c" ns3:_="">
    <xsd:import namespace="e9488e27-62b4-47cf-9353-e24b519013c0"/>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9488e27-62b4-47cf-9353-e24b519013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 obsahu"/>
        <xsd:element ref="dc:title" minOccurs="0" maxOccurs="1" ma:index="4" ma:displayName="Nadpi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65A971-284A-40A0-B523-834B76FE1717}">
  <ds:schemaRefs>
    <ds:schemaRef ds:uri="http://schemas.openxmlformats.org/package/2006/metadata/core-properties"/>
    <ds:schemaRef ds:uri="http://purl.org/dc/terms/"/>
    <ds:schemaRef ds:uri="http://schemas.microsoft.com/office/2006/metadata/properties"/>
    <ds:schemaRef ds:uri="http://purl.org/dc/dcmitype/"/>
    <ds:schemaRef ds:uri="http://schemas.microsoft.com/office/2006/documentManagement/types"/>
    <ds:schemaRef ds:uri="http://www.w3.org/XML/1998/namespace"/>
    <ds:schemaRef ds:uri="http://schemas.microsoft.com/office/infopath/2007/PartnerControls"/>
    <ds:schemaRef ds:uri="e9488e27-62b4-47cf-9353-e24b519013c0"/>
    <ds:schemaRef ds:uri="http://purl.org/dc/elements/1.1/"/>
  </ds:schemaRefs>
</ds:datastoreItem>
</file>

<file path=customXml/itemProps2.xml><?xml version="1.0" encoding="utf-8"?>
<ds:datastoreItem xmlns:ds="http://schemas.openxmlformats.org/officeDocument/2006/customXml" ds:itemID="{1B50FAB4-65F6-4E9C-BF22-D7A3DE4E4DC2}">
  <ds:schemaRefs>
    <ds:schemaRef ds:uri="http://schemas.microsoft.com/sharepoint/v3/contenttype/forms"/>
  </ds:schemaRefs>
</ds:datastoreItem>
</file>

<file path=customXml/itemProps3.xml><?xml version="1.0" encoding="utf-8"?>
<ds:datastoreItem xmlns:ds="http://schemas.openxmlformats.org/officeDocument/2006/customXml" ds:itemID="{C8AA69A8-EDAF-475B-B5A3-A3B95FCED8F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9488e27-62b4-47cf-9353-e24b519013c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13723</TotalTime>
  <Words>7462</Words>
  <Application>Microsoft Office PowerPoint</Application>
  <PresentationFormat>Širokoúhlá obrazovka</PresentationFormat>
  <Paragraphs>442</Paragraphs>
  <Slides>62</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62</vt:i4>
      </vt:variant>
    </vt:vector>
  </HeadingPairs>
  <TitlesOfParts>
    <vt:vector size="68" baseType="lpstr">
      <vt:lpstr>Arial</vt:lpstr>
      <vt:lpstr>Arial Black</vt:lpstr>
      <vt:lpstr>Calibri</vt:lpstr>
      <vt:lpstr>Degular</vt:lpstr>
      <vt:lpstr>Wingdings</vt:lpstr>
      <vt:lpstr>Motiv Office</vt:lpstr>
      <vt:lpstr>  Metodická porada  k projednávání přestupků</vt:lpstr>
      <vt:lpstr>Personální obsazení</vt:lpstr>
      <vt:lpstr>Program</vt:lpstr>
      <vt:lpstr>Připravované legislativní změny   </vt:lpstr>
      <vt:lpstr>Souhlas s uzavřením VPS na přenos výkonu přenesené působnosti                </vt:lpstr>
      <vt:lpstr>Závěry z konzultačního dne na MV</vt:lpstr>
      <vt:lpstr>Stanovisko MV k ÚZ o podání vysvětlení pořizovaných PČR a k podpisu osoby podávající vysvětlení</vt:lpstr>
      <vt:lpstr>Závěry v rámci závěrečné diskuze</vt:lpstr>
      <vt:lpstr>Témata konzultačního dne (odpovědi na dotazy)</vt:lpstr>
      <vt:lpstr>Témata konzultačního dne (odpovědi na dotazy)</vt:lpstr>
      <vt:lpstr>Rozhodnutí vers. usnesení   </vt:lpstr>
      <vt:lpstr>Rozhodnutí vers. usnesení   </vt:lpstr>
      <vt:lpstr>Ústní jednání o přestupku      </vt:lpstr>
      <vt:lpstr>Ústní jednání                </vt:lpstr>
      <vt:lpstr>Ústní jednání o přestupku   </vt:lpstr>
      <vt:lpstr>Dotazy – projednání bez nařízení ústního jednání </vt:lpstr>
      <vt:lpstr>Podjatost úřední osoby    </vt:lpstr>
      <vt:lpstr>Podjatost úřední osoby   </vt:lpstr>
      <vt:lpstr>Podjatost úřední osoby              </vt:lpstr>
      <vt:lpstr>Podjatost ÚO – příslušnost SO   </vt:lpstr>
      <vt:lpstr>Podjatost a změna příslušnosti    </vt:lpstr>
      <vt:lpstr>Podjatost – 2 stanoviska MV    </vt:lpstr>
      <vt:lpstr>Stanovisko MV z 18. 12. 2025      </vt:lpstr>
      <vt:lpstr>Stanovisko MV z 18. 12. 2025     </vt:lpstr>
      <vt:lpstr>Stanovisko MV z 16. 2. 2026       </vt:lpstr>
      <vt:lpstr>Stanovisko MV z 16. 2. 2026       </vt:lpstr>
      <vt:lpstr>Stanovisko MV z 16. 2. 2026       </vt:lpstr>
      <vt:lpstr>Stanovisko MV z 16. 2. 2026       </vt:lpstr>
      <vt:lpstr>Delegace na základě podjatosti úředních osob – shrnutí          </vt:lpstr>
      <vt:lpstr>Nepřezkoumatelnost - § 68/3 SŘ</vt:lpstr>
      <vt:lpstr>Nepřezkoumatelnost v praxi </vt:lpstr>
      <vt:lpstr>Nepřezkoumatelnost</vt:lpstr>
      <vt:lpstr>Praxe v souvislosti se zákonem o domácím násilí </vt:lpstr>
      <vt:lpstr>Domácí násilí </vt:lpstr>
      <vt:lpstr>OPPSP - § 71 ZOP</vt:lpstr>
      <vt:lpstr>Právo OPPSP na doprovod důvěrníkem </vt:lpstr>
      <vt:lpstr>Prezentace aplikace PowerPoint</vt:lpstr>
      <vt:lpstr>Ochrana osob vystupujících v řízení o přestupku </vt:lpstr>
      <vt:lpstr>Prezentace aplikace PowerPoint</vt:lpstr>
      <vt:lpstr>Právo OPPSP žádat o učinění potřebných opatření k zabránění jejího kontaktu s pachatelem </vt:lpstr>
      <vt:lpstr>Místo spáchání – distanční přestupek </vt:lpstr>
      <vt:lpstr>Nepravdivě obvinění z přestupku </vt:lpstr>
      <vt:lpstr>Datum pořízení KZ a odeslání SMS zpráv </vt:lpstr>
      <vt:lpstr>Souhlas/usmíření </vt:lpstr>
      <vt:lpstr>Společné řízení </vt:lpstr>
      <vt:lpstr>Prezentace aplikace PowerPoint</vt:lpstr>
      <vt:lpstr>Prezentace aplikace PowerPoint</vt:lpstr>
      <vt:lpstr>Usnesení o vyloučení skutku </vt:lpstr>
      <vt:lpstr>§ 36 odst. 3 správního řádu </vt:lpstr>
      <vt:lpstr>Dotazy – náhrada škody </vt:lpstr>
      <vt:lpstr>Dotazy – svědečné    </vt:lpstr>
      <vt:lpstr>Dotazy – svědečné – náhrada ušlého výdělku  </vt:lpstr>
      <vt:lpstr>Dotazy – svědečné    </vt:lpstr>
      <vt:lpstr>Dotazy – stání vozidla na zeleni vers. odpovědnost PO nebo PFO                 </vt:lpstr>
      <vt:lpstr>Dotazy – přestupek PO a PFO        </vt:lpstr>
      <vt:lpstr>Diskuze ke stání na zelení</vt:lpstr>
      <vt:lpstr>Dotazy – urážky a souhlas OPPSP   </vt:lpstr>
      <vt:lpstr>Dotazy – dokazování </vt:lpstr>
      <vt:lpstr>Dotazy – jiné hrubé jednání                  </vt:lpstr>
      <vt:lpstr>Dotazy – distanční forma výslechu </vt:lpstr>
      <vt:lpstr>Dotazy – předložení odvolání    </vt:lpstr>
      <vt:lpstr>  Děkujeme za pozornost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Zajištění veřejné dopravy ZK od 15.12.2019</dc:title>
  <dc:creator>Quang Milan Nguyen</dc:creator>
  <cp:lastModifiedBy>Knotová Petra</cp:lastModifiedBy>
  <cp:revision>489</cp:revision>
  <cp:lastPrinted>2025-10-06T12:15:06Z</cp:lastPrinted>
  <dcterms:created xsi:type="dcterms:W3CDTF">2021-08-21T22:30:26Z</dcterms:created>
  <dcterms:modified xsi:type="dcterms:W3CDTF">2026-08-21T10:56:37Z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0x0101001C176AD870A0C448B7EF302593BEBDDA</vt:lpwstr>
  </property>
</Properties>
</file>