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0"/>
  </p:notesMasterIdLst>
  <p:sldIdLst>
    <p:sldId id="289" r:id="rId5"/>
    <p:sldId id="388" r:id="rId6"/>
    <p:sldId id="292" r:id="rId7"/>
    <p:sldId id="389" r:id="rId8"/>
    <p:sldId id="390" r:id="rId9"/>
    <p:sldId id="276" r:id="rId10"/>
    <p:sldId id="391" r:id="rId11"/>
    <p:sldId id="290" r:id="rId12"/>
    <p:sldId id="386" r:id="rId13"/>
    <p:sldId id="387" r:id="rId14"/>
    <p:sldId id="392" r:id="rId15"/>
    <p:sldId id="293" r:id="rId16"/>
    <p:sldId id="393" r:id="rId17"/>
    <p:sldId id="286" r:id="rId18"/>
    <p:sldId id="291" r:id="rId19"/>
  </p:sldIdLst>
  <p:sldSz cx="12192000" cy="6858000"/>
  <p:notesSz cx="6858000" cy="9144000"/>
  <p:embeddedFontLst>
    <p:embeddedFont>
      <p:font typeface="Arial Black" panose="020B0A04020102020204" pitchFamily="3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jk5HdnfLhgfRB4/Y0nvF4yXcs1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6A0A06-CC88-4BF1-91F1-3E4C482A97EF}">
  <a:tblStyle styleId="{816A0A06-CC88-4BF1-91F1-3E4C482A97E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7D1B89A-1C33-4F39-970F-157F745D960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9952" autoAdjust="0"/>
  </p:normalViewPr>
  <p:slideViewPr>
    <p:cSldViewPr snapToGrid="0">
      <p:cViewPr varScale="1">
        <p:scale>
          <a:sx n="86" d="100"/>
          <a:sy n="86" d="100"/>
        </p:scale>
        <p:origin x="222" y="60"/>
      </p:cViewPr>
      <p:guideLst/>
    </p:cSldViewPr>
  </p:slideViewPr>
  <p:outlineViewPr>
    <p:cViewPr>
      <p:scale>
        <a:sx n="33" d="100"/>
        <a:sy n="33" d="100"/>
      </p:scale>
      <p:origin x="0" y="-8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42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5703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4301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4922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318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090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0304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34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2892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2953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766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361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9492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2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>
  <p:cSld name="Nadpis a obsah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dt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1" i="0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>
  <p:cSld name="Záhlaví oddílu">
    <p:bg>
      <p:bgPr>
        <a:solidFill>
          <a:srgbClr val="FFD900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2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b="0" i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>
  <p:cSld name="Dva obsah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1" i="0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>
  <p:cSld name="Porovnání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1" i="0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>
  <p:cSld name="Jenom nadpi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1" i="0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>
  <p:cSld name="Nadpis a svislý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 txBox="1"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1" i="0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5299" y="406400"/>
            <a:ext cx="11372445" cy="3022600"/>
          </a:xfrm>
        </p:spPr>
        <p:txBody>
          <a:bodyPr/>
          <a:lstStyle/>
          <a:p>
            <a:r>
              <a:rPr lang="cs-CZ" dirty="0"/>
              <a:t>Výbor pro rozvoj podnikatelských aktivit, majetek a digitalizace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23. 4. 2024</a:t>
            </a:r>
          </a:p>
          <a:p>
            <a:r>
              <a:rPr lang="cs-CZ" dirty="0"/>
              <a:t>Zlín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96" y="4593304"/>
            <a:ext cx="5441004" cy="220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03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55505"/>
            <a:ext cx="104775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200" dirty="0"/>
              <a:t>4. Spolupráce Zlínského kraje a UTB, poskytnutí individuální dotace na realizaci projektu „Novostavba UTB - U1“, Prováděcí smlouva k Dohodě o dlouhodobé spolupráci</a:t>
            </a:r>
            <a:br>
              <a:rPr lang="cs-CZ" sz="2200" dirty="0"/>
            </a:br>
            <a:r>
              <a:rPr lang="cs-CZ" sz="2200" dirty="0"/>
              <a:t>(tisk ZZK č. 0451-24Z)</a:t>
            </a:r>
            <a:endParaRPr sz="2200" dirty="0"/>
          </a:p>
        </p:txBody>
      </p:sp>
      <p:sp>
        <p:nvSpPr>
          <p:cNvPr id="6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10</a:t>
            </a:fld>
            <a:endParaRPr lang="cs-CZ" dirty="0"/>
          </a:p>
        </p:txBody>
      </p:sp>
      <p:pic>
        <p:nvPicPr>
          <p:cNvPr id="7" name="Picture 2" descr="https://tel.kr-zlinsky.cz/image.ashx?usrid=3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934" y="366547"/>
            <a:ext cx="926224" cy="12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6ED0D26-E700-4FD0-5B93-DB58A0DF76B8}"/>
              </a:ext>
            </a:extLst>
          </p:cNvPr>
          <p:cNvSpPr txBox="1"/>
          <p:nvPr/>
        </p:nvSpPr>
        <p:spPr>
          <a:xfrm>
            <a:off x="486490" y="1357806"/>
            <a:ext cx="1147066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Prováděcí smlouva k Dohodě a o dlouhodobé spolupráci: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definuje rozsah spolupráce v oblasti Vzdělávání ve vazbě na novostavbu U1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závazky UTB vůči Zlínskému kraji plněné v období 2025 – 2034:</a:t>
            </a:r>
          </a:p>
          <a:p>
            <a:pPr marL="893763" indent="-342900">
              <a:buFont typeface="Wingdings" panose="05000000000000000000" pitchFamily="2" charset="2"/>
              <a:buChar char="Ø"/>
            </a:pPr>
            <a:r>
              <a:rPr lang="cs-CZ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nové studijní programy „</a:t>
            </a:r>
            <a:r>
              <a:rPr lang="cs-CZ" sz="1800" b="1" i="1" u="sng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Strojírenství a výrobní technologie</a:t>
            </a:r>
            <a:r>
              <a:rPr lang="cs-CZ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“, „</a:t>
            </a:r>
            <a:r>
              <a:rPr lang="cs-CZ" sz="1800" b="1" i="1" u="sng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Zdravotnický záchranář</a:t>
            </a:r>
            <a:r>
              <a:rPr lang="cs-CZ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“, „</a:t>
            </a:r>
            <a:r>
              <a:rPr lang="cs-CZ" sz="1800" b="1" i="1" u="sng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Radiolog</a:t>
            </a:r>
            <a:r>
              <a:rPr lang="cs-CZ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“, „</a:t>
            </a:r>
            <a:r>
              <a:rPr lang="cs-CZ" sz="1800" b="1" i="1" u="sng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Polovodičové materiály</a:t>
            </a:r>
            <a:r>
              <a:rPr lang="cs-CZ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“, „</a:t>
            </a:r>
            <a:r>
              <a:rPr lang="cs-CZ" sz="1800" b="1" i="1" u="sng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Gastronomie a výživa</a:t>
            </a:r>
            <a:r>
              <a:rPr lang="cs-CZ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 + prodloužená akreditace studijních programů „Materiály a technologie“, „Technologie a hodnocení potravin“</a:t>
            </a:r>
          </a:p>
          <a:p>
            <a:pPr marL="893763" indent="-342900">
              <a:buFont typeface="Wingdings" panose="05000000000000000000" pitchFamily="2" charset="2"/>
              <a:buChar char="Ø"/>
            </a:pPr>
            <a:r>
              <a:rPr lang="cs-CZ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garance </a:t>
            </a:r>
            <a:r>
              <a:rPr lang="cs-CZ" sz="1800" b="1" i="1" u="sng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vytvoření nových a udržení studijních míst </a:t>
            </a:r>
            <a:r>
              <a:rPr lang="cs-CZ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těchto studijních programech, </a:t>
            </a:r>
            <a:r>
              <a:rPr lang="cs-CZ" sz="1800" b="1" i="1" u="sng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včetně jejich naplnění</a:t>
            </a:r>
            <a:r>
              <a:rPr lang="cs-CZ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nově přijatými studenty v počtu min. 208 v r. 2027 a 320 v každém roce v letech 2028 – 2034</a:t>
            </a:r>
          </a:p>
          <a:p>
            <a:pPr marL="893763" indent="-342900">
              <a:buFont typeface="Wingdings" panose="05000000000000000000" pitchFamily="2" charset="2"/>
              <a:buChar char="Ø"/>
            </a:pPr>
            <a:r>
              <a:rPr lang="cs-CZ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min. </a:t>
            </a:r>
            <a:r>
              <a:rPr lang="cs-CZ" sz="1800" b="1" i="1" u="sng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1.200 studentů využívajících budovu U1 </a:t>
            </a:r>
            <a:r>
              <a:rPr lang="cs-CZ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každém roce po její kolaudaci</a:t>
            </a:r>
          </a:p>
          <a:p>
            <a:pPr marL="893763" indent="-342900">
              <a:buFont typeface="Wingdings" panose="05000000000000000000" pitchFamily="2" charset="2"/>
              <a:buChar char="Ø"/>
            </a:pPr>
            <a:r>
              <a:rPr lang="cs-CZ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min. 5 studijních programů v anglickém jazyce</a:t>
            </a:r>
          </a:p>
          <a:p>
            <a:pPr marL="893763" indent="-342900">
              <a:buFont typeface="Wingdings" panose="05000000000000000000" pitchFamily="2" charset="2"/>
              <a:buChar char="Ø"/>
            </a:pPr>
            <a:r>
              <a:rPr lang="cs-CZ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min. 500 přednášek FT pro SŠ/ZŠ, min. 100 přednášek pro veřejnost, min. 50 zahraničních stáží akademiků, min. 285 zahraničních mobilit studentů a min. 500 adaptačních kurzů pro studenty v období 2025 – 2030</a:t>
            </a:r>
          </a:p>
          <a:p>
            <a:pPr marL="893763" indent="-342900">
              <a:buFont typeface="Wingdings" panose="05000000000000000000" pitchFamily="2" charset="2"/>
              <a:buChar char="Ø"/>
            </a:pPr>
            <a:r>
              <a:rPr lang="cs-CZ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udržení struktury akademických pracovníků (docenti, profesoři), zapojení odborníků z praxe, šetření kvality absolventů FT a kvality výuky, doložená spolupráce s firmami a dalšími institucemi</a:t>
            </a:r>
          </a:p>
          <a:p>
            <a:pPr marL="893763" indent="-342900">
              <a:buFont typeface="Wingdings" panose="05000000000000000000" pitchFamily="2" charset="2"/>
              <a:buChar char="Ø"/>
            </a:pPr>
            <a:endParaRPr lang="cs-CZ" sz="2000" i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0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každoroční zprávy o plnění závazků + sankce za nesplnění kteréhokoliv ze závazku (smluvní pokuty či protiplnění až do max. výše 200 mil. Kč)</a:t>
            </a:r>
          </a:p>
        </p:txBody>
      </p:sp>
    </p:spTree>
    <p:extLst>
      <p:ext uri="{BB962C8B-B14F-4D97-AF65-F5344CB8AC3E}">
        <p14:creationId xmlns:p14="http://schemas.microsoft.com/office/powerpoint/2010/main" val="201916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55505"/>
            <a:ext cx="104775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200" dirty="0"/>
              <a:t>4. Spolupráce Zlínského kraje a UTB, poskytnutí individuální dotace na realizaci projektu „Novostavba UTB - U1“, Prováděcí smlouva k Dohodě o dlouhodobé spolupráci</a:t>
            </a:r>
            <a:br>
              <a:rPr lang="cs-CZ" sz="2200" dirty="0"/>
            </a:br>
            <a:r>
              <a:rPr lang="cs-CZ" sz="2200" dirty="0"/>
              <a:t>(tisk ZZK č. 0451-24Z)</a:t>
            </a:r>
            <a:endParaRPr sz="2200" dirty="0"/>
          </a:p>
        </p:txBody>
      </p:sp>
      <p:sp>
        <p:nvSpPr>
          <p:cNvPr id="6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11</a:t>
            </a:fld>
            <a:endParaRPr lang="cs-CZ" dirty="0"/>
          </a:p>
        </p:txBody>
      </p:sp>
      <p:pic>
        <p:nvPicPr>
          <p:cNvPr id="7" name="Picture 2" descr="https://tel.kr-zlinsky.cz/image.ashx?usrid=3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934" y="366547"/>
            <a:ext cx="926224" cy="12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8257872-2AEB-044C-D4AE-995E4C35F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26" y="1757916"/>
            <a:ext cx="9535402" cy="449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19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136378"/>
            <a:ext cx="9623425" cy="872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5. Vstup Zlínského kraje do Czech </a:t>
            </a:r>
            <a:r>
              <a:rPr lang="cs-CZ" sz="2600" dirty="0" err="1"/>
              <a:t>National</a:t>
            </a:r>
            <a:r>
              <a:rPr lang="cs-CZ" sz="2600" dirty="0"/>
              <a:t> </a:t>
            </a:r>
            <a:r>
              <a:rPr lang="cs-CZ" sz="2600" dirty="0" err="1"/>
              <a:t>Semiconductor</a:t>
            </a:r>
            <a:r>
              <a:rPr lang="cs-CZ" sz="2600" dirty="0"/>
              <a:t> Cluster, </a:t>
            </a:r>
            <a:r>
              <a:rPr lang="cs-CZ" sz="2600" dirty="0" err="1"/>
              <a:t>z.s</a:t>
            </a:r>
            <a:r>
              <a:rPr lang="cs-CZ" sz="2600" dirty="0"/>
              <a:t>.</a:t>
            </a:r>
            <a:br>
              <a:rPr lang="cs-CZ" sz="2600" dirty="0"/>
            </a:br>
            <a:r>
              <a:rPr lang="cs-CZ" sz="2600" dirty="0"/>
              <a:t>(tisk ZZK č. 0439-24Z)</a:t>
            </a:r>
            <a:br>
              <a:rPr lang="cs-CZ" sz="2600" dirty="0"/>
            </a:br>
            <a:endParaRPr sz="2600" dirty="0"/>
          </a:p>
        </p:txBody>
      </p:sp>
      <p:sp>
        <p:nvSpPr>
          <p:cNvPr id="11" name="Google Shape;163;p10"/>
          <p:cNvSpPr txBox="1">
            <a:spLocks noGrp="1"/>
          </p:cNvSpPr>
          <p:nvPr>
            <p:ph type="body" idx="1"/>
          </p:nvPr>
        </p:nvSpPr>
        <p:spPr>
          <a:xfrm>
            <a:off x="365233" y="1601513"/>
            <a:ext cx="11591925" cy="545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78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None/>
            </a:pPr>
            <a:endParaRPr lang="cs-CZ" sz="1600" dirty="0"/>
          </a:p>
          <a:p>
            <a:pPr marL="635000" lvl="2" indent="0">
              <a:spcBef>
                <a:spcPts val="0"/>
              </a:spcBef>
              <a:buSzPts val="2200"/>
              <a:buNone/>
            </a:pPr>
            <a:endParaRPr lang="cs-CZ" sz="1400" b="1" i="1" dirty="0"/>
          </a:p>
        </p:txBody>
      </p:sp>
      <p:pic>
        <p:nvPicPr>
          <p:cNvPr id="1026" name="Picture 2" descr="https://tel.kr-zlinsky.cz/image.ashx?usrid=3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934" y="366547"/>
            <a:ext cx="926224" cy="12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12</a:t>
            </a:fld>
            <a:endParaRPr lang="cs-CZ" dirty="0"/>
          </a:p>
        </p:txBody>
      </p:sp>
      <p:sp>
        <p:nvSpPr>
          <p:cNvPr id="3" name="Google Shape;163;p10">
            <a:extLst>
              <a:ext uri="{FF2B5EF4-FFF2-40B4-BE49-F238E27FC236}">
                <a16:creationId xmlns:a16="http://schemas.microsoft.com/office/drawing/2014/main" id="{A66CD365-0276-4999-864D-EF316112777E}"/>
              </a:ext>
            </a:extLst>
          </p:cNvPr>
          <p:cNvSpPr txBox="1">
            <a:spLocks/>
          </p:cNvSpPr>
          <p:nvPr/>
        </p:nvSpPr>
        <p:spPr>
          <a:xfrm>
            <a:off x="180974" y="1399819"/>
            <a:ext cx="11420475" cy="440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5000" lvl="2" indent="0">
              <a:spcBef>
                <a:spcPts val="0"/>
              </a:spcBef>
              <a:buSzPts val="2200"/>
              <a:buFont typeface="Noto Sans Symbols"/>
              <a:buNone/>
            </a:pPr>
            <a:endParaRPr lang="cs-CZ" sz="1400" b="1" i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F1C3D94-BC53-D42B-AE24-0DFD8D84F31F}"/>
              </a:ext>
            </a:extLst>
          </p:cNvPr>
          <p:cNvSpPr txBox="1"/>
          <p:nvPr/>
        </p:nvSpPr>
        <p:spPr>
          <a:xfrm>
            <a:off x="510761" y="1837239"/>
            <a:ext cx="1117878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 rtl="0">
              <a:buFont typeface="Arial" panose="020B0604020202020204" pitchFamily="34" charset="0"/>
              <a:buChar char="•"/>
            </a:pPr>
            <a:r>
              <a:rPr lang="cs-CZ" sz="2000" b="0" i="0" u="none" strike="noStrike" baseline="0" dirty="0">
                <a:latin typeface="Arial" panose="020B0604020202020204" pitchFamily="34" charset="0"/>
              </a:rPr>
              <a:t>Vazba na plánovanou významnou investici společnosti ON SEMICONDUCTORS CZECH REPUBLIC, s.r.o. (dále jen ON SEMI) v Rožnově pod Radhoštěm a potenciál mezinárodní spolupráce v oblasti vývoje a výroby polovodičů, v návaznosti na </a:t>
            </a:r>
            <a:r>
              <a:rPr lang="cs-CZ" sz="2000" b="0" i="0" u="none" strike="noStrike" baseline="0" dirty="0" err="1">
                <a:latin typeface="Arial" panose="020B0604020202020204" pitchFamily="34" charset="0"/>
              </a:rPr>
              <a:t>European</a:t>
            </a:r>
            <a:r>
              <a:rPr lang="cs-CZ" sz="2000" b="0" i="0" u="none" strike="noStrike" baseline="0" dirty="0">
                <a:latin typeface="Arial" panose="020B0604020202020204" pitchFamily="34" charset="0"/>
              </a:rPr>
              <a:t> Chip </a:t>
            </a:r>
            <a:r>
              <a:rPr lang="cs-CZ" sz="2000" b="0" i="0" u="none" strike="noStrike" baseline="0" dirty="0" err="1">
                <a:latin typeface="Arial" panose="020B0604020202020204" pitchFamily="34" charset="0"/>
              </a:rPr>
              <a:t>Act</a:t>
            </a:r>
            <a:r>
              <a:rPr lang="cs-CZ" sz="2000" b="0" i="0" u="none" strike="noStrike" baseline="0" dirty="0">
                <a:latin typeface="Arial" panose="020B0604020202020204" pitchFamily="34" charset="0"/>
              </a:rPr>
              <a:t>.</a:t>
            </a:r>
          </a:p>
          <a:p>
            <a:pPr marL="285750" marR="0" indent="-285750" algn="just" rtl="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</a:endParaRPr>
          </a:p>
          <a:p>
            <a:pPr marL="285750" marR="0" indent="-285750" algn="just" rtl="0">
              <a:buFont typeface="Arial" panose="020B0604020202020204" pitchFamily="34" charset="0"/>
              <a:buChar char="•"/>
            </a:pPr>
            <a:r>
              <a:rPr lang="cs-CZ" sz="2000" b="0" i="0" u="none" strike="noStrike" baseline="0" dirty="0">
                <a:latin typeface="Arial" panose="020B0604020202020204" pitchFamily="34" charset="0"/>
              </a:rPr>
              <a:t>Zlínský kraj dosud nebyl členem žádného klastru a klastry na svém území podporoval spíše dotačně či programy ve spolupráci s Technologickým centrem, zde se však jedná o národní klastr, sídlící v Brně a připravující pro MPO Národní polovodičovou strategii. </a:t>
            </a:r>
          </a:p>
          <a:p>
            <a:pPr marL="285750" marR="0" indent="-285750" algn="just" rtl="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</a:endParaRPr>
          </a:p>
          <a:p>
            <a:pPr marL="285750" marR="0" indent="-285750" algn="just" rtl="0">
              <a:buFont typeface="Arial" panose="020B0604020202020204" pitchFamily="34" charset="0"/>
              <a:buChar char="•"/>
            </a:pPr>
            <a:r>
              <a:rPr lang="cs-CZ" sz="2000" b="0" i="0" u="none" strike="noStrike" baseline="0" dirty="0">
                <a:latin typeface="Arial" panose="020B0604020202020204" pitchFamily="34" charset="0"/>
              </a:rPr>
              <a:t>Do této aktivity chce být Zlínský kraj zapojen, protože relevantní výzkum se odehrává v Brně, zatímco výroba v Rožnově pod Radhoštěm. A je zde obrovský růstový potenciál do budoucna, včetně posílení role UTB</a:t>
            </a:r>
          </a:p>
          <a:p>
            <a:pPr marL="285750" marR="0" indent="-285750" algn="just" rtl="0">
              <a:buFont typeface="Arial" panose="020B0604020202020204" pitchFamily="34" charset="0"/>
              <a:buChar char="•"/>
            </a:pPr>
            <a:endParaRPr lang="cs-CZ" sz="2000" b="0" i="0" u="none" strike="noStrike" baseline="0" dirty="0">
              <a:latin typeface="Arial" panose="020B0604020202020204" pitchFamily="34" charset="0"/>
            </a:endParaRPr>
          </a:p>
          <a:p>
            <a:pPr marL="285750" marR="0" indent="-285750" algn="just" rtl="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</a:rPr>
              <a:t>Je zamýšlen vstup kraje do Czech </a:t>
            </a:r>
            <a:r>
              <a:rPr lang="cs-CZ" sz="2000" dirty="0" err="1">
                <a:latin typeface="Arial" panose="020B0604020202020204" pitchFamily="34" charset="0"/>
              </a:rPr>
              <a:t>National</a:t>
            </a:r>
            <a:r>
              <a:rPr lang="cs-CZ" sz="2000" dirty="0">
                <a:latin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</a:rPr>
              <a:t>Semiconductor</a:t>
            </a:r>
            <a:r>
              <a:rPr lang="cs-CZ" sz="2000" dirty="0">
                <a:latin typeface="Arial" panose="020B0604020202020204" pitchFamily="34" charset="0"/>
              </a:rPr>
              <a:t> Cluster po dobu 3 let (ročně členský poplatek 48 tis. Kč), poté vyhodnocení přínosu a dalšího případného pokračování.</a:t>
            </a:r>
          </a:p>
          <a:p>
            <a:pPr marL="285750" marR="0" indent="-285750" algn="just" rtl="0">
              <a:buFont typeface="Arial" panose="020B0604020202020204" pitchFamily="34" charset="0"/>
              <a:buChar char="•"/>
            </a:pPr>
            <a:endParaRPr lang="cs-CZ" sz="2000" b="0" i="0" u="none" strike="noStrike" baseline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18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136378"/>
            <a:ext cx="9623425" cy="872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5. Vstup Zlínského kraje do Czech </a:t>
            </a:r>
            <a:r>
              <a:rPr lang="cs-CZ" sz="2600" dirty="0" err="1"/>
              <a:t>National</a:t>
            </a:r>
            <a:r>
              <a:rPr lang="cs-CZ" sz="2600" dirty="0"/>
              <a:t> </a:t>
            </a:r>
            <a:r>
              <a:rPr lang="cs-CZ" sz="2600" dirty="0" err="1"/>
              <a:t>Semiconductor</a:t>
            </a:r>
            <a:r>
              <a:rPr lang="cs-CZ" sz="2600" dirty="0"/>
              <a:t> Cluster, </a:t>
            </a:r>
            <a:r>
              <a:rPr lang="cs-CZ" sz="2600" dirty="0" err="1"/>
              <a:t>z.s</a:t>
            </a:r>
            <a:r>
              <a:rPr lang="cs-CZ" sz="2600" dirty="0"/>
              <a:t>.</a:t>
            </a:r>
            <a:br>
              <a:rPr lang="cs-CZ" sz="2600" dirty="0"/>
            </a:br>
            <a:r>
              <a:rPr lang="cs-CZ" sz="2600" dirty="0"/>
              <a:t>(tisk ZZK č. 0439-24Z)</a:t>
            </a:r>
            <a:br>
              <a:rPr lang="cs-CZ" sz="2600" dirty="0"/>
            </a:br>
            <a:endParaRPr sz="2600" dirty="0"/>
          </a:p>
        </p:txBody>
      </p:sp>
      <p:sp>
        <p:nvSpPr>
          <p:cNvPr id="11" name="Google Shape;163;p10"/>
          <p:cNvSpPr txBox="1">
            <a:spLocks noGrp="1"/>
          </p:cNvSpPr>
          <p:nvPr>
            <p:ph type="body" idx="1"/>
          </p:nvPr>
        </p:nvSpPr>
        <p:spPr>
          <a:xfrm>
            <a:off x="365233" y="1601513"/>
            <a:ext cx="11591925" cy="545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78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None/>
            </a:pPr>
            <a:endParaRPr lang="cs-CZ" sz="1600" dirty="0"/>
          </a:p>
          <a:p>
            <a:pPr marL="635000" lvl="2" indent="0">
              <a:spcBef>
                <a:spcPts val="0"/>
              </a:spcBef>
              <a:buSzPts val="2200"/>
              <a:buNone/>
            </a:pPr>
            <a:endParaRPr lang="cs-CZ" sz="1400" b="1" i="1" dirty="0"/>
          </a:p>
        </p:txBody>
      </p:sp>
      <p:pic>
        <p:nvPicPr>
          <p:cNvPr id="1026" name="Picture 2" descr="https://tel.kr-zlinsky.cz/image.ashx?usrid=3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934" y="366547"/>
            <a:ext cx="926224" cy="12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13</a:t>
            </a:fld>
            <a:endParaRPr lang="cs-CZ" dirty="0"/>
          </a:p>
        </p:txBody>
      </p:sp>
      <p:sp>
        <p:nvSpPr>
          <p:cNvPr id="3" name="Google Shape;163;p10">
            <a:extLst>
              <a:ext uri="{FF2B5EF4-FFF2-40B4-BE49-F238E27FC236}">
                <a16:creationId xmlns:a16="http://schemas.microsoft.com/office/drawing/2014/main" id="{A66CD365-0276-4999-864D-EF316112777E}"/>
              </a:ext>
            </a:extLst>
          </p:cNvPr>
          <p:cNvSpPr txBox="1">
            <a:spLocks/>
          </p:cNvSpPr>
          <p:nvPr/>
        </p:nvSpPr>
        <p:spPr>
          <a:xfrm>
            <a:off x="180974" y="1399819"/>
            <a:ext cx="11420475" cy="440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5000" lvl="2" indent="0">
              <a:spcBef>
                <a:spcPts val="0"/>
              </a:spcBef>
              <a:buSzPts val="2200"/>
              <a:buFont typeface="Noto Sans Symbols"/>
              <a:buNone/>
            </a:pPr>
            <a:endParaRPr lang="cs-CZ" sz="1400" b="1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00EC73-5CFA-5B8C-7348-F3A5B9B18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94" y="1904973"/>
            <a:ext cx="10135919" cy="376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04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>
            <a:spLocks noGrp="1"/>
          </p:cNvSpPr>
          <p:nvPr>
            <p:ph type="sldNum" idx="4294967295"/>
          </p:nvPr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3600"/>
              <a:t>14</a:t>
            </a:fld>
            <a:endParaRPr dirty="0"/>
          </a:p>
        </p:txBody>
      </p:sp>
      <p:sp>
        <p:nvSpPr>
          <p:cNvPr id="163" name="Google Shape;163;p10"/>
          <p:cNvSpPr txBox="1">
            <a:spLocks noGrp="1"/>
          </p:cNvSpPr>
          <p:nvPr>
            <p:ph type="body" idx="1"/>
          </p:nvPr>
        </p:nvSpPr>
        <p:spPr>
          <a:xfrm>
            <a:off x="520700" y="1410749"/>
            <a:ext cx="11264900" cy="520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 lvl="1" indent="-342900">
              <a:spcBef>
                <a:spcPts val="0"/>
              </a:spcBef>
              <a:buSzPts val="2200"/>
            </a:pPr>
            <a:r>
              <a:rPr lang="cs-CZ" sz="2000" b="1" dirty="0"/>
              <a:t>Ing. Tomáš Janča</a:t>
            </a:r>
          </a:p>
        </p:txBody>
      </p:sp>
      <p:sp>
        <p:nvSpPr>
          <p:cNvPr id="9" name="Google Shape;164;p10"/>
          <p:cNvSpPr txBox="1">
            <a:spLocks noGrp="1"/>
          </p:cNvSpPr>
          <p:nvPr>
            <p:ph type="title"/>
          </p:nvPr>
        </p:nvSpPr>
        <p:spPr>
          <a:xfrm>
            <a:off x="365125" y="155464"/>
            <a:ext cx="112649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6. Různé</a:t>
            </a:r>
            <a:br>
              <a:rPr lang="cs-CZ" sz="2600" dirty="0"/>
            </a:br>
            <a:r>
              <a:rPr lang="cs-CZ" sz="2600" dirty="0"/>
              <a:t>7. Usnesení výboru</a:t>
            </a:r>
            <a:br>
              <a:rPr lang="cs-CZ" sz="2600" dirty="0"/>
            </a:br>
            <a:r>
              <a:rPr lang="cs-CZ" sz="2600" dirty="0"/>
              <a:t>8. Závěr</a:t>
            </a:r>
            <a:endParaRPr sz="2600" dirty="0"/>
          </a:p>
        </p:txBody>
      </p:sp>
      <p:pic>
        <p:nvPicPr>
          <p:cNvPr id="6" name="Picture 2" descr="janca-tomas.jpg (83 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85" y="381228"/>
            <a:ext cx="773715" cy="11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Wildmann Kladívko soudce od 99 Kč - Zbozi.cz">
            <a:extLst>
              <a:ext uri="{FF2B5EF4-FFF2-40B4-BE49-F238E27FC236}">
                <a16:creationId xmlns:a16="http://schemas.microsoft.com/office/drawing/2014/main" id="{2A3460B8-1C25-5A93-D5A5-93B5C572A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2" y="2675491"/>
            <a:ext cx="200977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04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0;p11"/>
          <p:cNvSpPr txBox="1"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cs-CZ"/>
              <a:t>Děkujeme </a:t>
            </a:r>
            <a:br>
              <a:rPr lang="cs-CZ" dirty="0"/>
            </a:br>
            <a:r>
              <a:rPr lang="cs-CZ" dirty="0"/>
              <a:t>za pozornost</a:t>
            </a:r>
            <a:endParaRPr dirty="0"/>
          </a:p>
        </p:txBody>
      </p:sp>
      <p:sp>
        <p:nvSpPr>
          <p:cNvPr id="6" name="Google Shape;171;p11"/>
          <p:cNvSpPr txBox="1">
            <a:spLocks noGrp="1"/>
          </p:cNvSpPr>
          <p:nvPr>
            <p:ph type="subTitle" idx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dirty="0"/>
              <a:t>Krajský úřad ZK</a:t>
            </a:r>
            <a:endParaRPr dirty="0"/>
          </a:p>
          <a:p>
            <a:pPr marL="0" lvl="0" indent="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dirty="0"/>
              <a:t>Třída Tomáše Bati 21</a:t>
            </a:r>
            <a:endParaRPr dirty="0"/>
          </a:p>
          <a:p>
            <a:pPr marL="0" lvl="0" indent="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dirty="0"/>
              <a:t>Zlín 691 90</a:t>
            </a:r>
            <a:endParaRPr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861" y="4673452"/>
            <a:ext cx="5384139" cy="218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1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277892"/>
            <a:ext cx="112649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1. Úvod</a:t>
            </a:r>
            <a:endParaRPr sz="2600" dirty="0"/>
          </a:p>
        </p:txBody>
      </p:sp>
      <p:pic>
        <p:nvPicPr>
          <p:cNvPr id="1026" name="Picture 2" descr="janca-tomas.jpg (83 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85" y="381228"/>
            <a:ext cx="773715" cy="11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2</a:t>
            </a:fld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86D6BC6-A97F-7F6B-FE9F-F5B7F28EA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42" y="1903940"/>
            <a:ext cx="10274157" cy="350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7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277892"/>
            <a:ext cx="112649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1. Úvod</a:t>
            </a:r>
            <a:endParaRPr sz="2600" dirty="0"/>
          </a:p>
        </p:txBody>
      </p:sp>
      <p:pic>
        <p:nvPicPr>
          <p:cNvPr id="1026" name="Picture 2" descr="janca-tomas.jpg (83 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85" y="381228"/>
            <a:ext cx="773715" cy="11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3</a:t>
            </a:fld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3531F56-4F47-B915-7E17-4841EA32AB6C}"/>
              </a:ext>
            </a:extLst>
          </p:cNvPr>
          <p:cNvSpPr txBox="1"/>
          <p:nvPr/>
        </p:nvSpPr>
        <p:spPr>
          <a:xfrm>
            <a:off x="520699" y="2561265"/>
            <a:ext cx="10615729" cy="3831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 usnesení: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-1348740" algn="just">
              <a:lnSpc>
                <a:spcPct val="107000"/>
              </a:lnSpc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134/VRPAMD21/24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Výbor pro rozvoj podnikatelských aktivit, majetek a digitalizace 				Zastupitelstva Zlínského kraje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schvaluje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1120" algn="just">
              <a:lnSpc>
                <a:spcPct val="114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ověřovatelem zápisu z jednání Výboru pro rozvoj podnikatelských aktivit, 		majetek a digitalizace Zastupitelstva Zlínského kraje ze dne 23. 4. 2024 			p. Vítězslava Vicherka.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Hlasování:	Pro: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Proti: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Zdržel se: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3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277892"/>
            <a:ext cx="112649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2. Schválení programu jednání</a:t>
            </a:r>
            <a:endParaRPr sz="2600" dirty="0"/>
          </a:p>
        </p:txBody>
      </p:sp>
      <p:pic>
        <p:nvPicPr>
          <p:cNvPr id="1026" name="Picture 2" descr="janca-tomas.jpg (83 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85" y="381228"/>
            <a:ext cx="773715" cy="11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4</a:t>
            </a:fld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8AE775F-041B-5D21-BF47-B46A22F24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42" y="1903940"/>
            <a:ext cx="10274157" cy="350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6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277892"/>
            <a:ext cx="112649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2. Schválení programu jednání</a:t>
            </a:r>
            <a:endParaRPr sz="2600" dirty="0"/>
          </a:p>
        </p:txBody>
      </p:sp>
      <p:pic>
        <p:nvPicPr>
          <p:cNvPr id="1026" name="Picture 2" descr="janca-tomas.jpg (83 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85" y="381228"/>
            <a:ext cx="773715" cy="11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5</a:t>
            </a:fld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B36D47C-A753-07DB-0DEA-3A36BC5C89FF}"/>
              </a:ext>
            </a:extLst>
          </p:cNvPr>
          <p:cNvSpPr txBox="1"/>
          <p:nvPr/>
        </p:nvSpPr>
        <p:spPr>
          <a:xfrm>
            <a:off x="520700" y="2589689"/>
            <a:ext cx="10615729" cy="37114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 usnesení: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-1348740" algn="just">
              <a:lnSpc>
                <a:spcPct val="115000"/>
              </a:lnSpc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135/VRPAMD21/24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Výbor pro rozvoj podnikatelských aktivit, majetek a digitalizace 				Zastupitelstva Zlínského kraje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schvaluje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0010" indent="6985" algn="just">
              <a:lnSpc>
                <a:spcPct val="115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program jednání Výboru pro rozvoj podnikatelských aktivit, majetek a 			digitalizace Zastupitelstva 	Zlínského kraje ke dni 23. 4. 2024.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Hlasování:	Pro: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Proti: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 algn="just"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Zdržel se: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56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277892"/>
            <a:ext cx="112649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3. SPZ Holešov – smluvní a majetkoprávní vztahy</a:t>
            </a:r>
            <a:br>
              <a:rPr lang="cs-CZ" sz="2600" dirty="0"/>
            </a:br>
            <a:r>
              <a:rPr lang="cs-CZ" sz="2600" dirty="0"/>
              <a:t>(tisk ZZK č. 0401-24Z)</a:t>
            </a:r>
            <a:endParaRPr sz="2600" dirty="0"/>
          </a:p>
        </p:txBody>
      </p:sp>
      <p:sp>
        <p:nvSpPr>
          <p:cNvPr id="11" name="Google Shape;163;p10"/>
          <p:cNvSpPr txBox="1">
            <a:spLocks noGrp="1"/>
          </p:cNvSpPr>
          <p:nvPr>
            <p:ph type="body" idx="1"/>
          </p:nvPr>
        </p:nvSpPr>
        <p:spPr>
          <a:xfrm>
            <a:off x="520700" y="1542694"/>
            <a:ext cx="11264900" cy="440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 lvl="1" indent="-342900">
              <a:spcBef>
                <a:spcPts val="0"/>
              </a:spcBef>
              <a:buSzPts val="2200"/>
            </a:pPr>
            <a:r>
              <a:rPr lang="cs-CZ" sz="2000" b="1" dirty="0"/>
              <a:t>Lenka Zlámalová</a:t>
            </a:r>
          </a:p>
          <a:p>
            <a:pPr marL="635000" lvl="2" indent="0">
              <a:spcBef>
                <a:spcPts val="0"/>
              </a:spcBef>
              <a:buSzPts val="2200"/>
              <a:buNone/>
            </a:pPr>
            <a:endParaRPr lang="cs-CZ" sz="1400" b="1" i="1" dirty="0"/>
          </a:p>
          <a:p>
            <a:pPr marL="635000" lvl="2" indent="0">
              <a:spcBef>
                <a:spcPts val="0"/>
              </a:spcBef>
              <a:buSzPts val="2200"/>
              <a:buNone/>
            </a:pPr>
            <a:endParaRPr lang="cs-CZ" sz="1400" b="1" i="1" dirty="0"/>
          </a:p>
        </p:txBody>
      </p:sp>
      <p:sp>
        <p:nvSpPr>
          <p:cNvPr id="6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6</a:t>
            </a:fld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F485E5-2230-4061-444A-550E7E60B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872" y="281714"/>
            <a:ext cx="1031727" cy="137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776D130-4E23-90CD-9DF3-6C78FC8B7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70" y="1926136"/>
            <a:ext cx="5663817" cy="481154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89C0166-3DB2-7650-91FE-F65314A98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1523" y="2239708"/>
            <a:ext cx="6122007" cy="371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8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277892"/>
            <a:ext cx="112649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3. SPZ Holešov – smluvní a majetkoprávní vztahy</a:t>
            </a:r>
            <a:br>
              <a:rPr lang="cs-CZ" sz="2600" dirty="0"/>
            </a:br>
            <a:r>
              <a:rPr lang="cs-CZ" sz="2600" dirty="0"/>
              <a:t>(tisk ZZK č. 0401-24Z)</a:t>
            </a:r>
            <a:endParaRPr sz="2600" dirty="0"/>
          </a:p>
        </p:txBody>
      </p:sp>
      <p:sp>
        <p:nvSpPr>
          <p:cNvPr id="6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7</a:t>
            </a:fld>
            <a:endParaRPr lang="cs-CZ" dirty="0"/>
          </a:p>
        </p:txBody>
      </p:sp>
      <p:pic>
        <p:nvPicPr>
          <p:cNvPr id="2" name="Picture 2" descr="janca-tomas.jpg (83 KB)">
            <a:extLst>
              <a:ext uri="{FF2B5EF4-FFF2-40B4-BE49-F238E27FC236}">
                <a16:creationId xmlns:a16="http://schemas.microsoft.com/office/drawing/2014/main" id="{7D88F095-1704-F71A-E495-C8F31F917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85" y="381228"/>
            <a:ext cx="773715" cy="11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027DD98-6CC0-5FEB-BD5E-8171AE3A4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793" y="590870"/>
            <a:ext cx="8548494" cy="61895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163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55505"/>
            <a:ext cx="104775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200" dirty="0"/>
              <a:t>4. Spolupráce Zlínského kraje a UTB, poskytnutí individuální dotace na realizaci projektu „Novostavba UTB - U1“, Prováděcí smlouva k Dohodě o dlouhodobé spolupráci</a:t>
            </a:r>
            <a:br>
              <a:rPr lang="cs-CZ" sz="2200" dirty="0"/>
            </a:br>
            <a:r>
              <a:rPr lang="cs-CZ" sz="2200" dirty="0"/>
              <a:t>(tisk ZZK č. 0451-24Z)</a:t>
            </a:r>
            <a:endParaRPr sz="2200" dirty="0"/>
          </a:p>
        </p:txBody>
      </p:sp>
      <p:sp>
        <p:nvSpPr>
          <p:cNvPr id="6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8</a:t>
            </a:fld>
            <a:endParaRPr lang="cs-CZ" dirty="0"/>
          </a:p>
        </p:txBody>
      </p:sp>
      <p:pic>
        <p:nvPicPr>
          <p:cNvPr id="7" name="Picture 2" descr="https://tel.kr-zlinsky.cz/image.ashx?usrid=3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934" y="366547"/>
            <a:ext cx="926224" cy="12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6ED0D26-E700-4FD0-5B93-DB58A0DF76B8}"/>
              </a:ext>
            </a:extLst>
          </p:cNvPr>
          <p:cNvSpPr txBox="1"/>
          <p:nvPr/>
        </p:nvSpPr>
        <p:spPr>
          <a:xfrm>
            <a:off x="480944" y="1597861"/>
            <a:ext cx="1136650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 předchozím jednání ZZK 4. 3. 2024 byla schválena Dohoda o dlouhodobé spolupráci mezi Zlínským krajem a UTB.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Dosud byla spolupráce mezi těmito subjekty každoročně v jednotkách mil. Kč, od roku 2023 narostla na objemu 33 mil. Kč na 3 roky (zejména stipendia pro </a:t>
            </a:r>
            <a:r>
              <a:rPr lang="cs-CZ" sz="2400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postdoktorandy</a:t>
            </a:r>
            <a:r>
              <a:rPr lang="cs-CZ" sz="24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doktorandy).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Aktuálně žádost UTB o dotaci kraje, která napomůže s financováním výstavby budovy U1 Fakulty technologické (200 mil. Kč z celkového objemu cca 650 mil. Kč).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Intenzivní jednání v posledních měsících k podmínkám poskytnutí této dotace – kromě dotační smlouvy byla dohodnuta také Prováděcí smlouva k Dohodě o dlouhodobé spolupráci, která naplňuje zájem rozvoje kraje.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43917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55505"/>
            <a:ext cx="104775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200" dirty="0"/>
              <a:t>4. Spolupráce Zlínského kraje a UTB, poskytnutí individuální dotace na realizaci projektu „Novostavba UTB - U1“, Prováděcí smlouva k Dohodě o dlouhodobé spolupráci</a:t>
            </a:r>
            <a:br>
              <a:rPr lang="cs-CZ" sz="2200" dirty="0"/>
            </a:br>
            <a:r>
              <a:rPr lang="cs-CZ" sz="2200" dirty="0"/>
              <a:t>(tisk ZZK č. 0451-24Z)</a:t>
            </a:r>
            <a:endParaRPr sz="2200" dirty="0"/>
          </a:p>
        </p:txBody>
      </p:sp>
      <p:sp>
        <p:nvSpPr>
          <p:cNvPr id="6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9</a:t>
            </a:fld>
            <a:endParaRPr lang="cs-CZ" dirty="0"/>
          </a:p>
        </p:txBody>
      </p:sp>
      <p:pic>
        <p:nvPicPr>
          <p:cNvPr id="7" name="Picture 2" descr="https://tel.kr-zlinsky.cz/image.ashx?usrid=3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934" y="366547"/>
            <a:ext cx="926224" cy="12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6ED0D26-E700-4FD0-5B93-DB58A0DF76B8}"/>
              </a:ext>
            </a:extLst>
          </p:cNvPr>
          <p:cNvSpPr txBox="1"/>
          <p:nvPr/>
        </p:nvSpPr>
        <p:spPr>
          <a:xfrm>
            <a:off x="486490" y="1407501"/>
            <a:ext cx="465253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Smlouva o poskytnutí dotace:</a:t>
            </a:r>
          </a:p>
          <a:p>
            <a:endParaRPr lang="cs-CZ" sz="2400" i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Novostavba UTB – U1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dotace kraje 200 mil. Kč,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max. 37 % z celkových způsobilých nákladů,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realizace 09/2024 – 12/2026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vyúčtování do 31. 3. 2027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0C79701-279F-1585-5EC2-E5A6BA444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024" y="1717764"/>
            <a:ext cx="6823680" cy="188696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D8F25E2-74E8-B4DD-6EEA-5459B3DFC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" y="4342643"/>
            <a:ext cx="4226863" cy="223435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D33FB65-100A-71AE-7E27-EC4634711C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9905" y="4334055"/>
            <a:ext cx="7504043" cy="2213664"/>
          </a:xfrm>
          <a:prstGeom prst="rect">
            <a:avLst/>
          </a:prstGeom>
        </p:spPr>
      </p:pic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6E6A62DE-C807-1129-73A7-D0365B76D911}"/>
              </a:ext>
            </a:extLst>
          </p:cNvPr>
          <p:cNvSpPr/>
          <p:nvPr/>
        </p:nvSpPr>
        <p:spPr>
          <a:xfrm>
            <a:off x="3906078" y="5307496"/>
            <a:ext cx="1421296" cy="39756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1499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466A0AEA8275449A40F47CEDD0DD1E0" ma:contentTypeVersion="14" ma:contentTypeDescription="Vytvoří nový dokument" ma:contentTypeScope="" ma:versionID="662425ab17f89ffda18a40e97f9a9377">
  <xsd:schema xmlns:xsd="http://www.w3.org/2001/XMLSchema" xmlns:xs="http://www.w3.org/2001/XMLSchema" xmlns:p="http://schemas.microsoft.com/office/2006/metadata/properties" xmlns:ns3="6b830806-c99e-4935-a26c-f2d6d26fca1c" xmlns:ns4="21975d8c-116d-44df-a884-e662c9ebcfd9" targetNamespace="http://schemas.microsoft.com/office/2006/metadata/properties" ma:root="true" ma:fieldsID="54acba0b8b5b2e3a082b2c90f6f6bd11" ns3:_="" ns4:_="">
    <xsd:import namespace="6b830806-c99e-4935-a26c-f2d6d26fca1c"/>
    <xsd:import namespace="21975d8c-116d-44df-a884-e662c9ebcfd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30806-c99e-4935-a26c-f2d6d26fca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75d8c-116d-44df-a884-e662c9ebcf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C089B7-31B9-47D3-8F7A-B8601FAD7F3F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21975d8c-116d-44df-a884-e662c9ebcfd9"/>
    <ds:schemaRef ds:uri="http://purl.org/dc/elements/1.1/"/>
    <ds:schemaRef ds:uri="http://schemas.microsoft.com/office/2006/metadata/properties"/>
    <ds:schemaRef ds:uri="6b830806-c99e-4935-a26c-f2d6d26fca1c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CD13B54-DB2A-4BCC-A08C-240D92837E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E108CE-DDBF-4DB4-AE6C-A90B8A8D1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830806-c99e-4935-a26c-f2d6d26fca1c"/>
    <ds:schemaRef ds:uri="21975d8c-116d-44df-a884-e662c9ebcf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2923</TotalTime>
  <Words>982</Words>
  <Application>Microsoft Office PowerPoint</Application>
  <PresentationFormat>Širokoúhlá obrazovka</PresentationFormat>
  <Paragraphs>80</Paragraphs>
  <Slides>15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Noto Sans Symbols</vt:lpstr>
      <vt:lpstr>Arial Black</vt:lpstr>
      <vt:lpstr>Wingdings</vt:lpstr>
      <vt:lpstr>Arial</vt:lpstr>
      <vt:lpstr>Calibri</vt:lpstr>
      <vt:lpstr>Motiv Office</vt:lpstr>
      <vt:lpstr>Výbor pro rozvoj podnikatelských aktivit, majetek a digitalizace</vt:lpstr>
      <vt:lpstr>1. Úvod</vt:lpstr>
      <vt:lpstr>1. Úvod</vt:lpstr>
      <vt:lpstr>2. Schválení programu jednání</vt:lpstr>
      <vt:lpstr>2. Schválení programu jednání</vt:lpstr>
      <vt:lpstr>3. SPZ Holešov – smluvní a majetkoprávní vztahy (tisk ZZK č. 0401-24Z)</vt:lpstr>
      <vt:lpstr>3. SPZ Holešov – smluvní a majetkoprávní vztahy (tisk ZZK č. 0401-24Z)</vt:lpstr>
      <vt:lpstr>4. Spolupráce Zlínského kraje a UTB, poskytnutí individuální dotace na realizaci projektu „Novostavba UTB - U1“, Prováděcí smlouva k Dohodě o dlouhodobé spolupráci (tisk ZZK č. 0451-24Z)</vt:lpstr>
      <vt:lpstr>4. Spolupráce Zlínského kraje a UTB, poskytnutí individuální dotace na realizaci projektu „Novostavba UTB - U1“, Prováděcí smlouva k Dohodě o dlouhodobé spolupráci (tisk ZZK č. 0451-24Z)</vt:lpstr>
      <vt:lpstr>4. Spolupráce Zlínského kraje a UTB, poskytnutí individuální dotace na realizaci projektu „Novostavba UTB - U1“, Prováděcí smlouva k Dohodě o dlouhodobé spolupráci (tisk ZZK č. 0451-24Z)</vt:lpstr>
      <vt:lpstr>4. Spolupráce Zlínského kraje a UTB, poskytnutí individuální dotace na realizaci projektu „Novostavba UTB - U1“, Prováděcí smlouva k Dohodě o dlouhodobé spolupráci (tisk ZZK č. 0451-24Z)</vt:lpstr>
      <vt:lpstr>5. Vstup Zlínského kraje do Czech National Semiconductor Cluster, z.s. (tisk ZZK č. 0439-24Z) </vt:lpstr>
      <vt:lpstr>5. Vstup Zlínského kraje do Czech National Semiconductor Cluster, z.s. (tisk ZZK č. 0439-24Z) </vt:lpstr>
      <vt:lpstr>6. Různé 7. Usnesení výboru 8. Závěr</vt:lpstr>
      <vt:lpstr>Děkujeme 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Řídící výbor</dc:title>
  <dc:creator>Quang Milan Nguyen</dc:creator>
  <cp:lastModifiedBy>Hanus Aleš</cp:lastModifiedBy>
  <cp:revision>133</cp:revision>
  <dcterms:created xsi:type="dcterms:W3CDTF">2021-08-21T22:30:26Z</dcterms:created>
  <dcterms:modified xsi:type="dcterms:W3CDTF">2024-04-22T23:46:33Z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0x0101002466A0AEA8275449A40F47CEDD0DD1E0</vt:lpwstr>
  </property>
</Properties>
</file>