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0"/>
  </p:notesMasterIdLst>
  <p:sldIdLst>
    <p:sldId id="289" r:id="rId5"/>
    <p:sldId id="388" r:id="rId6"/>
    <p:sldId id="292" r:id="rId7"/>
    <p:sldId id="801" r:id="rId8"/>
    <p:sldId id="815" r:id="rId9"/>
    <p:sldId id="276" r:id="rId10"/>
    <p:sldId id="802" r:id="rId11"/>
    <p:sldId id="798" r:id="rId12"/>
    <p:sldId id="803" r:id="rId13"/>
    <p:sldId id="277" r:id="rId14"/>
    <p:sldId id="395" r:id="rId15"/>
    <p:sldId id="794" r:id="rId16"/>
    <p:sldId id="775" r:id="rId17"/>
    <p:sldId id="793" r:id="rId18"/>
    <p:sldId id="795" r:id="rId19"/>
    <p:sldId id="274" r:id="rId20"/>
    <p:sldId id="389" r:id="rId21"/>
    <p:sldId id="390" r:id="rId22"/>
    <p:sldId id="391" r:id="rId23"/>
    <p:sldId id="392" r:id="rId24"/>
    <p:sldId id="393" r:id="rId25"/>
    <p:sldId id="394" r:id="rId26"/>
    <p:sldId id="804" r:id="rId27"/>
    <p:sldId id="806" r:id="rId28"/>
    <p:sldId id="814" r:id="rId29"/>
    <p:sldId id="807" r:id="rId30"/>
    <p:sldId id="809" r:id="rId31"/>
    <p:sldId id="805" r:id="rId32"/>
    <p:sldId id="808" r:id="rId33"/>
    <p:sldId id="810" r:id="rId34"/>
    <p:sldId id="811" r:id="rId35"/>
    <p:sldId id="812" r:id="rId36"/>
    <p:sldId id="813" r:id="rId37"/>
    <p:sldId id="286" r:id="rId38"/>
    <p:sldId id="291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9A685-7C48-4B00-814E-75B2E3CC284B}" type="datetimeFigureOut">
              <a:rPr lang="cs-CZ" smtClean="0"/>
              <a:t>24.06.2024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0B3FA-D839-4952-AA21-C65F16BE9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24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703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620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E2852-1598-4DF7-B184-8703591CB1AB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606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E2852-1598-4DF7-B184-8703591CB1AB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594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E2852-1598-4DF7-B184-8703591CB1AB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391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78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409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9684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1314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464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609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304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902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5582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3969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7610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495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496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2110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381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7170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97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34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2074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538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3336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90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89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95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76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28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374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67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4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24.06.2024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3642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43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>
  <p:cSld name="1_Záhlaví oddílu">
    <p:bg>
      <p:bgPr>
        <a:solidFill>
          <a:srgbClr val="FFD900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54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24.06.2024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40269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24.06.2024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01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24.06.2024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7558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24.06.2024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88419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24.06.2024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3044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24.06.2024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10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24.06.2024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21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24.06.2024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64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24.06.2024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46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5299" y="406400"/>
            <a:ext cx="11372445" cy="3022600"/>
          </a:xfrm>
        </p:spPr>
        <p:txBody>
          <a:bodyPr/>
          <a:lstStyle/>
          <a:p>
            <a:r>
              <a:rPr lang="cs-CZ" dirty="0"/>
              <a:t>Výbor pro rozvoj podnikatelských aktivit, majetek a digitalizace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11. 6. 2024</a:t>
            </a:r>
          </a:p>
          <a:p>
            <a:r>
              <a:rPr lang="cs-CZ" dirty="0"/>
              <a:t>Zlín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4593304"/>
            <a:ext cx="5441004" cy="220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0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>
          <a:xfrm>
            <a:off x="422026" y="1396546"/>
            <a:ext cx="11363574" cy="506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Plán rozvoje 2024 - 2025: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 připravován za účelem sledování naplnění </a:t>
            </a:r>
            <a:r>
              <a:rPr lang="cs-CZ" sz="1800" dirty="0">
                <a:solidFill>
                  <a:prstClr val="black"/>
                </a:solidFill>
              </a:rPr>
              <a:t>Strategie rozvoje Zlínského kraje (SRZK) 2030 konkrétními aktivitami ve dvouletém časovém horizontu (2020-21, 2022-23, 2024-25, …).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cs-CZ" sz="1800" dirty="0">
                <a:solidFill>
                  <a:prstClr val="black"/>
                </a:solidFill>
              </a:rPr>
              <a:t>Zahrnuje konkrétní významné aktivity kraje a jeho organizací, ale i dalších aktérů v území, které jsou plánovány s vazbou na veřejné rozpočty.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Plán rozvoje je zpracováván v souladu se SM/65/02/17 - Směrnice pro strategické plánování rozvoje Zlínského kraje, za jeho tvorbu zodpovídá Odbor strategického rozvoje kraje, do přípravy byly zapojeny rovněž všechny relevantní věcně příslušné odbory KÚZK.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Zařazeny jsou pouze takové aktivity rozvojového charakteru, které jsou v pokročilé fázi přípravy, s předpokladem skutečné realizace anebo již běžící realizací v letech 2024-25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cs-CZ" sz="1600" i="1" dirty="0">
                <a:solidFill>
                  <a:prstClr val="black"/>
                </a:solidFill>
              </a:rPr>
              <a:t>zahrnuje koncepční činnost (připravované koncepční dokumenty), dotační programy a významné individuální dotace kraje, realizované projekty kraje, jeho organizací a dalších partnerů i ostatní rozvojové aktivity (např. ocenění atd.).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cs-CZ" sz="1600" i="1" dirty="0">
                <a:solidFill>
                  <a:prstClr val="black"/>
                </a:solidFill>
              </a:rPr>
              <a:t>Při sestavení vycházíme z údajů rozpočtu a rozpočtového výhledu Zlínského kraje na roky 2024 a 2025 a dále z investičních záměrů zařazených do Střednědobého plánu reprodukce majetku anebo schválených valnými hromadami krajských organizací.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cs-CZ" sz="1600" i="1" dirty="0">
                <a:solidFill>
                  <a:prstClr val="black"/>
                </a:solidFill>
              </a:rPr>
              <a:t>Doplňujeme indikativní přehled klíčových rozvojových aktivit (nad 50 mil. Kč) významných aktérů v území, který vychází zejména z databáze projektů financovaných z prostředků EU a státních dotačních programů (např. Státní fond dopravní infrastruktury).</a:t>
            </a:r>
            <a:endParaRPr kumimoji="0" lang="cs-CZ" sz="1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7960C0-1A4F-3086-6CD4-8259D3E4A1AD}"/>
              </a:ext>
            </a:extLst>
          </p:cNvPr>
          <p:cNvSpPr txBox="1">
            <a:spLocks/>
          </p:cNvSpPr>
          <p:nvPr/>
        </p:nvSpPr>
        <p:spPr>
          <a:xfrm>
            <a:off x="463550" y="479673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5. Plán rozvoje 2024-2025 (tisk ZZK č. 0630-24)</a:t>
            </a:r>
          </a:p>
        </p:txBody>
      </p:sp>
      <p:pic>
        <p:nvPicPr>
          <p:cNvPr id="5" name="Picture 2" descr="https://tel.kr-zlinsky.cz/image.ashx?usrid=382">
            <a:extLst>
              <a:ext uri="{FF2B5EF4-FFF2-40B4-BE49-F238E27FC236}">
                <a16:creationId xmlns:a16="http://schemas.microsoft.com/office/drawing/2014/main" id="{F659D222-B5AF-560E-4CC2-6BB092D67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7E56315-F941-C4D0-C1C8-9CF188140A5D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1/5</a:t>
            </a:r>
          </a:p>
        </p:txBody>
      </p:sp>
    </p:spTree>
    <p:extLst>
      <p:ext uri="{BB962C8B-B14F-4D97-AF65-F5344CB8AC3E}">
        <p14:creationId xmlns:p14="http://schemas.microsoft.com/office/powerpoint/2010/main" val="168109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>
          <a:xfrm>
            <a:off x="422026" y="1396546"/>
            <a:ext cx="3094686" cy="506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Pozice Plánu rozvoje v naplňování SRZK 2030: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0A113F0-D07A-C5BD-BA9F-294E34191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312" y="1462929"/>
            <a:ext cx="6120679" cy="501407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CA8C119-02A3-432A-6A5B-361EC4C71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027" y="5951387"/>
            <a:ext cx="6131516" cy="699481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25821CBD-0861-69A1-EFE0-FDA5D4A95603}"/>
              </a:ext>
            </a:extLst>
          </p:cNvPr>
          <p:cNvSpPr/>
          <p:nvPr/>
        </p:nvSpPr>
        <p:spPr>
          <a:xfrm>
            <a:off x="8071277" y="3306839"/>
            <a:ext cx="2160240" cy="20882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9276217C-AD0D-D38D-1B3C-781A9CF30300}"/>
              </a:ext>
            </a:extLst>
          </p:cNvPr>
          <p:cNvSpPr txBox="1">
            <a:spLocks/>
          </p:cNvSpPr>
          <p:nvPr/>
        </p:nvSpPr>
        <p:spPr>
          <a:xfrm>
            <a:off x="463550" y="479673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5. Plán rozvoje 2024-2025 (tisk ZZK č. 0630-24)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9CC1E01-AC77-B00A-36BE-33881E05334D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2/5</a:t>
            </a:r>
          </a:p>
        </p:txBody>
      </p:sp>
      <p:pic>
        <p:nvPicPr>
          <p:cNvPr id="10" name="Picture 2" descr="https://tel.kr-zlinsky.cz/image.ashx?usrid=382">
            <a:extLst>
              <a:ext uri="{FF2B5EF4-FFF2-40B4-BE49-F238E27FC236}">
                <a16:creationId xmlns:a16="http://schemas.microsoft.com/office/drawing/2014/main" id="{0C4A3DC9-ECC4-C5DF-EE37-31C709FD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0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">
            <a:extLst>
              <a:ext uri="{FF2B5EF4-FFF2-40B4-BE49-F238E27FC236}">
                <a16:creationId xmlns:a16="http://schemas.microsoft.com/office/drawing/2014/main" id="{2AF3417E-CCD6-EB87-D965-F61343486EE7}"/>
              </a:ext>
            </a:extLst>
          </p:cNvPr>
          <p:cNvSpPr txBox="1">
            <a:spLocks/>
          </p:cNvSpPr>
          <p:nvPr/>
        </p:nvSpPr>
        <p:spPr>
          <a:xfrm>
            <a:off x="422026" y="1396546"/>
            <a:ext cx="11363574" cy="506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Přehled rozvojových aktivit kraje a jeho organizací: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kumimoji="0" lang="cs-CZ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187 rozvojových aktivit </a:t>
            </a: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Zlínského kraje a jím zřízených nebo založených organizací,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cs-CZ" sz="1800" dirty="0">
                <a:solidFill>
                  <a:prstClr val="black"/>
                </a:solidFill>
              </a:rPr>
              <a:t>celková plánovaná alokace </a:t>
            </a:r>
            <a:r>
              <a:rPr lang="cs-CZ" sz="1800" b="1" dirty="0">
                <a:solidFill>
                  <a:prstClr val="black"/>
                </a:solidFill>
              </a:rPr>
              <a:t>pro rok 2024 činí 4,241 mld. Kč, pro rok 2025 </a:t>
            </a:r>
            <a:r>
              <a:rPr lang="cs-CZ" sz="1800" dirty="0">
                <a:solidFill>
                  <a:prstClr val="black"/>
                </a:solidFill>
              </a:rPr>
              <a:t>se jedná o </a:t>
            </a:r>
            <a:r>
              <a:rPr lang="cs-CZ" sz="1800" b="1" dirty="0">
                <a:solidFill>
                  <a:prstClr val="black"/>
                </a:solidFill>
              </a:rPr>
              <a:t>3,582 mld. Kč.</a:t>
            </a:r>
            <a:endParaRPr lang="cs-CZ" sz="1800" dirty="0">
              <a:solidFill>
                <a:prstClr val="black"/>
              </a:solidFill>
            </a:endParaRPr>
          </a:p>
        </p:txBody>
      </p:sp>
      <p:pic>
        <p:nvPicPr>
          <p:cNvPr id="2050" name="Obrázek 2">
            <a:extLst>
              <a:ext uri="{FF2B5EF4-FFF2-40B4-BE49-F238E27FC236}">
                <a16:creationId xmlns:a16="http://schemas.microsoft.com/office/drawing/2014/main" id="{B8736037-9983-891E-42F6-C37B5B29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13" y="3300229"/>
            <a:ext cx="4795459" cy="35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>
            <a:extLst>
              <a:ext uri="{FF2B5EF4-FFF2-40B4-BE49-F238E27FC236}">
                <a16:creationId xmlns:a16="http://schemas.microsoft.com/office/drawing/2014/main" id="{E74D9BFF-08CF-CF0A-5255-47DFBD471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55" y="3303587"/>
            <a:ext cx="4804521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FF13A0A-2A97-2DE1-39C0-C5FDE209D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47" y="2514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FD3A95C-96F0-43A5-F57A-44DC65BADAA6}"/>
              </a:ext>
            </a:extLst>
          </p:cNvPr>
          <p:cNvSpPr txBox="1"/>
          <p:nvPr/>
        </p:nvSpPr>
        <p:spPr>
          <a:xfrm>
            <a:off x="1250355" y="2644540"/>
            <a:ext cx="9597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Rozdělení předpokládané alokace rozvojových aktivit mezi jednotlivé pilíře SRZK 2030 pro roky 2024 a 2025:</a:t>
            </a:r>
            <a:endParaRPr lang="cs-CZ" i="1" dirty="0"/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2AB6E9D7-4FF7-6118-A526-91E511E34422}"/>
              </a:ext>
            </a:extLst>
          </p:cNvPr>
          <p:cNvSpPr txBox="1">
            <a:spLocks/>
          </p:cNvSpPr>
          <p:nvPr/>
        </p:nvSpPr>
        <p:spPr>
          <a:xfrm>
            <a:off x="463550" y="479673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5. Plán rozvoje 2024-2025 (tisk ZZK č. 0630-24)</a:t>
            </a:r>
          </a:p>
        </p:txBody>
      </p:sp>
      <p:pic>
        <p:nvPicPr>
          <p:cNvPr id="8" name="Picture 2" descr="https://tel.kr-zlinsky.cz/image.ashx?usrid=382">
            <a:extLst>
              <a:ext uri="{FF2B5EF4-FFF2-40B4-BE49-F238E27FC236}">
                <a16:creationId xmlns:a16="http://schemas.microsoft.com/office/drawing/2014/main" id="{76C3A929-C7A3-E7B1-7134-75EAFE7C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77600E4-493E-FE10-FD95-FA30AAE5DA47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3/5</a:t>
            </a:r>
          </a:p>
        </p:txBody>
      </p:sp>
    </p:spTree>
    <p:extLst>
      <p:ext uri="{BB962C8B-B14F-4D97-AF65-F5344CB8AC3E}">
        <p14:creationId xmlns:p14="http://schemas.microsoft.com/office/powerpoint/2010/main" val="4296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919537" y="1619573"/>
            <a:ext cx="8372630" cy="413546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solidFill>
                <a:srgbClr val="0737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22026" y="1403512"/>
            <a:ext cx="3970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Přehled předpokládaného naplňování Priorit SRZK 2030 v období let 2024 – 2025, aktivity Zlínského kraje a krajem zřízených nebo založených organizací: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0C6AF6-370F-696B-75A5-608D1F2D3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670" y="1348492"/>
            <a:ext cx="7294256" cy="546421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0D6558B-E4EE-CC58-C510-B5D00E9CB829}"/>
              </a:ext>
            </a:extLst>
          </p:cNvPr>
          <p:cNvSpPr/>
          <p:nvPr/>
        </p:nvSpPr>
        <p:spPr>
          <a:xfrm>
            <a:off x="391546" y="3134459"/>
            <a:ext cx="39706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…a k nim doplněn indikativní přehled významných 44 aktivit dalších aktérů v území v těchto Prioritách SRZK 2030: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i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1.2</a:t>
            </a:r>
            <a:r>
              <a:rPr lang="cs-CZ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(7 aktivit podnikatelů a UTB)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i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2.1</a:t>
            </a:r>
            <a:r>
              <a:rPr lang="cs-CZ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(7 aktivit obcí a škol)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i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2.4</a:t>
            </a:r>
            <a:r>
              <a:rPr lang="cs-CZ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(3 aktivity – město, církev a národní instituce)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i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3.1</a:t>
            </a:r>
            <a:r>
              <a:rPr lang="cs-CZ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(18 aktivit ŘSD, SŽ, měst a obcí a dalších partnerů v dopravě)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i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3.2</a:t>
            </a:r>
            <a:r>
              <a:rPr lang="cs-CZ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(4 aktivity podnikatelů)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i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3.3</a:t>
            </a:r>
            <a:r>
              <a:rPr lang="cs-CZ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(5 aktivit obcí a dalších veřejných subjektů)</a:t>
            </a: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1EBE7AE9-B3DC-D5B6-C396-47B0D106FEC0}"/>
              </a:ext>
            </a:extLst>
          </p:cNvPr>
          <p:cNvSpPr txBox="1">
            <a:spLocks/>
          </p:cNvSpPr>
          <p:nvPr/>
        </p:nvSpPr>
        <p:spPr>
          <a:xfrm>
            <a:off x="463550" y="479673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5. Plán rozvoje 2024-2025 (tisk ZZK č. 0630-24)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9AAD103-AD62-FE06-7F6A-04503430A21C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4/5</a:t>
            </a:r>
          </a:p>
        </p:txBody>
      </p:sp>
      <p:pic>
        <p:nvPicPr>
          <p:cNvPr id="11" name="Picture 2" descr="https://tel.kr-zlinsky.cz/image.ashx?usrid=382">
            <a:extLst>
              <a:ext uri="{FF2B5EF4-FFF2-40B4-BE49-F238E27FC236}">
                <a16:creationId xmlns:a16="http://schemas.microsoft.com/office/drawing/2014/main" id="{C0553145-6F58-5538-35D5-73B554DB5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704" y="366547"/>
            <a:ext cx="662453" cy="88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22026" y="2068019"/>
            <a:ext cx="11264900" cy="413546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 návaznosti na dvouleté Plány rozvoje je prováděno jejich pravidelné vyhodnocení, které sleduje: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i="1" u="sng" dirty="0">
                <a:latin typeface="Arial" panose="020B0604020202020204" pitchFamily="34" charset="0"/>
                <a:cs typeface="Arial" panose="020B0604020202020204" pitchFamily="34" charset="0"/>
              </a:rPr>
              <a:t>naplňování rozvojových aktivit Plánu rozvoje, resp. naplňování SRZK 2030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klíčové je vyhodnocení rozvojových aktivit realizovaných Zlínským krajem a jeho zřízenými a založenými organizacemi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součástí hodnocení jsou i veřejně dostupné informace o naplňování rozvojových aktivit ostatních aktérů v území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i="1" u="sng" dirty="0">
                <a:latin typeface="Arial" panose="020B0604020202020204" pitchFamily="34" charset="0"/>
                <a:cs typeface="Arial" panose="020B0604020202020204" pitchFamily="34" charset="0"/>
              </a:rPr>
              <a:t>přehled čerpání dotačních prostředků ze zdrojů EU, národních dotačních titulů a ostatních veřejných investic a pobídek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poskytnutých v období platnosti daného Plánu rozvoje, ve vazbě na indikativní finanční rámec SRZK 2030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i="1" u="sng" dirty="0">
                <a:latin typeface="Arial" panose="020B0604020202020204" pitchFamily="34" charset="0"/>
                <a:cs typeface="Arial" panose="020B0604020202020204" pitchFamily="34" charset="0"/>
              </a:rPr>
              <a:t>přehled monitorovacích ukazatelů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to jak kontextových, tak specifických pro jednotlivé specifické cíle SRZK 2030</a:t>
            </a:r>
          </a:p>
        </p:txBody>
      </p:sp>
      <p:sp>
        <p:nvSpPr>
          <p:cNvPr id="3" name="Zástupný symbol pro obsah 1">
            <a:extLst>
              <a:ext uri="{FF2B5EF4-FFF2-40B4-BE49-F238E27FC236}">
                <a16:creationId xmlns:a16="http://schemas.microsoft.com/office/drawing/2014/main" id="{5CBB4A18-7247-A56B-E9D8-A82DD7E9416C}"/>
              </a:ext>
            </a:extLst>
          </p:cNvPr>
          <p:cNvSpPr txBox="1">
            <a:spLocks/>
          </p:cNvSpPr>
          <p:nvPr/>
        </p:nvSpPr>
        <p:spPr>
          <a:xfrm>
            <a:off x="422026" y="1396546"/>
            <a:ext cx="11363574" cy="506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Vyhodnocení Plánu rozvoje:</a:t>
            </a: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1C3786F4-3C76-D328-F7D6-A8FE2A538E7D}"/>
              </a:ext>
            </a:extLst>
          </p:cNvPr>
          <p:cNvSpPr txBox="1">
            <a:spLocks/>
          </p:cNvSpPr>
          <p:nvPr/>
        </p:nvSpPr>
        <p:spPr>
          <a:xfrm>
            <a:off x="463550" y="479673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5. Plán rozvoje 2024-2025 (tisk ZZK č. 0630-24)</a:t>
            </a:r>
          </a:p>
        </p:txBody>
      </p:sp>
      <p:pic>
        <p:nvPicPr>
          <p:cNvPr id="8" name="Picture 2" descr="https://tel.kr-zlinsky.cz/image.ashx?usrid=382">
            <a:extLst>
              <a:ext uri="{FF2B5EF4-FFF2-40B4-BE49-F238E27FC236}">
                <a16:creationId xmlns:a16="http://schemas.microsoft.com/office/drawing/2014/main" id="{4DA1D0A3-D2C6-BD66-8574-CA037EB5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22C16BC-3B10-2C3E-763F-1654F1DD34F2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5/5</a:t>
            </a:r>
          </a:p>
        </p:txBody>
      </p:sp>
    </p:spTree>
    <p:extLst>
      <p:ext uri="{BB962C8B-B14F-4D97-AF65-F5344CB8AC3E}">
        <p14:creationId xmlns:p14="http://schemas.microsoft.com/office/powerpoint/2010/main" val="34293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F16777-68AF-96E8-2F70-A95648EB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8" y="2083264"/>
            <a:ext cx="10874188" cy="3021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Nadpis 3">
            <a:extLst>
              <a:ext uri="{FF2B5EF4-FFF2-40B4-BE49-F238E27FC236}">
                <a16:creationId xmlns:a16="http://schemas.microsoft.com/office/drawing/2014/main" id="{079916AD-FFAB-E8F3-DB9E-8B1C60DFD540}"/>
              </a:ext>
            </a:extLst>
          </p:cNvPr>
          <p:cNvSpPr txBox="1">
            <a:spLocks/>
          </p:cNvSpPr>
          <p:nvPr/>
        </p:nvSpPr>
        <p:spPr>
          <a:xfrm>
            <a:off x="463550" y="450490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5. Plán rozvoje 2024-2025 (tisk ZZK č. 0630-24)</a:t>
            </a:r>
          </a:p>
        </p:txBody>
      </p:sp>
      <p:pic>
        <p:nvPicPr>
          <p:cNvPr id="9" name="Picture 2" descr="janca-tomas.jpg (83 KB)">
            <a:extLst>
              <a:ext uri="{FF2B5EF4-FFF2-40B4-BE49-F238E27FC236}">
                <a16:creationId xmlns:a16="http://schemas.microsoft.com/office/drawing/2014/main" id="{8F9E62D9-9140-A0DA-C827-0CFD875A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5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>
          <a:xfrm>
            <a:off x="422026" y="1351942"/>
            <a:ext cx="11264900" cy="432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 je Regionální inovační strategie Zlínského kraje (RIS ZK)? </a:t>
            </a:r>
          </a:p>
        </p:txBody>
      </p:sp>
      <p:sp>
        <p:nvSpPr>
          <p:cNvPr id="2" name="Obdélník 1"/>
          <p:cNvSpPr/>
          <p:nvPr/>
        </p:nvSpPr>
        <p:spPr>
          <a:xfrm>
            <a:off x="422026" y="1779606"/>
            <a:ext cx="11264900" cy="2254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strategický dokument pro podporu konkurenceschopnosti, založené zejména na inovacích a maximalizaci hospodářských přínosů veřejných investic do výzkumu a vzdělávání. Tento dokument definuje, v souladu s cíli EU a ČR, své priority a nástroje k podpoře podnikání založeného na inovacích s ohledem na příspěvek k ekonomickému rozvoji svého území.</a:t>
            </a:r>
          </a:p>
          <a:p>
            <a:pPr marL="896938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 ZK v aktuálním znění schválena v Zastupitelstvu Zlínského kraje dne 29. 6. 2020.</a:t>
            </a:r>
          </a:p>
          <a:p>
            <a:pPr marL="896938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 ZK tvoří 1 ze 14 krajských příloh Národní výzkumné a inovační strategie pro inteligentní specializaci České republiky (Národní RIS3 strategie).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4890" y="4530459"/>
            <a:ext cx="10511693" cy="229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Domény inteligentní specializace Zlínského kraje (jejich názvy) v kap. 4 RIS ZK 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nereflektují dostatečně aktuální potřeby a rostoucí význam některých sektorů v ekonomice kraje – požadavky z území i národní úrovně na zpřesnění.</a:t>
            </a:r>
          </a:p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zapojením všech relevantních partnerů (klastry, UTB, ZLINNOVATION, …) byla navržena aktualizace této kapitoly, která rozděluje stávající 4 domény specializace na 6 odvětvových a 3 průřezové, čímž dochází ke zpřesnění jejich názvů i obsahu.</a:t>
            </a:r>
          </a:p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Další komplexní aktualizace celé RI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ZK plánována na rok 2025.</a:t>
            </a:r>
            <a:endParaRPr kumimoji="0" lang="cs-CZ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obsah 1">
            <a:extLst>
              <a:ext uri="{FF2B5EF4-FFF2-40B4-BE49-F238E27FC236}">
                <a16:creationId xmlns:a16="http://schemas.microsoft.com/office/drawing/2014/main" id="{7294F2E5-8580-582B-F100-D575C66FE895}"/>
              </a:ext>
            </a:extLst>
          </p:cNvPr>
          <p:cNvSpPr txBox="1">
            <a:spLocks/>
          </p:cNvSpPr>
          <p:nvPr/>
        </p:nvSpPr>
        <p:spPr>
          <a:xfrm>
            <a:off x="422024" y="4050324"/>
            <a:ext cx="11264900" cy="432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Důvod a rozsah aktualizace RIS ZK:</a:t>
            </a: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3E8F2E92-1BA9-0E40-AA79-D6894EC5C562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6. Regionální inovační strategie Zlínského kraje – aktualizace domén specializace (tisk ZZK č. 0576-24)</a:t>
            </a:r>
          </a:p>
        </p:txBody>
      </p:sp>
      <p:pic>
        <p:nvPicPr>
          <p:cNvPr id="8" name="Picture 2" descr="https://tel.kr-zlinsky.cz/image.ashx?usrid=382">
            <a:extLst>
              <a:ext uri="{FF2B5EF4-FFF2-40B4-BE49-F238E27FC236}">
                <a16:creationId xmlns:a16="http://schemas.microsoft.com/office/drawing/2014/main" id="{6A7B7C71-113C-622B-3639-D7316CDCF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3D68882-8833-B81F-8557-320BC97825B9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115615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>
          <a:xfrm>
            <a:off x="422024" y="2064011"/>
            <a:ext cx="3334186" cy="432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Stávající vymezení domén specializace:</a:t>
            </a:r>
          </a:p>
        </p:txBody>
      </p:sp>
      <p:sp>
        <p:nvSpPr>
          <p:cNvPr id="4" name="Zástupný symbol pro obsah 1">
            <a:extLst>
              <a:ext uri="{FF2B5EF4-FFF2-40B4-BE49-F238E27FC236}">
                <a16:creationId xmlns:a16="http://schemas.microsoft.com/office/drawing/2014/main" id="{7294F2E5-8580-582B-F100-D575C66FE895}"/>
              </a:ext>
            </a:extLst>
          </p:cNvPr>
          <p:cNvSpPr txBox="1">
            <a:spLocks/>
          </p:cNvSpPr>
          <p:nvPr/>
        </p:nvSpPr>
        <p:spPr>
          <a:xfrm>
            <a:off x="422024" y="4602309"/>
            <a:ext cx="2993529" cy="432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Aktualizace domén specializace: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5DC94D-6FD5-772C-C6D0-11C012521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287" y="1360907"/>
            <a:ext cx="4907426" cy="25066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FBE03EB-D9FF-3289-5B76-FEBB82BE8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553" y="3894473"/>
            <a:ext cx="7808259" cy="2754736"/>
          </a:xfrm>
          <a:prstGeom prst="rect">
            <a:avLst/>
          </a:prstGeom>
        </p:spPr>
      </p:pic>
      <p:sp>
        <p:nvSpPr>
          <p:cNvPr id="9" name="Šipka: dolů 8">
            <a:extLst>
              <a:ext uri="{FF2B5EF4-FFF2-40B4-BE49-F238E27FC236}">
                <a16:creationId xmlns:a16="http://schemas.microsoft.com/office/drawing/2014/main" id="{FD696FF9-8CB0-C3D3-ABFC-F250B4C213CB}"/>
              </a:ext>
            </a:extLst>
          </p:cNvPr>
          <p:cNvSpPr/>
          <p:nvPr/>
        </p:nvSpPr>
        <p:spPr>
          <a:xfrm>
            <a:off x="1705288" y="3253495"/>
            <a:ext cx="654424" cy="1228165"/>
          </a:xfrm>
          <a:prstGeom prst="downArrow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7C6AECA3-2C65-C3AC-BF14-DC6B6BB7364F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6. Regionální inovační strategie Zlínského kraje – aktualizace domén specializace (tisk ZZK č. 0576-24)</a:t>
            </a:r>
          </a:p>
        </p:txBody>
      </p:sp>
      <p:pic>
        <p:nvPicPr>
          <p:cNvPr id="7" name="Picture 2" descr="https://tel.kr-zlinsky.cz/image.ashx?usrid=382">
            <a:extLst>
              <a:ext uri="{FF2B5EF4-FFF2-40B4-BE49-F238E27FC236}">
                <a16:creationId xmlns:a16="http://schemas.microsoft.com/office/drawing/2014/main" id="{A44E7C64-746F-3394-86FC-0F7A819A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F3D8877-526B-49AE-3AB0-26E60EC50D08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2/6</a:t>
            </a:r>
          </a:p>
        </p:txBody>
      </p:sp>
    </p:spTree>
    <p:extLst>
      <p:ext uri="{BB962C8B-B14F-4D97-AF65-F5344CB8AC3E}">
        <p14:creationId xmlns:p14="http://schemas.microsoft.com/office/powerpoint/2010/main" val="1813226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oogle Shape;130;p5">
            <a:extLst>
              <a:ext uri="{FF2B5EF4-FFF2-40B4-BE49-F238E27FC236}">
                <a16:creationId xmlns:a16="http://schemas.microsoft.com/office/drawing/2014/main" id="{955AA687-475F-D2F8-0D6B-EF73FD4647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613" y="1531542"/>
            <a:ext cx="10007725" cy="50141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B215E159-A589-7B2B-212F-9866380CBDF8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6. Regionální inovační strategie Zlínského kraje – aktualizace domén specializace (tisk ZZK č. 0576-24)</a:t>
            </a:r>
          </a:p>
        </p:txBody>
      </p:sp>
      <p:pic>
        <p:nvPicPr>
          <p:cNvPr id="6" name="Picture 2" descr="https://tel.kr-zlinsky.cz/image.ashx?usrid=382">
            <a:extLst>
              <a:ext uri="{FF2B5EF4-FFF2-40B4-BE49-F238E27FC236}">
                <a16:creationId xmlns:a16="http://schemas.microsoft.com/office/drawing/2014/main" id="{93573F18-CED8-896C-E977-7686A4580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FFB2C46-F8E4-9F38-6360-E2EE9962D7CF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3/6</a:t>
            </a:r>
          </a:p>
        </p:txBody>
      </p:sp>
    </p:spTree>
    <p:extLst>
      <p:ext uri="{BB962C8B-B14F-4D97-AF65-F5344CB8AC3E}">
        <p14:creationId xmlns:p14="http://schemas.microsoft.com/office/powerpoint/2010/main" val="3622787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>
          <a:xfrm>
            <a:off x="422025" y="1387802"/>
            <a:ext cx="10237009" cy="432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Kritéria (metodika) zpřesnění domén specializace: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3B19E51-4D01-72B8-AC3D-633F314C14AE}"/>
              </a:ext>
            </a:extLst>
          </p:cNvPr>
          <p:cNvSpPr txBox="1"/>
          <p:nvPr/>
        </p:nvSpPr>
        <p:spPr>
          <a:xfrm>
            <a:off x="554890" y="1912767"/>
            <a:ext cx="11027510" cy="472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KOMPLEXITA HODNOTOVÉHO ŘETĚZCE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FINÁLNÍ PRODUKTY / MEZIOOBOROVÉ SYNERGIE</a:t>
            </a:r>
          </a:p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VÝZKUM, VÝVOJ A INOVACE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(DUŠEVNÍ VLASTNICTVÍ, ÚČAST NA MEZINÁRODNÍCH A NÁRODNÍCH INOVAČNÍCH PROJEKTECH, VÝDAJE NA VÝZKUM A VÝVOJ)</a:t>
            </a:r>
          </a:p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RYCHLE ROSTOUCÍ ODVĚTVÍ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(DLE TRŽEB A POČTU ZAMĚSTNANCŮ)</a:t>
            </a:r>
          </a:p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MEZINÁRODNÍ EXPANZE ČESKÝCH PODNIKŮ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(PODÍL EXPORTU NA TRŽBÁCH, PROVOZOVNY V ZAHRANIČÍ)</a:t>
            </a:r>
          </a:p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ZAMĚSTNÁVÁNÍ VYSOCE KVALIFIKOVANÝCH PRACOVNÍKŮ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(DLE NABÍDKY VYSOCE KVALIFIKOVANÝCH PROFESÍ)</a:t>
            </a:r>
          </a:p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HIGH-TECH ODVĚTVÍ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(MICROELECTRONIKA, IT A AEROSPACE DLE METODIKY OECD)</a:t>
            </a:r>
          </a:p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PRESTIŽNÍ MEZINÁRODNÍ OCENĚNÍ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(NAPŘ. REDDOT DESIGN, DELOITTE FAST50, ...)</a:t>
            </a:r>
          </a:p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ODVĚTVÍ S POZITIVNÍM DOPADEM NA SPOLEČNOST A ŽIVOTNÍ PROSTŘEDÍ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(SMART CITY APLIKACE, ECOFRIENDLY PRODUKTY, ...)</a:t>
            </a:r>
          </a:p>
          <a:p>
            <a:pPr marL="5715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INVESTICE RIZIKOVÉHO KAPITÁLU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(START-UPY)</a:t>
            </a:r>
            <a:endParaRPr kumimoji="0" lang="cs-CZ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3F83FF6D-1DA3-375B-3010-9FE5BA26F3EE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6. Regionální inovační strategie Zlínského kraje – aktualizace domén specializace (tisk ZZK č. 0576-24)</a:t>
            </a:r>
          </a:p>
        </p:txBody>
      </p:sp>
      <p:pic>
        <p:nvPicPr>
          <p:cNvPr id="6" name="Picture 2" descr="https://tel.kr-zlinsky.cz/image.ashx?usrid=382">
            <a:extLst>
              <a:ext uri="{FF2B5EF4-FFF2-40B4-BE49-F238E27FC236}">
                <a16:creationId xmlns:a16="http://schemas.microsoft.com/office/drawing/2014/main" id="{4B4EF119-4D65-297F-0376-30DD34C6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3B0D959-80DD-D734-DC9E-C735E8F248DD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4/6</a:t>
            </a:r>
          </a:p>
        </p:txBody>
      </p:sp>
    </p:spTree>
    <p:extLst>
      <p:ext uri="{BB962C8B-B14F-4D97-AF65-F5344CB8AC3E}">
        <p14:creationId xmlns:p14="http://schemas.microsoft.com/office/powerpoint/2010/main" val="226607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1. Úvod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2</a:t>
            </a:fld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3A58E8-33AF-A017-313F-430E5183D6EE}"/>
              </a:ext>
            </a:extLst>
          </p:cNvPr>
          <p:cNvSpPr txBox="1"/>
          <p:nvPr/>
        </p:nvSpPr>
        <p:spPr>
          <a:xfrm>
            <a:off x="773766" y="2071731"/>
            <a:ext cx="95440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/>
              <a:t>Úvodní slovo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Přivítání účastníků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Kontrola usnášeníschopnosti (min. 5 z 9 členů)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Pořízení záznamu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Kontrola funkčnosti připojení členů (+ testovací hlasování)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Hlasování v MS Teams (pouze členové výboru)</a:t>
            </a:r>
          </a:p>
          <a:p>
            <a:pPr marL="742950" lvl="1" indent="-285750">
              <a:buFontTx/>
              <a:buChar char="-"/>
            </a:pPr>
            <a:r>
              <a:rPr lang="cs-CZ" sz="2400" b="1" dirty="0"/>
              <a:t>Návrh ověřovatele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Ověření a schválení předchozího zápisu bez připomínek</a:t>
            </a:r>
          </a:p>
          <a:p>
            <a:pPr marL="742950" lvl="1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477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>
          <a:xfrm>
            <a:off x="422026" y="2087050"/>
            <a:ext cx="1693646" cy="432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Ukázka zařazení subjektů inovačního ekosystému v kraji do nově navržených domén (nejde o souhrnný výčet):</a:t>
            </a:r>
          </a:p>
        </p:txBody>
      </p:sp>
      <p:pic>
        <p:nvPicPr>
          <p:cNvPr id="3" name="Google Shape;145;p7">
            <a:extLst>
              <a:ext uri="{FF2B5EF4-FFF2-40B4-BE49-F238E27FC236}">
                <a16:creationId xmlns:a16="http://schemas.microsoft.com/office/drawing/2014/main" id="{D3B050BA-347B-20C0-3530-1887A434DA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1130" y="1323887"/>
            <a:ext cx="9655814" cy="55161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A2F4F52B-7D36-E35E-4B1F-1C6F6DAA5259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6. Regionální inovační strategie Zlínského kraje – aktualizace domén specializace (tisk ZZK č. 0576-24)</a:t>
            </a:r>
          </a:p>
        </p:txBody>
      </p:sp>
      <p:pic>
        <p:nvPicPr>
          <p:cNvPr id="6" name="Picture 2" descr="https://tel.kr-zlinsky.cz/image.ashx?usrid=382">
            <a:extLst>
              <a:ext uri="{FF2B5EF4-FFF2-40B4-BE49-F238E27FC236}">
                <a16:creationId xmlns:a16="http://schemas.microsoft.com/office/drawing/2014/main" id="{C3560AE8-BCB8-F841-A87B-B8CE3CF4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760" y="366547"/>
            <a:ext cx="689397" cy="91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107B67B-B65C-B4E6-B6B7-B7FAB6E0F913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5/6</a:t>
            </a:r>
          </a:p>
        </p:txBody>
      </p:sp>
    </p:spTree>
    <p:extLst>
      <p:ext uri="{BB962C8B-B14F-4D97-AF65-F5344CB8AC3E}">
        <p14:creationId xmlns:p14="http://schemas.microsoft.com/office/powerpoint/2010/main" val="1163997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C19FD54-E943-2184-950F-519D89573D7C}"/>
              </a:ext>
            </a:extLst>
          </p:cNvPr>
          <p:cNvSpPr txBox="1">
            <a:spLocks/>
          </p:cNvSpPr>
          <p:nvPr/>
        </p:nvSpPr>
        <p:spPr>
          <a:xfrm>
            <a:off x="422025" y="1387802"/>
            <a:ext cx="10237009" cy="432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Finální návrh nového uspořádání domén specializace ZK:</a:t>
            </a:r>
          </a:p>
        </p:txBody>
      </p:sp>
      <p:pic>
        <p:nvPicPr>
          <p:cNvPr id="4" name="Google Shape;153;p8">
            <a:extLst>
              <a:ext uri="{FF2B5EF4-FFF2-40B4-BE49-F238E27FC236}">
                <a16:creationId xmlns:a16="http://schemas.microsoft.com/office/drawing/2014/main" id="{4214C896-7ABD-1C97-0CCB-7464FEDF22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6953" y="2408595"/>
            <a:ext cx="9818094" cy="38872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084A7509-2A14-02B2-65A5-FC80A11990BE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6. Regionální inovační strategie Zlínského kraje – aktualizace domén specializace (tisk ZZK č. 0576-24)</a:t>
            </a:r>
          </a:p>
        </p:txBody>
      </p:sp>
      <p:pic>
        <p:nvPicPr>
          <p:cNvPr id="7" name="Picture 2" descr="https://tel.kr-zlinsky.cz/image.ashx?usrid=382">
            <a:extLst>
              <a:ext uri="{FF2B5EF4-FFF2-40B4-BE49-F238E27FC236}">
                <a16:creationId xmlns:a16="http://schemas.microsoft.com/office/drawing/2014/main" id="{2365BB25-D7B8-9D5A-B6C0-04E71350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D989DDA-C96C-B4E6-773B-9C7C83588A69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6/6</a:t>
            </a:r>
          </a:p>
        </p:txBody>
      </p:sp>
    </p:spTree>
    <p:extLst>
      <p:ext uri="{BB962C8B-B14F-4D97-AF65-F5344CB8AC3E}">
        <p14:creationId xmlns:p14="http://schemas.microsoft.com/office/powerpoint/2010/main" val="345036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0AEAE032-8BE0-B066-39C4-4EE33E54E04B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6. Regionální inovační strategie Zlínského kraje – aktualizace domén specializace (tisk ZZK č. 0576-24)</a:t>
            </a:r>
          </a:p>
        </p:txBody>
      </p:sp>
      <p:pic>
        <p:nvPicPr>
          <p:cNvPr id="6" name="Picture 2" descr="janca-tomas.jpg (83 KB)">
            <a:extLst>
              <a:ext uri="{FF2B5EF4-FFF2-40B4-BE49-F238E27FC236}">
                <a16:creationId xmlns:a16="http://schemas.microsoft.com/office/drawing/2014/main" id="{23F40EFD-6C8C-A1B1-4846-83E57F37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23D3B39-3DBF-5840-558F-54863817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64" y="2098307"/>
            <a:ext cx="10570601" cy="3143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2134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3E8F2E92-1BA9-0E40-AA79-D6894EC5C562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/>
              <a:t>7. Informace z jednání Řídicího výboru Regionální inovační strategie Zlínského kraje – hodnocení a aktualizace Akčního plánu RIS ZK, představení předložených žádostí v programu RP 14-24 vouchery asistence projektu SA ZK III.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D68882-8833-B81F-8557-320BC97825B9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1/9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7E6B24-93AB-2E26-83CA-222FFA9AC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673" y="443771"/>
            <a:ext cx="737319" cy="983092"/>
          </a:xfrm>
          <a:prstGeom prst="rect">
            <a:avLst/>
          </a:prstGeom>
        </p:spPr>
      </p:pic>
      <p:sp>
        <p:nvSpPr>
          <p:cNvPr id="7" name="Google Shape;163;p10">
            <a:extLst>
              <a:ext uri="{FF2B5EF4-FFF2-40B4-BE49-F238E27FC236}">
                <a16:creationId xmlns:a16="http://schemas.microsoft.com/office/drawing/2014/main" id="{BC329AFA-4EA0-4A2D-B15B-697611E2AD54}"/>
              </a:ext>
            </a:extLst>
          </p:cNvPr>
          <p:cNvSpPr txBox="1">
            <a:spLocks/>
          </p:cNvSpPr>
          <p:nvPr/>
        </p:nvSpPr>
        <p:spPr>
          <a:xfrm>
            <a:off x="520700" y="1542694"/>
            <a:ext cx="11264900" cy="397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6700" lvl="1" indent="-88900">
              <a:spcBef>
                <a:spcPts val="0"/>
              </a:spcBef>
              <a:spcAft>
                <a:spcPts val="600"/>
              </a:spcAft>
              <a:buSzPts val="2200"/>
              <a:buFont typeface="Noto Sans Symbols"/>
              <a:buNone/>
            </a:pPr>
            <a:r>
              <a:rPr lang="cs-CZ" b="1" dirty="0">
                <a:solidFill>
                  <a:schemeClr val="lt1"/>
                </a:solidFill>
                <a:highlight>
                  <a:srgbClr val="000000"/>
                </a:highlight>
              </a:rPr>
              <a:t>Akční plán RIS ZK 2023 – 2024</a:t>
            </a:r>
          </a:p>
          <a:p>
            <a:pPr marL="266700" lvl="1" indent="-88900">
              <a:spcBef>
                <a:spcPts val="0"/>
              </a:spcBef>
              <a:buSzPts val="2200"/>
              <a:buFont typeface="Noto Sans Symbols"/>
              <a:buNone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2000" b="1" dirty="0"/>
              <a:t>Akční plány RIS ZK jsou </a:t>
            </a:r>
            <a:r>
              <a:rPr lang="cs-CZ" sz="2000" b="1" dirty="0">
                <a:highlight>
                  <a:srgbClr val="FFFF00"/>
                </a:highlight>
              </a:rPr>
              <a:t>tvořeny od roku 2008 </a:t>
            </a:r>
            <a:r>
              <a:rPr lang="cs-CZ" sz="2000" b="1" dirty="0"/>
              <a:t>– poprvé se jednalo o plán na období 2008 – 2013, od roku 2014 </a:t>
            </a:r>
            <a:r>
              <a:rPr lang="cs-CZ" sz="2000" b="1" dirty="0">
                <a:highlight>
                  <a:srgbClr val="FFFF00"/>
                </a:highlight>
              </a:rPr>
              <a:t>tvořeny na dvouleté období</a:t>
            </a:r>
          </a:p>
          <a:p>
            <a:pPr marL="520700" lvl="1" indent="-342900">
              <a:spcBef>
                <a:spcPts val="0"/>
              </a:spcBef>
              <a:buSzPts val="2200"/>
            </a:pPr>
            <a:r>
              <a:rPr lang="cs-CZ" sz="2000" b="1" dirty="0"/>
              <a:t>Při přípravě Akčního plánu RIS ZK 2021 – 2022 změněna struktura</a:t>
            </a:r>
          </a:p>
          <a:p>
            <a:pPr marL="977900" lvl="2" indent="-3429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1600" dirty="0"/>
              <a:t>Přehledná tabulka dle specifických cílů RIS ZK, se základními informacemi o každé aktivitě (název, nositel, finance a jejich zdroj, fáze přípravy), seřazení abecedně dle nositele/realizátora projektu</a:t>
            </a:r>
          </a:p>
          <a:p>
            <a:pPr marL="977900" lvl="2" indent="-342900">
              <a:spcBef>
                <a:spcPts val="0"/>
              </a:spcBef>
              <a:buSzPts val="2200"/>
            </a:pPr>
            <a:r>
              <a:rPr lang="cs-CZ" sz="1600" dirty="0"/>
              <a:t>Podrobná projektová karta ke každému projektu s informacemi o vazbě na cíle a indikátory RIS ZK, stručným popisem, předpokládanými výstupy, partnery, časovém harmonogramu a rozpadu financí dle zdrojů</a:t>
            </a:r>
          </a:p>
          <a:p>
            <a:pPr marL="177800" lvl="1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2000" b="1" dirty="0"/>
          </a:p>
          <a:p>
            <a:pPr marL="520700" lvl="1" indent="-342900">
              <a:spcBef>
                <a:spcPts val="0"/>
              </a:spcBef>
              <a:spcAft>
                <a:spcPts val="1200"/>
              </a:spcAft>
              <a:buSzPts val="2200"/>
            </a:pPr>
            <a:r>
              <a:rPr lang="cs-CZ" sz="2000" b="1" dirty="0"/>
              <a:t>Jde o „</a:t>
            </a:r>
            <a:r>
              <a:rPr lang="cs-CZ" sz="2000" b="1" dirty="0">
                <a:highlight>
                  <a:srgbClr val="FFFF00"/>
                </a:highlight>
              </a:rPr>
              <a:t>živý dokument</a:t>
            </a:r>
            <a:r>
              <a:rPr lang="cs-CZ" sz="2000" b="1" dirty="0"/>
              <a:t>“, který je pravidelně </a:t>
            </a:r>
            <a:r>
              <a:rPr lang="cs-CZ" sz="2000" b="1" dirty="0">
                <a:highlight>
                  <a:srgbClr val="FFFF00"/>
                </a:highlight>
              </a:rPr>
              <a:t>aktualizován (min. 1x ročně) a každoročně vyhodnocován</a:t>
            </a:r>
          </a:p>
          <a:p>
            <a:pPr marL="177800" lvl="1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2000" b="1" i="1" dirty="0"/>
          </a:p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231933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3E8F2E92-1BA9-0E40-AA79-D6894EC5C562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/>
              <a:t>7. Informace z jednání Řídicího výboru Regionální inovační strategie Zlínského kraje – hodnocení a aktualizace Akčního plánu RIS ZK, představení předložených žádostí v programu RP 14-24 vouchery asistence projektu SA ZK III.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D68882-8833-B81F-8557-320BC97825B9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2/9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7E6B24-93AB-2E26-83CA-222FFA9AC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673" y="443771"/>
            <a:ext cx="737319" cy="983092"/>
          </a:xfrm>
          <a:prstGeom prst="rect">
            <a:avLst/>
          </a:prstGeom>
        </p:spPr>
      </p:pic>
      <p:sp>
        <p:nvSpPr>
          <p:cNvPr id="2" name="Google Shape;163;p10">
            <a:extLst>
              <a:ext uri="{FF2B5EF4-FFF2-40B4-BE49-F238E27FC236}">
                <a16:creationId xmlns:a16="http://schemas.microsoft.com/office/drawing/2014/main" id="{1546F261-5079-4556-9240-627B966DE183}"/>
              </a:ext>
            </a:extLst>
          </p:cNvPr>
          <p:cNvSpPr txBox="1">
            <a:spLocks/>
          </p:cNvSpPr>
          <p:nvPr/>
        </p:nvSpPr>
        <p:spPr>
          <a:xfrm>
            <a:off x="520700" y="1410749"/>
            <a:ext cx="10607743" cy="52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6700" lvl="1" indent="-88900">
              <a:spcBef>
                <a:spcPts val="0"/>
              </a:spcBef>
              <a:spcAft>
                <a:spcPts val="600"/>
              </a:spcAft>
              <a:buSzPts val="2200"/>
              <a:buFont typeface="Noto Sans Symbols"/>
              <a:buNone/>
            </a:pPr>
            <a:r>
              <a:rPr lang="cs-CZ" b="1" dirty="0">
                <a:solidFill>
                  <a:schemeClr val="lt1"/>
                </a:solidFill>
                <a:highlight>
                  <a:srgbClr val="000000"/>
                </a:highlight>
              </a:rPr>
              <a:t>Hodnocení Akčního plánu RIS ZK 2023 – 2024 za rok 2023</a:t>
            </a:r>
          </a:p>
          <a:p>
            <a:pPr marL="266700" lvl="1" indent="-88900">
              <a:spcBef>
                <a:spcPts val="0"/>
              </a:spcBef>
              <a:buSzPts val="2200"/>
              <a:buFont typeface="Noto Sans Symbols"/>
              <a:buNone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2000" b="1" dirty="0"/>
              <a:t>Každoročně dochází ke zhodnocení aktivit Akčního plánu RIS ZK za předešlý rok</a:t>
            </a:r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2000" b="1" dirty="0"/>
              <a:t>Za rok 2023 bylo zhodnoceno celkem </a:t>
            </a:r>
            <a:r>
              <a:rPr lang="cs-CZ" sz="2000" b="1" dirty="0">
                <a:highlight>
                  <a:srgbClr val="FFFF00"/>
                </a:highlight>
              </a:rPr>
              <a:t>62 projektových aktivit</a:t>
            </a:r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1900" b="1" dirty="0"/>
              <a:t>Za rok 2022 bylo celkem vynaloženo 372 388,9 tis. Kč, z toho Zlínský kraj poskytl 14 703,9 tis. Kč</a:t>
            </a:r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1900" b="1" i="1" dirty="0"/>
              <a:t>Za rok 2023 bylo celkem vynaloženo 60 441,6 tis. Kč, z toho Zlínský kraj poskytl </a:t>
            </a:r>
            <a:r>
              <a:rPr lang="cs-CZ" sz="1900" b="1" i="1" dirty="0">
                <a:highlight>
                  <a:srgbClr val="FFFF00"/>
                </a:highlight>
              </a:rPr>
              <a:t>15 706,6 tis. Kč</a:t>
            </a:r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buSzPts val="2200"/>
            </a:pPr>
            <a:endParaRPr lang="cs-CZ" sz="1600" b="1" i="1" dirty="0"/>
          </a:p>
          <a:p>
            <a:pPr marL="177800" lvl="1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2000" b="1" i="1" dirty="0"/>
          </a:p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6755C2-8315-5F4C-6B7B-F69AE08250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91" b="6505"/>
          <a:stretch/>
        </p:blipFill>
        <p:spPr>
          <a:xfrm>
            <a:off x="520700" y="2763673"/>
            <a:ext cx="5484684" cy="2278048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8FE09853-7606-A1AF-D3A2-0918DB87486A}"/>
              </a:ext>
            </a:extLst>
          </p:cNvPr>
          <p:cNvSpPr/>
          <p:nvPr/>
        </p:nvSpPr>
        <p:spPr>
          <a:xfrm>
            <a:off x="4645423" y="3828557"/>
            <a:ext cx="1445741" cy="4201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2022 =&gt; 2023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E52963-A972-A2CD-B52C-3759116FE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572" y="2659511"/>
            <a:ext cx="5321450" cy="253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31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3E8F2E92-1BA9-0E40-AA79-D6894EC5C562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/>
              <a:t>7. Informace z jednání Řídicího výboru Regionální inovační strategie Zlínského kraje – hodnocení a aktualizace Akčního plánu RIS ZK, představení předložených žádostí v programu RP 14-24 vouchery asistence projektu SA ZK III.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D68882-8833-B81F-8557-320BC97825B9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2/9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7E6B24-93AB-2E26-83CA-222FFA9AC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673" y="443771"/>
            <a:ext cx="737319" cy="983092"/>
          </a:xfrm>
          <a:prstGeom prst="rect">
            <a:avLst/>
          </a:prstGeom>
        </p:spPr>
      </p:pic>
      <p:sp>
        <p:nvSpPr>
          <p:cNvPr id="2" name="Google Shape;163;p10">
            <a:extLst>
              <a:ext uri="{FF2B5EF4-FFF2-40B4-BE49-F238E27FC236}">
                <a16:creationId xmlns:a16="http://schemas.microsoft.com/office/drawing/2014/main" id="{1546F261-5079-4556-9240-627B966DE183}"/>
              </a:ext>
            </a:extLst>
          </p:cNvPr>
          <p:cNvSpPr txBox="1">
            <a:spLocks/>
          </p:cNvSpPr>
          <p:nvPr/>
        </p:nvSpPr>
        <p:spPr>
          <a:xfrm>
            <a:off x="520700" y="1410749"/>
            <a:ext cx="10607743" cy="52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6700" lvl="1" indent="-88900">
              <a:spcBef>
                <a:spcPts val="0"/>
              </a:spcBef>
              <a:spcAft>
                <a:spcPts val="600"/>
              </a:spcAft>
              <a:buSzPts val="2200"/>
              <a:buFont typeface="Noto Sans Symbols"/>
              <a:buNone/>
            </a:pPr>
            <a:r>
              <a:rPr lang="cs-CZ" b="1" dirty="0">
                <a:solidFill>
                  <a:schemeClr val="lt1"/>
                </a:solidFill>
                <a:highlight>
                  <a:srgbClr val="000000"/>
                </a:highlight>
              </a:rPr>
              <a:t>Hodnocení Akčního plánu RIS ZK 2023 – 2024 za rok 2023</a:t>
            </a:r>
          </a:p>
          <a:p>
            <a:pPr marL="266700" lvl="1" indent="-88900">
              <a:spcBef>
                <a:spcPts val="0"/>
              </a:spcBef>
              <a:buSzPts val="2200"/>
              <a:buFont typeface="Noto Sans Symbols"/>
              <a:buNone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2000" b="1" dirty="0"/>
              <a:t>Každoročně dochází ke zhodnocení aktivit Akčního plánu RIS ZK za předešlý rok</a:t>
            </a:r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2000" b="1" dirty="0"/>
              <a:t>Za rok 2023 bylo zhodnoceno celkem </a:t>
            </a:r>
            <a:r>
              <a:rPr lang="cs-CZ" sz="2000" b="1" dirty="0">
                <a:highlight>
                  <a:srgbClr val="FFFF00"/>
                </a:highlight>
              </a:rPr>
              <a:t>62 projektových aktivit</a:t>
            </a:r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1900" b="1" dirty="0"/>
              <a:t>Za rok 2022 bylo celkem vynaloženo 372 388,9 tis. Kč, z toho Zlínský kraj poskytl 14 703,9 tis. Kč</a:t>
            </a:r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1900" b="1" i="1" dirty="0"/>
              <a:t>Za rok 2023 bylo celkem subjekty vynaloženo 60 441,6 tis. Kč, z toho Zlínský kraj poskytl </a:t>
            </a:r>
            <a:r>
              <a:rPr lang="cs-CZ" sz="1900" b="1" i="1" dirty="0">
                <a:highlight>
                  <a:srgbClr val="FFFF00"/>
                </a:highlight>
              </a:rPr>
              <a:t>15 706,6 tis. Kč</a:t>
            </a:r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buSzPts val="2200"/>
            </a:pPr>
            <a:endParaRPr lang="cs-CZ" sz="1600" b="1" i="1" dirty="0"/>
          </a:p>
          <a:p>
            <a:pPr marL="177800" lvl="1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2000" b="1" i="1" dirty="0"/>
          </a:p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E52963-A972-A2CD-B52C-3759116FE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383" y="2677441"/>
            <a:ext cx="5321450" cy="253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41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3E8F2E92-1BA9-0E40-AA79-D6894EC5C562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/>
              <a:t>7. Informace z jednání Řídicího výboru Regionální inovační strategie Zlínského kraje – hodnocení a aktualizace Akčního plánu RIS ZK, představení předložených žádostí v programu RP 14-24 vouchery asistence projektu SA ZK III.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D68882-8833-B81F-8557-320BC97825B9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3/9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7E6B24-93AB-2E26-83CA-222FFA9AC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673" y="443771"/>
            <a:ext cx="737319" cy="983092"/>
          </a:xfrm>
          <a:prstGeom prst="rect">
            <a:avLst/>
          </a:prstGeom>
        </p:spPr>
      </p:pic>
      <p:sp>
        <p:nvSpPr>
          <p:cNvPr id="2" name="Google Shape;163;p10">
            <a:extLst>
              <a:ext uri="{FF2B5EF4-FFF2-40B4-BE49-F238E27FC236}">
                <a16:creationId xmlns:a16="http://schemas.microsoft.com/office/drawing/2014/main" id="{6C912131-E6E2-2FB1-8BF7-E1D79E2ACA83}"/>
              </a:ext>
            </a:extLst>
          </p:cNvPr>
          <p:cNvSpPr txBox="1">
            <a:spLocks/>
          </p:cNvSpPr>
          <p:nvPr/>
        </p:nvSpPr>
        <p:spPr>
          <a:xfrm>
            <a:off x="520700" y="1410749"/>
            <a:ext cx="11264900" cy="52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6700" lvl="1" indent="-88900">
              <a:spcBef>
                <a:spcPts val="0"/>
              </a:spcBef>
              <a:spcAft>
                <a:spcPts val="600"/>
              </a:spcAft>
              <a:buSzPts val="2200"/>
              <a:buFont typeface="Noto Sans Symbols"/>
              <a:buNone/>
            </a:pPr>
            <a:r>
              <a:rPr lang="cs-CZ" b="1" dirty="0">
                <a:solidFill>
                  <a:schemeClr val="lt1"/>
                </a:solidFill>
                <a:highlight>
                  <a:srgbClr val="000000"/>
                </a:highlight>
              </a:rPr>
              <a:t>Akční plán RIS ZK 2023 – 2024</a:t>
            </a:r>
          </a:p>
          <a:p>
            <a:pPr marL="266700" lvl="1" indent="-88900">
              <a:spcBef>
                <a:spcPts val="0"/>
              </a:spcBef>
              <a:buSzPts val="2200"/>
              <a:buFont typeface="Noto Sans Symbols"/>
              <a:buNone/>
            </a:pPr>
            <a:endParaRPr lang="cs-CZ" sz="2000" b="1" i="1" dirty="0"/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cs-CZ" sz="2000" b="1" dirty="0"/>
              <a:t>Aktuálně předkládaná </a:t>
            </a:r>
            <a:r>
              <a:rPr lang="cs-CZ" sz="2000" b="1" dirty="0">
                <a:highlight>
                  <a:srgbClr val="FFFF00"/>
                </a:highlight>
              </a:rPr>
              <a:t>1. aktualizace </a:t>
            </a:r>
            <a:r>
              <a:rPr lang="cs-CZ" sz="2000" b="1" dirty="0"/>
              <a:t>AP RIS ZK na období 2023 – 2024</a:t>
            </a:r>
          </a:p>
          <a:p>
            <a:pPr marL="977900" lvl="2" indent="-342900">
              <a:spcBef>
                <a:spcPts val="0"/>
              </a:spcBef>
              <a:buSzPts val="2200"/>
            </a:pPr>
            <a:r>
              <a:rPr lang="cs-CZ" sz="1800" b="1" dirty="0">
                <a:solidFill>
                  <a:schemeClr val="tx1"/>
                </a:solidFill>
              </a:rPr>
              <a:t>Zahrnuje </a:t>
            </a:r>
            <a:r>
              <a:rPr lang="cs-CZ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celkem 61 projektových aktivit </a:t>
            </a:r>
            <a:r>
              <a:rPr lang="cs-CZ" sz="1800" b="1" dirty="0">
                <a:solidFill>
                  <a:schemeClr val="tx1"/>
                </a:solidFill>
              </a:rPr>
              <a:t>(ukončených, realizovaných, hodnocených, připravovaných projektů, námětů) s předpokládanou finanční alokací </a:t>
            </a:r>
            <a:r>
              <a:rPr lang="cs-CZ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2 017 196,18 tis. Kč</a:t>
            </a:r>
          </a:p>
          <a:p>
            <a:pPr marL="977900" lvl="2" indent="-342900">
              <a:spcBef>
                <a:spcPts val="0"/>
              </a:spcBef>
              <a:buSzPts val="2200"/>
            </a:pPr>
            <a:r>
              <a:rPr lang="cs-CZ" sz="1800" b="1" dirty="0">
                <a:solidFill>
                  <a:schemeClr val="tx1"/>
                </a:solidFill>
              </a:rPr>
              <a:t>Před rokem zahrnoval celkem 62 projektových aktivit ve výše uvedeném stavu s předpokládanou finanční alokací 1 190 389,2 tis. Kč</a:t>
            </a:r>
          </a:p>
          <a:p>
            <a:pPr marL="520700" lvl="1" indent="-342900">
              <a:spcBef>
                <a:spcPts val="0"/>
              </a:spcBef>
              <a:spcAft>
                <a:spcPts val="600"/>
              </a:spcAft>
              <a:buSzPts val="2200"/>
            </a:pPr>
            <a:endParaRPr lang="cs-CZ" sz="2000" b="1" dirty="0"/>
          </a:p>
          <a:p>
            <a:pPr marL="520700" lvl="1" indent="-342900">
              <a:spcBef>
                <a:spcPts val="0"/>
              </a:spcBef>
              <a:buSzPts val="2200"/>
            </a:pPr>
            <a:endParaRPr lang="cs-CZ" sz="1600" b="1" i="1" dirty="0"/>
          </a:p>
          <a:p>
            <a:pPr marL="177800" lvl="1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2000" b="1" i="1" dirty="0"/>
          </a:p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  <a:p>
            <a:pPr marL="635000" lvl="2" indent="0">
              <a:spcBef>
                <a:spcPts val="0"/>
              </a:spcBef>
              <a:buSzPts val="2200"/>
              <a:buFont typeface="Noto Sans Symbols"/>
              <a:buNone/>
            </a:pPr>
            <a:endParaRPr lang="cs-CZ" sz="1400" b="1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B1A44E-3716-9CC2-1D3C-030744BF3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20" y="3740490"/>
            <a:ext cx="5415580" cy="21210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89FDF3E-80B1-41D0-3D90-5F956DC3B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793" y="3659683"/>
            <a:ext cx="5297214" cy="2303868"/>
          </a:xfrm>
          <a:prstGeom prst="rect">
            <a:avLst/>
          </a:prstGeom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B682E526-C2B3-3D47-5E18-9876A6CA5EB9}"/>
              </a:ext>
            </a:extLst>
          </p:cNvPr>
          <p:cNvSpPr/>
          <p:nvPr/>
        </p:nvSpPr>
        <p:spPr>
          <a:xfrm>
            <a:off x="4912283" y="5290643"/>
            <a:ext cx="1445741" cy="4201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2022 =&gt; 2023</a:t>
            </a:r>
          </a:p>
        </p:txBody>
      </p:sp>
    </p:spTree>
    <p:extLst>
      <p:ext uri="{BB962C8B-B14F-4D97-AF65-F5344CB8AC3E}">
        <p14:creationId xmlns:p14="http://schemas.microsoft.com/office/powerpoint/2010/main" val="1128728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3E8F2E92-1BA9-0E40-AA79-D6894EC5C562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/>
              <a:t>7. Informace z jednání Řídicího výboru Regionální inovační strategie Zlínského kraje – hodnocení a aktualizace Akčního plánu RIS ZK, představení předložených žádostí v programu RP 14-24 vouchery asistence projektu SA ZK III.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D68882-8833-B81F-8557-320BC97825B9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4/9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7E6B24-93AB-2E26-83CA-222FFA9AC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673" y="443771"/>
            <a:ext cx="737319" cy="983092"/>
          </a:xfrm>
          <a:prstGeom prst="rect">
            <a:avLst/>
          </a:prstGeom>
        </p:spPr>
      </p:pic>
      <p:sp>
        <p:nvSpPr>
          <p:cNvPr id="2" name="Google Shape;163;p10">
            <a:extLst>
              <a:ext uri="{FF2B5EF4-FFF2-40B4-BE49-F238E27FC236}">
                <a16:creationId xmlns:a16="http://schemas.microsoft.com/office/drawing/2014/main" id="{1AFB4106-E2B5-8000-B455-C8FDB1570CCB}"/>
              </a:ext>
            </a:extLst>
          </p:cNvPr>
          <p:cNvSpPr txBox="1">
            <a:spLocks/>
          </p:cNvSpPr>
          <p:nvPr/>
        </p:nvSpPr>
        <p:spPr>
          <a:xfrm>
            <a:off x="520700" y="1421159"/>
            <a:ext cx="11264900" cy="52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6700" lvl="1" indent="-88900">
              <a:spcBef>
                <a:spcPts val="0"/>
              </a:spcBef>
              <a:spcAft>
                <a:spcPts val="600"/>
              </a:spcAft>
              <a:buSzPts val="2200"/>
              <a:buFont typeface="Noto Sans Symbols"/>
              <a:buNone/>
            </a:pPr>
            <a:r>
              <a:rPr lang="cs-CZ" b="1" dirty="0">
                <a:solidFill>
                  <a:schemeClr val="lt1"/>
                </a:solidFill>
                <a:highlight>
                  <a:srgbClr val="000000"/>
                </a:highlight>
              </a:rPr>
              <a:t>Akční plán RIS ZK 2023 – 2024</a:t>
            </a:r>
          </a:p>
          <a:p>
            <a:pPr marL="266700" lvl="1" indent="-88900">
              <a:spcBef>
                <a:spcPts val="0"/>
              </a:spcBef>
              <a:buSzPts val="2200"/>
              <a:buFont typeface="Noto Sans Symbols"/>
              <a:buNone/>
            </a:pPr>
            <a:endParaRPr lang="cs-CZ" sz="2000" b="1" i="1" dirty="0"/>
          </a:p>
          <a:p>
            <a:pPr marL="266700" lvl="1" indent="-88900">
              <a:spcBef>
                <a:spcPts val="0"/>
              </a:spcBef>
              <a:buSzPts val="2200"/>
              <a:buFont typeface="Noto Sans Symbols"/>
              <a:buNone/>
            </a:pPr>
            <a:endParaRPr lang="cs-CZ" sz="2000" b="1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EABAEE-A7AA-E764-45D9-AC83D923C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78" y="2099297"/>
            <a:ext cx="8035148" cy="20145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131E4C7-E9DA-BB27-5519-8B9EB802D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77" y="4494397"/>
            <a:ext cx="5252271" cy="14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0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3E8F2E92-1BA9-0E40-AA79-D6894EC5C562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/>
              <a:t>7. Informace z jednání Řídicího výboru Regionální inovační strategie Zlínského kraje – hodnocení a aktualizace Akčního plánu RIS ZK, představení předložených žádostí v programu RP 14-24 vouchery asistence projektu SA ZK III.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D68882-8833-B81F-8557-320BC97825B9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5/9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7E6B24-93AB-2E26-83CA-222FFA9AC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673" y="443771"/>
            <a:ext cx="737319" cy="983092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63067A0-2751-8D6D-3589-9539DA46E761}"/>
              </a:ext>
            </a:extLst>
          </p:cNvPr>
          <p:cNvSpPr txBox="1">
            <a:spLocks/>
          </p:cNvSpPr>
          <p:nvPr/>
        </p:nvSpPr>
        <p:spPr>
          <a:xfrm>
            <a:off x="520700" y="2284677"/>
            <a:ext cx="10681878" cy="3586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1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3600" dirty="0">
                <a:cs typeface="Arial" panose="020B0604020202020204" pitchFamily="34" charset="0"/>
              </a:rPr>
              <a:t>Cíl: podpora rozpracování strategických projektových záměrů v kraji</a:t>
            </a:r>
          </a:p>
          <a:p>
            <a:pPr marL="442913">
              <a:lnSpc>
                <a:spcPct val="120000"/>
              </a:lnSpc>
              <a:tabLst>
                <a:tab pos="989013" algn="l"/>
              </a:tabLst>
            </a:pPr>
            <a:r>
              <a:rPr lang="cs-CZ" sz="3200" b="0" dirty="0">
                <a:cs typeface="Arial" panose="020B0604020202020204" pitchFamily="34" charset="0"/>
              </a:rPr>
              <a:t>a) ve formě žádosti o podporu do relevantního dotačního programu (splnění formálních náležitostí a přijatelnosti)</a:t>
            </a:r>
          </a:p>
          <a:p>
            <a:pPr marL="442913">
              <a:lnSpc>
                <a:spcPct val="120000"/>
              </a:lnSpc>
            </a:pPr>
            <a:r>
              <a:rPr lang="cs-CZ" sz="3200" b="0" dirty="0">
                <a:cs typeface="Arial" panose="020B0604020202020204" pitchFamily="34" charset="0"/>
              </a:rPr>
              <a:t>b) ve formě studie proveditelnosti (potvrzeno financování projektu, zahájena realizace)</a:t>
            </a:r>
          </a:p>
          <a:p>
            <a:pPr lvl="1"/>
            <a:endParaRPr lang="cs-CZ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cs typeface="Arial" panose="020B0604020202020204" pitchFamily="34" charset="0"/>
            </a:endParaRPr>
          </a:p>
          <a:p>
            <a:r>
              <a:rPr lang="cs-CZ" sz="3200" dirty="0">
                <a:cs typeface="Arial" panose="020B0604020202020204" pitchFamily="34" charset="0"/>
              </a:rPr>
              <a:t>Soulad: </a:t>
            </a:r>
            <a:r>
              <a:rPr lang="cs-CZ" sz="3200" b="0" dirty="0">
                <a:cs typeface="Arial" panose="020B0604020202020204" pitchFamily="34" charset="0"/>
              </a:rPr>
              <a:t>s Regionální inovační strategií Zlínského kraje</a:t>
            </a:r>
          </a:p>
          <a:p>
            <a:pPr marL="571500" indent="-571500">
              <a:buFontTx/>
              <a:buChar char="-"/>
            </a:pPr>
            <a:endParaRPr lang="cs-CZ" sz="3200" dirty="0"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endParaRPr lang="cs-CZ" sz="3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cs typeface="Arial" panose="020B0604020202020204" pitchFamily="34" charset="0"/>
              </a:rPr>
              <a:t>Alokace programu:  </a:t>
            </a:r>
            <a:r>
              <a:rPr lang="cs-CZ" sz="3600" b="0" dirty="0">
                <a:cs typeface="Arial" panose="020B0604020202020204" pitchFamily="34" charset="0"/>
              </a:rPr>
              <a:t>3 mil. Kč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cs typeface="Arial" panose="020B0604020202020204" pitchFamily="34" charset="0"/>
              </a:rPr>
              <a:t>Min. výše dotace: </a:t>
            </a:r>
            <a:r>
              <a:rPr lang="cs-CZ" sz="3600" b="0" dirty="0">
                <a:cs typeface="Arial" panose="020B0604020202020204" pitchFamily="34" charset="0"/>
              </a:rPr>
              <a:t>100 tis. Kč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cs typeface="Arial" panose="020B0604020202020204" pitchFamily="34" charset="0"/>
              </a:rPr>
              <a:t>Max. výše dotace: </a:t>
            </a:r>
            <a:r>
              <a:rPr lang="cs-CZ" sz="3600" b="0" dirty="0">
                <a:cs typeface="Arial" panose="020B0604020202020204" pitchFamily="34" charset="0"/>
              </a:rPr>
              <a:t>500 tis. Kč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cs typeface="Arial" panose="020B0604020202020204" pitchFamily="34" charset="0"/>
              </a:rPr>
              <a:t>Dotace ve výši 85 % </a:t>
            </a:r>
            <a:r>
              <a:rPr lang="cs-CZ" sz="3600" b="0" dirty="0">
                <a:cs typeface="Arial" panose="020B0604020202020204" pitchFamily="34" charset="0"/>
              </a:rPr>
              <a:t>(podíl žadatele minimálně 15 % z uznatelných výdajů)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cs typeface="Arial" panose="020B0604020202020204" pitchFamily="34" charset="0"/>
              </a:rPr>
              <a:t>Příjem žádostí: </a:t>
            </a:r>
            <a:r>
              <a:rPr lang="cs-CZ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12.02.2024 -&gt; 31.12.2025</a:t>
            </a:r>
            <a:endParaRPr lang="cs-CZ" sz="3600" b="0" dirty="0">
              <a:cs typeface="Arial" panose="020B0604020202020204" pitchFamily="34" charset="0"/>
            </a:endParaRPr>
          </a:p>
        </p:txBody>
      </p:sp>
      <p:sp>
        <p:nvSpPr>
          <p:cNvPr id="11" name="Google Shape;106;p3">
            <a:extLst>
              <a:ext uri="{FF2B5EF4-FFF2-40B4-BE49-F238E27FC236}">
                <a16:creationId xmlns:a16="http://schemas.microsoft.com/office/drawing/2014/main" id="{D36DDE08-6D91-8F2C-C37C-B2651B604F2C}"/>
              </a:ext>
            </a:extLst>
          </p:cNvPr>
          <p:cNvSpPr txBox="1">
            <a:spLocks/>
          </p:cNvSpPr>
          <p:nvPr/>
        </p:nvSpPr>
        <p:spPr>
          <a:xfrm>
            <a:off x="520700" y="1442333"/>
            <a:ext cx="11264900" cy="60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600" dirty="0"/>
              <a:t>Program vouchery asistence projektu SA ZK III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82028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3E8F2E92-1BA9-0E40-AA79-D6894EC5C562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/>
              <a:t>7. Informace z jednání Řídicího výboru Regionální inovační strategie Zlínského kraje – hodnocení a aktualizace Akčního plánu RIS ZK, představení předložených žádostí v programu RP 14-24 vouchery asistence projektu SA ZK III.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D68882-8833-B81F-8557-320BC97825B9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6/9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7E6B24-93AB-2E26-83CA-222FFA9AC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673" y="443771"/>
            <a:ext cx="737319" cy="983092"/>
          </a:xfrm>
          <a:prstGeom prst="rect">
            <a:avLst/>
          </a:prstGeom>
        </p:spPr>
      </p:pic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6A6B79CB-160C-220A-00A4-FB8277AEEF97}"/>
              </a:ext>
            </a:extLst>
          </p:cNvPr>
          <p:cNvSpPr txBox="1">
            <a:spLocks/>
          </p:cNvSpPr>
          <p:nvPr/>
        </p:nvSpPr>
        <p:spPr>
          <a:xfrm>
            <a:off x="352751" y="1336448"/>
            <a:ext cx="11264900" cy="460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>
              <a:buFont typeface="Noto Sans Symbols"/>
              <a:buNone/>
            </a:pPr>
            <a:r>
              <a:rPr lang="cs-CZ" sz="2400" b="1" dirty="0"/>
              <a:t>Strategické projekty:</a:t>
            </a:r>
          </a:p>
          <a:p>
            <a:r>
              <a:rPr lang="cs-CZ" sz="2000" dirty="0"/>
              <a:t>naplňují cíle RIS ZK</a:t>
            </a:r>
          </a:p>
          <a:p>
            <a:r>
              <a:rPr lang="cs-CZ" sz="2000" dirty="0"/>
              <a:t>posilují spolupráci mezi subjekty inovačního prostředí</a:t>
            </a:r>
          </a:p>
          <a:p>
            <a:r>
              <a:rPr lang="cs-CZ" sz="2000" dirty="0"/>
              <a:t>mají přínos/dopad pro firemní (hospodářský) sektor ve Zlínském kraji nebo posilují domény specializace v regionu</a:t>
            </a:r>
            <a:endParaRPr lang="cs-CZ" sz="2400" b="1" dirty="0"/>
          </a:p>
          <a:p>
            <a:pPr marL="50800" indent="0">
              <a:buFont typeface="Noto Sans Symbols"/>
              <a:buNone/>
            </a:pPr>
            <a:r>
              <a:rPr lang="cs-CZ" sz="2400" b="1" dirty="0"/>
              <a:t>Typově musí jít o jeden z následujících projektů:</a:t>
            </a:r>
          </a:p>
          <a:p>
            <a:pPr marL="542925" lvl="1" indent="-457200">
              <a:buSzPct val="100000"/>
              <a:buFont typeface="+mj-lt"/>
              <a:buAutoNum type="alphaUcPeriod"/>
              <a:tabLst>
                <a:tab pos="628650" algn="l"/>
              </a:tabLst>
            </a:pPr>
            <a:r>
              <a:rPr lang="cs-CZ" sz="1800" dirty="0"/>
              <a:t>rekonstrukce či vybudování nové </a:t>
            </a:r>
            <a:r>
              <a:rPr lang="cs-CZ" sz="1800" b="1" dirty="0"/>
              <a:t>inovační infrastruktury </a:t>
            </a:r>
            <a:r>
              <a:rPr lang="cs-CZ" sz="1800" dirty="0"/>
              <a:t>(např. podnikatelských inkubátorů, technologických parků či coworkingových center), která vytváří nový či rozšiřuje stávající prostor pro působení většího počtu subjektů a realizaci jejich inovativních podnikatelských záměrů;</a:t>
            </a:r>
          </a:p>
          <a:p>
            <a:pPr marL="542925" lvl="1" indent="-457200">
              <a:buSzPct val="100000"/>
              <a:buFont typeface="+mj-lt"/>
              <a:buAutoNum type="alphaUcPeriod"/>
              <a:tabLst>
                <a:tab pos="628650" algn="l"/>
              </a:tabLst>
            </a:pPr>
            <a:r>
              <a:rPr lang="cs-CZ" sz="1800" b="1" dirty="0"/>
              <a:t>mezinárodní projekty</a:t>
            </a:r>
            <a:r>
              <a:rPr lang="cs-CZ" sz="1800" dirty="0"/>
              <a:t> s účastí zahraničních partnerů, směřující k naplnění některého z cílů Krajské RIS3 strategie,</a:t>
            </a:r>
          </a:p>
          <a:p>
            <a:pPr marL="542925" lvl="1" indent="-457200">
              <a:buSzPct val="100000"/>
              <a:buFont typeface="+mj-lt"/>
              <a:buAutoNum type="alphaUcPeriod"/>
              <a:tabLst>
                <a:tab pos="628650" algn="l"/>
              </a:tabLst>
            </a:pPr>
            <a:r>
              <a:rPr lang="cs-CZ" sz="1800" b="1" dirty="0"/>
              <a:t>projekty v oblasti vzdělávání </a:t>
            </a:r>
            <a:r>
              <a:rPr lang="cs-CZ" sz="1800" dirty="0"/>
              <a:t>ve spolupráci s budoucími potřebami zaměstnavatelů a jejich konkrétními rozvojovými záměry, s vazbou minimálně na 1 konkrétní doménu specializace Zlínského kraje,</a:t>
            </a:r>
          </a:p>
          <a:p>
            <a:pPr marL="542925" lvl="1" indent="-457200">
              <a:buSzPct val="100000"/>
              <a:buFont typeface="+mj-lt"/>
              <a:buAutoNum type="alphaUcPeriod"/>
              <a:tabLst>
                <a:tab pos="628650" algn="l"/>
              </a:tabLst>
            </a:pPr>
            <a:r>
              <a:rPr lang="cs-CZ" sz="1800" dirty="0"/>
              <a:t>partnerské </a:t>
            </a:r>
            <a:r>
              <a:rPr lang="cs-CZ" sz="1800" b="1" dirty="0"/>
              <a:t>výzkumné či inovační projekty mezioborové spolupráce s účastí akademického sektoru a podnikatelských subjektů </a:t>
            </a:r>
            <a:r>
              <a:rPr lang="cs-CZ" sz="1800" dirty="0"/>
              <a:t>z minimálně 2 různých oborů, s vazbou minimálně na 1 konkrétní doménu specializace Zlínského kraje.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95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1. Úvod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3</a:t>
            </a:fld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531F56-4F47-B915-7E17-4841EA32AB6C}"/>
              </a:ext>
            </a:extLst>
          </p:cNvPr>
          <p:cNvSpPr txBox="1"/>
          <p:nvPr/>
        </p:nvSpPr>
        <p:spPr>
          <a:xfrm>
            <a:off x="520700" y="1987524"/>
            <a:ext cx="10615729" cy="3831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usnesení: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just">
              <a:lnSpc>
                <a:spcPct val="107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139/VRPAMD22/24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Výbor pro rozvoj podnikatelských aktivit, majetek a digitalizace 				Zastupitelstva Zlínského kraje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schvaluje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1120" algn="just">
              <a:lnSpc>
                <a:spcPct val="114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ověřovatelem zápisu z jednání Výboru pro rozvoj podnikatelských aktivit, 		majetek a digitalizace Zastupitelstva Zlínského kraje ze dne 11. 6. 2024 			Ing.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Jiřího Jaroše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Hlasování:	Pro: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Proti: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Zdržel se: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3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3E8F2E92-1BA9-0E40-AA79-D6894EC5C562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/>
              <a:t>7. Informace z jednání Řídicího výboru Regionální inovační strategie Zlínského kraje – hodnocení a aktualizace Akčního plánu RIS ZK, představení předložených žádostí v programu RP 14-24 vouchery asistence projektu SA ZK III.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D68882-8833-B81F-8557-320BC97825B9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7/9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7E6B24-93AB-2E26-83CA-222FFA9AC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673" y="443771"/>
            <a:ext cx="737319" cy="983092"/>
          </a:xfrm>
          <a:prstGeom prst="rect">
            <a:avLst/>
          </a:prstGeom>
        </p:spPr>
      </p:pic>
      <p:sp>
        <p:nvSpPr>
          <p:cNvPr id="6" name="Google Shape;130;p6">
            <a:extLst>
              <a:ext uri="{FF2B5EF4-FFF2-40B4-BE49-F238E27FC236}">
                <a16:creationId xmlns:a16="http://schemas.microsoft.com/office/drawing/2014/main" id="{4D52389B-32CE-B6E8-D014-E22BC2EBE6EB}"/>
              </a:ext>
            </a:extLst>
          </p:cNvPr>
          <p:cNvSpPr txBox="1">
            <a:spLocks/>
          </p:cNvSpPr>
          <p:nvPr/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40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cs-CZ" sz="3600" smtClean="0"/>
              <a:pPr/>
              <a:t>30</a:t>
            </a:fld>
            <a:endParaRPr lang="cs-CZ"/>
          </a:p>
        </p:txBody>
      </p:sp>
      <p:sp>
        <p:nvSpPr>
          <p:cNvPr id="7" name="Google Shape;155;p9">
            <a:extLst>
              <a:ext uri="{FF2B5EF4-FFF2-40B4-BE49-F238E27FC236}">
                <a16:creationId xmlns:a16="http://schemas.microsoft.com/office/drawing/2014/main" id="{66C02F90-FB9F-EEBA-6994-A6CC78FC9DD2}"/>
              </a:ext>
            </a:extLst>
          </p:cNvPr>
          <p:cNvSpPr txBox="1">
            <a:spLocks/>
          </p:cNvSpPr>
          <p:nvPr/>
        </p:nvSpPr>
        <p:spPr>
          <a:xfrm>
            <a:off x="520700" y="1536570"/>
            <a:ext cx="11264900" cy="47322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1600"/>
              </a:spcBef>
              <a:buSzPct val="100000"/>
              <a:buFont typeface="Wingdings" pitchFamily="2" charset="2"/>
              <a:buNone/>
            </a:pPr>
            <a:endParaRPr lang="cs-CZ"/>
          </a:p>
          <a:p>
            <a:pPr indent="-457200" algn="just">
              <a:lnSpc>
                <a:spcPct val="115000"/>
              </a:lnSpc>
              <a:spcBef>
                <a:spcPts val="1600"/>
              </a:spcBef>
              <a:buSzPct val="100000"/>
            </a:pPr>
            <a:endParaRPr lang="cs-CZ" dirty="0"/>
          </a:p>
        </p:txBody>
      </p:sp>
      <p:sp>
        <p:nvSpPr>
          <p:cNvPr id="8" name="Google Shape;106;p3">
            <a:extLst>
              <a:ext uri="{FF2B5EF4-FFF2-40B4-BE49-F238E27FC236}">
                <a16:creationId xmlns:a16="http://schemas.microsoft.com/office/drawing/2014/main" id="{7B65A7CD-FA3B-3282-FDBD-4E29A20746F9}"/>
              </a:ext>
            </a:extLst>
          </p:cNvPr>
          <p:cNvSpPr txBox="1">
            <a:spLocks/>
          </p:cNvSpPr>
          <p:nvPr/>
        </p:nvSpPr>
        <p:spPr>
          <a:xfrm>
            <a:off x="621514" y="1536570"/>
            <a:ext cx="11264900" cy="52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cs-CZ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endParaRPr lang="cs-CZ" sz="2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None/>
            </a:pPr>
            <a:endParaRPr lang="cs-CZ" sz="2400" dirty="0"/>
          </a:p>
        </p:txBody>
      </p:sp>
      <p:sp>
        <p:nvSpPr>
          <p:cNvPr id="11" name="Google Shape;106;p3">
            <a:extLst>
              <a:ext uri="{FF2B5EF4-FFF2-40B4-BE49-F238E27FC236}">
                <a16:creationId xmlns:a16="http://schemas.microsoft.com/office/drawing/2014/main" id="{90ED6DED-F1FB-02BD-8707-11885DDB4DE2}"/>
              </a:ext>
            </a:extLst>
          </p:cNvPr>
          <p:cNvSpPr txBox="1">
            <a:spLocks/>
          </p:cNvSpPr>
          <p:nvPr/>
        </p:nvSpPr>
        <p:spPr>
          <a:xfrm>
            <a:off x="520700" y="1328033"/>
            <a:ext cx="11264900" cy="45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000" b="1" dirty="0"/>
              <a:t>Předložené (a úspěšně hodnocené) žádosti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None/>
            </a:pPr>
            <a:endParaRPr lang="cs-CZ" sz="2000" b="1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0BCE0580-913A-8B95-8FEB-C8586AB21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292"/>
              </p:ext>
            </p:extLst>
          </p:nvPr>
        </p:nvGraphicFramePr>
        <p:xfrm>
          <a:off x="422026" y="1754981"/>
          <a:ext cx="11363574" cy="49263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45629">
                  <a:extLst>
                    <a:ext uri="{9D8B030D-6E8A-4147-A177-3AD203B41FA5}">
                      <a16:colId xmlns:a16="http://schemas.microsoft.com/office/drawing/2014/main" val="749131509"/>
                    </a:ext>
                  </a:extLst>
                </a:gridCol>
                <a:gridCol w="1318395">
                  <a:extLst>
                    <a:ext uri="{9D8B030D-6E8A-4147-A177-3AD203B41FA5}">
                      <a16:colId xmlns:a16="http://schemas.microsoft.com/office/drawing/2014/main" val="2118227409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4273568499"/>
                    </a:ext>
                  </a:extLst>
                </a:gridCol>
                <a:gridCol w="4933950">
                  <a:extLst>
                    <a:ext uri="{9D8B030D-6E8A-4147-A177-3AD203B41FA5}">
                      <a16:colId xmlns:a16="http://schemas.microsoft.com/office/drawing/2014/main" val="402612017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13418594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50777058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146092567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Registrační číslo</a:t>
                      </a:r>
                      <a:endParaRPr lang="cs-CZ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projektu</a:t>
                      </a:r>
                      <a:endParaRPr lang="cs-CZ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žadatele</a:t>
                      </a:r>
                      <a:endParaRPr lang="cs-CZ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Zaměření a stručný obsah žádosti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Celkové způsobilé výdaje (Kč)</a:t>
                      </a:r>
                      <a:endParaRPr lang="cs-CZ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Požadovaná dotace</a:t>
                      </a:r>
                      <a:endParaRPr lang="cs-CZ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Bodové hodnocení</a:t>
                      </a:r>
                      <a:endParaRPr lang="cs-CZ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105349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RP14-24/001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performance KIT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Moravský letecký klastr, </a:t>
                      </a:r>
                      <a:r>
                        <a:rPr lang="cs-CZ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z.s</a:t>
                      </a: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je zaměřen na řešení kritického nedostatku vysoce kvalifikovaných odborníků a inovativních talentů. Hledá cesty k získáváni bývalých profesionálních sportovců do leteckých a dalších firem Zlínského kraje. Jde o mezinárodní projekt mířící co programu ERASMUS+, s partnery z Portugalska a Malty.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246 985,57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209 000 Kč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83793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RP14-24/002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AEROFUSE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Moravský letecký klastr, </a:t>
                      </a:r>
                      <a:r>
                        <a:rPr lang="cs-CZ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z.s</a:t>
                      </a: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je zaměřen na podporu a rozvoj dovedností v leteckém a kosmickém průmyslu v reakci na současné a budoucí výzvy. Skrze spolupráci mezi vzdělávacími institucemi, průmyslovými partnery a vládními orgány se projekt snaží vytvořit udržitelné a reaktivní strategie pro rozvoj dovedností, zaměstnanosti a zvýšení počtu inovací ve firmách.. Jde o mezinárodní projekt mířící do programu ERASMUS+, s partnery Portugalska, Německa, Finska.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540 280,94 Kč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459 000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37723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RP14-24/003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Modifikace dronu R5D GEN 2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AIRMOBIS, s.r.o.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si klade za cíl zlepšit parametry a využitelnost stávajícího dronu. Realizace má být financována z vlastních zdrojů žadatele, zahrnuje regionální (Moravský letecký klastr a společnost TECMOS) i mezinárodní partnerství (společnost SERMA z Francie).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358 366,29 Kč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304 000 Kč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327923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RP14-24/004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Kreativní a coworkingové centrum Luhačovice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město Luhačovice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řeší chybějící infrastrukturu pro začínající podnikatele. Jde o rekonstrukci vnitřních prostor části budovy města Luhačovice (Masarykova 137), kde vzniknou nové prostory, které budou sloužit jako kreativní a coworkingové centrum. Spolupráce s TIC a UTB, realizace z vlastních zdrojů.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343 035,53 Kč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291 000 Kč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182447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RP14-24/005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Silicon </a:t>
                      </a:r>
                      <a:r>
                        <a:rPr lang="cs-CZ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Valleys</a:t>
                      </a: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cs-CZ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SILVA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Univerzita Tomáše Bati ve Zlíně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řeší nedostatečnou kapacitu potenciálních zaměstnanců v oblasti polovodičů. Popsána potřebnost ve vazbě na očekávanou velkou investici v oblasti polovodičů v Rožnově pod Radhoštěm a potenciál vzdělávání na UTB. Jde o mezinárodní projekt, mířící do výzvy Evropské komise, je aktivně připravován s partnery z Německa a Nizozemí.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474 283,11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403 000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46494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1 962 951 Kč</a:t>
                      </a:r>
                      <a:endParaRPr lang="cs-CZ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1 666 000 Kč</a:t>
                      </a:r>
                      <a:endParaRPr lang="cs-CZ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61052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alokace 3 mil. Kč zbývá vyčerpat: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1 334 000 Kč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463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314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3E8F2E92-1BA9-0E40-AA79-D6894EC5C562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/>
              <a:t>7. Informace z jednání Řídicího výboru Regionální inovační strategie Zlínského kraje – hodnocení a aktualizace Akčního plánu RIS ZK, představení předložených žádostí v programu RP 14-24 vouchery asistence projektu SA ZK III.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D68882-8833-B81F-8557-320BC97825B9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8/9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7E6B24-93AB-2E26-83CA-222FFA9AC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673" y="443771"/>
            <a:ext cx="737319" cy="98309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751D5CE-B91A-7605-BEB0-DE6F20240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92" y="1610388"/>
            <a:ext cx="8942960" cy="49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31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3E8F2E92-1BA9-0E40-AA79-D6894EC5C562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/>
              <a:t>7. Informace z jednání Řídicího výboru Regionální inovační strategie Zlínského kraje – hodnocení a aktualizace Akčního plánu RIS ZK, představení předložených žádostí v programu RP 14-24 vouchery asistence projektu SA ZK III.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D68882-8833-B81F-8557-320BC97825B9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9/9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7E6B24-93AB-2E26-83CA-222FFA9AC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673" y="443771"/>
            <a:ext cx="737319" cy="98309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E77BFCC-0A6D-6CFE-2A45-F5B4F47A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88" y="1155074"/>
            <a:ext cx="5491928" cy="2986504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9907B20-88A3-7F79-C0D0-07D2D1AA8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320" y="5265491"/>
            <a:ext cx="8726118" cy="13717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5139D2F-960C-DB09-F39D-1EA9BEDB4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474" y="1857394"/>
            <a:ext cx="5810638" cy="3143211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12" name="Dvanáctiúhelník 11">
            <a:extLst>
              <a:ext uri="{FF2B5EF4-FFF2-40B4-BE49-F238E27FC236}">
                <a16:creationId xmlns:a16="http://schemas.microsoft.com/office/drawing/2014/main" id="{705F57DD-EC5B-E615-DD5E-66CA30BE1488}"/>
              </a:ext>
            </a:extLst>
          </p:cNvPr>
          <p:cNvSpPr/>
          <p:nvPr/>
        </p:nvSpPr>
        <p:spPr>
          <a:xfrm>
            <a:off x="6728058" y="4113526"/>
            <a:ext cx="856649" cy="721894"/>
          </a:xfrm>
          <a:prstGeom prst="dodecagon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2</a:t>
            </a:r>
          </a:p>
        </p:txBody>
      </p:sp>
      <p:sp>
        <p:nvSpPr>
          <p:cNvPr id="13" name="Dvanáctiúhelník 12">
            <a:extLst>
              <a:ext uri="{FF2B5EF4-FFF2-40B4-BE49-F238E27FC236}">
                <a16:creationId xmlns:a16="http://schemas.microsoft.com/office/drawing/2014/main" id="{ACD25B39-E619-DC9C-9B2A-DAEB7DB42A99}"/>
              </a:ext>
            </a:extLst>
          </p:cNvPr>
          <p:cNvSpPr/>
          <p:nvPr/>
        </p:nvSpPr>
        <p:spPr>
          <a:xfrm>
            <a:off x="695158" y="5393827"/>
            <a:ext cx="856649" cy="721894"/>
          </a:xfrm>
          <a:prstGeom prst="dodecagon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1</a:t>
            </a: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E4100ED6-A329-C965-133B-19444223E365}"/>
              </a:ext>
            </a:extLst>
          </p:cNvPr>
          <p:cNvSpPr/>
          <p:nvPr/>
        </p:nvSpPr>
        <p:spPr>
          <a:xfrm>
            <a:off x="1145406" y="3667225"/>
            <a:ext cx="308009" cy="14437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9D1A2089-43F5-3AE6-BCA4-6AD9C4A0953D}"/>
              </a:ext>
            </a:extLst>
          </p:cNvPr>
          <p:cNvSpPr/>
          <p:nvPr/>
        </p:nvSpPr>
        <p:spPr>
          <a:xfrm rot="17893636">
            <a:off x="5783881" y="3369857"/>
            <a:ext cx="308009" cy="1443790"/>
          </a:xfrm>
          <a:prstGeom prst="downArrow">
            <a:avLst>
              <a:gd name="adj1" fmla="val 50000"/>
              <a:gd name="adj2" fmla="val 531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479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3E8F2E92-1BA9-0E40-AA79-D6894EC5C562}"/>
              </a:ext>
            </a:extLst>
          </p:cNvPr>
          <p:cNvSpPr txBox="1">
            <a:spLocks/>
          </p:cNvSpPr>
          <p:nvPr/>
        </p:nvSpPr>
        <p:spPr>
          <a:xfrm>
            <a:off x="422024" y="175816"/>
            <a:ext cx="11264900" cy="9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/>
              <a:t>7. Informace z jednání Řídicího výboru Regionální inovační strategie Zlínského kraje – hodnocení a aktualizace Akčního plánu RIS ZK, představení předložených žádostí v programu RP 14-24 vouchery asistence projektu SA ZK III.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0F9310-2CB2-AD8D-7924-FAA4BBB5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166327"/>
            <a:ext cx="10732033" cy="2922981"/>
          </a:xfrm>
          <a:prstGeom prst="rect">
            <a:avLst/>
          </a:prstGeom>
          <a:ln>
            <a:solidFill>
              <a:schemeClr val="dk1">
                <a:shade val="15000"/>
              </a:schemeClr>
            </a:solidFill>
          </a:ln>
        </p:spPr>
      </p:pic>
      <p:pic>
        <p:nvPicPr>
          <p:cNvPr id="7" name="Picture 2" descr="janca-tomas.jpg (83 KB)">
            <a:extLst>
              <a:ext uri="{FF2B5EF4-FFF2-40B4-BE49-F238E27FC236}">
                <a16:creationId xmlns:a16="http://schemas.microsoft.com/office/drawing/2014/main" id="{0602C79C-4771-918D-56A4-59E8A8A65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721" y="419737"/>
            <a:ext cx="620406" cy="9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64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sldNum" idx="4294967295"/>
          </p:nvPr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3600"/>
              <a:t>34</a:t>
            </a:fld>
            <a:endParaRPr dirty="0"/>
          </a:p>
        </p:txBody>
      </p:sp>
      <p:sp>
        <p:nvSpPr>
          <p:cNvPr id="163" name="Google Shape;163;p10"/>
          <p:cNvSpPr txBox="1">
            <a:spLocks noGrp="1"/>
          </p:cNvSpPr>
          <p:nvPr>
            <p:ph type="body" idx="1"/>
          </p:nvPr>
        </p:nvSpPr>
        <p:spPr>
          <a:xfrm>
            <a:off x="520700" y="1410749"/>
            <a:ext cx="11264900" cy="52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1" indent="-342900">
              <a:spcBef>
                <a:spcPts val="0"/>
              </a:spcBef>
              <a:buSzPts val="2200"/>
            </a:pPr>
            <a:r>
              <a:rPr lang="cs-CZ" sz="2000" b="1" dirty="0"/>
              <a:t>Ing. Tomáš Janča</a:t>
            </a:r>
          </a:p>
        </p:txBody>
      </p:sp>
      <p:sp>
        <p:nvSpPr>
          <p:cNvPr id="9" name="Google Shape;164;p10"/>
          <p:cNvSpPr txBox="1">
            <a:spLocks noGrp="1"/>
          </p:cNvSpPr>
          <p:nvPr>
            <p:ph type="title"/>
          </p:nvPr>
        </p:nvSpPr>
        <p:spPr>
          <a:xfrm>
            <a:off x="365125" y="155464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8. Různé</a:t>
            </a:r>
            <a:br>
              <a:rPr lang="cs-CZ" sz="2600" dirty="0"/>
            </a:br>
            <a:r>
              <a:rPr lang="cs-CZ" sz="2600" dirty="0"/>
              <a:t>9. Usnesení výboru</a:t>
            </a:r>
            <a:br>
              <a:rPr lang="cs-CZ" sz="2600" dirty="0"/>
            </a:br>
            <a:r>
              <a:rPr lang="cs-CZ" sz="2600" dirty="0"/>
              <a:t>10. Závěr</a:t>
            </a:r>
            <a:endParaRPr sz="2600" dirty="0"/>
          </a:p>
        </p:txBody>
      </p:sp>
      <p:pic>
        <p:nvPicPr>
          <p:cNvPr id="6" name="Picture 2" descr="janca-tomas.jpg (83 KB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ildmann Kladívko soudce od 99 Kč - Zbozi.cz">
            <a:extLst>
              <a:ext uri="{FF2B5EF4-FFF2-40B4-BE49-F238E27FC236}">
                <a16:creationId xmlns:a16="http://schemas.microsoft.com/office/drawing/2014/main" id="{2A3460B8-1C25-5A93-D5A5-93B5C572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2" y="2675491"/>
            <a:ext cx="20097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04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0;p11"/>
          <p:cNvSpPr txBox="1"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cs-CZ"/>
              <a:t>Děkujeme </a:t>
            </a:r>
            <a:br>
              <a:rPr lang="cs-CZ" dirty="0"/>
            </a:br>
            <a:r>
              <a:rPr lang="cs-CZ" dirty="0"/>
              <a:t>za pozornost</a:t>
            </a:r>
            <a:endParaRPr dirty="0"/>
          </a:p>
        </p:txBody>
      </p:sp>
      <p:sp>
        <p:nvSpPr>
          <p:cNvPr id="6" name="Google Shape;171;p11"/>
          <p:cNvSpPr txBox="1">
            <a:spLocks noGrp="1"/>
          </p:cNvSpPr>
          <p:nvPr>
            <p:ph type="subTitle" idx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dirty="0"/>
              <a:t>Krajský úřad ZK</a:t>
            </a:r>
            <a:endParaRPr dirty="0"/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dirty="0"/>
              <a:t>Třída Tomáše Bati 21</a:t>
            </a:r>
            <a:endParaRPr dirty="0"/>
          </a:p>
          <a:p>
            <a:pPr marL="0" lvl="0" indent="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dirty="0"/>
              <a:t>Zlín 691 90</a:t>
            </a:r>
            <a:endParaRPr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61" y="4673452"/>
            <a:ext cx="5384139" cy="21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2. Schválení programu jednání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4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56A6F0A-AD5B-A14E-821B-4EB3AF7B0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2283733"/>
            <a:ext cx="9593014" cy="429637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9651DF0-CFE0-6C56-8D9B-16F140EF3B60}"/>
              </a:ext>
            </a:extLst>
          </p:cNvPr>
          <p:cNvSpPr txBox="1"/>
          <p:nvPr/>
        </p:nvSpPr>
        <p:spPr>
          <a:xfrm>
            <a:off x="520700" y="1418869"/>
            <a:ext cx="959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Kontrola plnění minulého usnesení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Příp. doplnění programu?</a:t>
            </a:r>
          </a:p>
        </p:txBody>
      </p:sp>
    </p:spTree>
    <p:extLst>
      <p:ext uri="{BB962C8B-B14F-4D97-AF65-F5344CB8AC3E}">
        <p14:creationId xmlns:p14="http://schemas.microsoft.com/office/powerpoint/2010/main" val="227516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2. Schválení programu jednání</a:t>
            </a:r>
            <a:endParaRPr sz="2600" dirty="0"/>
          </a:p>
        </p:txBody>
      </p:sp>
      <p:pic>
        <p:nvPicPr>
          <p:cNvPr id="1026" name="Picture 2" descr="janca-tomas.jpg (83 KB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5</a:t>
            </a:fld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36D47C-A753-07DB-0DEA-3A36BC5C89FF}"/>
              </a:ext>
            </a:extLst>
          </p:cNvPr>
          <p:cNvSpPr txBox="1"/>
          <p:nvPr/>
        </p:nvSpPr>
        <p:spPr>
          <a:xfrm>
            <a:off x="595128" y="1994266"/>
            <a:ext cx="10615729" cy="3711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usnesení: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just"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140/VRPAMD22/24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Výbor pro rozvoj podnikatelských aktivit, majetek a digitalizace 				Zastupitelstva Zlínského kraje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schvaluje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010" indent="6985" algn="just"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program jednání Výboru pro rozvoj podnikatelských aktivit, majetek a 			digitalizace Zastupitelstva 	Zlínského kraje ke dni 11. 6. 2024.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Hlasování:	Pro: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Proti: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Zdržel se: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5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3. SPZ Holešov – smluvní a majetkoprávní vztahy</a:t>
            </a:r>
            <a:br>
              <a:rPr lang="cs-CZ" sz="2600" dirty="0"/>
            </a:br>
            <a:r>
              <a:rPr lang="cs-CZ" sz="2600" dirty="0"/>
              <a:t>(tisk ZZK č. 0578-24)</a:t>
            </a:r>
            <a:endParaRPr sz="2600" dirty="0"/>
          </a:p>
        </p:txBody>
      </p:sp>
      <p:sp>
        <p:nvSpPr>
          <p:cNvPr id="11" name="Google Shape;163;p10"/>
          <p:cNvSpPr txBox="1">
            <a:spLocks noGrp="1"/>
          </p:cNvSpPr>
          <p:nvPr>
            <p:ph type="body" idx="1"/>
          </p:nvPr>
        </p:nvSpPr>
        <p:spPr>
          <a:xfrm>
            <a:off x="520700" y="1542694"/>
            <a:ext cx="11264900" cy="440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1" indent="-342900">
              <a:spcBef>
                <a:spcPts val="0"/>
              </a:spcBef>
              <a:buSzPts val="2200"/>
            </a:pPr>
            <a:r>
              <a:rPr lang="cs-CZ" sz="2000" b="1" dirty="0"/>
              <a:t>Lenka Zlámalová</a:t>
            </a:r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  <a:p>
            <a:pPr marL="635000" lvl="2" indent="0">
              <a:spcBef>
                <a:spcPts val="0"/>
              </a:spcBef>
              <a:buSzPts val="2200"/>
              <a:buNone/>
            </a:pPr>
            <a:endParaRPr lang="cs-CZ" sz="1400" b="1" i="1" dirty="0"/>
          </a:p>
        </p:txBody>
      </p:sp>
      <p:sp>
        <p:nvSpPr>
          <p:cNvPr id="6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6</a:t>
            </a:fld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F485E5-2230-4061-444A-550E7E60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73" y="439643"/>
            <a:ext cx="1031727" cy="137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570C6AB-37F8-777C-4114-7BEFBAB53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29" y="2314059"/>
            <a:ext cx="5663593" cy="25912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325742D-3F51-A295-409B-F37AD5DF9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522" y="2449564"/>
            <a:ext cx="6008920" cy="259495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25EE8BA-B94A-47FA-F5C1-6F9C5235B968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304608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20700" y="277892"/>
            <a:ext cx="11264900" cy="56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cs-CZ" sz="2600" dirty="0"/>
              <a:t>3. SPZ Holešov – smluvní a majetkoprávní vztahy</a:t>
            </a:r>
            <a:br>
              <a:rPr lang="cs-CZ" sz="2600" dirty="0"/>
            </a:br>
            <a:r>
              <a:rPr lang="cs-CZ" sz="2600" dirty="0"/>
              <a:t>(tisk ZZK č. 0578-24)</a:t>
            </a:r>
            <a:endParaRPr sz="2600" dirty="0"/>
          </a:p>
        </p:txBody>
      </p:sp>
      <p:sp>
        <p:nvSpPr>
          <p:cNvPr id="6" name="Google Shape;162;p10"/>
          <p:cNvSpPr txBox="1">
            <a:spLocks/>
          </p:cNvSpPr>
          <p:nvPr/>
        </p:nvSpPr>
        <p:spPr>
          <a:xfrm>
            <a:off x="9042400" y="5924754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cs-CZ" sz="3600" smtClean="0"/>
              <a:pPr algn="r"/>
              <a:t>7</a:t>
            </a:fld>
            <a:endParaRPr lang="cs-CZ" dirty="0"/>
          </a:p>
        </p:txBody>
      </p:sp>
      <p:pic>
        <p:nvPicPr>
          <p:cNvPr id="2" name="Picture 2" descr="janca-tomas.jpg (83 KB)">
            <a:extLst>
              <a:ext uri="{FF2B5EF4-FFF2-40B4-BE49-F238E27FC236}">
                <a16:creationId xmlns:a16="http://schemas.microsoft.com/office/drawing/2014/main" id="{7D88F095-1704-F71A-E495-C8F31F917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1834D4C-4E9A-4B55-9F95-E8A465A2D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1613340"/>
            <a:ext cx="9897535" cy="4608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163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>
          <a:xfrm>
            <a:off x="422026" y="1835817"/>
            <a:ext cx="11363574" cy="506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Návrh na poskytnutí individuální dotace kraje 6 mil. Kč na vybudování </a:t>
            </a:r>
            <a:r>
              <a:rPr kumimoji="0" lang="cs-CZ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průmyslo</a:t>
            </a:r>
            <a:r>
              <a:rPr lang="cs-CZ" sz="2200" b="1" i="1" dirty="0" err="1">
                <a:solidFill>
                  <a:prstClr val="black"/>
                </a:solidFill>
              </a:rPr>
              <a:t>vé</a:t>
            </a:r>
            <a:r>
              <a:rPr lang="cs-CZ" sz="2200" b="1" i="1" dirty="0">
                <a:solidFill>
                  <a:prstClr val="black"/>
                </a:solidFill>
              </a:rPr>
              <a:t> zóny Morkovice</a:t>
            </a:r>
            <a:r>
              <a:rPr kumimoji="0" lang="cs-CZ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oblast patří mezi vnitřní periferie ČR (hospodářsky a sociálně ohrožené území) a je dlouhodobá snaha kraje podpořit rozvojové aktivity v této oblasti (např. specifický dotační titul v Programu rozvoje venkova pro obce </a:t>
            </a:r>
            <a:r>
              <a:rPr kumimoji="0" lang="cs-CZ" sz="1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Morkovska</a:t>
            </a: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500 obyvatel).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cs-CZ" sz="1800" dirty="0">
                <a:solidFill>
                  <a:prstClr val="black"/>
                </a:solidFill>
              </a:rPr>
              <a:t>Finančně nákladná akce (52,6 mil. Kč) </a:t>
            </a: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 připravována městem Morkovice-</a:t>
            </a:r>
            <a:r>
              <a:rPr kumimoji="0" lang="cs-CZ" sz="1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Slížany</a:t>
            </a: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které požádalo o dotaci MPO (program Smart </a:t>
            </a:r>
            <a:r>
              <a:rPr kumimoji="0" lang="cs-CZ" sz="1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Parks</a:t>
            </a: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Future</a:t>
            </a: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 odhad dotace 36,8 mil. Kč, zbývající část pokryjí vlastní prostředky města (9,8 mil. Kč) a požadovaná dotace od kraje (6 mil. Kč).</a:t>
            </a:r>
            <a:endParaRPr lang="cs-CZ" sz="18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cs-CZ" sz="1800" dirty="0">
                <a:solidFill>
                  <a:prstClr val="black"/>
                </a:solidFill>
              </a:rPr>
              <a:t>Do listopadu 2026 vznikne díky poskytnuté dotaci 7 zasíťovaných pozemků pro investory v celkové ploše 4,3 ha, včetně vynětí ze ZPF. Ty by měly být nabízeny investorům za částku cca 1.200 Kč/1 m2.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Předpokládá se spolupráce při umisťování budoucích investorů s </a:t>
            </a:r>
            <a:r>
              <a:rPr kumimoji="0" lang="cs-CZ" sz="1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Czechinvest</a:t>
            </a:r>
            <a:r>
              <a:rPr kumimoji="0" lang="cs-CZ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 krajskou organizací ZRIA (vhodná doplňující plocha pro malé investory k SPZ Holešov).</a:t>
            </a:r>
          </a:p>
        </p:txBody>
      </p:sp>
      <p:pic>
        <p:nvPicPr>
          <p:cNvPr id="2" name="Picture 2" descr="https://tel.kr-zlinsky.cz/image.ashx?usrid=382">
            <a:extLst>
              <a:ext uri="{FF2B5EF4-FFF2-40B4-BE49-F238E27FC236}">
                <a16:creationId xmlns:a16="http://schemas.microsoft.com/office/drawing/2014/main" id="{7F936D14-5098-5546-5B5E-60E788554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34" y="366547"/>
            <a:ext cx="926224" cy="12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FA954BAA-4B06-9FB6-7227-5787EB6A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300" dirty="0"/>
              <a:t>4. Projekt: „Průmyslová zóna Morkovice“ – poskytnutí individuální dotace městu Morkovice-</a:t>
            </a:r>
            <a:r>
              <a:rPr lang="cs-CZ" sz="2300" dirty="0" err="1"/>
              <a:t>Slížany</a:t>
            </a:r>
            <a:r>
              <a:rPr lang="cs-CZ" sz="2300" dirty="0"/>
              <a:t> (tisk ZZK č. 0631-24)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A3E2F1C-5712-2BFD-777C-528BAB48E000}"/>
              </a:ext>
            </a:extLst>
          </p:cNvPr>
          <p:cNvSpPr txBox="1"/>
          <p:nvPr/>
        </p:nvSpPr>
        <p:spPr>
          <a:xfrm>
            <a:off x="11686926" y="-2786"/>
            <a:ext cx="505074" cy="3837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405167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sldNum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cs-CZ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3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954BAA-4B06-9FB6-7227-5787EB6A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300" dirty="0"/>
              <a:t>4. Projekt: „Průmyslová zóna Morkovice“ – poskytnutí individuální dotace městu Morkovice-</a:t>
            </a:r>
            <a:r>
              <a:rPr lang="cs-CZ" sz="2300" dirty="0" err="1"/>
              <a:t>Slížany</a:t>
            </a:r>
            <a:r>
              <a:rPr lang="cs-CZ" sz="2300" dirty="0"/>
              <a:t> (tisk ZZK č. 0631-24)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A1E1CD5-48BD-7C3B-3359-7FEA7B05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6" y="1717666"/>
            <a:ext cx="11535132" cy="4114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janca-tomas.jpg (83 KB)">
            <a:extLst>
              <a:ext uri="{FF2B5EF4-FFF2-40B4-BE49-F238E27FC236}">
                <a16:creationId xmlns:a16="http://schemas.microsoft.com/office/drawing/2014/main" id="{C0D1CAD0-A17C-FDA2-0240-BB93472E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85" y="381228"/>
            <a:ext cx="773715" cy="11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52694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66A0AEA8275449A40F47CEDD0DD1E0" ma:contentTypeVersion="14" ma:contentTypeDescription="Vytvoří nový dokument" ma:contentTypeScope="" ma:versionID="662425ab17f89ffda18a40e97f9a9377">
  <xsd:schema xmlns:xsd="http://www.w3.org/2001/XMLSchema" xmlns:xs="http://www.w3.org/2001/XMLSchema" xmlns:p="http://schemas.microsoft.com/office/2006/metadata/properties" xmlns:ns3="6b830806-c99e-4935-a26c-f2d6d26fca1c" xmlns:ns4="21975d8c-116d-44df-a884-e662c9ebcfd9" targetNamespace="http://schemas.microsoft.com/office/2006/metadata/properties" ma:root="true" ma:fieldsID="54acba0b8b5b2e3a082b2c90f6f6bd11" ns3:_="" ns4:_="">
    <xsd:import namespace="6b830806-c99e-4935-a26c-f2d6d26fca1c"/>
    <xsd:import namespace="21975d8c-116d-44df-a884-e662c9ebcf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30806-c99e-4935-a26c-f2d6d26fca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75d8c-116d-44df-a884-e662c9ebcf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866BD8-6AEB-4957-A46C-D12A5C244D1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6b830806-c99e-4935-a26c-f2d6d26fca1c"/>
    <ds:schemaRef ds:uri="http://schemas.microsoft.com/office/infopath/2007/PartnerControls"/>
    <ds:schemaRef ds:uri="21975d8c-116d-44df-a884-e662c9ebcfd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5F6C65-BEE5-4163-8CEB-E5FBA1F6D8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30806-c99e-4935-a26c-f2d6d26fca1c"/>
    <ds:schemaRef ds:uri="21975d8c-116d-44df-a884-e662c9ebcf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170ABC-133C-4F76-977C-5504768E0D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3047</Words>
  <Application>Microsoft Office PowerPoint</Application>
  <PresentationFormat>Širokoúhlá obrazovka</PresentationFormat>
  <Paragraphs>315</Paragraphs>
  <Slides>35</Slides>
  <Notes>33</Notes>
  <HiddenSlides>2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Courier New</vt:lpstr>
      <vt:lpstr>Degular</vt:lpstr>
      <vt:lpstr>Noto Sans Symbols</vt:lpstr>
      <vt:lpstr>Wingdings</vt:lpstr>
      <vt:lpstr>1_Motiv Office</vt:lpstr>
      <vt:lpstr>Výbor pro rozvoj podnikatelských aktivit, majetek a digitalizace</vt:lpstr>
      <vt:lpstr>1. Úvod</vt:lpstr>
      <vt:lpstr>1. Úvod</vt:lpstr>
      <vt:lpstr>2. Schválení programu jednání</vt:lpstr>
      <vt:lpstr>2. Schválení programu jednání</vt:lpstr>
      <vt:lpstr>3. SPZ Holešov – smluvní a majetkoprávní vztahy (tisk ZZK č. 0578-24)</vt:lpstr>
      <vt:lpstr>3. SPZ Holešov – smluvní a majetkoprávní vztahy (tisk ZZK č. 0578-24)</vt:lpstr>
      <vt:lpstr>4. Projekt: „Průmyslová zóna Morkovice“ – poskytnutí individuální dotace městu Morkovice-Slížany (tisk ZZK č. 0631-24)</vt:lpstr>
      <vt:lpstr>4. Projekt: „Průmyslová zóna Morkovice“ – poskytnutí individuální dotace městu Morkovice-Slížany (tisk ZZK č. 0631-24)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8. Různé 9. Usnesení výboru 10. Závěr</vt:lpstr>
      <vt:lpstr>Děkujeme  za pozornost</vt:lpstr>
    </vt:vector>
  </TitlesOfParts>
  <Company>Krajský úřad Zlínského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Aktualizace Strategie rozvoje Zlínského kraje 2030 – klíčová analytická zjištění</dc:title>
  <dc:creator>Mareček David</dc:creator>
  <cp:lastModifiedBy>Hanus Aleš</cp:lastModifiedBy>
  <cp:revision>43</cp:revision>
  <dcterms:created xsi:type="dcterms:W3CDTF">2023-06-12T13:50:04Z</dcterms:created>
  <dcterms:modified xsi:type="dcterms:W3CDTF">2024-06-24T06:46:09Z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0x0101002466A0AEA8275449A40F47CEDD0DD1E0</vt:lpwstr>
  </property>
</Properties>
</file>